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317" r:id="rId2"/>
    <p:sldId id="412" r:id="rId3"/>
    <p:sldId id="413" r:id="rId4"/>
    <p:sldId id="293" r:id="rId5"/>
    <p:sldId id="414" r:id="rId6"/>
    <p:sldId id="309" r:id="rId7"/>
    <p:sldId id="338" r:id="rId8"/>
    <p:sldId id="362" r:id="rId9"/>
    <p:sldId id="365" r:id="rId10"/>
    <p:sldId id="366" r:id="rId11"/>
    <p:sldId id="367" r:id="rId12"/>
    <p:sldId id="368" r:id="rId13"/>
    <p:sldId id="395" r:id="rId14"/>
    <p:sldId id="369" r:id="rId15"/>
    <p:sldId id="370" r:id="rId16"/>
    <p:sldId id="383" r:id="rId17"/>
    <p:sldId id="372" r:id="rId18"/>
    <p:sldId id="373" r:id="rId19"/>
    <p:sldId id="379" r:id="rId20"/>
    <p:sldId id="374" r:id="rId21"/>
    <p:sldId id="382" r:id="rId22"/>
    <p:sldId id="375" r:id="rId23"/>
    <p:sldId id="381" r:id="rId24"/>
    <p:sldId id="384" r:id="rId25"/>
    <p:sldId id="428" r:id="rId26"/>
    <p:sldId id="376" r:id="rId27"/>
    <p:sldId id="377" r:id="rId28"/>
    <p:sldId id="394" r:id="rId29"/>
    <p:sldId id="378" r:id="rId30"/>
    <p:sldId id="416" r:id="rId31"/>
    <p:sldId id="392" r:id="rId32"/>
    <p:sldId id="397" r:id="rId33"/>
    <p:sldId id="418" r:id="rId34"/>
    <p:sldId id="419" r:id="rId35"/>
    <p:sldId id="429" r:id="rId36"/>
    <p:sldId id="422" r:id="rId37"/>
    <p:sldId id="423" r:id="rId38"/>
    <p:sldId id="424" r:id="rId39"/>
    <p:sldId id="425" r:id="rId40"/>
    <p:sldId id="426" r:id="rId41"/>
    <p:sldId id="427" r:id="rId42"/>
    <p:sldId id="393" r:id="rId43"/>
    <p:sldId id="326" r:id="rId44"/>
  </p:sldIdLst>
  <p:sldSz cx="9144000" cy="5143500" type="screen16x9"/>
  <p:notesSz cx="6858000" cy="9144000"/>
  <p:custDataLst>
    <p:tags r:id="rId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2"/>
    <a:srgbClr val="F79600"/>
    <a:srgbClr val="E4E4E4"/>
    <a:srgbClr val="EAEAEA"/>
    <a:srgbClr val="EDBD3C"/>
    <a:srgbClr val="0F6FC6"/>
    <a:srgbClr val="F09C2A"/>
    <a:srgbClr val="F8D3A2"/>
    <a:srgbClr val="FCEEDC"/>
    <a:srgbClr val="3992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35" autoAdjust="0"/>
    <p:restoredTop sz="81221" autoAdjust="0"/>
  </p:normalViewPr>
  <p:slideViewPr>
    <p:cSldViewPr>
      <p:cViewPr>
        <p:scale>
          <a:sx n="73" d="100"/>
          <a:sy n="73" d="100"/>
        </p:scale>
        <p:origin x="-1206" y="-13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118"/>
    </p:cViewPr>
  </p:sorterViewPr>
  <p:notesViewPr>
    <p:cSldViewPr>
      <p:cViewPr varScale="1">
        <p:scale>
          <a:sx n="86" d="100"/>
          <a:sy n="86" d="100"/>
        </p:scale>
        <p:origin x="-381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Sheet1!$A$2</c:f>
              <c:strCache>
                <c:ptCount val="1"/>
                <c:pt idx="0">
                  <c:v>成长体验  个性技能</c:v>
                </c:pt>
              </c:strCache>
            </c:strRef>
          </c:tx>
          <c:spPr>
            <a:solidFill>
              <a:srgbClr val="005DA2"/>
            </a:solidFill>
            <a:ln>
              <a:noFill/>
            </a:ln>
            <a:effectLst/>
          </c:spPr>
          <c:invertIfNegative val="0"/>
          <c:cat>
            <c:strRef>
              <c:f>Sheet1!$B$1:$E$1</c:f>
              <c:strCache>
                <c:ptCount val="4"/>
                <c:pt idx="0">
                  <c:v>2017年4月</c:v>
                </c:pt>
                <c:pt idx="1">
                  <c:v>2017年10月</c:v>
                </c:pt>
                <c:pt idx="2">
                  <c:v>2018年4月</c:v>
                </c:pt>
                <c:pt idx="3">
                  <c:v>2018年10月</c:v>
                </c:pt>
              </c:strCache>
            </c:strRef>
          </c:cat>
          <c:val>
            <c:numRef>
              <c:f>Sheet1!$B$2:$E$2</c:f>
              <c:numCache>
                <c:formatCode>General</c:formatCode>
                <c:ptCount val="4"/>
                <c:pt idx="0">
                  <c:v>1940</c:v>
                </c:pt>
                <c:pt idx="1">
                  <c:v>2117</c:v>
                </c:pt>
                <c:pt idx="2">
                  <c:v>2402</c:v>
                </c:pt>
                <c:pt idx="3">
                  <c:v>2682</c:v>
                </c:pt>
              </c:numCache>
            </c:numRef>
          </c:val>
          <c:extLst xmlns:c16r2="http://schemas.microsoft.com/office/drawing/2015/06/chart">
            <c:ext xmlns:c16="http://schemas.microsoft.com/office/drawing/2014/chart" uri="{C3380CC4-5D6E-409C-BE32-E72D297353CC}">
              <c16:uniqueId val="{00000000-125E-40CF-B602-297336C30713}"/>
            </c:ext>
          </c:extLst>
        </c:ser>
        <c:ser>
          <c:idx val="1"/>
          <c:order val="1"/>
          <c:tx>
            <c:strRef>
              <c:f>Sheet1!$A$3</c:f>
              <c:strCache>
                <c:ptCount val="1"/>
                <c:pt idx="0">
                  <c:v>身心健康</c:v>
                </c:pt>
              </c:strCache>
            </c:strRef>
          </c:tx>
          <c:spPr>
            <a:solidFill>
              <a:srgbClr val="3992DB"/>
            </a:solidFill>
            <a:ln>
              <a:noFill/>
            </a:ln>
            <a:effectLst/>
          </c:spPr>
          <c:invertIfNegative val="0"/>
          <c:cat>
            <c:strRef>
              <c:f>Sheet1!$B$1:$E$1</c:f>
              <c:strCache>
                <c:ptCount val="4"/>
                <c:pt idx="0">
                  <c:v>2017年4月</c:v>
                </c:pt>
                <c:pt idx="1">
                  <c:v>2017年10月</c:v>
                </c:pt>
                <c:pt idx="2">
                  <c:v>2018年4月</c:v>
                </c:pt>
                <c:pt idx="3">
                  <c:v>2018年10月</c:v>
                </c:pt>
              </c:strCache>
            </c:strRef>
          </c:cat>
          <c:val>
            <c:numRef>
              <c:f>Sheet1!$B$3:$E$3</c:f>
              <c:numCache>
                <c:formatCode>General</c:formatCode>
                <c:ptCount val="4"/>
                <c:pt idx="0">
                  <c:v>3019</c:v>
                </c:pt>
                <c:pt idx="1">
                  <c:v>3106</c:v>
                </c:pt>
                <c:pt idx="2">
                  <c:v>3106</c:v>
                </c:pt>
                <c:pt idx="3">
                  <c:v>3835</c:v>
                </c:pt>
              </c:numCache>
            </c:numRef>
          </c:val>
          <c:extLst xmlns:c16r2="http://schemas.microsoft.com/office/drawing/2015/06/chart">
            <c:ext xmlns:c16="http://schemas.microsoft.com/office/drawing/2014/chart" uri="{C3380CC4-5D6E-409C-BE32-E72D297353CC}">
              <c16:uniqueId val="{00000001-125E-40CF-B602-297336C30713}"/>
            </c:ext>
          </c:extLst>
        </c:ser>
        <c:ser>
          <c:idx val="2"/>
          <c:order val="2"/>
          <c:tx>
            <c:strRef>
              <c:f>Sheet1!$A$4</c:f>
              <c:strCache>
                <c:ptCount val="1"/>
                <c:pt idx="0">
                  <c:v>学业进步</c:v>
                </c:pt>
              </c:strCache>
            </c:strRef>
          </c:tx>
          <c:spPr>
            <a:solidFill>
              <a:schemeClr val="accent3"/>
            </a:solidFill>
            <a:ln>
              <a:noFill/>
            </a:ln>
            <a:effectLst/>
          </c:spPr>
          <c:invertIfNegative val="0"/>
          <c:cat>
            <c:strRef>
              <c:f>Sheet1!$B$1:$E$1</c:f>
              <c:strCache>
                <c:ptCount val="4"/>
                <c:pt idx="0">
                  <c:v>2017年4月</c:v>
                </c:pt>
                <c:pt idx="1">
                  <c:v>2017年10月</c:v>
                </c:pt>
                <c:pt idx="2">
                  <c:v>2018年4月</c:v>
                </c:pt>
                <c:pt idx="3">
                  <c:v>2018年10月</c:v>
                </c:pt>
              </c:strCache>
            </c:strRef>
          </c:cat>
          <c:val>
            <c:numRef>
              <c:f>Sheet1!$B$4:$E$4</c:f>
              <c:numCache>
                <c:formatCode>General</c:formatCode>
                <c:ptCount val="4"/>
                <c:pt idx="0">
                  <c:v>2381</c:v>
                </c:pt>
                <c:pt idx="1">
                  <c:v>2700</c:v>
                </c:pt>
                <c:pt idx="2">
                  <c:v>3062</c:v>
                </c:pt>
                <c:pt idx="3">
                  <c:v>3160</c:v>
                </c:pt>
              </c:numCache>
            </c:numRef>
          </c:val>
          <c:extLst xmlns:c16r2="http://schemas.microsoft.com/office/drawing/2015/06/chart">
            <c:ext xmlns:c16="http://schemas.microsoft.com/office/drawing/2014/chart" uri="{C3380CC4-5D6E-409C-BE32-E72D297353CC}">
              <c16:uniqueId val="{00000002-125E-40CF-B602-297336C30713}"/>
            </c:ext>
          </c:extLst>
        </c:ser>
        <c:ser>
          <c:idx val="3"/>
          <c:order val="3"/>
          <c:tx>
            <c:strRef>
              <c:f>Sheet1!$A$5</c:f>
              <c:strCache>
                <c:ptCount val="1"/>
                <c:pt idx="0">
                  <c:v>学生基础数据</c:v>
                </c:pt>
              </c:strCache>
            </c:strRef>
          </c:tx>
          <c:spPr>
            <a:solidFill>
              <a:srgbClr val="F79600"/>
            </a:solidFill>
            <a:ln>
              <a:noFill/>
            </a:ln>
            <a:effectLst/>
          </c:spPr>
          <c:invertIfNegative val="0"/>
          <c:cat>
            <c:strRef>
              <c:f>Sheet1!$B$1:$E$1</c:f>
              <c:strCache>
                <c:ptCount val="4"/>
                <c:pt idx="0">
                  <c:v>2017年4月</c:v>
                </c:pt>
                <c:pt idx="1">
                  <c:v>2017年10月</c:v>
                </c:pt>
                <c:pt idx="2">
                  <c:v>2018年4月</c:v>
                </c:pt>
                <c:pt idx="3">
                  <c:v>2018年10月</c:v>
                </c:pt>
              </c:strCache>
            </c:strRef>
          </c:cat>
          <c:val>
            <c:numRef>
              <c:f>Sheet1!$B$5:$E$5</c:f>
              <c:numCache>
                <c:formatCode>General</c:formatCode>
                <c:ptCount val="4"/>
                <c:pt idx="0">
                  <c:v>320</c:v>
                </c:pt>
                <c:pt idx="1">
                  <c:v>335</c:v>
                </c:pt>
                <c:pt idx="2">
                  <c:v>349</c:v>
                </c:pt>
                <c:pt idx="3">
                  <c:v>364</c:v>
                </c:pt>
              </c:numCache>
            </c:numRef>
          </c:val>
          <c:extLst xmlns:c16r2="http://schemas.microsoft.com/office/drawing/2015/06/chart">
            <c:ext xmlns:c16="http://schemas.microsoft.com/office/drawing/2014/chart" uri="{C3380CC4-5D6E-409C-BE32-E72D297353CC}">
              <c16:uniqueId val="{00000003-125E-40CF-B602-297336C30713}"/>
            </c:ext>
          </c:extLst>
        </c:ser>
        <c:dLbls>
          <c:showLegendKey val="0"/>
          <c:showVal val="0"/>
          <c:showCatName val="0"/>
          <c:showSerName val="0"/>
          <c:showPercent val="0"/>
          <c:showBubbleSize val="0"/>
        </c:dLbls>
        <c:gapWidth val="219"/>
        <c:overlap val="100"/>
        <c:axId val="146639488"/>
        <c:axId val="146649472"/>
      </c:barChart>
      <c:catAx>
        <c:axId val="146639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微软雅黑" panose="020B0503020204020204" pitchFamily="34" charset="-122"/>
                <a:ea typeface="微软雅黑" panose="020B0503020204020204" pitchFamily="34" charset="-122"/>
                <a:cs typeface="+mn-cs"/>
              </a:defRPr>
            </a:pPr>
            <a:endParaRPr lang="zh-CN"/>
          </a:p>
        </c:txPr>
        <c:crossAx val="146649472"/>
        <c:crosses val="autoZero"/>
        <c:auto val="1"/>
        <c:lblAlgn val="ctr"/>
        <c:lblOffset val="100"/>
        <c:noMultiLvlLbl val="0"/>
      </c:catAx>
      <c:valAx>
        <c:axId val="1466494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crossAx val="14663948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pPr/>
              <a:t>2019/8/7</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pPr/>
              <a:t>‹#›</a:t>
            </a:fld>
            <a:endParaRPr lang="zh-CN" altLang="en-US"/>
          </a:p>
        </p:txBody>
      </p:sp>
    </p:spTree>
    <p:extLst>
      <p:ext uri="{BB962C8B-B14F-4D97-AF65-F5344CB8AC3E}">
        <p14:creationId xmlns:p14="http://schemas.microsoft.com/office/powerpoint/2010/main" val="2213844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pPr/>
              <a:t>2019/8/7</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pPr/>
              <a:t>‹#›</a:t>
            </a:fld>
            <a:endParaRPr lang="zh-CN" altLang="en-US"/>
          </a:p>
        </p:txBody>
      </p:sp>
    </p:spTree>
    <p:extLst>
      <p:ext uri="{BB962C8B-B14F-4D97-AF65-F5344CB8AC3E}">
        <p14:creationId xmlns:p14="http://schemas.microsoft.com/office/powerpoint/2010/main" val="129930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a:t>
            </a:fld>
            <a:endParaRPr lang="zh-CN" altLang="en-US"/>
          </a:p>
        </p:txBody>
      </p:sp>
    </p:spTree>
    <p:extLst>
      <p:ext uri="{BB962C8B-B14F-4D97-AF65-F5344CB8AC3E}">
        <p14:creationId xmlns:p14="http://schemas.microsoft.com/office/powerpoint/2010/main" val="4026197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面对新的发展形势和新的教育要求，如何进一步优化学校结构、完善设点布局，如何夯实教育基础、提升师生个性，如何优化教育管理、提供精准服务？一方面，要继续运用传统的、优质的经验和方法，持续开展实践，提高教育品质；另一方面，要大胆运用现代教育的理念和先进技术，</a:t>
            </a:r>
            <a:r>
              <a:rPr lang="zh-TW" altLang="zh-CN" sz="1200" kern="1200" dirty="0">
                <a:solidFill>
                  <a:schemeClr val="tx1"/>
                </a:solidFill>
                <a:effectLst/>
                <a:latin typeface="+mn-lt"/>
                <a:ea typeface="+mn-ea"/>
                <a:cs typeface="+mn-cs"/>
              </a:rPr>
              <a:t>找准关键部位，</a:t>
            </a:r>
            <a:r>
              <a:rPr lang="zh-CN" altLang="zh-CN" sz="1200" kern="1200" dirty="0">
                <a:solidFill>
                  <a:schemeClr val="tx1"/>
                </a:solidFill>
                <a:effectLst/>
                <a:latin typeface="+mn-lt"/>
                <a:ea typeface="+mn-ea"/>
                <a:cs typeface="+mn-cs"/>
              </a:rPr>
              <a:t>突破教育</a:t>
            </a:r>
            <a:r>
              <a:rPr lang="zh-TW" altLang="zh-CN" sz="1200" kern="1200" dirty="0">
                <a:solidFill>
                  <a:schemeClr val="tx1"/>
                </a:solidFill>
                <a:effectLst/>
                <a:latin typeface="+mn-lt"/>
                <a:ea typeface="+mn-ea"/>
                <a:cs typeface="+mn-cs"/>
              </a:rPr>
              <a:t>瓶颈问题</a:t>
            </a:r>
            <a:r>
              <a:rPr lang="zh-CN" altLang="zh-CN" sz="1200" kern="1200" dirty="0">
                <a:solidFill>
                  <a:schemeClr val="tx1"/>
                </a:solidFill>
                <a:effectLst/>
                <a:latin typeface="+mn-lt"/>
                <a:ea typeface="+mn-ea"/>
                <a:cs typeface="+mn-cs"/>
              </a:rPr>
              <a:t>。由此，闵行区确立了深度推进教育信息化的区域教育发展路径，明确了让教育信息化“助力管理、改进教学、支持评价、服务决策”的发展定位。要求在过去的基础上，强化全程化、全面化、全息化和价值化，重视教育“数据”的积累，逐渐从狭义的教育数据走向广义的教育大数据；探索教育“数据”的应用，让“大数据”为宏观决策、中观实践、微观选择等提供更科学、更及时的服务。借力区域教育大数据，最终形成基于五个教育云服务（教学云、教师云、学生云、家长云、学校云）的闵行现代化教育治理体系</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10</a:t>
            </a:fld>
            <a:endParaRPr lang="zh-CN" altLang="en-US"/>
          </a:p>
        </p:txBody>
      </p:sp>
    </p:spTree>
    <p:extLst>
      <p:ext uri="{BB962C8B-B14F-4D97-AF65-F5344CB8AC3E}">
        <p14:creationId xmlns:p14="http://schemas.microsoft.com/office/powerpoint/2010/main" val="3565992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11</a:t>
            </a:fld>
            <a:endParaRPr lang="zh-CN" altLang="en-US"/>
          </a:p>
        </p:txBody>
      </p:sp>
    </p:spTree>
    <p:extLst>
      <p:ext uri="{BB962C8B-B14F-4D97-AF65-F5344CB8AC3E}">
        <p14:creationId xmlns:p14="http://schemas.microsoft.com/office/powerpoint/2010/main" val="827465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闵行区历年高度重视教育信息化工作，自</a:t>
            </a:r>
            <a:r>
              <a:rPr lang="en-US" altLang="zh-CN" sz="1200" kern="1200" dirty="0">
                <a:solidFill>
                  <a:schemeClr val="tx1"/>
                </a:solidFill>
                <a:effectLst/>
                <a:latin typeface="+mn-lt"/>
                <a:ea typeface="+mn-ea"/>
                <a:cs typeface="+mn-cs"/>
              </a:rPr>
              <a:t>2002</a:t>
            </a:r>
            <a:r>
              <a:rPr lang="zh-CN" altLang="zh-CN" sz="1200" kern="1200" dirty="0">
                <a:solidFill>
                  <a:schemeClr val="tx1"/>
                </a:solidFill>
                <a:effectLst/>
                <a:latin typeface="+mn-lt"/>
                <a:ea typeface="+mn-ea"/>
                <a:cs typeface="+mn-cs"/>
              </a:rPr>
              <a:t>年建成覆盖全区所有中小学的全光纤教育专网，完成了所有普通教室的多媒体改造，积极开展教师队伍建设、教学应用实践、教育管理推进等方面探索实践。经过几年努力，闵行区教育信息化区域应用工作取得显著成效。建成了覆盖全区的教育信息化网络，实现了“校校通”和“班班通”，具备了能够满足师生开展创新学习活动的信息化教学环境。覆盖全区的教育网络环境在上海市处于较先进水平，教育管理信息化在全区基本得到普及，闵行区成为教育部电子政务试点单位。</a:t>
            </a:r>
          </a:p>
          <a:p>
            <a:r>
              <a:rPr lang="zh-CN" altLang="zh-CN" sz="1200" kern="1200" dirty="0">
                <a:solidFill>
                  <a:schemeClr val="tx1"/>
                </a:solidFill>
                <a:effectLst/>
                <a:latin typeface="+mn-lt"/>
                <a:ea typeface="+mn-ea"/>
                <a:cs typeface="+mn-cs"/>
              </a:rPr>
              <a:t>但是，相对来说，过去的教育信息化，关注硬件建设，且以条线式思维为主；偏重基础建设，且功能应用相对单一。面对新的发展形势，要根据区域教育发展实际，重新进行整体规划和设计。组织上，要有分有合、协同建设；时间上，要连接过去、指向未来；空间上，要明确中心、横向贯通；呈现上，要层次鲜明、多样表征；使用上，要基于实践、服务实践；管理上，要内外兼顾、浅表一致。</a:t>
            </a:r>
          </a:p>
          <a:p>
            <a:r>
              <a:rPr lang="zh-CN" altLang="zh-CN" sz="1200" kern="1200" dirty="0">
                <a:solidFill>
                  <a:schemeClr val="tx1"/>
                </a:solidFill>
                <a:effectLst/>
                <a:latin typeface="+mn-lt"/>
                <a:ea typeface="+mn-ea"/>
                <a:cs typeface="+mn-cs"/>
              </a:rPr>
              <a:t>由此，闵行区确定，全面构建以学生成长数据为龙头的区域教育数据中心，完善教育基础数据库，从推进教育工作（行政与业务）和伴随采集数据的角度，重新建设或优化建设各类平台，定期将各类数据汇聚流入“区域教育数据中心”，形成以学生为“数据线索”的思维方式进行数据挖掘，形成基于区域教育大数据的教育咨询报告。</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12</a:t>
            </a:fld>
            <a:endParaRPr lang="zh-CN" altLang="en-US"/>
          </a:p>
        </p:txBody>
      </p:sp>
    </p:spTree>
    <p:extLst>
      <p:ext uri="{BB962C8B-B14F-4D97-AF65-F5344CB8AC3E}">
        <p14:creationId xmlns:p14="http://schemas.microsoft.com/office/powerpoint/2010/main" val="1492639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闵行区历年高度重视教育信息化工作，自</a:t>
            </a:r>
            <a:r>
              <a:rPr lang="en-US" altLang="zh-CN" sz="1200" kern="1200" dirty="0">
                <a:solidFill>
                  <a:schemeClr val="tx1"/>
                </a:solidFill>
                <a:effectLst/>
                <a:latin typeface="+mn-lt"/>
                <a:ea typeface="+mn-ea"/>
                <a:cs typeface="+mn-cs"/>
              </a:rPr>
              <a:t>2002</a:t>
            </a:r>
            <a:r>
              <a:rPr lang="zh-CN" altLang="zh-CN" sz="1200" kern="1200" dirty="0">
                <a:solidFill>
                  <a:schemeClr val="tx1"/>
                </a:solidFill>
                <a:effectLst/>
                <a:latin typeface="+mn-lt"/>
                <a:ea typeface="+mn-ea"/>
                <a:cs typeface="+mn-cs"/>
              </a:rPr>
              <a:t>年建成覆盖全区所有中小学的全光纤教育专网，完成了所有普通教室的多媒体改造，积极开展教师队伍建设、教学应用实践、教育管理推进等方面探索实践。经过几年努力，闵行区教育信息化区域应用工作取得显著成效。建成了覆盖全区的教育信息化网络，实现了“校校通”和“班班通”，具备了能够满足师生开展创新学习活动的信息化教学环境。覆盖全区的教育网络环境在上海市处于较先进水平，教育管理信息化在全区基本得到普及，闵行区成为教育部电子政务试点单位。</a:t>
            </a:r>
          </a:p>
          <a:p>
            <a:r>
              <a:rPr lang="zh-CN" altLang="zh-CN" sz="1200" kern="1200" dirty="0">
                <a:solidFill>
                  <a:schemeClr val="tx1"/>
                </a:solidFill>
                <a:effectLst/>
                <a:latin typeface="+mn-lt"/>
                <a:ea typeface="+mn-ea"/>
                <a:cs typeface="+mn-cs"/>
              </a:rPr>
              <a:t>但是，相对来说，过去的教育信息化，关注硬件建设，且以条线式思维为主；偏重基础建设，且功能应用相对单一。面对新的发展形势，要根据区域教育发展实际，重新进行整体规划和设计。组织上，要有分有合、协同建设；时间上，要连接过去、指向未来；空间上，要明确中心、横向贯通；呈现上，要层次鲜明、多样表征；使用上，要基于实践、服务实践；管理上，要内外兼顾、浅表一致。</a:t>
            </a:r>
          </a:p>
          <a:p>
            <a:r>
              <a:rPr lang="zh-CN" altLang="zh-CN" sz="1200" kern="1200" dirty="0">
                <a:solidFill>
                  <a:schemeClr val="tx1"/>
                </a:solidFill>
                <a:effectLst/>
                <a:latin typeface="+mn-lt"/>
                <a:ea typeface="+mn-ea"/>
                <a:cs typeface="+mn-cs"/>
              </a:rPr>
              <a:t>由此，闵行区确定，全面构建以学生成长数据为龙头的区域教育数据中心，完善教育基础数据库，从推进教育工作（行政与业务）和伴随采集数据的角度，重新建设或优化建设各类平台，定期将各类数据汇聚流入“区域教育数据中心”，形成以学生为“数据线索”的思维方式进行数据挖掘，形成基于区域教育大数据的教育咨询报告。</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13</a:t>
            </a:fld>
            <a:endParaRPr lang="zh-CN" altLang="en-US"/>
          </a:p>
        </p:txBody>
      </p:sp>
    </p:spTree>
    <p:extLst>
      <p:ext uri="{BB962C8B-B14F-4D97-AF65-F5344CB8AC3E}">
        <p14:creationId xmlns:p14="http://schemas.microsoft.com/office/powerpoint/2010/main" val="34218368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按照“注重教育过程、强化数据共享”建设原则，首先设计和建设区域教育数据中心（具体框架见图</a:t>
            </a:r>
            <a:r>
              <a:rPr lang="en-US" altLang="zh-CN" sz="1200" kern="1200" dirty="0">
                <a:solidFill>
                  <a:schemeClr val="tx1"/>
                </a:solidFill>
                <a:effectLst/>
                <a:latin typeface="+mn-lt"/>
                <a:ea typeface="+mn-ea"/>
                <a:cs typeface="+mn-cs"/>
              </a:rPr>
              <a:t>1</a:t>
            </a:r>
            <a:r>
              <a:rPr lang="zh-CN" altLang="zh-CN" sz="1200" kern="1200" dirty="0">
                <a:solidFill>
                  <a:schemeClr val="tx1"/>
                </a:solidFill>
                <a:effectLst/>
                <a:latin typeface="+mn-lt"/>
                <a:ea typeface="+mn-ea"/>
                <a:cs typeface="+mn-cs"/>
              </a:rPr>
              <a:t>），全面采集与汇聚各类数据，打破行政科室及业务部门之间的数据壁垒。第一，确定区教育数据中心负责确立基础数据标准化规范并作为对外提供基础数据的唯一来源。所有业务科室、部门以及教育局外部机构只能从区教育数据局中心通过接口获取各类数据；第二，区教育数据中心整体统筹，业务科室参与，确定业务数据标准与规范，着力汇聚、整合多套业务管理数据。第三，由区教育数据中心为各业务科室、部门、单位提供数据服务。不同科室、部门与单位根据业务与工作需求，向区教育数据中心提出数据需求，区教育数据中心将相应数据以数据接口方式对外提供服务。</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14</a:t>
            </a:fld>
            <a:endParaRPr lang="zh-CN" altLang="en-US"/>
          </a:p>
        </p:txBody>
      </p:sp>
    </p:spTree>
    <p:extLst>
      <p:ext uri="{BB962C8B-B14F-4D97-AF65-F5344CB8AC3E}">
        <p14:creationId xmlns:p14="http://schemas.microsoft.com/office/powerpoint/2010/main" val="2090613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根据“数据中心”的规划和要求，设计和建设区域教育大数据的平台系统，明确各子平台的建设要求，由分管行政领导统筹协调，与业务工作对接，分工合作建设各个子平台（具体见表</a:t>
            </a:r>
            <a:r>
              <a:rPr lang="en-US" altLang="zh-CN" sz="1200" kern="1200" dirty="0">
                <a:solidFill>
                  <a:schemeClr val="tx1"/>
                </a:solidFill>
                <a:effectLst/>
                <a:latin typeface="+mn-lt"/>
                <a:ea typeface="+mn-ea"/>
                <a:cs typeface="+mn-cs"/>
              </a:rPr>
              <a:t>1</a:t>
            </a:r>
            <a:r>
              <a:rPr lang="zh-CN" altLang="zh-CN" sz="1200" kern="1200" dirty="0">
                <a:solidFill>
                  <a:schemeClr val="tx1"/>
                </a:solidFill>
                <a:effectLst/>
                <a:latin typeface="+mn-lt"/>
                <a:ea typeface="+mn-ea"/>
                <a:cs typeface="+mn-cs"/>
              </a:rPr>
              <a:t>）。在各子平台建设的过程中，明确基础数据的规范要求和共享方法。</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15</a:t>
            </a:fld>
            <a:endParaRPr lang="zh-CN" altLang="en-US"/>
          </a:p>
        </p:txBody>
      </p:sp>
    </p:spTree>
    <p:extLst>
      <p:ext uri="{BB962C8B-B14F-4D97-AF65-F5344CB8AC3E}">
        <p14:creationId xmlns:p14="http://schemas.microsoft.com/office/powerpoint/2010/main" val="4280598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按照教育大数据的系统规划和“数据”要求，结合具体实践，各部门负责精细化建设每一个子平台，梳理数据关系，明确数据流通，确保各来源数据的真实性和可靠性。图</a:t>
            </a:r>
            <a:r>
              <a:rPr lang="en-US" altLang="zh-CN" sz="1200" kern="1200" dirty="0">
                <a:solidFill>
                  <a:schemeClr val="tx1"/>
                </a:solidFill>
                <a:effectLst/>
                <a:latin typeface="+mn-lt"/>
                <a:ea typeface="+mn-ea"/>
                <a:cs typeface="+mn-cs"/>
              </a:rPr>
              <a:t>2</a:t>
            </a:r>
            <a:r>
              <a:rPr lang="zh-CN" altLang="zh-CN" sz="1200" kern="1200" dirty="0">
                <a:solidFill>
                  <a:schemeClr val="tx1"/>
                </a:solidFill>
                <a:effectLst/>
                <a:latin typeface="+mn-lt"/>
                <a:ea typeface="+mn-ea"/>
                <a:cs typeface="+mn-cs"/>
              </a:rPr>
              <a:t>为</a:t>
            </a:r>
            <a:r>
              <a:rPr lang="zh-CN" altLang="zh-CN" sz="1200" b="1" kern="1200" dirty="0">
                <a:solidFill>
                  <a:schemeClr val="tx1"/>
                </a:solidFill>
                <a:effectLst/>
                <a:latin typeface="+mn-lt"/>
                <a:ea typeface="+mn-ea"/>
                <a:cs typeface="+mn-cs"/>
              </a:rPr>
              <a:t>学生电子成长档案系统的优化建设框架图</a:t>
            </a:r>
            <a:r>
              <a:rPr lang="zh-CN" altLang="zh-CN" sz="1200" kern="1200" dirty="0">
                <a:solidFill>
                  <a:schemeClr val="tx1"/>
                </a:solidFill>
                <a:effectLst/>
                <a:latin typeface="+mn-lt"/>
                <a:ea typeface="+mn-ea"/>
                <a:cs typeface="+mn-cs"/>
              </a:rPr>
              <a:t>。</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16</a:t>
            </a:fld>
            <a:endParaRPr lang="zh-CN" altLang="en-US"/>
          </a:p>
        </p:txBody>
      </p:sp>
    </p:spTree>
    <p:extLst>
      <p:ext uri="{BB962C8B-B14F-4D97-AF65-F5344CB8AC3E}">
        <p14:creationId xmlns:p14="http://schemas.microsoft.com/office/powerpoint/2010/main" val="873851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在设计平台时，一方面，尽量从“数据”的规范性、科学性等角度进行规划，期望数据“可用、有用”；另一方面，从“数据”的真伪、效率等角度进行设计，尽可能伴随实践采集数据，确保数据的真实性、价值性。如学生校外学习因为自主性强，随机性大等原因，如果填报难辨真伪，则青少年活动中心将学生的校外学习从起点阶段（即选课）到结束（即学业质量，包括过程质量和结果质量）全流程架构在平台上，保证了全部学生、全部数据的真实性（如图</a:t>
            </a:r>
            <a:r>
              <a:rPr lang="en-US" altLang="zh-CN" sz="1200" kern="1200" dirty="0">
                <a:solidFill>
                  <a:schemeClr val="tx1"/>
                </a:solidFill>
                <a:effectLst/>
                <a:latin typeface="+mn-lt"/>
                <a:ea typeface="+mn-ea"/>
                <a:cs typeface="+mn-cs"/>
              </a:rPr>
              <a:t>3</a:t>
            </a:r>
            <a:r>
              <a:rPr lang="zh-CN" altLang="zh-CN" sz="1200" kern="1200" dirty="0">
                <a:solidFill>
                  <a:schemeClr val="tx1"/>
                </a:solidFill>
                <a:effectLst/>
                <a:latin typeface="+mn-lt"/>
                <a:ea typeface="+mn-ea"/>
                <a:cs typeface="+mn-cs"/>
              </a:rPr>
              <a:t>）。</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17</a:t>
            </a:fld>
            <a:endParaRPr lang="zh-CN" altLang="en-US"/>
          </a:p>
        </p:txBody>
      </p:sp>
    </p:spTree>
    <p:extLst>
      <p:ext uri="{BB962C8B-B14F-4D97-AF65-F5344CB8AC3E}">
        <p14:creationId xmlns:p14="http://schemas.microsoft.com/office/powerpoint/2010/main" val="4556237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b="1" kern="1200" dirty="0">
                <a:solidFill>
                  <a:schemeClr val="tx1"/>
                </a:solidFill>
                <a:effectLst/>
                <a:latin typeface="+mn-lt"/>
                <a:ea typeface="+mn-ea"/>
                <a:cs typeface="+mn-cs"/>
              </a:rPr>
              <a:t>服务发展：区域教育大数据的应用领域</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18</a:t>
            </a:fld>
            <a:endParaRPr lang="zh-CN" altLang="en-US"/>
          </a:p>
        </p:txBody>
      </p:sp>
    </p:spTree>
    <p:extLst>
      <p:ext uri="{BB962C8B-B14F-4D97-AF65-F5344CB8AC3E}">
        <p14:creationId xmlns:p14="http://schemas.microsoft.com/office/powerpoint/2010/main" val="22434222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19</a:t>
            </a:fld>
            <a:endParaRPr lang="zh-CN" altLang="en-US"/>
          </a:p>
        </p:txBody>
      </p:sp>
    </p:spTree>
    <p:extLst>
      <p:ext uri="{BB962C8B-B14F-4D97-AF65-F5344CB8AC3E}">
        <p14:creationId xmlns:p14="http://schemas.microsoft.com/office/powerpoint/2010/main" val="3311108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a:t>
            </a:fld>
            <a:endParaRPr lang="zh-CN" altLang="en-US"/>
          </a:p>
        </p:txBody>
      </p:sp>
    </p:spTree>
    <p:extLst>
      <p:ext uri="{BB962C8B-B14F-4D97-AF65-F5344CB8AC3E}">
        <p14:creationId xmlns:p14="http://schemas.microsoft.com/office/powerpoint/2010/main" val="3724700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1.</a:t>
            </a:r>
            <a:r>
              <a:rPr lang="zh-CN" altLang="zh-CN" sz="1200" b="1" kern="1200" dirty="0">
                <a:solidFill>
                  <a:schemeClr val="tx1"/>
                </a:solidFill>
                <a:effectLst/>
                <a:latin typeface="+mn-lt"/>
                <a:ea typeface="+mn-ea"/>
                <a:cs typeface="+mn-cs"/>
              </a:rPr>
              <a:t>汇聚数据，初显区域教育大数据的特征</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传统的教育数据因为单独建设，且多数通过业务流程进行管理和应用，因孤岛效应、数据差异等问题，很难实现面向服务对象的综合应用和持续应用。</a:t>
            </a:r>
          </a:p>
          <a:p>
            <a:r>
              <a:rPr lang="zh-CN" altLang="zh-CN" sz="1200" kern="1200" dirty="0">
                <a:solidFill>
                  <a:schemeClr val="tx1"/>
                </a:solidFill>
                <a:effectLst/>
                <a:latin typeface="+mn-lt"/>
                <a:ea typeface="+mn-ea"/>
                <a:cs typeface="+mn-cs"/>
              </a:rPr>
              <a:t>闵行根据业务特点和教育大数据要求，从区域层面整体设计数据规范、质量标准、管理流程、分析方法等，这让教育数据的协同管理和综合应用成为可能。四年来，区教育数据中心已汇聚全区学生</a:t>
            </a:r>
            <a:r>
              <a:rPr lang="en-US" altLang="zh-CN" sz="1200" kern="1200" dirty="0">
                <a:solidFill>
                  <a:schemeClr val="tx1"/>
                </a:solidFill>
                <a:effectLst/>
                <a:latin typeface="+mn-lt"/>
                <a:ea typeface="+mn-ea"/>
                <a:cs typeface="+mn-cs"/>
              </a:rPr>
              <a:t>6.1</a:t>
            </a:r>
            <a:r>
              <a:rPr lang="zh-CN" altLang="zh-CN" sz="1200" kern="1200" dirty="0">
                <a:solidFill>
                  <a:schemeClr val="tx1"/>
                </a:solidFill>
                <a:effectLst/>
                <a:latin typeface="+mn-lt"/>
                <a:ea typeface="+mn-ea"/>
                <a:cs typeface="+mn-cs"/>
              </a:rPr>
              <a:t>亿个数据元，初步实现了狭义的教育大数据的应用价值</a:t>
            </a:r>
            <a:r>
              <a:rPr lang="en-US" altLang="zh-CN" sz="1200" kern="1200" dirty="0">
                <a:solidFill>
                  <a:schemeClr val="tx1"/>
                </a:solidFill>
                <a:effectLst/>
                <a:latin typeface="+mn-lt"/>
                <a:ea typeface="+mn-ea"/>
                <a:cs typeface="+mn-cs"/>
              </a:rPr>
              <a:t>(</a:t>
            </a:r>
            <a:r>
              <a:rPr lang="zh-CN" altLang="zh-CN" sz="1200" kern="1200" dirty="0">
                <a:solidFill>
                  <a:schemeClr val="tx1"/>
                </a:solidFill>
                <a:effectLst/>
                <a:latin typeface="+mn-lt"/>
                <a:ea typeface="+mn-ea"/>
                <a:cs typeface="+mn-cs"/>
              </a:rPr>
              <a:t>主要过程见图</a:t>
            </a:r>
            <a:r>
              <a:rPr lang="en-US" altLang="zh-CN" sz="1200" kern="1200" dirty="0">
                <a:solidFill>
                  <a:schemeClr val="tx1"/>
                </a:solidFill>
                <a:effectLst/>
                <a:latin typeface="+mn-lt"/>
                <a:ea typeface="+mn-ea"/>
                <a:cs typeface="+mn-cs"/>
              </a:rPr>
              <a:t>4)</a:t>
            </a:r>
            <a:r>
              <a:rPr lang="zh-CN" altLang="zh-CN"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此处数据要核实，且要插入数据结构</a:t>
            </a:r>
            <a:r>
              <a:rPr lang="en-US" altLang="zh-CN" sz="1200" kern="1200" dirty="0">
                <a:solidFill>
                  <a:schemeClr val="tx1"/>
                </a:solidFill>
                <a:effectLst/>
                <a:latin typeface="+mn-lt"/>
                <a:ea typeface="+mn-ea"/>
                <a:cs typeface="+mn-cs"/>
              </a:rPr>
              <a:t>)</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20</a:t>
            </a:fld>
            <a:endParaRPr lang="zh-CN" altLang="en-US"/>
          </a:p>
        </p:txBody>
      </p:sp>
    </p:spTree>
    <p:extLst>
      <p:ext uri="{BB962C8B-B14F-4D97-AF65-F5344CB8AC3E}">
        <p14:creationId xmlns:p14="http://schemas.microsoft.com/office/powerpoint/2010/main" val="2647282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2.</a:t>
            </a:r>
            <a:r>
              <a:rPr lang="zh-CN" altLang="zh-CN" sz="1200" b="1" kern="1200" dirty="0">
                <a:solidFill>
                  <a:schemeClr val="tx1"/>
                </a:solidFill>
                <a:effectLst/>
                <a:latin typeface="+mn-lt"/>
                <a:ea typeface="+mn-ea"/>
                <a:cs typeface="+mn-cs"/>
              </a:rPr>
              <a:t>应用数据，让教育大数据服务区域发展 </a:t>
            </a:r>
            <a:r>
              <a:rPr lang="en-US" altLang="zh-CN" sz="1200" b="1"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（此处要尽可能补充一些数据）</a:t>
            </a:r>
          </a:p>
          <a:p>
            <a:r>
              <a:rPr lang="zh-CN" altLang="zh-CN" sz="1200" b="1" kern="1200" dirty="0">
                <a:solidFill>
                  <a:schemeClr val="tx1"/>
                </a:solidFill>
                <a:effectLst/>
                <a:latin typeface="+mn-lt"/>
                <a:ea typeface="+mn-ea"/>
                <a:cs typeface="+mn-cs"/>
              </a:rPr>
              <a:t>图</a:t>
            </a:r>
            <a:r>
              <a:rPr lang="en-US" altLang="zh-CN" sz="1200" b="1" kern="1200" dirty="0">
                <a:solidFill>
                  <a:schemeClr val="tx1"/>
                </a:solidFill>
                <a:effectLst/>
                <a:latin typeface="+mn-lt"/>
                <a:ea typeface="+mn-ea"/>
                <a:cs typeface="+mn-cs"/>
              </a:rPr>
              <a:t>4  </a:t>
            </a:r>
            <a:r>
              <a:rPr lang="zh-CN" altLang="zh-CN" sz="1200" b="1" kern="1200" dirty="0">
                <a:solidFill>
                  <a:schemeClr val="tx1"/>
                </a:solidFill>
                <a:effectLst/>
                <a:latin typeface="+mn-lt"/>
                <a:ea typeface="+mn-ea"/>
                <a:cs typeface="+mn-cs"/>
              </a:rPr>
              <a:t>区域教育数据的贯通与分析</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数据的积累是为了应用，教育大数据的建设是为了更好地服务教育发展。闵行教育大数据的建立，让其在“教师培训、学校绩效、学生发展（包括学业质量评价）”等方面有较好的应用。一方面，让区校教育政策的出台更精准、管理更完善。借助教育大数据，逐渐使行政化管理、经验性决策走向服务型管理、以数据为基础的决策</a:t>
            </a:r>
            <a:r>
              <a:rPr lang="en-US" altLang="zh-CN" sz="1200" kern="1200" baseline="300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整体提高教育管理与决策水平。如闵行每学年发布《闵行区学生电子成长档案数据分析白皮书》，白皮书从身心健康、学业进步、个性技能、成长体验四大维度对区域学生成长数据进行整体统计与分析，从数据角度反映全区学生学习及生活实际情况，探索全区教育教学中可能存在的趋势或潜在问题。同时，为全区不同学段、年级的学校和学生建立数据参照系。如发现异常，区教育局要及时出台相关政策。图</a:t>
            </a:r>
            <a:r>
              <a:rPr lang="en-US" altLang="zh-CN" sz="1200" kern="12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为学生数据分析结果可视化呈现的部分样态。</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21</a:t>
            </a:fld>
            <a:endParaRPr lang="zh-CN" altLang="en-US"/>
          </a:p>
        </p:txBody>
      </p:sp>
    </p:spTree>
    <p:extLst>
      <p:ext uri="{BB962C8B-B14F-4D97-AF65-F5344CB8AC3E}">
        <p14:creationId xmlns:p14="http://schemas.microsoft.com/office/powerpoint/2010/main" val="9062336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2.</a:t>
            </a:r>
            <a:r>
              <a:rPr lang="zh-CN" altLang="zh-CN" sz="1200" b="1" kern="1200" dirty="0">
                <a:solidFill>
                  <a:schemeClr val="tx1"/>
                </a:solidFill>
                <a:effectLst/>
                <a:latin typeface="+mn-lt"/>
                <a:ea typeface="+mn-ea"/>
                <a:cs typeface="+mn-cs"/>
              </a:rPr>
              <a:t>应用数据，让教育大数据服务区域发展 </a:t>
            </a:r>
            <a:r>
              <a:rPr lang="en-US" altLang="zh-CN" sz="1200" b="1"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（此处要尽可能补充一些数据）</a:t>
            </a:r>
          </a:p>
          <a:p>
            <a:r>
              <a:rPr lang="zh-CN" altLang="zh-CN" sz="1200" b="1" kern="1200" dirty="0">
                <a:solidFill>
                  <a:schemeClr val="tx1"/>
                </a:solidFill>
                <a:effectLst/>
                <a:latin typeface="+mn-lt"/>
                <a:ea typeface="+mn-ea"/>
                <a:cs typeface="+mn-cs"/>
              </a:rPr>
              <a:t>图</a:t>
            </a:r>
            <a:r>
              <a:rPr lang="en-US" altLang="zh-CN" sz="1200" b="1" kern="1200" dirty="0">
                <a:solidFill>
                  <a:schemeClr val="tx1"/>
                </a:solidFill>
                <a:effectLst/>
                <a:latin typeface="+mn-lt"/>
                <a:ea typeface="+mn-ea"/>
                <a:cs typeface="+mn-cs"/>
              </a:rPr>
              <a:t>4  </a:t>
            </a:r>
            <a:r>
              <a:rPr lang="zh-CN" altLang="zh-CN" sz="1200" b="1" kern="1200" dirty="0">
                <a:solidFill>
                  <a:schemeClr val="tx1"/>
                </a:solidFill>
                <a:effectLst/>
                <a:latin typeface="+mn-lt"/>
                <a:ea typeface="+mn-ea"/>
                <a:cs typeface="+mn-cs"/>
              </a:rPr>
              <a:t>区域教育数据的贯通与分析</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数据的积累是为了应用，教育大数据的建设是为了更好地服务教育发展。闵行教育大数据的建立，让其在“教师培训、学校绩效、学生发展（包括学业质量评价）”等方面有较好的应用。一方面，让区校教育政策的出台更精准、管理更完善。借助教育大数据，逐渐使行政化管理、经验性决策走向服务型管理、以数据为基础的决策</a:t>
            </a:r>
            <a:r>
              <a:rPr lang="en-US" altLang="zh-CN" sz="1200" kern="1200" baseline="300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整体提高教育管理与决策水平。如闵行每学年发布《闵行区学生电子成长档案数据分析白皮书》，白皮书从身心健康、学业进步、个性技能、成长体验四大维度对区域学生成长数据进行整体统计与分析，从数据角度反映全区学生学习及生活实际情况，探索全区教育教学中可能存在的趋势或潜在问题。同时，为全区不同学段、年级的学校和学生建立数据参照系。如发现异常，区教育局要及时出台相关政策。图</a:t>
            </a:r>
            <a:r>
              <a:rPr lang="en-US" altLang="zh-CN" sz="1200" kern="12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为学生数据分析结果可视化呈现的部分样态。</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22</a:t>
            </a:fld>
            <a:endParaRPr lang="zh-CN" altLang="en-US"/>
          </a:p>
        </p:txBody>
      </p:sp>
    </p:spTree>
    <p:extLst>
      <p:ext uri="{BB962C8B-B14F-4D97-AF65-F5344CB8AC3E}">
        <p14:creationId xmlns:p14="http://schemas.microsoft.com/office/powerpoint/2010/main" val="3933327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2.</a:t>
            </a:r>
            <a:r>
              <a:rPr lang="zh-CN" altLang="zh-CN" sz="1200" b="1" kern="1200" dirty="0">
                <a:solidFill>
                  <a:schemeClr val="tx1"/>
                </a:solidFill>
                <a:effectLst/>
                <a:latin typeface="+mn-lt"/>
                <a:ea typeface="+mn-ea"/>
                <a:cs typeface="+mn-cs"/>
              </a:rPr>
              <a:t>应用数据，让教育大数据服务区域发展 </a:t>
            </a:r>
            <a:r>
              <a:rPr lang="en-US" altLang="zh-CN" sz="1200" b="1"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（此处要尽可能补充一些数据）</a:t>
            </a:r>
          </a:p>
          <a:p>
            <a:r>
              <a:rPr lang="zh-CN" altLang="zh-CN" sz="1200" b="1" kern="1200" dirty="0">
                <a:solidFill>
                  <a:schemeClr val="tx1"/>
                </a:solidFill>
                <a:effectLst/>
                <a:latin typeface="+mn-lt"/>
                <a:ea typeface="+mn-ea"/>
                <a:cs typeface="+mn-cs"/>
              </a:rPr>
              <a:t>图</a:t>
            </a:r>
            <a:r>
              <a:rPr lang="en-US" altLang="zh-CN" sz="1200" b="1" kern="1200" dirty="0">
                <a:solidFill>
                  <a:schemeClr val="tx1"/>
                </a:solidFill>
                <a:effectLst/>
                <a:latin typeface="+mn-lt"/>
                <a:ea typeface="+mn-ea"/>
                <a:cs typeface="+mn-cs"/>
              </a:rPr>
              <a:t>4  </a:t>
            </a:r>
            <a:r>
              <a:rPr lang="zh-CN" altLang="zh-CN" sz="1200" b="1" kern="1200" dirty="0">
                <a:solidFill>
                  <a:schemeClr val="tx1"/>
                </a:solidFill>
                <a:effectLst/>
                <a:latin typeface="+mn-lt"/>
                <a:ea typeface="+mn-ea"/>
                <a:cs typeface="+mn-cs"/>
              </a:rPr>
              <a:t>区域教育数据的贯通与分析</a:t>
            </a:r>
            <a:endParaRPr lang="zh-CN" altLang="zh-CN" sz="1200" kern="1200" dirty="0">
              <a:solidFill>
                <a:schemeClr val="tx1"/>
              </a:solidFill>
              <a:effectLst/>
              <a:latin typeface="+mn-lt"/>
              <a:ea typeface="+mn-ea"/>
              <a:cs typeface="+mn-cs"/>
            </a:endParaRPr>
          </a:p>
          <a:p>
            <a:r>
              <a:rPr lang="zh-CN" altLang="zh-CN" sz="1200" kern="1200" dirty="0">
                <a:solidFill>
                  <a:schemeClr val="tx1"/>
                </a:solidFill>
                <a:effectLst/>
                <a:latin typeface="+mn-lt"/>
                <a:ea typeface="+mn-ea"/>
                <a:cs typeface="+mn-cs"/>
              </a:rPr>
              <a:t>数据的积累是为了应用，教育大数据的建设是为了更好地服务教育发展。闵行教育大数据的建立，让其在“教师培训、学校绩效、学生发展（包括学业质量评价）”等方面有较好的应用。一方面，让区校教育政策的出台更精准、管理更完善。借助教育大数据，逐渐使行政化管理、经验性决策走向服务型管理、以数据为基础的决策</a:t>
            </a:r>
            <a:r>
              <a:rPr lang="en-US" altLang="zh-CN" sz="1200" kern="1200" baseline="300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整体提高教育管理与决策水平。如闵行每学年发布《闵行区学生电子成长档案数据分析白皮书》，白皮书从身心健康、学业进步、个性技能、成长体验四大维度对区域学生成长数据进行整体统计与分析，从数据角度反映全区学生学习及生活实际情况，探索全区教育教学中可能存在的趋势或潜在问题。同时，为全区不同学段、年级的学校和学生建立数据参照系。如发现异常，区教育局要及时出台相关政策。图</a:t>
            </a:r>
            <a:r>
              <a:rPr lang="en-US" altLang="zh-CN" sz="1200" kern="1200" dirty="0">
                <a:solidFill>
                  <a:schemeClr val="tx1"/>
                </a:solidFill>
                <a:effectLst/>
                <a:latin typeface="+mn-lt"/>
                <a:ea typeface="+mn-ea"/>
                <a:cs typeface="+mn-cs"/>
              </a:rPr>
              <a:t>5</a:t>
            </a:r>
            <a:r>
              <a:rPr lang="zh-CN" altLang="zh-CN" sz="1200" kern="1200" dirty="0">
                <a:solidFill>
                  <a:schemeClr val="tx1"/>
                </a:solidFill>
                <a:effectLst/>
                <a:latin typeface="+mn-lt"/>
                <a:ea typeface="+mn-ea"/>
                <a:cs typeface="+mn-cs"/>
              </a:rPr>
              <a:t>为学生数据分析结果可视化呈现的部分样态。</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23</a:t>
            </a:fld>
            <a:endParaRPr lang="zh-CN" altLang="en-US"/>
          </a:p>
        </p:txBody>
      </p:sp>
    </p:spTree>
    <p:extLst>
      <p:ext uri="{BB962C8B-B14F-4D97-AF65-F5344CB8AC3E}">
        <p14:creationId xmlns:p14="http://schemas.microsoft.com/office/powerpoint/2010/main" val="3722293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另一方面，让区校对于教师、学生、学校的个性化干预、科学化培养成为可能。如闵行从“职业规划、师德修养、研修经历、教育实践”四个维度记录每一位教师的专业发展轨迹，构建了由教师研修网、课堂教学云录播系统、课程管理系统、学业质量分析系统、教师档案管理系统和教师个人空间等六大板块组成的教师专业发展支持系统，全面记录教师专业发展轨迹，迄今为止，已积累了</a:t>
            </a:r>
            <a:r>
              <a:rPr lang="en-US" altLang="zh-CN" sz="1200" kern="1200" dirty="0">
                <a:solidFill>
                  <a:schemeClr val="tx1"/>
                </a:solidFill>
                <a:effectLst/>
                <a:latin typeface="+mn-lt"/>
                <a:ea typeface="+mn-ea"/>
                <a:cs typeface="+mn-cs"/>
              </a:rPr>
              <a:t>15174</a:t>
            </a:r>
            <a:r>
              <a:rPr lang="zh-CN" altLang="zh-CN" sz="1200" kern="1200" dirty="0">
                <a:solidFill>
                  <a:schemeClr val="tx1"/>
                </a:solidFill>
                <a:effectLst/>
                <a:latin typeface="+mn-lt"/>
                <a:ea typeface="+mn-ea"/>
                <a:cs typeface="+mn-cs"/>
              </a:rPr>
              <a:t>名教师专业发展数据。基于这些数据的分析，区校两级层面皆可以对不同教师群体做出了专业特征评估，从而有利于区域开展更科学的人才决策和更有针对性的课程开发。图</a:t>
            </a:r>
            <a:r>
              <a:rPr lang="en-US" altLang="zh-CN" sz="1200" kern="1200" dirty="0">
                <a:solidFill>
                  <a:schemeClr val="tx1"/>
                </a:solidFill>
                <a:effectLst/>
                <a:latin typeface="+mn-lt"/>
                <a:ea typeface="+mn-ea"/>
                <a:cs typeface="+mn-cs"/>
              </a:rPr>
              <a:t>6</a:t>
            </a:r>
            <a:r>
              <a:rPr lang="zh-CN" altLang="zh-CN" sz="1200" kern="1200" dirty="0">
                <a:solidFill>
                  <a:schemeClr val="tx1"/>
                </a:solidFill>
                <a:effectLst/>
                <a:latin typeface="+mn-lt"/>
                <a:ea typeface="+mn-ea"/>
                <a:cs typeface="+mn-cs"/>
              </a:rPr>
              <a:t>为学校视角下，教师数据分析结果可视化呈现的部分样态；另外还有教师个体分析视角、区域整体分析视角、教师群组分析视角等。</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24</a:t>
            </a:fld>
            <a:endParaRPr lang="zh-CN" altLang="en-US"/>
          </a:p>
        </p:txBody>
      </p:sp>
    </p:spTree>
    <p:extLst>
      <p:ext uri="{BB962C8B-B14F-4D97-AF65-F5344CB8AC3E}">
        <p14:creationId xmlns:p14="http://schemas.microsoft.com/office/powerpoint/2010/main" val="6036331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25</a:t>
            </a:fld>
            <a:endParaRPr lang="zh-CN" altLang="en-US"/>
          </a:p>
        </p:txBody>
      </p:sp>
    </p:spTree>
    <p:extLst>
      <p:ext uri="{BB962C8B-B14F-4D97-AF65-F5344CB8AC3E}">
        <p14:creationId xmlns:p14="http://schemas.microsoft.com/office/powerpoint/2010/main" val="603633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另一方面，让区校对于教师、学生、学校的个性化干预、科学化培养成为可能。如闵行从“职业规划、师德修养、研修经历、教育实践”四个维度记录每一位教师的专业发展轨迹，构建了由教师研修网、课堂教学云录播系统、课程管理系统、学业质量分析系统、教师档案管理系统和教师个人空间等六大板块组成的教师专业发展支持系统，全面记录教师专业发展轨迹，迄今为止，已积累了</a:t>
            </a:r>
            <a:r>
              <a:rPr lang="en-US" altLang="zh-CN" sz="1200" kern="1200" dirty="0">
                <a:solidFill>
                  <a:schemeClr val="tx1"/>
                </a:solidFill>
                <a:effectLst/>
                <a:latin typeface="+mn-lt"/>
                <a:ea typeface="+mn-ea"/>
                <a:cs typeface="+mn-cs"/>
              </a:rPr>
              <a:t>15174</a:t>
            </a:r>
            <a:r>
              <a:rPr lang="zh-CN" altLang="zh-CN" sz="1200" kern="1200" dirty="0">
                <a:solidFill>
                  <a:schemeClr val="tx1"/>
                </a:solidFill>
                <a:effectLst/>
                <a:latin typeface="+mn-lt"/>
                <a:ea typeface="+mn-ea"/>
                <a:cs typeface="+mn-cs"/>
              </a:rPr>
              <a:t>名教师专业发展数据。基于这些数据的分析，区校两级层面皆可以对不同教师群体做出了专业特征评估，从而有利于区域开展更科学的人才决策和更有针对性的课程开发。图</a:t>
            </a:r>
            <a:r>
              <a:rPr lang="en-US" altLang="zh-CN" sz="1200" kern="1200" dirty="0">
                <a:solidFill>
                  <a:schemeClr val="tx1"/>
                </a:solidFill>
                <a:effectLst/>
                <a:latin typeface="+mn-lt"/>
                <a:ea typeface="+mn-ea"/>
                <a:cs typeface="+mn-cs"/>
              </a:rPr>
              <a:t>6</a:t>
            </a:r>
            <a:r>
              <a:rPr lang="zh-CN" altLang="zh-CN" sz="1200" kern="1200" dirty="0">
                <a:solidFill>
                  <a:schemeClr val="tx1"/>
                </a:solidFill>
                <a:effectLst/>
                <a:latin typeface="+mn-lt"/>
                <a:ea typeface="+mn-ea"/>
                <a:cs typeface="+mn-cs"/>
              </a:rPr>
              <a:t>为学校视角下，教师数据分析结果可视化呈现的部分样态；另外还有教师个体分析视角、区域整体分析视角、教师群组分析视角等。</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26</a:t>
            </a:fld>
            <a:endParaRPr lang="zh-CN" altLang="en-US"/>
          </a:p>
        </p:txBody>
      </p:sp>
    </p:spTree>
    <p:extLst>
      <p:ext uri="{BB962C8B-B14F-4D97-AF65-F5344CB8AC3E}">
        <p14:creationId xmlns:p14="http://schemas.microsoft.com/office/powerpoint/2010/main" val="4905810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b="1" kern="1200" dirty="0">
                <a:solidFill>
                  <a:schemeClr val="tx1"/>
                </a:solidFill>
                <a:effectLst/>
                <a:latin typeface="+mn-lt"/>
                <a:ea typeface="+mn-ea"/>
                <a:cs typeface="+mn-cs"/>
              </a:rPr>
              <a:t>四、综合应用：区域教育大数据的发展方向</a:t>
            </a:r>
            <a:endParaRPr lang="zh-CN" altLang="zh-CN" sz="1200"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27</a:t>
            </a:fld>
            <a:endParaRPr lang="zh-CN" altLang="en-US"/>
          </a:p>
        </p:txBody>
      </p:sp>
    </p:spTree>
    <p:extLst>
      <p:ext uri="{BB962C8B-B14F-4D97-AF65-F5344CB8AC3E}">
        <p14:creationId xmlns:p14="http://schemas.microsoft.com/office/powerpoint/2010/main" val="3799530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 教育大数据的应用要兼顾“数据收集、数据存储、数据处理、结果呈现”四个关键阶段的衔接性和专业性。因诸多原因，教育大数据未来的发展道路还很长。从当前闵行的实践来看，主要要解决以下两个方面的问题。</a:t>
            </a:r>
          </a:p>
          <a:p>
            <a:r>
              <a:rPr lang="en-US" altLang="zh-CN" sz="1200" b="1" kern="1200" dirty="0">
                <a:solidFill>
                  <a:schemeClr val="tx1"/>
                </a:solidFill>
                <a:effectLst/>
                <a:latin typeface="+mn-lt"/>
                <a:ea typeface="+mn-ea"/>
                <a:cs typeface="+mn-cs"/>
              </a:rPr>
              <a:t>1.</a:t>
            </a:r>
            <a:r>
              <a:rPr lang="zh-CN" altLang="zh-CN" sz="1200" b="1" kern="1200" dirty="0">
                <a:solidFill>
                  <a:schemeClr val="tx1"/>
                </a:solidFill>
                <a:effectLst/>
                <a:latin typeface="+mn-lt"/>
                <a:ea typeface="+mn-ea"/>
                <a:cs typeface="+mn-cs"/>
              </a:rPr>
              <a:t>区域教育大数据的综合和单领域应用如何统筹协调</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从闵行当前实践来看，各个领域已经能初步实现基于数据采集和分析，并基本实现常态化应用。但是平台之间的关系和数据之间的流动还需进一步明晰，综合和分项之间的原数据和应用边界要清晰。</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例如对于学校绩效督导评估系统来说，这不是原数据生成系统，而是综合应用数据的评估系统。但是在区域教育大数据整体设计过程中，偏重从原数据视角进行的平台系统的规划和设计。对于中间层的综合应用和全部系统的综合应用，究竟如何科学而便捷地实现，还需要进一步探索。</a:t>
            </a:r>
          </a:p>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28</a:t>
            </a:fld>
            <a:endParaRPr lang="zh-CN" altLang="en-US"/>
          </a:p>
        </p:txBody>
      </p:sp>
    </p:spTree>
    <p:extLst>
      <p:ext uri="{BB962C8B-B14F-4D97-AF65-F5344CB8AC3E}">
        <p14:creationId xmlns:p14="http://schemas.microsoft.com/office/powerpoint/2010/main" val="2981560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2.</a:t>
            </a:r>
            <a:r>
              <a:rPr lang="zh-CN" altLang="zh-CN" sz="1200" b="1" kern="1200" dirty="0">
                <a:solidFill>
                  <a:schemeClr val="tx1"/>
                </a:solidFill>
                <a:effectLst/>
                <a:latin typeface="+mn-lt"/>
                <a:ea typeface="+mn-ea"/>
                <a:cs typeface="+mn-cs"/>
              </a:rPr>
              <a:t>区域教育大数据的采集和分析技术如何与时俱进</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教育是一个复杂系统。无论对于整个教育生态还是一个学生的学习过程，都是一个动态的、受多因素影响的复杂过程。当前各类平台肯定不能采集到学生发展的“全数据”，尤其是对于教师成长和学生学习的过程性数据难以采集。另外，相对于数据采集来说，数据分析的专业技术要求更高，挑战更大。例如在学业质量分析中，我们使用了“聚类、决策树、</a:t>
            </a:r>
            <a:r>
              <a:rPr lang="en-US" altLang="zh-CN" sz="1200" kern="1200" dirty="0">
                <a:solidFill>
                  <a:schemeClr val="tx1"/>
                </a:solidFill>
                <a:effectLst/>
                <a:latin typeface="+mn-lt"/>
                <a:ea typeface="+mn-ea"/>
                <a:cs typeface="+mn-cs"/>
              </a:rPr>
              <a:t>IRT</a:t>
            </a:r>
            <a:r>
              <a:rPr lang="zh-CN" altLang="zh-CN" sz="1200" kern="1200" dirty="0">
                <a:solidFill>
                  <a:schemeClr val="tx1"/>
                </a:solidFill>
                <a:effectLst/>
                <a:latin typeface="+mn-lt"/>
                <a:ea typeface="+mn-ea"/>
                <a:cs typeface="+mn-cs"/>
              </a:rPr>
              <a:t>潜能分析”等多个模型，但还未能实现这些分析技术的组合应用、自动化分析和可视化呈现。教育在革新，技术在发展，如何让两者能够互相顺应、与时俱进、共同发展，这需要多领域携手共研。</a:t>
            </a:r>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（此处要补充数据挖掘示意图）</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29</a:t>
            </a:fld>
            <a:endParaRPr lang="zh-CN" altLang="en-US"/>
          </a:p>
        </p:txBody>
      </p:sp>
    </p:spTree>
    <p:extLst>
      <p:ext uri="{BB962C8B-B14F-4D97-AF65-F5344CB8AC3E}">
        <p14:creationId xmlns:p14="http://schemas.microsoft.com/office/powerpoint/2010/main" val="1659723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3</a:t>
            </a:fld>
            <a:endParaRPr lang="zh-CN" altLang="en-US"/>
          </a:p>
        </p:txBody>
      </p:sp>
    </p:spTree>
    <p:extLst>
      <p:ext uri="{BB962C8B-B14F-4D97-AF65-F5344CB8AC3E}">
        <p14:creationId xmlns:p14="http://schemas.microsoft.com/office/powerpoint/2010/main" val="29122602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2.</a:t>
            </a:r>
            <a:r>
              <a:rPr lang="zh-CN" altLang="zh-CN" sz="1200" b="1" kern="1200" dirty="0">
                <a:solidFill>
                  <a:schemeClr val="tx1"/>
                </a:solidFill>
                <a:effectLst/>
                <a:latin typeface="+mn-lt"/>
                <a:ea typeface="+mn-ea"/>
                <a:cs typeface="+mn-cs"/>
              </a:rPr>
              <a:t>区域教育大数据的采集和分析技术如何与时俱进</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教育是一个复杂系统。无论对于整个教育生态还是一个学生的学习过程，都是一个动态的、受多因素影响的复杂过程。当前各类平台肯定不能采集到学生发展的“全数据”，尤其是对于教师成长和学生学习的过程性数据难以采集。另外，相对于数据采集来说，数据分析的专业技术要求更高，挑战更大。例如在学业质量分析中，我们使用了“聚类、决策树、</a:t>
            </a:r>
            <a:r>
              <a:rPr lang="en-US" altLang="zh-CN" sz="1200" kern="1200" dirty="0">
                <a:solidFill>
                  <a:schemeClr val="tx1"/>
                </a:solidFill>
                <a:effectLst/>
                <a:latin typeface="+mn-lt"/>
                <a:ea typeface="+mn-ea"/>
                <a:cs typeface="+mn-cs"/>
              </a:rPr>
              <a:t>IRT</a:t>
            </a:r>
            <a:r>
              <a:rPr lang="zh-CN" altLang="zh-CN" sz="1200" kern="1200" dirty="0">
                <a:solidFill>
                  <a:schemeClr val="tx1"/>
                </a:solidFill>
                <a:effectLst/>
                <a:latin typeface="+mn-lt"/>
                <a:ea typeface="+mn-ea"/>
                <a:cs typeface="+mn-cs"/>
              </a:rPr>
              <a:t>潜能分析”等多个模型，但还未能实现这些分析技术的组合应用、自动化分析和可视化呈现。教育在革新，技术在发展，如何让两者能够互相顺应、与时俱进、共同发展，这需要多领域携手共研。</a:t>
            </a:r>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（此处要补充数据挖掘示意图）</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30</a:t>
            </a:fld>
            <a:endParaRPr lang="zh-CN" altLang="en-US"/>
          </a:p>
        </p:txBody>
      </p:sp>
    </p:spTree>
    <p:extLst>
      <p:ext uri="{BB962C8B-B14F-4D97-AF65-F5344CB8AC3E}">
        <p14:creationId xmlns:p14="http://schemas.microsoft.com/office/powerpoint/2010/main" val="22899560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2.</a:t>
            </a:r>
            <a:r>
              <a:rPr lang="zh-CN" altLang="zh-CN" sz="1200" b="1" kern="1200" dirty="0">
                <a:solidFill>
                  <a:schemeClr val="tx1"/>
                </a:solidFill>
                <a:effectLst/>
                <a:latin typeface="+mn-lt"/>
                <a:ea typeface="+mn-ea"/>
                <a:cs typeface="+mn-cs"/>
              </a:rPr>
              <a:t>区域教育大数据的采集和分析技术如何与时俱进</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教育是一个复杂系统。无论对于整个教育生态还是一个学生的学习过程，都是一个动态的、受多因素影响的复杂过程。当前各类平台肯定不能采集到学生发展的“全数据”，尤其是对于教师成长和学生学习的过程性数据难以采集。另外，相对于数据采集来说，数据分析的专业技术要求更高，挑战更大。例如在学业质量分析中，我们使用了“聚类、决策树、</a:t>
            </a:r>
            <a:r>
              <a:rPr lang="en-US" altLang="zh-CN" sz="1200" kern="1200" dirty="0">
                <a:solidFill>
                  <a:schemeClr val="tx1"/>
                </a:solidFill>
                <a:effectLst/>
                <a:latin typeface="+mn-lt"/>
                <a:ea typeface="+mn-ea"/>
                <a:cs typeface="+mn-cs"/>
              </a:rPr>
              <a:t>IRT</a:t>
            </a:r>
            <a:r>
              <a:rPr lang="zh-CN" altLang="zh-CN" sz="1200" kern="1200" dirty="0">
                <a:solidFill>
                  <a:schemeClr val="tx1"/>
                </a:solidFill>
                <a:effectLst/>
                <a:latin typeface="+mn-lt"/>
                <a:ea typeface="+mn-ea"/>
                <a:cs typeface="+mn-cs"/>
              </a:rPr>
              <a:t>潜能分析”等多个模型，但还未能实现这些分析技术的组合应用、自动化分析和可视化呈现。教育在革新，技术在发展，如何让两者能够互相顺应、与时俱进、共同发展，这需要多领域携手共研。</a:t>
            </a:r>
            <a:r>
              <a:rPr lang="en-US" altLang="zh-CN" sz="1200" kern="1200" dirty="0">
                <a:solidFill>
                  <a:schemeClr val="tx1"/>
                </a:solidFill>
                <a:effectLst/>
                <a:latin typeface="+mn-lt"/>
                <a:ea typeface="+mn-ea"/>
                <a:cs typeface="+mn-cs"/>
              </a:rPr>
              <a:t>    </a:t>
            </a:r>
            <a:r>
              <a:rPr lang="zh-CN" altLang="zh-CN" sz="1200" kern="1200" dirty="0">
                <a:solidFill>
                  <a:schemeClr val="tx1"/>
                </a:solidFill>
                <a:effectLst/>
                <a:latin typeface="+mn-lt"/>
                <a:ea typeface="+mn-ea"/>
                <a:cs typeface="+mn-cs"/>
              </a:rPr>
              <a:t>（此处要补充数据挖掘示意图）</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31</a:t>
            </a:fld>
            <a:endParaRPr lang="zh-CN" altLang="en-US"/>
          </a:p>
        </p:txBody>
      </p:sp>
    </p:spTree>
    <p:extLst>
      <p:ext uri="{BB962C8B-B14F-4D97-AF65-F5344CB8AC3E}">
        <p14:creationId xmlns:p14="http://schemas.microsoft.com/office/powerpoint/2010/main" val="22899560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5B786BB4-455F-4A76-825A-DF56DBEE7AE9}" type="slidenum">
              <a:rPr lang="zh-CN" altLang="en-US" smtClean="0"/>
              <a:pPr/>
              <a:t>32</a:t>
            </a:fld>
            <a:endParaRPr lang="zh-CN" altLang="en-US"/>
          </a:p>
        </p:txBody>
      </p:sp>
    </p:spTree>
    <p:extLst>
      <p:ext uri="{BB962C8B-B14F-4D97-AF65-F5344CB8AC3E}">
        <p14:creationId xmlns:p14="http://schemas.microsoft.com/office/powerpoint/2010/main" val="11671634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800" kern="1200" dirty="0">
                <a:solidFill>
                  <a:schemeClr val="tx1"/>
                </a:solidFill>
                <a:effectLst/>
                <a:latin typeface="+mn-lt"/>
                <a:ea typeface="+mn-ea"/>
                <a:cs typeface="+mn-cs"/>
              </a:rPr>
              <a:t>大规模因材施教，是指在班级授课制背景下，通过差异化的教学和个性化的学习，为每个学习者提供适合的教育，以实现上海市教委提出的“发掘学生潜质，激发学生兴趣，指导学生学习，成就学生价值”。闵行的目标体现了上海这座城市的教育特质和现代化要求。（添加）</a:t>
            </a:r>
          </a:p>
          <a:p>
            <a:r>
              <a:rPr lang="zh-CN" altLang="zh-CN" sz="800" kern="1200" dirty="0">
                <a:solidFill>
                  <a:schemeClr val="tx1"/>
                </a:solidFill>
                <a:effectLst/>
                <a:latin typeface="+mn-lt"/>
                <a:ea typeface="+mn-ea"/>
                <a:cs typeface="+mn-cs"/>
              </a:rPr>
              <a:t>我们对“大规模因材施教”的理解是：借助大数据、人工智能和云计算技术，面向全区所有中小学，基于教育教学的过程数据，进行</a:t>
            </a:r>
            <a:r>
              <a:rPr lang="zh-CN" altLang="zh-CN" sz="800" b="1" kern="1200" dirty="0">
                <a:solidFill>
                  <a:schemeClr val="tx1"/>
                </a:solidFill>
                <a:effectLst/>
                <a:latin typeface="+mn-lt"/>
                <a:ea typeface="+mn-ea"/>
                <a:cs typeface="+mn-cs"/>
              </a:rPr>
              <a:t>学习者画像描述（强调）</a:t>
            </a:r>
            <a:r>
              <a:rPr lang="zh-CN" altLang="zh-CN" sz="800" kern="1200" dirty="0">
                <a:solidFill>
                  <a:schemeClr val="tx1"/>
                </a:solidFill>
                <a:effectLst/>
                <a:latin typeface="+mn-lt"/>
                <a:ea typeface="+mn-ea"/>
                <a:cs typeface="+mn-cs"/>
              </a:rPr>
              <a:t>，有针对性地</a:t>
            </a:r>
            <a:r>
              <a:rPr lang="zh-CN" altLang="zh-CN" sz="800" b="1" kern="1200" dirty="0">
                <a:solidFill>
                  <a:schemeClr val="tx1"/>
                </a:solidFill>
                <a:effectLst/>
                <a:latin typeface="+mn-lt"/>
                <a:ea typeface="+mn-ea"/>
                <a:cs typeface="+mn-cs"/>
              </a:rPr>
              <a:t>组织差异化教学</a:t>
            </a:r>
            <a:r>
              <a:rPr lang="zh-CN" altLang="zh-CN" sz="800" kern="1200" dirty="0">
                <a:solidFill>
                  <a:schemeClr val="tx1"/>
                </a:solidFill>
                <a:effectLst/>
                <a:latin typeface="+mn-lt"/>
                <a:ea typeface="+mn-ea"/>
                <a:cs typeface="+mn-cs"/>
              </a:rPr>
              <a:t>、开展</a:t>
            </a:r>
            <a:r>
              <a:rPr lang="zh-CN" altLang="zh-CN" sz="800" b="1" kern="1200" dirty="0">
                <a:solidFill>
                  <a:schemeClr val="tx1"/>
                </a:solidFill>
                <a:effectLst/>
                <a:latin typeface="+mn-lt"/>
                <a:ea typeface="+mn-ea"/>
                <a:cs typeface="+mn-cs"/>
              </a:rPr>
              <a:t>自适应学习</a:t>
            </a:r>
            <a:r>
              <a:rPr lang="zh-CN" altLang="zh-CN" sz="800" kern="1200" dirty="0">
                <a:solidFill>
                  <a:schemeClr val="tx1"/>
                </a:solidFill>
                <a:effectLst/>
                <a:latin typeface="+mn-lt"/>
                <a:ea typeface="+mn-ea"/>
                <a:cs typeface="+mn-cs"/>
              </a:rPr>
              <a:t>和</a:t>
            </a:r>
            <a:r>
              <a:rPr lang="zh-CN" altLang="zh-CN" sz="800" b="1" kern="1200" dirty="0">
                <a:solidFill>
                  <a:schemeClr val="tx1"/>
                </a:solidFill>
                <a:effectLst/>
                <a:latin typeface="+mn-lt"/>
                <a:ea typeface="+mn-ea"/>
                <a:cs typeface="+mn-cs"/>
              </a:rPr>
              <a:t>个性化学习指导（强调）</a:t>
            </a:r>
            <a:r>
              <a:rPr lang="zh-CN" altLang="zh-CN" sz="800" kern="1200" dirty="0">
                <a:solidFill>
                  <a:schemeClr val="tx1"/>
                </a:solidFill>
                <a:effectLst/>
                <a:latin typeface="+mn-lt"/>
                <a:ea typeface="+mn-ea"/>
                <a:cs typeface="+mn-cs"/>
              </a:rPr>
              <a:t>。</a:t>
            </a:r>
          </a:p>
        </p:txBody>
      </p:sp>
      <p:sp>
        <p:nvSpPr>
          <p:cNvPr id="4" name="灯片编号占位符 3"/>
          <p:cNvSpPr>
            <a:spLocks noGrp="1"/>
          </p:cNvSpPr>
          <p:nvPr>
            <p:ph type="sldNum" sz="quarter" idx="5"/>
          </p:nvPr>
        </p:nvSpPr>
        <p:spPr/>
        <p:txBody>
          <a:bodyPr/>
          <a:lstStyle/>
          <a:p>
            <a:fld id="{5B786BB4-455F-4A76-825A-DF56DBEE7AE9}" type="slidenum">
              <a:rPr lang="zh-CN" altLang="en-US" smtClean="0"/>
              <a:pPr/>
              <a:t>33</a:t>
            </a:fld>
            <a:endParaRPr lang="zh-CN" altLang="en-US"/>
          </a:p>
        </p:txBody>
      </p:sp>
    </p:spTree>
    <p:extLst>
      <p:ext uri="{BB962C8B-B14F-4D97-AF65-F5344CB8AC3E}">
        <p14:creationId xmlns:p14="http://schemas.microsoft.com/office/powerpoint/2010/main" val="38875659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34</a:t>
            </a:fld>
            <a:endParaRPr lang="zh-CN" altLang="en-US"/>
          </a:p>
        </p:txBody>
      </p:sp>
    </p:spTree>
    <p:extLst>
      <p:ext uri="{BB962C8B-B14F-4D97-AF65-F5344CB8AC3E}">
        <p14:creationId xmlns:p14="http://schemas.microsoft.com/office/powerpoint/2010/main" val="22899560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35</a:t>
            </a:fld>
            <a:endParaRPr lang="zh-CN" altLang="en-US"/>
          </a:p>
        </p:txBody>
      </p:sp>
    </p:spTree>
    <p:extLst>
      <p:ext uri="{BB962C8B-B14F-4D97-AF65-F5344CB8AC3E}">
        <p14:creationId xmlns:p14="http://schemas.microsoft.com/office/powerpoint/2010/main" val="1321527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基本思路是：整体推进、系统架构、常态应用。以统一接入、统一认证、统一平台、统一数据、统一防护、一网通办，推动教育信息化融合创新发展，形成区域整体推进的个性化学习和智慧教育应用的解决方案。实施方案针对课堂、学生、教师、学校、行政和支持等六方面设计，主要工作分为：</a:t>
            </a:r>
          </a:p>
          <a:p>
            <a:endParaRPr lang="zh-CN" altLang="en-US" dirty="0"/>
          </a:p>
        </p:txBody>
      </p:sp>
      <p:sp>
        <p:nvSpPr>
          <p:cNvPr id="4" name="灯片编号占位符 3"/>
          <p:cNvSpPr>
            <a:spLocks noGrp="1"/>
          </p:cNvSpPr>
          <p:nvPr>
            <p:ph type="sldNum" sz="quarter" idx="5"/>
          </p:nvPr>
        </p:nvSpPr>
        <p:spPr/>
        <p:txBody>
          <a:bodyPr/>
          <a:lstStyle/>
          <a:p>
            <a:fld id="{5B786BB4-455F-4A76-825A-DF56DBEE7AE9}" type="slidenum">
              <a:rPr lang="zh-CN" altLang="en-US" smtClean="0"/>
              <a:pPr/>
              <a:t>36</a:t>
            </a:fld>
            <a:endParaRPr lang="zh-CN" altLang="en-US"/>
          </a:p>
        </p:txBody>
      </p:sp>
    </p:spTree>
    <p:extLst>
      <p:ext uri="{BB962C8B-B14F-4D97-AF65-F5344CB8AC3E}">
        <p14:creationId xmlns:p14="http://schemas.microsoft.com/office/powerpoint/2010/main" val="28101941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1</a:t>
            </a:r>
            <a:r>
              <a:rPr lang="zh-CN" altLang="zh-CN" sz="1200" b="1" kern="1200" dirty="0">
                <a:solidFill>
                  <a:schemeClr val="tx1"/>
                </a:solidFill>
                <a:effectLst/>
                <a:latin typeface="+mn-lt"/>
                <a:ea typeface="+mn-ea"/>
                <a:cs typeface="+mn-cs"/>
              </a:rPr>
              <a:t>．全区中小学开展数字化教与学方式的变革实践</a:t>
            </a:r>
            <a:endParaRPr lang="zh-CN" altLang="zh-CN" sz="1200" kern="1200" dirty="0">
              <a:solidFill>
                <a:schemeClr val="tx1"/>
              </a:solidFill>
              <a:effectLst/>
              <a:latin typeface="+mn-lt"/>
              <a:ea typeface="+mn-ea"/>
              <a:cs typeface="+mn-cs"/>
            </a:endParaRPr>
          </a:p>
          <a:p>
            <a:pPr lvl="0"/>
            <a:r>
              <a:rPr lang="zh-CN" altLang="zh-CN" sz="1200" kern="1200" dirty="0">
                <a:solidFill>
                  <a:schemeClr val="tx1"/>
                </a:solidFill>
                <a:effectLst/>
                <a:latin typeface="+mn-lt"/>
                <a:ea typeface="+mn-ea"/>
                <a:cs typeface="+mn-cs"/>
              </a:rPr>
              <a:t>借助高校和企业的力量，完善区电子书包应用平台，整体性开展数字化教与学的变革实践。</a:t>
            </a:r>
          </a:p>
          <a:p>
            <a:pPr lvl="0"/>
            <a:r>
              <a:rPr lang="zh-CN" altLang="zh-CN" sz="1200" kern="1200" dirty="0">
                <a:solidFill>
                  <a:schemeClr val="tx1"/>
                </a:solidFill>
                <a:effectLst/>
                <a:latin typeface="+mn-lt"/>
                <a:ea typeface="+mn-ea"/>
                <a:cs typeface="+mn-cs"/>
              </a:rPr>
              <a:t>完善网络学习空间，推动学校在学习资源、学习平台和学习评价等方面的常态化应用，基于学习过程数据开展学习者画像的学习支持服务。</a:t>
            </a:r>
          </a:p>
          <a:p>
            <a:pPr lvl="0"/>
            <a:r>
              <a:rPr lang="zh-CN" altLang="zh-CN" sz="1200" kern="1200" dirty="0">
                <a:solidFill>
                  <a:schemeClr val="tx1"/>
                </a:solidFill>
                <a:effectLst/>
                <a:latin typeface="+mn-lt"/>
                <a:ea typeface="+mn-ea"/>
                <a:cs typeface="+mn-cs"/>
              </a:rPr>
              <a:t>开展“先学后教、以学定教、问题引领、关注个性”的数字化教学模式实践，改善教育服务供给与学习者需求的匹配，探索学程定制化、学习个性化。</a:t>
            </a:r>
          </a:p>
          <a:p>
            <a:endParaRPr lang="zh-CN" altLang="en-US" dirty="0"/>
          </a:p>
        </p:txBody>
      </p:sp>
      <p:sp>
        <p:nvSpPr>
          <p:cNvPr id="4" name="灯片编号占位符 3"/>
          <p:cNvSpPr>
            <a:spLocks noGrp="1"/>
          </p:cNvSpPr>
          <p:nvPr>
            <p:ph type="sldNum" sz="quarter" idx="5"/>
          </p:nvPr>
        </p:nvSpPr>
        <p:spPr/>
        <p:txBody>
          <a:bodyPr/>
          <a:lstStyle/>
          <a:p>
            <a:fld id="{5B786BB4-455F-4A76-825A-DF56DBEE7AE9}" type="slidenum">
              <a:rPr lang="zh-CN" altLang="en-US" smtClean="0"/>
              <a:pPr/>
              <a:t>37</a:t>
            </a:fld>
            <a:endParaRPr lang="zh-CN" altLang="en-US"/>
          </a:p>
        </p:txBody>
      </p:sp>
    </p:spTree>
    <p:extLst>
      <p:ext uri="{BB962C8B-B14F-4D97-AF65-F5344CB8AC3E}">
        <p14:creationId xmlns:p14="http://schemas.microsoft.com/office/powerpoint/2010/main" val="21820843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2</a:t>
            </a:r>
            <a:r>
              <a:rPr lang="zh-CN" altLang="zh-CN" sz="1200" b="1" kern="1200" dirty="0">
                <a:solidFill>
                  <a:schemeClr val="tx1"/>
                </a:solidFill>
                <a:effectLst/>
                <a:latin typeface="+mn-lt"/>
                <a:ea typeface="+mn-ea"/>
                <a:cs typeface="+mn-cs"/>
              </a:rPr>
              <a:t>．建立信息化的课堂教学改进支持系统</a:t>
            </a:r>
            <a:endParaRPr lang="zh-CN" altLang="zh-CN" sz="1200" kern="1200" dirty="0">
              <a:solidFill>
                <a:schemeClr val="tx1"/>
              </a:solidFill>
              <a:effectLst/>
              <a:latin typeface="+mn-lt"/>
              <a:ea typeface="+mn-ea"/>
              <a:cs typeface="+mn-cs"/>
            </a:endParaRPr>
          </a:p>
          <a:p>
            <a:pPr lvl="0"/>
            <a:r>
              <a:rPr lang="zh-CN" altLang="zh-CN" sz="1200" kern="1200" dirty="0">
                <a:solidFill>
                  <a:schemeClr val="tx1"/>
                </a:solidFill>
                <a:effectLst/>
                <a:latin typeface="+mn-lt"/>
                <a:ea typeface="+mn-ea"/>
                <a:cs typeface="+mn-cs"/>
              </a:rPr>
              <a:t>优化覆盖全体教师的“教师专业发展档案”系统，进一步融合教育数据，推动课堂评价、学业质量分析、教师研修等应用服务。</a:t>
            </a:r>
          </a:p>
          <a:p>
            <a:pPr lvl="0"/>
            <a:r>
              <a:rPr lang="zh-CN" altLang="zh-CN" sz="1200" kern="1200" dirty="0">
                <a:solidFill>
                  <a:schemeClr val="tx1"/>
                </a:solidFill>
                <a:effectLst/>
                <a:latin typeface="+mn-lt"/>
                <a:ea typeface="+mn-ea"/>
                <a:cs typeface="+mn-cs"/>
              </a:rPr>
              <a:t>开展优质资源共建、共享和个性需求推送，完善学业质量评价，组织开展差异化教学和适应性学习。</a:t>
            </a:r>
          </a:p>
          <a:p>
            <a:pPr lvl="0"/>
            <a:r>
              <a:rPr lang="zh-CN" altLang="zh-CN" sz="1200" kern="1200" dirty="0">
                <a:solidFill>
                  <a:schemeClr val="tx1"/>
                </a:solidFill>
                <a:effectLst/>
                <a:latin typeface="+mn-lt"/>
                <a:ea typeface="+mn-ea"/>
                <a:cs typeface="+mn-cs"/>
              </a:rPr>
              <a:t>基于教学过程数据，开展常态化的教学反思、优秀教学分享和学科教研，提升教学的有效性。</a:t>
            </a:r>
          </a:p>
          <a:p>
            <a:endParaRPr lang="zh-CN" altLang="en-US" dirty="0"/>
          </a:p>
        </p:txBody>
      </p:sp>
      <p:sp>
        <p:nvSpPr>
          <p:cNvPr id="4" name="灯片编号占位符 3"/>
          <p:cNvSpPr>
            <a:spLocks noGrp="1"/>
          </p:cNvSpPr>
          <p:nvPr>
            <p:ph type="sldNum" sz="quarter" idx="5"/>
          </p:nvPr>
        </p:nvSpPr>
        <p:spPr/>
        <p:txBody>
          <a:bodyPr/>
          <a:lstStyle/>
          <a:p>
            <a:fld id="{5B786BB4-455F-4A76-825A-DF56DBEE7AE9}" type="slidenum">
              <a:rPr lang="zh-CN" altLang="en-US" smtClean="0"/>
              <a:pPr/>
              <a:t>38</a:t>
            </a:fld>
            <a:endParaRPr lang="zh-CN" altLang="en-US"/>
          </a:p>
        </p:txBody>
      </p:sp>
    </p:spTree>
    <p:extLst>
      <p:ext uri="{BB962C8B-B14F-4D97-AF65-F5344CB8AC3E}">
        <p14:creationId xmlns:p14="http://schemas.microsoft.com/office/powerpoint/2010/main" val="34519137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3</a:t>
            </a:r>
            <a:r>
              <a:rPr lang="zh-CN" altLang="zh-CN" sz="1200" b="1" kern="1200" dirty="0">
                <a:solidFill>
                  <a:schemeClr val="tx1"/>
                </a:solidFill>
                <a:effectLst/>
                <a:latin typeface="+mn-lt"/>
                <a:ea typeface="+mn-ea"/>
                <a:cs typeface="+mn-cs"/>
              </a:rPr>
              <a:t>．构建支持个性学习的教育云服务体系</a:t>
            </a:r>
            <a:endParaRPr lang="zh-CN" altLang="zh-CN" sz="1200" kern="1200" dirty="0">
              <a:solidFill>
                <a:schemeClr val="tx1"/>
              </a:solidFill>
              <a:effectLst/>
              <a:latin typeface="+mn-lt"/>
              <a:ea typeface="+mn-ea"/>
              <a:cs typeface="+mn-cs"/>
            </a:endParaRPr>
          </a:p>
          <a:p>
            <a:pPr lvl="0"/>
            <a:r>
              <a:rPr lang="zh-CN" altLang="zh-CN" sz="1200" kern="1200" dirty="0">
                <a:solidFill>
                  <a:schemeClr val="tx1"/>
                </a:solidFill>
                <a:effectLst/>
                <a:latin typeface="+mn-lt"/>
                <a:ea typeface="+mn-ea"/>
                <a:cs typeface="+mn-cs"/>
              </a:rPr>
              <a:t>建设区域教育混合云，实现电信云、上海教育云、公有云和私有云的多云纳管，构建适合教育行业的云服务平台。</a:t>
            </a:r>
          </a:p>
          <a:p>
            <a:pPr lvl="0"/>
            <a:r>
              <a:rPr lang="zh-CN" altLang="zh-CN" sz="1200" kern="1200" dirty="0">
                <a:solidFill>
                  <a:schemeClr val="tx1"/>
                </a:solidFill>
                <a:effectLst/>
                <a:latin typeface="+mn-lt"/>
                <a:ea typeface="+mn-ea"/>
                <a:cs typeface="+mn-cs"/>
              </a:rPr>
              <a:t>建设面向用户的教师云、学生云、家长云等服务，改善服务供给与需求的匹配度。</a:t>
            </a:r>
          </a:p>
          <a:p>
            <a:pPr lvl="0"/>
            <a:r>
              <a:rPr lang="zh-CN" altLang="zh-CN" sz="1200" kern="1200" dirty="0">
                <a:solidFill>
                  <a:schemeClr val="tx1"/>
                </a:solidFill>
                <a:effectLst/>
                <a:latin typeface="+mn-lt"/>
                <a:ea typeface="+mn-ea"/>
                <a:cs typeface="+mn-cs"/>
              </a:rPr>
              <a:t>开展教育大数据中心建设，提升云-端的计算能力，开展应用上云，搭建教育服务超市。</a:t>
            </a:r>
          </a:p>
        </p:txBody>
      </p:sp>
      <p:sp>
        <p:nvSpPr>
          <p:cNvPr id="4" name="灯片编号占位符 3"/>
          <p:cNvSpPr>
            <a:spLocks noGrp="1"/>
          </p:cNvSpPr>
          <p:nvPr>
            <p:ph type="sldNum" sz="quarter" idx="5"/>
          </p:nvPr>
        </p:nvSpPr>
        <p:spPr/>
        <p:txBody>
          <a:bodyPr/>
          <a:lstStyle/>
          <a:p>
            <a:fld id="{5B786BB4-455F-4A76-825A-DF56DBEE7AE9}" type="slidenum">
              <a:rPr lang="zh-CN" altLang="en-US" smtClean="0"/>
              <a:pPr/>
              <a:t>39</a:t>
            </a:fld>
            <a:endParaRPr lang="zh-CN" altLang="en-US"/>
          </a:p>
        </p:txBody>
      </p:sp>
    </p:spTree>
    <p:extLst>
      <p:ext uri="{BB962C8B-B14F-4D97-AF65-F5344CB8AC3E}">
        <p14:creationId xmlns:p14="http://schemas.microsoft.com/office/powerpoint/2010/main" val="3463907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4</a:t>
            </a:fld>
            <a:endParaRPr lang="zh-CN" altLang="en-US"/>
          </a:p>
        </p:txBody>
      </p:sp>
    </p:spTree>
    <p:extLst>
      <p:ext uri="{BB962C8B-B14F-4D97-AF65-F5344CB8AC3E}">
        <p14:creationId xmlns:p14="http://schemas.microsoft.com/office/powerpoint/2010/main" val="29122602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4</a:t>
            </a:r>
            <a:r>
              <a:rPr lang="zh-CN" altLang="zh-CN" sz="1200" b="1" kern="1200" dirty="0">
                <a:solidFill>
                  <a:schemeClr val="tx1"/>
                </a:solidFill>
                <a:effectLst/>
                <a:latin typeface="+mn-lt"/>
                <a:ea typeface="+mn-ea"/>
                <a:cs typeface="+mn-cs"/>
              </a:rPr>
              <a:t>．构建区域现代教育治理体系</a:t>
            </a:r>
            <a:endParaRPr lang="zh-CN" altLang="zh-CN" sz="1200" kern="1200" dirty="0">
              <a:solidFill>
                <a:schemeClr val="tx1"/>
              </a:solidFill>
              <a:effectLst/>
              <a:latin typeface="+mn-lt"/>
              <a:ea typeface="+mn-ea"/>
              <a:cs typeface="+mn-cs"/>
            </a:endParaRPr>
          </a:p>
          <a:p>
            <a:pPr lvl="0"/>
            <a:r>
              <a:rPr lang="zh-CN" altLang="zh-CN" sz="1200" kern="1200" dirty="0">
                <a:solidFill>
                  <a:schemeClr val="tx1"/>
                </a:solidFill>
                <a:effectLst/>
                <a:latin typeface="+mn-lt"/>
                <a:ea typeface="+mn-ea"/>
                <a:cs typeface="+mn-cs"/>
              </a:rPr>
              <a:t>优化教育管理信息系统的云服务，加强教育管理的数据融通和整合应用，实现信息服务和公共数据资源共享。</a:t>
            </a:r>
          </a:p>
          <a:p>
            <a:pPr lvl="0"/>
            <a:r>
              <a:rPr lang="zh-CN" altLang="zh-CN" sz="1200" kern="1200" dirty="0">
                <a:solidFill>
                  <a:schemeClr val="tx1"/>
                </a:solidFill>
                <a:effectLst/>
                <a:latin typeface="+mn-lt"/>
                <a:ea typeface="+mn-ea"/>
                <a:cs typeface="+mn-cs"/>
              </a:rPr>
              <a:t>加强教育管理数据的分析与应用，为教育决策、教育综合改革和学校现代管理服务。</a:t>
            </a:r>
          </a:p>
          <a:p>
            <a:pPr lvl="0"/>
            <a:r>
              <a:rPr lang="zh-CN" altLang="zh-CN" sz="1200" kern="1200" dirty="0">
                <a:solidFill>
                  <a:schemeClr val="tx1"/>
                </a:solidFill>
                <a:effectLst/>
                <a:latin typeface="+mn-lt"/>
                <a:ea typeface="+mn-ea"/>
                <a:cs typeface="+mn-cs"/>
              </a:rPr>
              <a:t>推进“互联网+政务服务”，开展基于数据的区三级四类教育评价和过程管理，实施财务精细化管理，优化教育管理流程。</a:t>
            </a:r>
          </a:p>
          <a:p>
            <a:endParaRPr lang="zh-CN" altLang="en-US" dirty="0"/>
          </a:p>
        </p:txBody>
      </p:sp>
      <p:sp>
        <p:nvSpPr>
          <p:cNvPr id="4" name="灯片编号占位符 3"/>
          <p:cNvSpPr>
            <a:spLocks noGrp="1"/>
          </p:cNvSpPr>
          <p:nvPr>
            <p:ph type="sldNum" sz="quarter" idx="5"/>
          </p:nvPr>
        </p:nvSpPr>
        <p:spPr/>
        <p:txBody>
          <a:bodyPr/>
          <a:lstStyle/>
          <a:p>
            <a:fld id="{5B786BB4-455F-4A76-825A-DF56DBEE7AE9}" type="slidenum">
              <a:rPr lang="zh-CN" altLang="en-US" smtClean="0"/>
              <a:pPr/>
              <a:t>40</a:t>
            </a:fld>
            <a:endParaRPr lang="zh-CN" altLang="en-US"/>
          </a:p>
        </p:txBody>
      </p:sp>
    </p:spTree>
    <p:extLst>
      <p:ext uri="{BB962C8B-B14F-4D97-AF65-F5344CB8AC3E}">
        <p14:creationId xmlns:p14="http://schemas.microsoft.com/office/powerpoint/2010/main" val="29390583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1" kern="1200" dirty="0">
                <a:solidFill>
                  <a:schemeClr val="tx1"/>
                </a:solidFill>
                <a:effectLst/>
                <a:latin typeface="+mn-lt"/>
                <a:ea typeface="+mn-ea"/>
                <a:cs typeface="+mn-cs"/>
              </a:rPr>
              <a:t>5</a:t>
            </a:r>
            <a:r>
              <a:rPr lang="zh-CN" altLang="zh-CN" sz="1200" b="1" kern="1200" dirty="0">
                <a:solidFill>
                  <a:schemeClr val="tx1"/>
                </a:solidFill>
                <a:effectLst/>
                <a:latin typeface="+mn-lt"/>
                <a:ea typeface="+mn-ea"/>
                <a:cs typeface="+mn-cs"/>
              </a:rPr>
              <a:t>．全面开展数字校园建设</a:t>
            </a:r>
            <a:endParaRPr lang="zh-CN" altLang="zh-CN" sz="1200" kern="1200" dirty="0">
              <a:solidFill>
                <a:schemeClr val="tx1"/>
              </a:solidFill>
              <a:effectLst/>
              <a:latin typeface="+mn-lt"/>
              <a:ea typeface="+mn-ea"/>
              <a:cs typeface="+mn-cs"/>
            </a:endParaRPr>
          </a:p>
          <a:p>
            <a:pPr lvl="0"/>
            <a:r>
              <a:rPr lang="zh-CN" altLang="zh-CN" sz="1200" kern="1200" dirty="0">
                <a:solidFill>
                  <a:schemeClr val="tx1"/>
                </a:solidFill>
                <a:effectLst/>
                <a:latin typeface="+mn-lt"/>
                <a:ea typeface="+mn-ea"/>
                <a:cs typeface="+mn-cs"/>
              </a:rPr>
              <a:t>推动基于学生手环、视频分析、学习行为分析等教学助手和智能学伴的应用，开展伴随式数据采集，推动学习过程性数据的挖掘应用。</a:t>
            </a:r>
          </a:p>
          <a:p>
            <a:pPr lvl="0"/>
            <a:r>
              <a:rPr lang="zh-CN" altLang="zh-CN" sz="1200" kern="1200" dirty="0">
                <a:solidFill>
                  <a:schemeClr val="tx1"/>
                </a:solidFill>
                <a:effectLst/>
                <a:latin typeface="+mn-lt"/>
                <a:ea typeface="+mn-ea"/>
                <a:cs typeface="+mn-cs"/>
              </a:rPr>
              <a:t>推动数字化、个性化学习空间的建设，开展多种形式的创新教育实践。</a:t>
            </a:r>
          </a:p>
          <a:p>
            <a:pPr lvl="0"/>
            <a:r>
              <a:rPr lang="zh-CN" altLang="zh-CN" sz="1200" kern="1200" dirty="0">
                <a:solidFill>
                  <a:schemeClr val="tx1"/>
                </a:solidFill>
                <a:effectLst/>
                <a:latin typeface="+mn-lt"/>
                <a:ea typeface="+mn-ea"/>
                <a:cs typeface="+mn-cs"/>
              </a:rPr>
              <a:t>推动平安校园、绿色校园的建设，集约建设、云端结合，利用感知技术和人工智能技术，提升学校智能化管理水平。</a:t>
            </a:r>
          </a:p>
          <a:p>
            <a:endParaRPr lang="zh-CN" altLang="en-US" dirty="0"/>
          </a:p>
        </p:txBody>
      </p:sp>
      <p:sp>
        <p:nvSpPr>
          <p:cNvPr id="4" name="灯片编号占位符 3"/>
          <p:cNvSpPr>
            <a:spLocks noGrp="1"/>
          </p:cNvSpPr>
          <p:nvPr>
            <p:ph type="sldNum" sz="quarter" idx="5"/>
          </p:nvPr>
        </p:nvSpPr>
        <p:spPr/>
        <p:txBody>
          <a:bodyPr/>
          <a:lstStyle/>
          <a:p>
            <a:fld id="{5B786BB4-455F-4A76-825A-DF56DBEE7AE9}" type="slidenum">
              <a:rPr lang="zh-CN" altLang="en-US" smtClean="0"/>
              <a:pPr/>
              <a:t>41</a:t>
            </a:fld>
            <a:endParaRPr lang="zh-CN" altLang="en-US"/>
          </a:p>
        </p:txBody>
      </p:sp>
    </p:spTree>
    <p:extLst>
      <p:ext uri="{BB962C8B-B14F-4D97-AF65-F5344CB8AC3E}">
        <p14:creationId xmlns:p14="http://schemas.microsoft.com/office/powerpoint/2010/main" val="22167682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zh-CN" sz="1200" kern="1200" dirty="0">
                <a:solidFill>
                  <a:schemeClr val="tx1"/>
                </a:solidFill>
                <a:effectLst/>
                <a:latin typeface="+mn-lt"/>
                <a:ea typeface="+mn-ea"/>
                <a:cs typeface="+mn-cs"/>
              </a:rPr>
              <a:t>教育是一个逐步积累、不断进步的发展过程。关于闵行教育大数据的实践和研究，这是闵行在现代化教育主城区的发展变革过程中的必然选择和不懈追求。当前，因为理念、技术、方法、资源等多种原因，还处于教育大数据建设和应用的初级阶段。但几年的实践表明，教育大数据的建设过程就是思想转变的过程，教育大数据的探索性使用过程就是优化教育工作思路和改进教育工作行动的过程。面向未来，闵行将在教育大数据的两端继续加强研究，争取让区域教育大数据尽早焕发出催生教育变革的巨大力量。</a:t>
            </a: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42</a:t>
            </a:fld>
            <a:endParaRPr lang="zh-CN" altLang="en-US"/>
          </a:p>
        </p:txBody>
      </p:sp>
    </p:spTree>
    <p:extLst>
      <p:ext uri="{BB962C8B-B14F-4D97-AF65-F5344CB8AC3E}">
        <p14:creationId xmlns:p14="http://schemas.microsoft.com/office/powerpoint/2010/main" val="9296370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43</a:t>
            </a:fld>
            <a:endParaRPr lang="zh-CN" altLang="en-US"/>
          </a:p>
        </p:txBody>
      </p:sp>
    </p:spTree>
    <p:extLst>
      <p:ext uri="{BB962C8B-B14F-4D97-AF65-F5344CB8AC3E}">
        <p14:creationId xmlns:p14="http://schemas.microsoft.com/office/powerpoint/2010/main" val="1665028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5</a:t>
            </a:fld>
            <a:endParaRPr lang="zh-CN" altLang="en-US"/>
          </a:p>
        </p:txBody>
      </p:sp>
    </p:spTree>
    <p:extLst>
      <p:ext uri="{BB962C8B-B14F-4D97-AF65-F5344CB8AC3E}">
        <p14:creationId xmlns:p14="http://schemas.microsoft.com/office/powerpoint/2010/main" val="2912260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6</a:t>
            </a:fld>
            <a:endParaRPr lang="zh-CN" altLang="en-US"/>
          </a:p>
        </p:txBody>
      </p:sp>
    </p:spTree>
    <p:extLst>
      <p:ext uri="{BB962C8B-B14F-4D97-AF65-F5344CB8AC3E}">
        <p14:creationId xmlns:p14="http://schemas.microsoft.com/office/powerpoint/2010/main" val="3724700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TW" altLang="zh-CN" sz="1200" kern="1200" dirty="0">
                <a:solidFill>
                  <a:schemeClr val="tx1"/>
                </a:solidFill>
                <a:effectLst/>
                <a:latin typeface="+mn-lt"/>
                <a:ea typeface="+mn-ea"/>
                <a:cs typeface="+mn-cs"/>
              </a:rPr>
              <a:t>闵行区1992年由原上海县和闵行区合并而成</a:t>
            </a:r>
            <a:r>
              <a:rPr lang="zh-CN" altLang="zh-CN" sz="1200" kern="1200" dirty="0">
                <a:solidFill>
                  <a:schemeClr val="tx1"/>
                </a:solidFill>
                <a:effectLst/>
                <a:latin typeface="+mn-lt"/>
                <a:ea typeface="+mn-ea"/>
                <a:cs typeface="+mn-cs"/>
              </a:rPr>
              <a:t>，占地371.68平方公里，内设14个街镇，</a:t>
            </a:r>
            <a:r>
              <a:rPr lang="zh-TW" altLang="zh-CN" sz="1200" kern="1200" dirty="0">
                <a:solidFill>
                  <a:schemeClr val="tx1"/>
                </a:solidFill>
                <a:effectLst/>
                <a:latin typeface="+mn-lt"/>
                <a:ea typeface="+mn-ea"/>
                <a:cs typeface="+mn-cs"/>
              </a:rPr>
              <a:t>常住人口253.43万人</a:t>
            </a:r>
            <a:r>
              <a:rPr lang="zh-CN" altLang="zh-CN" sz="1200" kern="1200" dirty="0">
                <a:solidFill>
                  <a:schemeClr val="tx1"/>
                </a:solidFill>
                <a:effectLst/>
                <a:latin typeface="+mn-lt"/>
                <a:ea typeface="+mn-ea"/>
                <a:cs typeface="+mn-cs"/>
              </a:rPr>
              <a:t>。闵行</a:t>
            </a:r>
            <a:r>
              <a:rPr lang="zh-TW" altLang="zh-CN" sz="1200" kern="1200" dirty="0">
                <a:solidFill>
                  <a:schemeClr val="tx1"/>
                </a:solidFill>
                <a:effectLst/>
                <a:latin typeface="+mn-lt"/>
                <a:ea typeface="+mn-ea"/>
                <a:cs typeface="+mn-cs"/>
              </a:rPr>
              <a:t>形似一把钥匙，位于上海版图的中央</a:t>
            </a:r>
            <a:r>
              <a:rPr lang="zh-TW" altLang="zh-CN" sz="1200" b="1"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受经济发展、人口导入、生育高峰等因素影响，近年来闵行教育发展迅猛</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闵行区基础教育共有法人单位</a:t>
            </a:r>
            <a:r>
              <a:rPr lang="en-US" altLang="zh-CN" sz="1200" kern="1200" dirty="0">
                <a:solidFill>
                  <a:schemeClr val="tx1"/>
                </a:solidFill>
                <a:effectLst/>
                <a:latin typeface="+mn-lt"/>
                <a:ea typeface="+mn-ea"/>
                <a:cs typeface="+mn-cs"/>
              </a:rPr>
              <a:t>357</a:t>
            </a:r>
            <a:r>
              <a:rPr lang="zh-TW" altLang="zh-CN" sz="1200" kern="1200" dirty="0">
                <a:solidFill>
                  <a:schemeClr val="tx1"/>
                </a:solidFill>
                <a:effectLst/>
                <a:latin typeface="+mn-lt"/>
                <a:ea typeface="+mn-ea"/>
                <a:cs typeface="+mn-cs"/>
              </a:rPr>
              <a:t>个</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专任教师数</a:t>
            </a:r>
            <a:r>
              <a:rPr lang="en-US" altLang="zh-CN" sz="1200" kern="1200" dirty="0">
                <a:solidFill>
                  <a:schemeClr val="tx1"/>
                </a:solidFill>
                <a:effectLst/>
                <a:latin typeface="+mn-lt"/>
                <a:ea typeface="+mn-ea"/>
                <a:cs typeface="+mn-cs"/>
              </a:rPr>
              <a:t>1.8</a:t>
            </a:r>
            <a:r>
              <a:rPr lang="zh-TW" altLang="zh-CN" sz="1200" kern="1200" dirty="0">
                <a:solidFill>
                  <a:schemeClr val="tx1"/>
                </a:solidFill>
                <a:effectLst/>
                <a:latin typeface="+mn-lt"/>
                <a:ea typeface="+mn-ea"/>
                <a:cs typeface="+mn-cs"/>
              </a:rPr>
              <a:t>万</a:t>
            </a:r>
            <a:r>
              <a:rPr lang="zh-CN" altLang="zh-CN" sz="1200" kern="1200" dirty="0">
                <a:solidFill>
                  <a:schemeClr val="tx1"/>
                </a:solidFill>
                <a:effectLst/>
                <a:latin typeface="+mn-lt"/>
                <a:ea typeface="+mn-ea"/>
                <a:cs typeface="+mn-cs"/>
              </a:rPr>
              <a:t>，在籍学生总数</a:t>
            </a:r>
            <a:r>
              <a:rPr lang="en-US" altLang="zh-CN" sz="1200" kern="1200" dirty="0">
                <a:solidFill>
                  <a:schemeClr val="tx1"/>
                </a:solidFill>
                <a:effectLst/>
                <a:latin typeface="+mn-lt"/>
                <a:ea typeface="+mn-ea"/>
                <a:cs typeface="+mn-cs"/>
              </a:rPr>
              <a:t>23</a:t>
            </a:r>
            <a:r>
              <a:rPr lang="zh-CN" altLang="zh-CN" sz="1200" kern="1200" dirty="0">
                <a:solidFill>
                  <a:schemeClr val="tx1"/>
                </a:solidFill>
                <a:effectLst/>
                <a:latin typeface="+mn-lt"/>
                <a:ea typeface="+mn-ea"/>
                <a:cs typeface="+mn-cs"/>
              </a:rPr>
              <a:t>万。闵行区</a:t>
            </a:r>
            <a:r>
              <a:rPr lang="zh-TW" altLang="zh-CN" sz="1200" kern="1200" dirty="0">
                <a:solidFill>
                  <a:schemeClr val="tx1"/>
                </a:solidFill>
                <a:effectLst/>
                <a:latin typeface="+mn-lt"/>
                <a:ea typeface="+mn-ea"/>
                <a:cs typeface="+mn-cs"/>
              </a:rPr>
              <a:t>基础教育体量位居上海市第二位。</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7</a:t>
            </a:fld>
            <a:endParaRPr lang="zh-CN" altLang="en-US"/>
          </a:p>
        </p:txBody>
      </p:sp>
    </p:spTree>
    <p:extLst>
      <p:ext uri="{BB962C8B-B14F-4D97-AF65-F5344CB8AC3E}">
        <p14:creationId xmlns:p14="http://schemas.microsoft.com/office/powerpoint/2010/main" val="4257979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根据</a:t>
            </a:r>
            <a:r>
              <a:rPr lang="zh-TW" altLang="zh-CN" sz="1200" kern="1200" dirty="0">
                <a:solidFill>
                  <a:schemeClr val="tx1"/>
                </a:solidFill>
                <a:effectLst/>
                <a:latin typeface="+mn-lt"/>
                <a:ea typeface="+mn-ea"/>
                <a:cs typeface="+mn-cs"/>
              </a:rPr>
              <a:t>《上海市中长期教育改革和发展规划纲要</a:t>
            </a:r>
            <a:r>
              <a:rPr lang="zh-CN" altLang="zh-CN" sz="1200" kern="1200" dirty="0">
                <a:solidFill>
                  <a:schemeClr val="tx1"/>
                </a:solidFill>
                <a:effectLst/>
                <a:latin typeface="+mn-lt"/>
                <a:ea typeface="+mn-ea"/>
                <a:cs typeface="+mn-cs"/>
              </a:rPr>
              <a:t>(2010-2020)</a:t>
            </a:r>
            <a:r>
              <a:rPr lang="zh-TW" altLang="zh-CN" sz="1200" kern="1200" dirty="0">
                <a:solidFill>
                  <a:schemeClr val="tx1"/>
                </a:solidFill>
                <a:effectLst/>
                <a:latin typeface="+mn-lt"/>
                <a:ea typeface="+mn-ea"/>
                <a:cs typeface="+mn-cs"/>
              </a:rPr>
              <a:t>》、《上海市教育综合改革方案》和《闵行区教育改革与发展“十三五”规划》等文件精神, </a:t>
            </a:r>
            <a:r>
              <a:rPr lang="zh-CN" altLang="zh-CN" sz="1200" kern="1200" dirty="0">
                <a:solidFill>
                  <a:schemeClr val="tx1"/>
                </a:solidFill>
                <a:effectLst/>
                <a:latin typeface="+mn-lt"/>
                <a:ea typeface="+mn-ea"/>
                <a:cs typeface="+mn-cs"/>
              </a:rPr>
              <a:t>紧密结合闵行区经济社会发展定位，闵行区确立了“为了每一个孩子健康快乐成长”为核心理念，破瓶颈、补短板，坚持立德树人，深化课程与教学改革，践行教育</a:t>
            </a:r>
            <a:r>
              <a:rPr lang="zh-TW" altLang="zh-CN" sz="1200" kern="1200" dirty="0">
                <a:solidFill>
                  <a:schemeClr val="tx1"/>
                </a:solidFill>
                <a:effectLst/>
                <a:latin typeface="+mn-lt"/>
                <a:ea typeface="+mn-ea"/>
                <a:cs typeface="+mn-cs"/>
              </a:rPr>
              <a:t>优质化、信息化、国际化、个性化的发展</a:t>
            </a:r>
            <a:r>
              <a:rPr lang="zh-CN" altLang="zh-CN" sz="1200" kern="1200" dirty="0">
                <a:solidFill>
                  <a:schemeClr val="tx1"/>
                </a:solidFill>
                <a:effectLst/>
                <a:latin typeface="+mn-lt"/>
                <a:ea typeface="+mn-ea"/>
                <a:cs typeface="+mn-cs"/>
              </a:rPr>
              <a:t>路径，努力实现闵行教育内涵发展的五个现代化（</a:t>
            </a:r>
            <a:r>
              <a:rPr lang="zh-TW" altLang="zh-CN" sz="1200" kern="1200" dirty="0">
                <a:solidFill>
                  <a:schemeClr val="tx1"/>
                </a:solidFill>
                <a:effectLst/>
                <a:latin typeface="+mn-lt"/>
                <a:ea typeface="+mn-ea"/>
                <a:cs typeface="+mn-cs"/>
              </a:rPr>
              <a:t>以学生发展为中心的教育观念现代化</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以核心素养为抓手的学习课程现代化</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以“互联网+”为标志的教学技术现代化</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以大数据分析为特征的教育管理现代化</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以国际视野、综合素养为内涵的师资队伍现代化</a:t>
            </a:r>
            <a:r>
              <a:rPr lang="zh-CN" altLang="zh-CN" sz="1200" kern="1200" dirty="0">
                <a:solidFill>
                  <a:schemeClr val="tx1"/>
                </a:solidFill>
                <a:effectLst/>
                <a:latin typeface="+mn-lt"/>
                <a:ea typeface="+mn-ea"/>
                <a:cs typeface="+mn-cs"/>
              </a:rPr>
              <a:t>），由教育大区逐渐向教育强区转型发展。</a:t>
            </a:r>
          </a:p>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8</a:t>
            </a:fld>
            <a:endParaRPr lang="zh-CN" altLang="en-US"/>
          </a:p>
        </p:txBody>
      </p:sp>
    </p:spTree>
    <p:extLst>
      <p:ext uri="{BB962C8B-B14F-4D97-AF65-F5344CB8AC3E}">
        <p14:creationId xmlns:p14="http://schemas.microsoft.com/office/powerpoint/2010/main" val="3786897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200" kern="1200" dirty="0">
                <a:solidFill>
                  <a:schemeClr val="tx1"/>
                </a:solidFill>
                <a:effectLst/>
                <a:latin typeface="+mn-lt"/>
                <a:ea typeface="+mn-ea"/>
                <a:cs typeface="+mn-cs"/>
              </a:rPr>
              <a:t>根据</a:t>
            </a:r>
            <a:r>
              <a:rPr lang="zh-TW" altLang="zh-CN" sz="1200" kern="1200" dirty="0">
                <a:solidFill>
                  <a:schemeClr val="tx1"/>
                </a:solidFill>
                <a:effectLst/>
                <a:latin typeface="+mn-lt"/>
                <a:ea typeface="+mn-ea"/>
                <a:cs typeface="+mn-cs"/>
              </a:rPr>
              <a:t>《上海市中长期教育改革和发展规划纲要</a:t>
            </a:r>
            <a:r>
              <a:rPr lang="zh-CN" altLang="zh-CN" sz="1200" kern="1200" dirty="0">
                <a:solidFill>
                  <a:schemeClr val="tx1"/>
                </a:solidFill>
                <a:effectLst/>
                <a:latin typeface="+mn-lt"/>
                <a:ea typeface="+mn-ea"/>
                <a:cs typeface="+mn-cs"/>
              </a:rPr>
              <a:t>(2010-2020)</a:t>
            </a:r>
            <a:r>
              <a:rPr lang="zh-TW" altLang="zh-CN" sz="1200" kern="1200" dirty="0">
                <a:solidFill>
                  <a:schemeClr val="tx1"/>
                </a:solidFill>
                <a:effectLst/>
                <a:latin typeface="+mn-lt"/>
                <a:ea typeface="+mn-ea"/>
                <a:cs typeface="+mn-cs"/>
              </a:rPr>
              <a:t>》、《上海市教育综合改革方案》和《闵行区教育改革与发展“十三五”规划》等文件精神, </a:t>
            </a:r>
            <a:r>
              <a:rPr lang="zh-CN" altLang="zh-CN" sz="1200" kern="1200" dirty="0">
                <a:solidFill>
                  <a:schemeClr val="tx1"/>
                </a:solidFill>
                <a:effectLst/>
                <a:latin typeface="+mn-lt"/>
                <a:ea typeface="+mn-ea"/>
                <a:cs typeface="+mn-cs"/>
              </a:rPr>
              <a:t>紧密结合闵行区经济社会发展定位，闵行区确立了“为了每一个孩子健康快乐成长”为核心理念，破瓶颈、补短板，坚持立德树人，深化课程与教学改革，践行教育</a:t>
            </a:r>
            <a:r>
              <a:rPr lang="zh-TW" altLang="zh-CN" sz="1200" kern="1200" dirty="0">
                <a:solidFill>
                  <a:schemeClr val="tx1"/>
                </a:solidFill>
                <a:effectLst/>
                <a:latin typeface="+mn-lt"/>
                <a:ea typeface="+mn-ea"/>
                <a:cs typeface="+mn-cs"/>
              </a:rPr>
              <a:t>优质化、信息化、国际化、个性化的发展</a:t>
            </a:r>
            <a:r>
              <a:rPr lang="zh-CN" altLang="zh-CN" sz="1200" kern="1200" dirty="0">
                <a:solidFill>
                  <a:schemeClr val="tx1"/>
                </a:solidFill>
                <a:effectLst/>
                <a:latin typeface="+mn-lt"/>
                <a:ea typeface="+mn-ea"/>
                <a:cs typeface="+mn-cs"/>
              </a:rPr>
              <a:t>路径，努力实现闵行教育内涵发展的五个现代化（</a:t>
            </a:r>
            <a:r>
              <a:rPr lang="zh-TW" altLang="zh-CN" sz="1200" kern="1200" dirty="0">
                <a:solidFill>
                  <a:schemeClr val="tx1"/>
                </a:solidFill>
                <a:effectLst/>
                <a:latin typeface="+mn-lt"/>
                <a:ea typeface="+mn-ea"/>
                <a:cs typeface="+mn-cs"/>
              </a:rPr>
              <a:t>以学生发展为中心的教育观念现代化</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以核心素养为抓手的学习课程现代化</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以“互联网+”为标志的教学技术现代化</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以大数据分析为特征的教育管理现代化</a:t>
            </a:r>
            <a:r>
              <a:rPr lang="zh-CN" altLang="zh-CN" sz="1200" kern="1200" dirty="0">
                <a:solidFill>
                  <a:schemeClr val="tx1"/>
                </a:solidFill>
                <a:effectLst/>
                <a:latin typeface="+mn-lt"/>
                <a:ea typeface="+mn-ea"/>
                <a:cs typeface="+mn-cs"/>
              </a:rPr>
              <a:t>，</a:t>
            </a:r>
            <a:r>
              <a:rPr lang="zh-TW" altLang="zh-CN" sz="1200" kern="1200" dirty="0">
                <a:solidFill>
                  <a:schemeClr val="tx1"/>
                </a:solidFill>
                <a:effectLst/>
                <a:latin typeface="+mn-lt"/>
                <a:ea typeface="+mn-ea"/>
                <a:cs typeface="+mn-cs"/>
              </a:rPr>
              <a:t>以国际视野、综合素养为内涵的师资队伍现代化</a:t>
            </a:r>
            <a:r>
              <a:rPr lang="zh-CN" altLang="zh-CN" sz="1200" kern="1200" dirty="0">
                <a:solidFill>
                  <a:schemeClr val="tx1"/>
                </a:solidFill>
                <a:effectLst/>
                <a:latin typeface="+mn-lt"/>
                <a:ea typeface="+mn-ea"/>
                <a:cs typeface="+mn-cs"/>
              </a:rPr>
              <a:t>），由教育大区逐渐向教育强区转型发展。</a:t>
            </a:r>
          </a:p>
          <a:p>
            <a:endParaRPr lang="zh-CN" altLang="en-US" dirty="0"/>
          </a:p>
        </p:txBody>
      </p:sp>
      <p:sp>
        <p:nvSpPr>
          <p:cNvPr id="4" name="灯片编号占位符 3"/>
          <p:cNvSpPr>
            <a:spLocks noGrp="1"/>
          </p:cNvSpPr>
          <p:nvPr>
            <p:ph type="sldNum" sz="quarter" idx="10"/>
          </p:nvPr>
        </p:nvSpPr>
        <p:spPr/>
        <p:txBody>
          <a:bodyPr/>
          <a:lstStyle/>
          <a:p>
            <a:fld id="{7392B679-AE23-4750-8FB0-6513430B8953}" type="slidenum">
              <a:rPr lang="zh-CN" altLang="en-US" smtClean="0"/>
              <a:pPr/>
              <a:t>9</a:t>
            </a:fld>
            <a:endParaRPr lang="zh-CN" altLang="en-US"/>
          </a:p>
        </p:txBody>
      </p:sp>
    </p:spTree>
    <p:extLst>
      <p:ext uri="{BB962C8B-B14F-4D97-AF65-F5344CB8AC3E}">
        <p14:creationId xmlns:p14="http://schemas.microsoft.com/office/powerpoint/2010/main" val="561669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pPr>
              <a:defRPr/>
            </a:pPr>
            <a:fld id="{474CFDB6-4960-42F1-97FF-983C1FBCD2B3}" type="datetimeFigureOut">
              <a:rPr lang="zh-CN" altLang="en-US"/>
              <a:pPr>
                <a:defRPr/>
              </a:pPr>
              <a:t>2019/8/7</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37B02FA-6ED6-4545-BDC6-9CC52E2FFB4A}" type="slidenum">
              <a:rPr lang="zh-CN" altLang="en-US"/>
              <a:pPr>
                <a:defRPr/>
              </a:pPr>
              <a:t>‹#›</a:t>
            </a:fld>
            <a:endParaRPr lang="zh-CN" altLang="en-US"/>
          </a:p>
        </p:txBody>
      </p:sp>
    </p:spTree>
    <p:extLst>
      <p:ext uri="{BB962C8B-B14F-4D97-AF65-F5344CB8AC3E}">
        <p14:creationId xmlns:p14="http://schemas.microsoft.com/office/powerpoint/2010/main" val="1724728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_clients">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2" y="0"/>
            <a:ext cx="9144002" cy="3714750"/>
          </a:xfrm>
        </p:spPr>
        <p:txBody>
          <a:bodyPr rtlCol="0">
            <a:normAutofit/>
          </a:bodyPr>
          <a:lstStyle>
            <a:lvl1pPr marL="0" indent="0">
              <a:buNone/>
              <a:defRPr sz="750">
                <a:latin typeface="+mn-ea"/>
                <a:ea typeface="+mn-ea"/>
                <a:cs typeface="Calibri Light"/>
              </a:defRPr>
            </a:lvl1pPr>
          </a:lstStyle>
          <a:p>
            <a:pPr lvl="0"/>
            <a:endParaRPr lang="en-US" noProof="0" dirty="0"/>
          </a:p>
        </p:txBody>
      </p:sp>
      <p:sp>
        <p:nvSpPr>
          <p:cNvPr id="6"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7"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8"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9"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Tree>
    <p:extLst>
      <p:ext uri="{BB962C8B-B14F-4D97-AF65-F5344CB8AC3E}">
        <p14:creationId xmlns:p14="http://schemas.microsoft.com/office/powerpoint/2010/main" val="285145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alState Cat 1">
    <p:spTree>
      <p:nvGrpSpPr>
        <p:cNvPr id="1" name=""/>
        <p:cNvGrpSpPr/>
        <p:nvPr/>
      </p:nvGrpSpPr>
      <p:grpSpPr>
        <a:xfrm>
          <a:off x="0" y="0"/>
          <a:ext cx="0" cy="0"/>
          <a:chOff x="0" y="0"/>
          <a:chExt cx="0" cy="0"/>
        </a:xfrm>
      </p:grpSpPr>
      <p:sp>
        <p:nvSpPr>
          <p:cNvPr id="31" name="Picture Placeholder 2"/>
          <p:cNvSpPr>
            <a:spLocks noGrp="1"/>
          </p:cNvSpPr>
          <p:nvPr>
            <p:ph type="pic" sz="quarter" idx="23"/>
          </p:nvPr>
        </p:nvSpPr>
        <p:spPr>
          <a:xfrm>
            <a:off x="1196504" y="3026281"/>
            <a:ext cx="2239720" cy="1549027"/>
          </a:xfrm>
        </p:spPr>
        <p:txBody>
          <a:bodyPr anchor="t"/>
          <a:lstStyle>
            <a:lvl1pPr marL="0" indent="0" algn="ctr">
              <a:buNone/>
              <a:defRPr>
                <a:latin typeface="+mn-ea"/>
                <a:ea typeface="+mn-ea"/>
              </a:defRPr>
            </a:lvl1pPr>
          </a:lstStyle>
          <a:p>
            <a:endParaRPr lang="id-ID" dirty="0"/>
          </a:p>
        </p:txBody>
      </p:sp>
      <p:sp>
        <p:nvSpPr>
          <p:cNvPr id="32" name="Picture Placeholder 2"/>
          <p:cNvSpPr>
            <a:spLocks noGrp="1"/>
          </p:cNvSpPr>
          <p:nvPr>
            <p:ph type="pic" sz="quarter" idx="24"/>
          </p:nvPr>
        </p:nvSpPr>
        <p:spPr>
          <a:xfrm>
            <a:off x="3453224" y="1054174"/>
            <a:ext cx="2238376" cy="1549027"/>
          </a:xfrm>
        </p:spPr>
        <p:txBody>
          <a:bodyPr anchor="t"/>
          <a:lstStyle>
            <a:lvl1pPr marL="0" indent="0" algn="ctr">
              <a:buNone/>
              <a:defRPr>
                <a:latin typeface="+mn-ea"/>
                <a:ea typeface="+mn-ea"/>
              </a:defRPr>
            </a:lvl1pPr>
          </a:lstStyle>
          <a:p>
            <a:endParaRPr lang="id-ID" dirty="0"/>
          </a:p>
        </p:txBody>
      </p:sp>
      <p:sp>
        <p:nvSpPr>
          <p:cNvPr id="33" name="Picture Placeholder 2"/>
          <p:cNvSpPr>
            <a:spLocks noGrp="1"/>
          </p:cNvSpPr>
          <p:nvPr>
            <p:ph type="pic" sz="quarter" idx="25"/>
          </p:nvPr>
        </p:nvSpPr>
        <p:spPr>
          <a:xfrm>
            <a:off x="5701305" y="3026281"/>
            <a:ext cx="2239720" cy="1549027"/>
          </a:xfrm>
        </p:spPr>
        <p:txBody>
          <a:bodyPr anchor="t"/>
          <a:lstStyle>
            <a:lvl1pPr marL="0" indent="0" algn="ctr">
              <a:buNone/>
              <a:defRPr>
                <a:latin typeface="+mn-ea"/>
                <a:ea typeface="+mn-ea"/>
              </a:defRPr>
            </a:lvl1pPr>
          </a:lstStyle>
          <a:p>
            <a:endParaRPr lang="id-ID" dirty="0"/>
          </a:p>
        </p:txBody>
      </p:sp>
      <p:sp>
        <p:nvSpPr>
          <p:cNvPr id="8"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3"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4"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5" name="Teardrop 14"/>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6" name="TextBox 15"/>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30693337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aster Slide 1">
    <p:spTree>
      <p:nvGrpSpPr>
        <p:cNvPr id="1" name=""/>
        <p:cNvGrpSpPr/>
        <p:nvPr/>
      </p:nvGrpSpPr>
      <p:grpSpPr>
        <a:xfrm>
          <a:off x="0" y="0"/>
          <a:ext cx="0" cy="0"/>
          <a:chOff x="0" y="0"/>
          <a:chExt cx="0" cy="0"/>
        </a:xfrm>
      </p:grpSpPr>
      <p:sp>
        <p:nvSpPr>
          <p:cNvPr id="5"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6"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0"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1"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2" name="Teardrop 11"/>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3" name="TextBox 12"/>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174762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rt-Company">
    <p:spTree>
      <p:nvGrpSpPr>
        <p:cNvPr id="1" name=""/>
        <p:cNvGrpSpPr/>
        <p:nvPr/>
      </p:nvGrpSpPr>
      <p:grpSpPr>
        <a:xfrm>
          <a:off x="0" y="0"/>
          <a:ext cx="0" cy="0"/>
          <a:chOff x="0" y="0"/>
          <a:chExt cx="0" cy="0"/>
        </a:xfrm>
      </p:grpSpPr>
      <p:sp>
        <p:nvSpPr>
          <p:cNvPr id="10" name="Teardrop 9"/>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1" name="TextBox 10"/>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2353720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7"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9"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0"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1"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2" name="Teardrop 11"/>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3" name="TextBox 12"/>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93087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7" name="图片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cxnSp>
        <p:nvCxnSpPr>
          <p:cNvPr id="7" name="直接连接符 6"/>
          <p:cNvCxnSpPr/>
          <p:nvPr userDrawn="1"/>
        </p:nvCxnSpPr>
        <p:spPr>
          <a:xfrm>
            <a:off x="755576" y="625398"/>
            <a:ext cx="784887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a:grpSpLocks/>
          </p:cNvGrpSpPr>
          <p:nvPr userDrawn="1"/>
        </p:nvGrpSpPr>
        <p:grpSpPr bwMode="auto">
          <a:xfrm>
            <a:off x="323528" y="292895"/>
            <a:ext cx="390372" cy="205979"/>
            <a:chOff x="0" y="0"/>
            <a:chExt cx="1041399" cy="549275"/>
          </a:xfrm>
        </p:grpSpPr>
        <p:sp>
          <p:nvSpPr>
            <p:cNvPr id="13" name="Freeform 16"/>
            <p:cNvSpPr>
              <a:spLocks/>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4" name="Freeform 17"/>
            <p:cNvSpPr>
              <a:spLocks/>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15" name="Freeform 18"/>
            <p:cNvSpPr>
              <a:spLocks/>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sp>
        <p:nvSpPr>
          <p:cNvPr id="18" name="TextBox 15"/>
          <p:cNvSpPr txBox="1"/>
          <p:nvPr userDrawn="1"/>
        </p:nvSpPr>
        <p:spPr>
          <a:xfrm>
            <a:off x="8472653" y="4803998"/>
            <a:ext cx="671347" cy="276999"/>
          </a:xfrm>
          <a:prstGeom prst="rect">
            <a:avLst/>
          </a:prstGeom>
          <a:noFill/>
        </p:spPr>
        <p:txBody>
          <a:bodyPr wrap="square" rtlCol="0">
            <a:spAutoFit/>
          </a:bodyPr>
          <a:lstStyle/>
          <a:p>
            <a:pPr algn="ctr"/>
            <a:fld id="{2EEF1883-7A0E-4F66-9932-E581691AD397}" type="slidenum">
              <a:rPr lang="zh-CN" altLang="en-US" sz="1200" b="0" smtClean="0">
                <a:solidFill>
                  <a:schemeClr val="accent1"/>
                </a:solidFill>
                <a:latin typeface="微软雅黑 Light" panose="020B0502040204020203" pitchFamily="34" charset="-122"/>
                <a:ea typeface="微软雅黑 Light" panose="020B0502040204020203" pitchFamily="34" charset="-122"/>
              </a:rPr>
              <a:pPr algn="ctr"/>
              <a:t>‹#›</a:t>
            </a:fld>
            <a:r>
              <a:rPr lang="zh-CN" altLang="en-US" sz="1200" b="0" dirty="0">
                <a:solidFill>
                  <a:schemeClr val="accent1"/>
                </a:solidFill>
                <a:latin typeface="微软雅黑 Light" panose="020B0502040204020203" pitchFamily="34" charset="-122"/>
                <a:ea typeface="微软雅黑 Light" panose="020B0502040204020203" pitchFamily="34" charset="-122"/>
              </a:rPr>
              <a:t> </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chedule overview">
    <p:spTree>
      <p:nvGrpSpPr>
        <p:cNvPr id="1" name=""/>
        <p:cNvGrpSpPr/>
        <p:nvPr/>
      </p:nvGrpSpPr>
      <p:grpSpPr>
        <a:xfrm>
          <a:off x="0" y="0"/>
          <a:ext cx="0" cy="0"/>
          <a:chOff x="0" y="0"/>
          <a:chExt cx="0" cy="0"/>
        </a:xfrm>
      </p:grpSpPr>
      <p:sp>
        <p:nvSpPr>
          <p:cNvPr id="10" name="Picture Placeholder 13"/>
          <p:cNvSpPr>
            <a:spLocks noGrp="1"/>
          </p:cNvSpPr>
          <p:nvPr>
            <p:ph type="pic" sz="quarter" idx="13"/>
          </p:nvPr>
        </p:nvSpPr>
        <p:spPr>
          <a:xfrm>
            <a:off x="-1191" y="1278305"/>
            <a:ext cx="9144000" cy="3016127"/>
          </a:xfrm>
          <a:effectLst/>
        </p:spPr>
        <p:txBody>
          <a:bodyPr>
            <a:normAutofit/>
          </a:bodyPr>
          <a:lstStyle>
            <a:lvl1pPr marL="0" indent="0">
              <a:buNone/>
              <a:defRPr sz="1575">
                <a:ln>
                  <a:noFill/>
                </a:ln>
                <a:solidFill>
                  <a:schemeClr val="bg1">
                    <a:lumMod val="85000"/>
                  </a:schemeClr>
                </a:solidFill>
                <a:latin typeface="+mn-ea"/>
                <a:ea typeface="+mn-ea"/>
              </a:defRPr>
            </a:lvl1pPr>
          </a:lstStyle>
          <a:p>
            <a:endParaRPr lang="en-US" dirty="0"/>
          </a:p>
        </p:txBody>
      </p:sp>
      <p:sp>
        <p:nvSpPr>
          <p:cNvPr id="7"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9"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1"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3" name="Teardrop 12"/>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4" name="TextBox 13"/>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4017118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g Image Placeholder">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1191" y="0"/>
            <a:ext cx="9144000" cy="5143500"/>
          </a:xfrm>
          <a:effectLst/>
        </p:spPr>
        <p:txBody>
          <a:bodyPr>
            <a:normAutofit/>
          </a:bodyPr>
          <a:lstStyle>
            <a:lvl1pPr marL="0" indent="0">
              <a:buNone/>
              <a:defRPr sz="1575">
                <a:ln>
                  <a:noFill/>
                </a:ln>
                <a:solidFill>
                  <a:schemeClr val="bg1">
                    <a:lumMod val="85000"/>
                  </a:schemeClr>
                </a:solidFill>
                <a:latin typeface="+mn-ea"/>
                <a:ea typeface="+mn-ea"/>
              </a:defRPr>
            </a:lvl1pPr>
          </a:lstStyle>
          <a:p>
            <a:endParaRPr lang="en-US" dirty="0"/>
          </a:p>
        </p:txBody>
      </p:sp>
    </p:spTree>
    <p:extLst>
      <p:ext uri="{BB962C8B-B14F-4D97-AF65-F5344CB8AC3E}">
        <p14:creationId xmlns:p14="http://schemas.microsoft.com/office/powerpoint/2010/main" val="1130774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Laptop Project">
    <p:spTree>
      <p:nvGrpSpPr>
        <p:cNvPr id="1" name=""/>
        <p:cNvGrpSpPr/>
        <p:nvPr/>
      </p:nvGrpSpPr>
      <p:grpSpPr>
        <a:xfrm>
          <a:off x="0" y="0"/>
          <a:ext cx="0" cy="0"/>
          <a:chOff x="0" y="0"/>
          <a:chExt cx="0" cy="0"/>
        </a:xfrm>
      </p:grpSpPr>
      <p:sp>
        <p:nvSpPr>
          <p:cNvPr id="15" name="Picture Placeholder 9"/>
          <p:cNvSpPr>
            <a:spLocks noGrp="1"/>
          </p:cNvSpPr>
          <p:nvPr>
            <p:ph type="pic" sz="quarter" idx="11"/>
          </p:nvPr>
        </p:nvSpPr>
        <p:spPr>
          <a:xfrm>
            <a:off x="5463418" y="1875918"/>
            <a:ext cx="2512311" cy="1563864"/>
          </a:xfrm>
        </p:spPr>
        <p:txBody>
          <a:bodyPr>
            <a:normAutofit/>
          </a:bodyPr>
          <a:lstStyle>
            <a:lvl1pPr marL="0" indent="0">
              <a:buNone/>
              <a:defRPr sz="750">
                <a:solidFill>
                  <a:schemeClr val="tx1">
                    <a:lumMod val="50000"/>
                    <a:lumOff val="50000"/>
                  </a:schemeClr>
                </a:solidFill>
                <a:latin typeface="+mn-ea"/>
                <a:ea typeface="+mn-ea"/>
              </a:defRPr>
            </a:lvl1pPr>
          </a:lstStyle>
          <a:p>
            <a:endParaRPr lang="en-US" dirty="0"/>
          </a:p>
        </p:txBody>
      </p:sp>
      <p:sp>
        <p:nvSpPr>
          <p:cNvPr id="9"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0"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1"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3" name="Teardrop 12"/>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4" name="TextBox 13"/>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32969163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ur Clients">
    <p:spTree>
      <p:nvGrpSpPr>
        <p:cNvPr id="1" name=""/>
        <p:cNvGrpSpPr/>
        <p:nvPr/>
      </p:nvGrpSpPr>
      <p:grpSpPr>
        <a:xfrm>
          <a:off x="0" y="0"/>
          <a:ext cx="0" cy="0"/>
          <a:chOff x="0" y="0"/>
          <a:chExt cx="0" cy="0"/>
        </a:xfrm>
      </p:grpSpPr>
      <p:sp>
        <p:nvSpPr>
          <p:cNvPr id="11" name="Picture Placeholder 2"/>
          <p:cNvSpPr>
            <a:spLocks noGrp="1"/>
          </p:cNvSpPr>
          <p:nvPr>
            <p:ph type="pic" sz="quarter" idx="23"/>
          </p:nvPr>
        </p:nvSpPr>
        <p:spPr>
          <a:xfrm>
            <a:off x="8659" y="1646743"/>
            <a:ext cx="9144000" cy="1593815"/>
          </a:xfrm>
        </p:spPr>
        <p:txBody>
          <a:bodyPr anchor="t"/>
          <a:lstStyle>
            <a:lvl1pPr marL="0" indent="0" algn="ctr">
              <a:buNone/>
              <a:defRPr>
                <a:latin typeface="+mn-ea"/>
                <a:ea typeface="+mn-ea"/>
              </a:defRPr>
            </a:lvl1pPr>
          </a:lstStyle>
          <a:p>
            <a:endParaRPr lang="id-ID" dirty="0"/>
          </a:p>
        </p:txBody>
      </p:sp>
      <p:sp>
        <p:nvSpPr>
          <p:cNvPr id="9"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0"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2"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3"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4" name="Teardrop 13"/>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5" name="TextBox 14"/>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4051935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App Design 04">
    <p:spTree>
      <p:nvGrpSpPr>
        <p:cNvPr id="1" name=""/>
        <p:cNvGrpSpPr/>
        <p:nvPr/>
      </p:nvGrpSpPr>
      <p:grpSpPr>
        <a:xfrm>
          <a:off x="0" y="0"/>
          <a:ext cx="0" cy="0"/>
          <a:chOff x="0" y="0"/>
          <a:chExt cx="0" cy="0"/>
        </a:xfrm>
      </p:grpSpPr>
      <p:sp>
        <p:nvSpPr>
          <p:cNvPr id="18" name="Picture Placeholder 16"/>
          <p:cNvSpPr>
            <a:spLocks noGrp="1"/>
          </p:cNvSpPr>
          <p:nvPr>
            <p:ph type="pic" sz="quarter" idx="14"/>
          </p:nvPr>
        </p:nvSpPr>
        <p:spPr>
          <a:xfrm>
            <a:off x="1300322" y="2037388"/>
            <a:ext cx="555643" cy="1591637"/>
          </a:xfrm>
        </p:spPr>
        <p:txBody>
          <a:bodyPr>
            <a:normAutofit/>
          </a:bodyPr>
          <a:lstStyle>
            <a:lvl1pPr marL="0" indent="0">
              <a:buNone/>
              <a:defRPr sz="525">
                <a:latin typeface="+mn-ea"/>
                <a:ea typeface="+mn-ea"/>
              </a:defRPr>
            </a:lvl1pPr>
          </a:lstStyle>
          <a:p>
            <a:endParaRPr lang="en-US" dirty="0"/>
          </a:p>
        </p:txBody>
      </p:sp>
      <p:sp>
        <p:nvSpPr>
          <p:cNvPr id="15" name="Picture Placeholder 16"/>
          <p:cNvSpPr>
            <a:spLocks noGrp="1"/>
          </p:cNvSpPr>
          <p:nvPr>
            <p:ph type="pic" sz="quarter" idx="13"/>
          </p:nvPr>
        </p:nvSpPr>
        <p:spPr>
          <a:xfrm>
            <a:off x="3227939" y="2037388"/>
            <a:ext cx="587817" cy="1591637"/>
          </a:xfrm>
        </p:spPr>
        <p:txBody>
          <a:bodyPr>
            <a:normAutofit/>
          </a:bodyPr>
          <a:lstStyle>
            <a:lvl1pPr marL="0" indent="0">
              <a:buNone/>
              <a:defRPr sz="525">
                <a:latin typeface="+mn-ea"/>
                <a:ea typeface="+mn-ea"/>
              </a:defRPr>
            </a:lvl1pPr>
          </a:lstStyle>
          <a:p>
            <a:endParaRPr lang="en-US" dirty="0"/>
          </a:p>
        </p:txBody>
      </p:sp>
      <p:sp>
        <p:nvSpPr>
          <p:cNvPr id="17" name="Picture Placeholder 16"/>
          <p:cNvSpPr>
            <a:spLocks noGrp="1"/>
          </p:cNvSpPr>
          <p:nvPr>
            <p:ph type="pic" sz="quarter" idx="10"/>
          </p:nvPr>
        </p:nvSpPr>
        <p:spPr>
          <a:xfrm>
            <a:off x="1984482" y="1864319"/>
            <a:ext cx="1134621" cy="2055219"/>
          </a:xfrm>
        </p:spPr>
        <p:txBody>
          <a:bodyPr>
            <a:normAutofit/>
          </a:bodyPr>
          <a:lstStyle>
            <a:lvl1pPr marL="0" indent="0">
              <a:buNone/>
              <a:defRPr sz="525">
                <a:latin typeface="+mn-ea"/>
                <a:ea typeface="+mn-ea"/>
              </a:defRPr>
            </a:lvl1pPr>
          </a:lstStyle>
          <a:p>
            <a:endParaRPr lang="en-US" dirty="0"/>
          </a:p>
        </p:txBody>
      </p:sp>
      <p:sp>
        <p:nvSpPr>
          <p:cNvPr id="11"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3"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4"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6" name="Teardrop 15"/>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9" name="TextBox 18"/>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3801205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evices_3_iPhones_vs">
    <p:spTree>
      <p:nvGrpSpPr>
        <p:cNvPr id="1" name=""/>
        <p:cNvGrpSpPr/>
        <p:nvPr/>
      </p:nvGrpSpPr>
      <p:grpSpPr>
        <a:xfrm>
          <a:off x="0" y="0"/>
          <a:ext cx="0" cy="0"/>
          <a:chOff x="0" y="0"/>
          <a:chExt cx="0" cy="0"/>
        </a:xfrm>
      </p:grpSpPr>
      <p:sp>
        <p:nvSpPr>
          <p:cNvPr id="11" name="Picture Placeholder 9"/>
          <p:cNvSpPr>
            <a:spLocks noGrp="1"/>
          </p:cNvSpPr>
          <p:nvPr>
            <p:ph type="pic" sz="quarter" idx="10"/>
          </p:nvPr>
        </p:nvSpPr>
        <p:spPr>
          <a:xfrm>
            <a:off x="902596" y="1878262"/>
            <a:ext cx="1036313" cy="1839680"/>
          </a:xfrm>
        </p:spPr>
        <p:txBody>
          <a:bodyPr>
            <a:normAutofit/>
          </a:bodyPr>
          <a:lstStyle>
            <a:lvl1pPr marL="0" indent="0">
              <a:buNone/>
              <a:defRPr sz="825">
                <a:solidFill>
                  <a:schemeClr val="tx1">
                    <a:lumMod val="50000"/>
                    <a:lumOff val="50000"/>
                  </a:schemeClr>
                </a:solidFill>
                <a:latin typeface="+mn-ea"/>
                <a:ea typeface="+mn-ea"/>
              </a:defRPr>
            </a:lvl1pPr>
          </a:lstStyle>
          <a:p>
            <a:endParaRPr lang="en-US" dirty="0"/>
          </a:p>
        </p:txBody>
      </p:sp>
      <p:sp>
        <p:nvSpPr>
          <p:cNvPr id="12" name="Picture Placeholder 9"/>
          <p:cNvSpPr>
            <a:spLocks noGrp="1"/>
          </p:cNvSpPr>
          <p:nvPr>
            <p:ph type="pic" sz="quarter" idx="11"/>
          </p:nvPr>
        </p:nvSpPr>
        <p:spPr>
          <a:xfrm>
            <a:off x="3625760" y="1878262"/>
            <a:ext cx="1036313" cy="1839680"/>
          </a:xfrm>
        </p:spPr>
        <p:txBody>
          <a:bodyPr>
            <a:normAutofit/>
          </a:bodyPr>
          <a:lstStyle>
            <a:lvl1pPr marL="0" indent="0">
              <a:buNone/>
              <a:defRPr sz="825">
                <a:solidFill>
                  <a:schemeClr val="tx1">
                    <a:lumMod val="50000"/>
                    <a:lumOff val="50000"/>
                  </a:schemeClr>
                </a:solidFill>
                <a:latin typeface="+mn-ea"/>
                <a:ea typeface="+mn-ea"/>
              </a:defRPr>
            </a:lvl1pPr>
          </a:lstStyle>
          <a:p>
            <a:endParaRPr lang="en-US" dirty="0"/>
          </a:p>
        </p:txBody>
      </p:sp>
      <p:sp>
        <p:nvSpPr>
          <p:cNvPr id="15" name="Picture Placeholder 9"/>
          <p:cNvSpPr>
            <a:spLocks noGrp="1"/>
          </p:cNvSpPr>
          <p:nvPr>
            <p:ph type="pic" sz="quarter" idx="12"/>
          </p:nvPr>
        </p:nvSpPr>
        <p:spPr>
          <a:xfrm>
            <a:off x="6390710" y="1878262"/>
            <a:ext cx="1036313" cy="1839680"/>
          </a:xfrm>
        </p:spPr>
        <p:txBody>
          <a:bodyPr>
            <a:normAutofit/>
          </a:bodyPr>
          <a:lstStyle>
            <a:lvl1pPr marL="0" indent="0">
              <a:buNone/>
              <a:defRPr sz="825">
                <a:solidFill>
                  <a:schemeClr val="tx1">
                    <a:lumMod val="50000"/>
                    <a:lumOff val="50000"/>
                  </a:schemeClr>
                </a:solidFill>
                <a:latin typeface="+mn-ea"/>
                <a:ea typeface="+mn-ea"/>
              </a:defRPr>
            </a:lvl1pPr>
          </a:lstStyle>
          <a:p>
            <a:endParaRPr lang="en-US" dirty="0"/>
          </a:p>
        </p:txBody>
      </p:sp>
      <p:sp>
        <p:nvSpPr>
          <p:cNvPr id="13"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4"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6"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7"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8" name="Teardrop 17"/>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9" name="TextBox 18"/>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4281000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0"/>
            <a:ext cx="9152357" cy="5143500"/>
          </a:xfrm>
        </p:spPr>
        <p:txBody>
          <a:bodyPr>
            <a:normAutofit/>
          </a:bodyPr>
          <a:lstStyle>
            <a:lvl1pPr marL="0" indent="0">
              <a:buNone/>
              <a:defRPr sz="1200">
                <a:latin typeface="+mn-ea"/>
                <a:ea typeface="+mn-ea"/>
                <a:cs typeface="Calibri Light"/>
              </a:defRPr>
            </a:lvl1pPr>
          </a:lstStyle>
          <a:p>
            <a:endParaRPr lang="id-ID" dirty="0"/>
          </a:p>
        </p:txBody>
      </p:sp>
    </p:spTree>
    <p:extLst>
      <p:ext uri="{BB962C8B-B14F-4D97-AF65-F5344CB8AC3E}">
        <p14:creationId xmlns:p14="http://schemas.microsoft.com/office/powerpoint/2010/main" val="13384892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pp_features">
    <p:spTree>
      <p:nvGrpSpPr>
        <p:cNvPr id="1" name=""/>
        <p:cNvGrpSpPr/>
        <p:nvPr/>
      </p:nvGrpSpPr>
      <p:grpSpPr>
        <a:xfrm>
          <a:off x="0" y="0"/>
          <a:ext cx="0" cy="0"/>
          <a:chOff x="0" y="0"/>
          <a:chExt cx="0" cy="0"/>
        </a:xfrm>
      </p:grpSpPr>
      <p:sp>
        <p:nvSpPr>
          <p:cNvPr id="27" name="Picture Placeholder 2"/>
          <p:cNvSpPr>
            <a:spLocks noGrp="1"/>
          </p:cNvSpPr>
          <p:nvPr>
            <p:ph type="pic" sz="quarter" idx="13"/>
          </p:nvPr>
        </p:nvSpPr>
        <p:spPr>
          <a:xfrm>
            <a:off x="-2" y="0"/>
            <a:ext cx="9144002" cy="2422664"/>
          </a:xfrm>
        </p:spPr>
        <p:txBody>
          <a:bodyPr rtlCol="0">
            <a:normAutofit/>
          </a:bodyPr>
          <a:lstStyle>
            <a:lvl1pPr marL="0" indent="0">
              <a:buNone/>
              <a:defRPr sz="750">
                <a:latin typeface="+mn-ea"/>
                <a:ea typeface="+mn-ea"/>
                <a:cs typeface="Calibri Light"/>
              </a:defRPr>
            </a:lvl1pPr>
          </a:lstStyle>
          <a:p>
            <a:pPr lvl="0"/>
            <a:endParaRPr lang="en-US" noProof="0" dirty="0"/>
          </a:p>
        </p:txBody>
      </p:sp>
      <p:sp>
        <p:nvSpPr>
          <p:cNvPr id="31" name="Picture Placeholder 2"/>
          <p:cNvSpPr>
            <a:spLocks noGrp="1" noChangeAspect="1"/>
          </p:cNvSpPr>
          <p:nvPr>
            <p:ph type="pic" sz="quarter" idx="11"/>
          </p:nvPr>
        </p:nvSpPr>
        <p:spPr>
          <a:xfrm>
            <a:off x="1151916" y="925034"/>
            <a:ext cx="1770644" cy="3168879"/>
          </a:xfrm>
        </p:spPr>
        <p:txBody>
          <a:bodyPr rtlCol="0">
            <a:normAutofit/>
          </a:bodyPr>
          <a:lstStyle>
            <a:lvl1pPr marL="0" indent="0">
              <a:buNone/>
              <a:defRPr sz="750">
                <a:latin typeface="+mn-ea"/>
                <a:ea typeface="+mn-ea"/>
                <a:cs typeface="Calibri Light"/>
              </a:defRPr>
            </a:lvl1pPr>
          </a:lstStyle>
          <a:p>
            <a:pPr lvl="0"/>
            <a:endParaRPr lang="en-US" noProof="0" dirty="0"/>
          </a:p>
        </p:txBody>
      </p:sp>
      <p:sp>
        <p:nvSpPr>
          <p:cNvPr id="5"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7"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8"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9"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Tree>
    <p:extLst>
      <p:ext uri="{BB962C8B-B14F-4D97-AF65-F5344CB8AC3E}">
        <p14:creationId xmlns:p14="http://schemas.microsoft.com/office/powerpoint/2010/main" val="20088141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Portfolio-2">
    <p:spTree>
      <p:nvGrpSpPr>
        <p:cNvPr id="1" name=""/>
        <p:cNvGrpSpPr/>
        <p:nvPr/>
      </p:nvGrpSpPr>
      <p:grpSpPr>
        <a:xfrm>
          <a:off x="0" y="0"/>
          <a:ext cx="0" cy="0"/>
          <a:chOff x="0" y="0"/>
          <a:chExt cx="0" cy="0"/>
        </a:xfrm>
      </p:grpSpPr>
      <p:sp>
        <p:nvSpPr>
          <p:cNvPr id="15" name="Picture Placeholder 13"/>
          <p:cNvSpPr>
            <a:spLocks noGrp="1"/>
          </p:cNvSpPr>
          <p:nvPr>
            <p:ph type="pic" sz="quarter" idx="11"/>
          </p:nvPr>
        </p:nvSpPr>
        <p:spPr>
          <a:xfrm>
            <a:off x="2839243" y="1219050"/>
            <a:ext cx="1738058" cy="1736470"/>
          </a:xfrm>
          <a:effectLst/>
        </p:spPr>
        <p:txBody>
          <a:bodyPr>
            <a:normAutofit/>
          </a:bodyPr>
          <a:lstStyle>
            <a:lvl1pPr marL="0" indent="0">
              <a:buNone/>
              <a:defRPr sz="1575">
                <a:ln>
                  <a:noFill/>
                </a:ln>
                <a:solidFill>
                  <a:schemeClr val="bg1">
                    <a:lumMod val="85000"/>
                  </a:schemeClr>
                </a:solidFill>
                <a:latin typeface="+mn-ea"/>
                <a:ea typeface="+mn-ea"/>
              </a:defRPr>
            </a:lvl1pPr>
          </a:lstStyle>
          <a:p>
            <a:endParaRPr lang="en-US" dirty="0"/>
          </a:p>
        </p:txBody>
      </p:sp>
      <p:sp>
        <p:nvSpPr>
          <p:cNvPr id="17" name="Picture Placeholder 13"/>
          <p:cNvSpPr>
            <a:spLocks noGrp="1"/>
          </p:cNvSpPr>
          <p:nvPr>
            <p:ph type="pic" sz="quarter" idx="13"/>
          </p:nvPr>
        </p:nvSpPr>
        <p:spPr>
          <a:xfrm>
            <a:off x="4627289" y="1210695"/>
            <a:ext cx="3521375" cy="3475724"/>
          </a:xfrm>
          <a:effectLst/>
        </p:spPr>
        <p:txBody>
          <a:bodyPr>
            <a:normAutofit/>
          </a:bodyPr>
          <a:lstStyle>
            <a:lvl1pPr marL="0" indent="0">
              <a:buNone/>
              <a:defRPr sz="1575">
                <a:ln>
                  <a:noFill/>
                </a:ln>
                <a:solidFill>
                  <a:schemeClr val="bg1">
                    <a:lumMod val="85000"/>
                  </a:schemeClr>
                </a:solidFill>
                <a:latin typeface="+mn-ea"/>
                <a:ea typeface="+mn-ea"/>
              </a:defRPr>
            </a:lvl1pPr>
          </a:lstStyle>
          <a:p>
            <a:endParaRPr lang="en-US" dirty="0"/>
          </a:p>
        </p:txBody>
      </p:sp>
      <p:sp>
        <p:nvSpPr>
          <p:cNvPr id="13" name="Picture Placeholder 13"/>
          <p:cNvSpPr>
            <a:spLocks noGrp="1"/>
          </p:cNvSpPr>
          <p:nvPr>
            <p:ph type="pic" sz="quarter" idx="16"/>
          </p:nvPr>
        </p:nvSpPr>
        <p:spPr>
          <a:xfrm>
            <a:off x="1048270" y="2949950"/>
            <a:ext cx="1738058" cy="1736471"/>
          </a:xfrm>
          <a:effectLst/>
        </p:spPr>
        <p:txBody>
          <a:bodyPr>
            <a:normAutofit/>
          </a:bodyPr>
          <a:lstStyle>
            <a:lvl1pPr marL="0" indent="0">
              <a:buNone/>
              <a:defRPr sz="1575">
                <a:ln>
                  <a:noFill/>
                </a:ln>
                <a:solidFill>
                  <a:schemeClr val="bg1">
                    <a:lumMod val="85000"/>
                  </a:schemeClr>
                </a:solidFill>
                <a:latin typeface="+mn-ea"/>
                <a:ea typeface="+mn-ea"/>
              </a:defRPr>
            </a:lvl1pPr>
          </a:lstStyle>
          <a:p>
            <a:endParaRPr lang="en-US" dirty="0"/>
          </a:p>
        </p:txBody>
      </p:sp>
      <p:sp>
        <p:nvSpPr>
          <p:cNvPr id="11"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4"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6"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8" name="Teardrop 17"/>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9" name="TextBox 18"/>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7820902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ortfolio-7">
    <p:spTree>
      <p:nvGrpSpPr>
        <p:cNvPr id="1" name=""/>
        <p:cNvGrpSpPr/>
        <p:nvPr/>
      </p:nvGrpSpPr>
      <p:grpSpPr>
        <a:xfrm>
          <a:off x="0" y="0"/>
          <a:ext cx="0" cy="0"/>
          <a:chOff x="0" y="0"/>
          <a:chExt cx="0" cy="0"/>
        </a:xfrm>
      </p:grpSpPr>
      <p:sp>
        <p:nvSpPr>
          <p:cNvPr id="17" name="Picture Placeholder 12"/>
          <p:cNvSpPr>
            <a:spLocks noGrp="1"/>
          </p:cNvSpPr>
          <p:nvPr>
            <p:ph type="pic" sz="quarter" idx="14"/>
          </p:nvPr>
        </p:nvSpPr>
        <p:spPr>
          <a:xfrm>
            <a:off x="628330" y="1830521"/>
            <a:ext cx="3048509" cy="2868478"/>
          </a:xfrm>
        </p:spPr>
        <p:txBody>
          <a:bodyPr>
            <a:normAutofit/>
          </a:bodyPr>
          <a:lstStyle>
            <a:lvl1pPr>
              <a:defRPr sz="1050">
                <a:latin typeface="+mn-ea"/>
                <a:ea typeface="+mn-ea"/>
              </a:defRPr>
            </a:lvl1pPr>
          </a:lstStyle>
          <a:p>
            <a:endParaRPr lang="en-US" dirty="0"/>
          </a:p>
        </p:txBody>
      </p:sp>
      <p:sp>
        <p:nvSpPr>
          <p:cNvPr id="18" name="Picture Placeholder 12"/>
          <p:cNvSpPr>
            <a:spLocks noGrp="1"/>
          </p:cNvSpPr>
          <p:nvPr>
            <p:ph type="pic" sz="quarter" idx="15"/>
          </p:nvPr>
        </p:nvSpPr>
        <p:spPr>
          <a:xfrm>
            <a:off x="3673632" y="3264760"/>
            <a:ext cx="1608361" cy="1434239"/>
          </a:xfrm>
        </p:spPr>
        <p:txBody>
          <a:bodyPr>
            <a:normAutofit/>
          </a:bodyPr>
          <a:lstStyle>
            <a:lvl1pPr>
              <a:defRPr sz="1050">
                <a:latin typeface="+mn-ea"/>
                <a:ea typeface="+mn-ea"/>
              </a:defRPr>
            </a:lvl1pPr>
          </a:lstStyle>
          <a:p>
            <a:endParaRPr lang="en-US" dirty="0"/>
          </a:p>
        </p:txBody>
      </p:sp>
      <p:sp>
        <p:nvSpPr>
          <p:cNvPr id="19" name="Picture Placeholder 12"/>
          <p:cNvSpPr>
            <a:spLocks noGrp="1"/>
          </p:cNvSpPr>
          <p:nvPr>
            <p:ph type="pic" sz="quarter" idx="16"/>
          </p:nvPr>
        </p:nvSpPr>
        <p:spPr>
          <a:xfrm>
            <a:off x="5274832" y="3264760"/>
            <a:ext cx="1608361" cy="1434239"/>
          </a:xfrm>
        </p:spPr>
        <p:txBody>
          <a:bodyPr>
            <a:normAutofit/>
          </a:bodyPr>
          <a:lstStyle>
            <a:lvl1pPr>
              <a:defRPr sz="1050">
                <a:latin typeface="+mn-ea"/>
                <a:ea typeface="+mn-ea"/>
              </a:defRPr>
            </a:lvl1pPr>
          </a:lstStyle>
          <a:p>
            <a:endParaRPr lang="en-US" dirty="0"/>
          </a:p>
        </p:txBody>
      </p:sp>
      <p:sp>
        <p:nvSpPr>
          <p:cNvPr id="20" name="Picture Placeholder 12"/>
          <p:cNvSpPr>
            <a:spLocks noGrp="1"/>
          </p:cNvSpPr>
          <p:nvPr>
            <p:ph type="pic" sz="quarter" idx="17"/>
          </p:nvPr>
        </p:nvSpPr>
        <p:spPr>
          <a:xfrm>
            <a:off x="6871328" y="3264760"/>
            <a:ext cx="1608361" cy="1434239"/>
          </a:xfrm>
        </p:spPr>
        <p:txBody>
          <a:bodyPr>
            <a:normAutofit/>
          </a:bodyPr>
          <a:lstStyle>
            <a:lvl1pPr>
              <a:defRPr sz="1050">
                <a:latin typeface="+mn-ea"/>
                <a:ea typeface="+mn-ea"/>
              </a:defRPr>
            </a:lvl1pPr>
          </a:lstStyle>
          <a:p>
            <a:endParaRPr lang="en-US" dirty="0"/>
          </a:p>
        </p:txBody>
      </p:sp>
      <p:sp>
        <p:nvSpPr>
          <p:cNvPr id="12"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3"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4"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5"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6" name="Teardrop 15"/>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21" name="TextBox 20"/>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2070253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spTree>
    <p:extLst>
      <p:ext uri="{BB962C8B-B14F-4D97-AF65-F5344CB8AC3E}">
        <p14:creationId xmlns:p14="http://schemas.microsoft.com/office/powerpoint/2010/main" val="9831148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Mission_2">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0" y="1494935"/>
            <a:ext cx="3043753" cy="1976487"/>
          </a:xfrm>
        </p:spPr>
      </p:sp>
      <p:sp>
        <p:nvSpPr>
          <p:cNvPr id="4" name="Picture Placeholder 3"/>
          <p:cNvSpPr>
            <a:spLocks noGrp="1"/>
          </p:cNvSpPr>
          <p:nvPr>
            <p:ph type="pic" sz="quarter" idx="11"/>
          </p:nvPr>
        </p:nvSpPr>
        <p:spPr>
          <a:xfrm>
            <a:off x="6087504" y="1494935"/>
            <a:ext cx="3044450" cy="1976487"/>
          </a:xfrm>
        </p:spPr>
      </p:sp>
      <p:sp>
        <p:nvSpPr>
          <p:cNvPr id="10"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1"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2"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3"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4" name="Teardrop 13"/>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5" name="TextBox 14"/>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34129979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losing Slides">
    <p:bg>
      <p:bgPr>
        <a:solidFill>
          <a:srgbClr val="19232E"/>
        </a:solidFill>
        <a:effectLst/>
      </p:bgPr>
    </p:bg>
    <p:spTree>
      <p:nvGrpSpPr>
        <p:cNvPr id="1" name=""/>
        <p:cNvGrpSpPr/>
        <p:nvPr/>
      </p:nvGrpSpPr>
      <p:grpSpPr>
        <a:xfrm>
          <a:off x="0" y="0"/>
          <a:ext cx="0" cy="0"/>
          <a:chOff x="0" y="0"/>
          <a:chExt cx="0" cy="0"/>
        </a:xfrm>
      </p:grpSpPr>
      <p:sp>
        <p:nvSpPr>
          <p:cNvPr id="2"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latin typeface="Calibri Light"/>
            </a:endParaRPr>
          </a:p>
        </p:txBody>
      </p:sp>
      <p:sp>
        <p:nvSpPr>
          <p:cNvPr id="3"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latin typeface="Calibri Light"/>
            </a:endParaRPr>
          </a:p>
        </p:txBody>
      </p:sp>
      <p:sp>
        <p:nvSpPr>
          <p:cNvPr id="4"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latin typeface="Calibri Light"/>
            </a:endParaRPr>
          </a:p>
        </p:txBody>
      </p:sp>
      <p:sp>
        <p:nvSpPr>
          <p:cNvPr id="5"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latin typeface="Calibri Light"/>
            </a:endParaRPr>
          </a:p>
        </p:txBody>
      </p:sp>
      <p:sp>
        <p:nvSpPr>
          <p:cNvPr id="6" name="Teardrop 5"/>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latin typeface="Calibri Light"/>
            </a:endParaRPr>
          </a:p>
        </p:txBody>
      </p:sp>
      <p:sp>
        <p:nvSpPr>
          <p:cNvPr id="7" name="TextBox 6"/>
          <p:cNvSpPr txBox="1"/>
          <p:nvPr userDrawn="1"/>
        </p:nvSpPr>
        <p:spPr>
          <a:xfrm>
            <a:off x="8650070" y="307379"/>
            <a:ext cx="293963"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latin typeface="Calibri Light"/>
                <a:cs typeface="Calibri Light"/>
              </a:rPr>
              <a:pPr algn="ctr" defTabSz="685663"/>
              <a:t>‹#›</a:t>
            </a:fld>
            <a:endParaRPr lang="id-ID" sz="1050" dirty="0">
              <a:solidFill>
                <a:prstClr val="white"/>
              </a:solidFill>
              <a:latin typeface="Calibri Light"/>
              <a:cs typeface="Calibri Light"/>
            </a:endParaRPr>
          </a:p>
        </p:txBody>
      </p:sp>
    </p:spTree>
    <p:extLst>
      <p:ext uri="{BB962C8B-B14F-4D97-AF65-F5344CB8AC3E}">
        <p14:creationId xmlns:p14="http://schemas.microsoft.com/office/powerpoint/2010/main" val="33980901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ne_vs_app">
    <p:spTree>
      <p:nvGrpSpPr>
        <p:cNvPr id="1" name=""/>
        <p:cNvGrpSpPr/>
        <p:nvPr/>
      </p:nvGrpSpPr>
      <p:grpSpPr>
        <a:xfrm>
          <a:off x="0" y="0"/>
          <a:ext cx="0" cy="0"/>
          <a:chOff x="0" y="0"/>
          <a:chExt cx="0" cy="0"/>
        </a:xfrm>
      </p:grpSpPr>
      <p:sp>
        <p:nvSpPr>
          <p:cNvPr id="8" name="Picture Placeholder 9"/>
          <p:cNvSpPr>
            <a:spLocks noGrp="1"/>
          </p:cNvSpPr>
          <p:nvPr>
            <p:ph type="pic" sz="quarter" idx="10"/>
          </p:nvPr>
        </p:nvSpPr>
        <p:spPr>
          <a:xfrm>
            <a:off x="2999198" y="1521744"/>
            <a:ext cx="1054124" cy="1862000"/>
          </a:xfrm>
        </p:spPr>
        <p:txBody>
          <a:bodyPr>
            <a:normAutofit/>
          </a:bodyPr>
          <a:lstStyle>
            <a:lvl1pPr marL="0" indent="0">
              <a:buNone/>
              <a:defRPr sz="1050">
                <a:solidFill>
                  <a:schemeClr val="tx1">
                    <a:lumMod val="50000"/>
                    <a:lumOff val="50000"/>
                  </a:schemeClr>
                </a:solidFill>
                <a:latin typeface="+mn-ea"/>
                <a:ea typeface="+mn-ea"/>
              </a:defRPr>
            </a:lvl1pPr>
          </a:lstStyle>
          <a:p>
            <a:endParaRPr lang="en-US" dirty="0"/>
          </a:p>
        </p:txBody>
      </p:sp>
      <p:sp>
        <p:nvSpPr>
          <p:cNvPr id="9" name="Picture Placeholder 9"/>
          <p:cNvSpPr>
            <a:spLocks noGrp="1"/>
          </p:cNvSpPr>
          <p:nvPr>
            <p:ph type="pic" sz="quarter" idx="11"/>
          </p:nvPr>
        </p:nvSpPr>
        <p:spPr>
          <a:xfrm>
            <a:off x="5113614" y="1538454"/>
            <a:ext cx="1054124" cy="1862000"/>
          </a:xfrm>
        </p:spPr>
        <p:txBody>
          <a:bodyPr>
            <a:normAutofit/>
          </a:bodyPr>
          <a:lstStyle>
            <a:lvl1pPr marL="0" indent="0">
              <a:buNone/>
              <a:defRPr sz="1050">
                <a:solidFill>
                  <a:schemeClr val="tx1">
                    <a:lumMod val="50000"/>
                    <a:lumOff val="50000"/>
                  </a:schemeClr>
                </a:solidFill>
                <a:latin typeface="+mn-ea"/>
                <a:ea typeface="+mn-ea"/>
              </a:defRPr>
            </a:lvl1pPr>
          </a:lstStyle>
          <a:p>
            <a:endParaRPr lang="en-US" dirty="0"/>
          </a:p>
        </p:txBody>
      </p:sp>
      <p:sp>
        <p:nvSpPr>
          <p:cNvPr id="11"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4"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5"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6" name="Teardrop 15"/>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7" name="TextBox 16"/>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33999594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App Design">
    <p:spTree>
      <p:nvGrpSpPr>
        <p:cNvPr id="1" name=""/>
        <p:cNvGrpSpPr/>
        <p:nvPr/>
      </p:nvGrpSpPr>
      <p:grpSpPr>
        <a:xfrm>
          <a:off x="0" y="0"/>
          <a:ext cx="0" cy="0"/>
          <a:chOff x="0" y="0"/>
          <a:chExt cx="0" cy="0"/>
        </a:xfrm>
      </p:grpSpPr>
      <p:sp>
        <p:nvSpPr>
          <p:cNvPr id="7" name="Picture Placeholder 9"/>
          <p:cNvSpPr>
            <a:spLocks noGrp="1"/>
          </p:cNvSpPr>
          <p:nvPr>
            <p:ph type="pic" sz="quarter" idx="10"/>
          </p:nvPr>
        </p:nvSpPr>
        <p:spPr>
          <a:xfrm>
            <a:off x="3951937" y="1746180"/>
            <a:ext cx="1252051" cy="2230765"/>
          </a:xfrm>
        </p:spPr>
        <p:txBody>
          <a:bodyPr>
            <a:normAutofit/>
          </a:bodyPr>
          <a:lstStyle>
            <a:lvl1pPr marL="0" indent="0">
              <a:buNone/>
              <a:defRPr sz="1050">
                <a:solidFill>
                  <a:schemeClr val="tx1">
                    <a:lumMod val="50000"/>
                    <a:lumOff val="50000"/>
                  </a:schemeClr>
                </a:solidFill>
                <a:latin typeface="+mn-ea"/>
                <a:ea typeface="+mn-ea"/>
              </a:defRPr>
            </a:lvl1pPr>
          </a:lstStyle>
          <a:p>
            <a:endParaRPr lang="en-US" dirty="0"/>
          </a:p>
        </p:txBody>
      </p:sp>
      <p:sp>
        <p:nvSpPr>
          <p:cNvPr id="10"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1"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2"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3"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4" name="Teardrop 13"/>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5" name="TextBox 14"/>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473935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Portfolio Two">
    <p:spTree>
      <p:nvGrpSpPr>
        <p:cNvPr id="1" name=""/>
        <p:cNvGrpSpPr/>
        <p:nvPr/>
      </p:nvGrpSpPr>
      <p:grpSpPr>
        <a:xfrm>
          <a:off x="0" y="0"/>
          <a:ext cx="0" cy="0"/>
          <a:chOff x="0" y="0"/>
          <a:chExt cx="0" cy="0"/>
        </a:xfrm>
      </p:grpSpPr>
      <p:sp>
        <p:nvSpPr>
          <p:cNvPr id="37" name="Picture Placeholder 13"/>
          <p:cNvSpPr>
            <a:spLocks noGrp="1" noChangeAspect="1"/>
          </p:cNvSpPr>
          <p:nvPr>
            <p:ph type="pic" sz="quarter" idx="15"/>
          </p:nvPr>
        </p:nvSpPr>
        <p:spPr>
          <a:xfrm>
            <a:off x="869865" y="1143001"/>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38" name="Picture Placeholder 13"/>
          <p:cNvSpPr>
            <a:spLocks noGrp="1" noChangeAspect="1"/>
          </p:cNvSpPr>
          <p:nvPr>
            <p:ph type="pic" sz="quarter" idx="16"/>
          </p:nvPr>
        </p:nvSpPr>
        <p:spPr>
          <a:xfrm>
            <a:off x="1741576" y="1143001"/>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0" name="Picture Placeholder 13"/>
          <p:cNvSpPr>
            <a:spLocks noGrp="1" noChangeAspect="1"/>
          </p:cNvSpPr>
          <p:nvPr>
            <p:ph type="pic" sz="quarter" idx="18"/>
          </p:nvPr>
        </p:nvSpPr>
        <p:spPr>
          <a:xfrm>
            <a:off x="869865" y="2013926"/>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1" name="Picture Placeholder 13"/>
          <p:cNvSpPr>
            <a:spLocks noGrp="1" noChangeAspect="1"/>
          </p:cNvSpPr>
          <p:nvPr>
            <p:ph type="pic" sz="quarter" idx="19"/>
          </p:nvPr>
        </p:nvSpPr>
        <p:spPr>
          <a:xfrm>
            <a:off x="1741576" y="2013926"/>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2" name="Picture Placeholder 13"/>
          <p:cNvSpPr>
            <a:spLocks noGrp="1" noChangeAspect="1"/>
          </p:cNvSpPr>
          <p:nvPr>
            <p:ph type="pic" sz="quarter" idx="20"/>
          </p:nvPr>
        </p:nvSpPr>
        <p:spPr>
          <a:xfrm>
            <a:off x="866600" y="2889991"/>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3" name="Picture Placeholder 13"/>
          <p:cNvSpPr>
            <a:spLocks noGrp="1" noChangeAspect="1"/>
          </p:cNvSpPr>
          <p:nvPr>
            <p:ph type="pic" sz="quarter" idx="21"/>
          </p:nvPr>
        </p:nvSpPr>
        <p:spPr>
          <a:xfrm>
            <a:off x="1741576" y="2889991"/>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4" name="Picture Placeholder 13"/>
          <p:cNvSpPr>
            <a:spLocks noGrp="1" noChangeAspect="1"/>
          </p:cNvSpPr>
          <p:nvPr>
            <p:ph type="pic" sz="quarter" idx="22"/>
          </p:nvPr>
        </p:nvSpPr>
        <p:spPr>
          <a:xfrm>
            <a:off x="2613286" y="2889991"/>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5" name="Picture Placeholder 13"/>
          <p:cNvSpPr>
            <a:spLocks noGrp="1" noChangeAspect="1"/>
          </p:cNvSpPr>
          <p:nvPr>
            <p:ph type="pic" sz="quarter" idx="23"/>
          </p:nvPr>
        </p:nvSpPr>
        <p:spPr>
          <a:xfrm>
            <a:off x="866600" y="3760916"/>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6" name="Picture Placeholder 13"/>
          <p:cNvSpPr>
            <a:spLocks noGrp="1" noChangeAspect="1"/>
          </p:cNvSpPr>
          <p:nvPr>
            <p:ph type="pic" sz="quarter" idx="24"/>
          </p:nvPr>
        </p:nvSpPr>
        <p:spPr>
          <a:xfrm>
            <a:off x="1741576" y="3760916"/>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7" name="Picture Placeholder 13"/>
          <p:cNvSpPr>
            <a:spLocks noGrp="1" noChangeAspect="1"/>
          </p:cNvSpPr>
          <p:nvPr>
            <p:ph type="pic" sz="quarter" idx="25"/>
          </p:nvPr>
        </p:nvSpPr>
        <p:spPr>
          <a:xfrm>
            <a:off x="2613286" y="3760916"/>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8" name="Picture Placeholder 13"/>
          <p:cNvSpPr>
            <a:spLocks noGrp="1" noChangeAspect="1"/>
          </p:cNvSpPr>
          <p:nvPr>
            <p:ph type="pic" sz="quarter" idx="26"/>
          </p:nvPr>
        </p:nvSpPr>
        <p:spPr>
          <a:xfrm>
            <a:off x="2612076" y="1143001"/>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49" name="Picture Placeholder 13"/>
          <p:cNvSpPr>
            <a:spLocks noGrp="1" noChangeAspect="1"/>
          </p:cNvSpPr>
          <p:nvPr>
            <p:ph type="pic" sz="quarter" idx="27"/>
          </p:nvPr>
        </p:nvSpPr>
        <p:spPr>
          <a:xfrm>
            <a:off x="3487052" y="1143001"/>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51" name="Picture Placeholder 13"/>
          <p:cNvSpPr>
            <a:spLocks noGrp="1" noChangeAspect="1"/>
          </p:cNvSpPr>
          <p:nvPr>
            <p:ph type="pic" sz="quarter" idx="29"/>
          </p:nvPr>
        </p:nvSpPr>
        <p:spPr>
          <a:xfrm>
            <a:off x="2612076" y="2013926"/>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52" name="Picture Placeholder 13"/>
          <p:cNvSpPr>
            <a:spLocks noGrp="1" noChangeAspect="1"/>
          </p:cNvSpPr>
          <p:nvPr>
            <p:ph type="pic" sz="quarter" idx="30"/>
          </p:nvPr>
        </p:nvSpPr>
        <p:spPr>
          <a:xfrm>
            <a:off x="3487052" y="2013926"/>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54" name="Picture Placeholder 13"/>
          <p:cNvSpPr>
            <a:spLocks noGrp="1" noChangeAspect="1"/>
          </p:cNvSpPr>
          <p:nvPr>
            <p:ph type="pic" sz="quarter" idx="32"/>
          </p:nvPr>
        </p:nvSpPr>
        <p:spPr>
          <a:xfrm>
            <a:off x="3483785" y="2889991"/>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57" name="Picture Placeholder 13"/>
          <p:cNvSpPr>
            <a:spLocks noGrp="1" noChangeAspect="1"/>
          </p:cNvSpPr>
          <p:nvPr>
            <p:ph type="pic" sz="quarter" idx="35"/>
          </p:nvPr>
        </p:nvSpPr>
        <p:spPr>
          <a:xfrm>
            <a:off x="3483785" y="3760916"/>
            <a:ext cx="859615" cy="858830"/>
          </a:xfrm>
          <a:effectLst/>
        </p:spPr>
        <p:txBody>
          <a:bodyPr rtlCol="0">
            <a:normAutofit/>
          </a:bodyPr>
          <a:lstStyle>
            <a:lvl1pPr marL="0" indent="0">
              <a:buNone/>
              <a:defRPr sz="525">
                <a:ln>
                  <a:noFill/>
                </a:ln>
                <a:solidFill>
                  <a:schemeClr val="bg1">
                    <a:lumMod val="85000"/>
                  </a:schemeClr>
                </a:solidFill>
                <a:latin typeface="+mn-ea"/>
                <a:ea typeface="+mn-ea"/>
              </a:defRPr>
            </a:lvl1pPr>
          </a:lstStyle>
          <a:p>
            <a:pPr lvl="0"/>
            <a:endParaRPr lang="en-US" noProof="0" dirty="0"/>
          </a:p>
        </p:txBody>
      </p:sp>
      <p:sp>
        <p:nvSpPr>
          <p:cNvPr id="24"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25"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26"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27"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28" name="Teardrop 27"/>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29" name="TextBox 28"/>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2947950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One Service Sample">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3584575" y="3123526"/>
            <a:ext cx="1270000" cy="1270000"/>
          </a:xfrm>
        </p:spPr>
        <p:txBody>
          <a:bodyPr>
            <a:normAutofit/>
          </a:bodyPr>
          <a:lstStyle>
            <a:lvl1pPr marL="0" indent="0">
              <a:buNone/>
              <a:defRPr sz="900">
                <a:latin typeface="+mn-ea"/>
                <a:ea typeface="+mn-ea"/>
              </a:defRPr>
            </a:lvl1pPr>
          </a:lstStyle>
          <a:p>
            <a:endParaRPr lang="en-US" dirty="0"/>
          </a:p>
        </p:txBody>
      </p:sp>
      <p:sp>
        <p:nvSpPr>
          <p:cNvPr id="18" name="Picture Placeholder 16"/>
          <p:cNvSpPr>
            <a:spLocks noGrp="1"/>
          </p:cNvSpPr>
          <p:nvPr>
            <p:ph type="pic" sz="quarter" idx="11"/>
          </p:nvPr>
        </p:nvSpPr>
        <p:spPr>
          <a:xfrm>
            <a:off x="4967111" y="3123526"/>
            <a:ext cx="1270000" cy="1270000"/>
          </a:xfrm>
        </p:spPr>
        <p:txBody>
          <a:bodyPr>
            <a:normAutofit/>
          </a:bodyPr>
          <a:lstStyle>
            <a:lvl1pPr marL="0" indent="0">
              <a:buNone/>
              <a:defRPr sz="900">
                <a:latin typeface="+mn-ea"/>
                <a:ea typeface="+mn-ea"/>
              </a:defRPr>
            </a:lvl1pPr>
          </a:lstStyle>
          <a:p>
            <a:endParaRPr lang="en-US" dirty="0"/>
          </a:p>
        </p:txBody>
      </p:sp>
      <p:sp>
        <p:nvSpPr>
          <p:cNvPr id="19" name="Picture Placeholder 16"/>
          <p:cNvSpPr>
            <a:spLocks noGrp="1"/>
          </p:cNvSpPr>
          <p:nvPr>
            <p:ph type="pic" sz="quarter" idx="12"/>
          </p:nvPr>
        </p:nvSpPr>
        <p:spPr>
          <a:xfrm>
            <a:off x="6343529" y="3123526"/>
            <a:ext cx="2010250" cy="1270000"/>
          </a:xfrm>
        </p:spPr>
        <p:txBody>
          <a:bodyPr>
            <a:normAutofit/>
          </a:bodyPr>
          <a:lstStyle>
            <a:lvl1pPr marL="0" indent="0">
              <a:buNone/>
              <a:defRPr sz="900">
                <a:latin typeface="+mn-ea"/>
                <a:ea typeface="+mn-ea"/>
              </a:defRPr>
            </a:lvl1pPr>
          </a:lstStyle>
          <a:p>
            <a:endParaRPr lang="en-US" dirty="0"/>
          </a:p>
        </p:txBody>
      </p:sp>
      <p:sp>
        <p:nvSpPr>
          <p:cNvPr id="11"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3"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4"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5" name="Teardrop 14"/>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6" name="TextBox 15"/>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39412745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App Design 01">
    <p:spTree>
      <p:nvGrpSpPr>
        <p:cNvPr id="1" name=""/>
        <p:cNvGrpSpPr/>
        <p:nvPr/>
      </p:nvGrpSpPr>
      <p:grpSpPr>
        <a:xfrm>
          <a:off x="0" y="0"/>
          <a:ext cx="0" cy="0"/>
          <a:chOff x="0" y="0"/>
          <a:chExt cx="0" cy="0"/>
        </a:xfrm>
      </p:grpSpPr>
      <p:sp>
        <p:nvSpPr>
          <p:cNvPr id="31" name="Picture Placeholder 2"/>
          <p:cNvSpPr>
            <a:spLocks noGrp="1" noChangeAspect="1"/>
          </p:cNvSpPr>
          <p:nvPr>
            <p:ph type="pic" sz="quarter" idx="11"/>
          </p:nvPr>
        </p:nvSpPr>
        <p:spPr>
          <a:xfrm>
            <a:off x="1360048" y="1471018"/>
            <a:ext cx="2010894" cy="2702123"/>
          </a:xfrm>
        </p:spPr>
        <p:txBody>
          <a:bodyPr>
            <a:normAutofit/>
          </a:bodyPr>
          <a:lstStyle>
            <a:lvl1pPr marL="0" indent="0">
              <a:buNone/>
              <a:defRPr sz="750">
                <a:latin typeface="+mn-ea"/>
                <a:ea typeface="+mn-ea"/>
                <a:cs typeface="Calibri Light"/>
              </a:defRPr>
            </a:lvl1pPr>
          </a:lstStyle>
          <a:p>
            <a:endParaRPr lang="en-US" dirty="0"/>
          </a:p>
        </p:txBody>
      </p:sp>
      <p:sp>
        <p:nvSpPr>
          <p:cNvPr id="9"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0"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1"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3" name="Teardrop 12"/>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4" name="TextBox 13"/>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34823043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evices_Tablet_H">
    <p:spTree>
      <p:nvGrpSpPr>
        <p:cNvPr id="1" name=""/>
        <p:cNvGrpSpPr/>
        <p:nvPr/>
      </p:nvGrpSpPr>
      <p:grpSpPr>
        <a:xfrm>
          <a:off x="0" y="0"/>
          <a:ext cx="0" cy="0"/>
          <a:chOff x="0" y="0"/>
          <a:chExt cx="0" cy="0"/>
        </a:xfrm>
      </p:grpSpPr>
      <p:sp>
        <p:nvSpPr>
          <p:cNvPr id="34" name="Picture Placeholder 2"/>
          <p:cNvSpPr>
            <a:spLocks noGrp="1" noChangeAspect="1"/>
          </p:cNvSpPr>
          <p:nvPr>
            <p:ph type="pic" sz="quarter" idx="11"/>
          </p:nvPr>
        </p:nvSpPr>
        <p:spPr>
          <a:xfrm>
            <a:off x="2984527" y="2110133"/>
            <a:ext cx="3134959" cy="2335628"/>
          </a:xfrm>
        </p:spPr>
        <p:txBody>
          <a:bodyPr>
            <a:normAutofit/>
          </a:bodyPr>
          <a:lstStyle>
            <a:lvl1pPr marL="0" indent="0">
              <a:buNone/>
              <a:defRPr sz="750">
                <a:latin typeface="+mn-ea"/>
                <a:ea typeface="+mn-ea"/>
                <a:cs typeface="Calibri Light"/>
              </a:defRPr>
            </a:lvl1pPr>
          </a:lstStyle>
          <a:p>
            <a:endParaRPr lang="en-US" dirty="0"/>
          </a:p>
        </p:txBody>
      </p:sp>
      <p:sp>
        <p:nvSpPr>
          <p:cNvPr id="9"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0"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1"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3" name="Teardrop 12"/>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4" name="TextBox 13"/>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10555999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evices_laptop_project">
    <p:spTree>
      <p:nvGrpSpPr>
        <p:cNvPr id="1" name=""/>
        <p:cNvGrpSpPr/>
        <p:nvPr/>
      </p:nvGrpSpPr>
      <p:grpSpPr>
        <a:xfrm>
          <a:off x="0" y="0"/>
          <a:ext cx="0" cy="0"/>
          <a:chOff x="0" y="0"/>
          <a:chExt cx="0" cy="0"/>
        </a:xfrm>
      </p:grpSpPr>
      <p:sp>
        <p:nvSpPr>
          <p:cNvPr id="23" name="Picture Placeholder 2"/>
          <p:cNvSpPr>
            <a:spLocks noGrp="1" noChangeAspect="1"/>
          </p:cNvSpPr>
          <p:nvPr>
            <p:ph type="pic" sz="quarter" idx="11"/>
          </p:nvPr>
        </p:nvSpPr>
        <p:spPr>
          <a:xfrm>
            <a:off x="820332" y="1867410"/>
            <a:ext cx="2247021" cy="1391253"/>
          </a:xfrm>
        </p:spPr>
        <p:txBody>
          <a:bodyPr>
            <a:normAutofit/>
          </a:bodyPr>
          <a:lstStyle>
            <a:lvl1pPr marL="0" indent="0">
              <a:buNone/>
              <a:defRPr sz="750">
                <a:latin typeface="+mn-ea"/>
                <a:ea typeface="+mn-ea"/>
                <a:cs typeface="Calibri Light"/>
              </a:defRPr>
            </a:lvl1pPr>
          </a:lstStyle>
          <a:p>
            <a:endParaRPr lang="en-US" dirty="0"/>
          </a:p>
        </p:txBody>
      </p:sp>
      <p:sp>
        <p:nvSpPr>
          <p:cNvPr id="9"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0"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1"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2"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3" name="Teardrop 12"/>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4" name="TextBox 13"/>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7344568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Devices_laptop2_project">
    <p:spTree>
      <p:nvGrpSpPr>
        <p:cNvPr id="1" name=""/>
        <p:cNvGrpSpPr/>
        <p:nvPr/>
      </p:nvGrpSpPr>
      <p:grpSpPr>
        <a:xfrm>
          <a:off x="0" y="0"/>
          <a:ext cx="0" cy="0"/>
          <a:chOff x="0" y="0"/>
          <a:chExt cx="0" cy="0"/>
        </a:xfrm>
      </p:grpSpPr>
      <p:sp>
        <p:nvSpPr>
          <p:cNvPr id="9" name="Picture Placeholder 2"/>
          <p:cNvSpPr>
            <a:spLocks noGrp="1" noChangeAspect="1"/>
          </p:cNvSpPr>
          <p:nvPr>
            <p:ph type="pic" sz="quarter" idx="11"/>
          </p:nvPr>
        </p:nvSpPr>
        <p:spPr>
          <a:xfrm>
            <a:off x="3411116" y="2327130"/>
            <a:ext cx="2247021" cy="1391253"/>
          </a:xfrm>
        </p:spPr>
        <p:txBody>
          <a:bodyPr>
            <a:normAutofit/>
          </a:bodyPr>
          <a:lstStyle>
            <a:lvl1pPr marL="0" indent="0">
              <a:buNone/>
              <a:defRPr sz="750">
                <a:latin typeface="+mn-ea"/>
                <a:ea typeface="+mn-ea"/>
                <a:cs typeface="Calibri Light"/>
              </a:defRPr>
            </a:lvl1pPr>
          </a:lstStyle>
          <a:p>
            <a:endParaRPr lang="en-US" dirty="0"/>
          </a:p>
        </p:txBody>
      </p:sp>
      <p:sp>
        <p:nvSpPr>
          <p:cNvPr id="10"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1"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2"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3"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4" name="Teardrop 13"/>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5" name="TextBox 14"/>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2887308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spTree>
    <p:extLst>
      <p:ext uri="{BB962C8B-B14F-4D97-AF65-F5344CB8AC3E}">
        <p14:creationId xmlns:p14="http://schemas.microsoft.com/office/powerpoint/2010/main" val="10451212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placeholder to table products">
    <p:spTree>
      <p:nvGrpSpPr>
        <p:cNvPr id="1" name=""/>
        <p:cNvGrpSpPr/>
        <p:nvPr/>
      </p:nvGrpSpPr>
      <p:grpSpPr>
        <a:xfrm>
          <a:off x="0" y="0"/>
          <a:ext cx="0" cy="0"/>
          <a:chOff x="0" y="0"/>
          <a:chExt cx="0" cy="0"/>
        </a:xfrm>
      </p:grpSpPr>
      <p:sp>
        <p:nvSpPr>
          <p:cNvPr id="12" name="Picture Placeholder 2"/>
          <p:cNvSpPr>
            <a:spLocks noGrp="1" noChangeAspect="1"/>
          </p:cNvSpPr>
          <p:nvPr>
            <p:ph type="pic" sz="quarter" idx="11"/>
          </p:nvPr>
        </p:nvSpPr>
        <p:spPr>
          <a:xfrm>
            <a:off x="2624787" y="1163973"/>
            <a:ext cx="473325" cy="473202"/>
          </a:xfrm>
        </p:spPr>
        <p:txBody>
          <a:bodyPr>
            <a:normAutofit/>
          </a:bodyPr>
          <a:lstStyle>
            <a:lvl1pPr marL="0" indent="0">
              <a:buNone/>
              <a:defRPr sz="450">
                <a:latin typeface="+mn-ea"/>
                <a:ea typeface="+mn-ea"/>
                <a:cs typeface="Calibri Light"/>
              </a:defRPr>
            </a:lvl1pPr>
          </a:lstStyle>
          <a:p>
            <a:endParaRPr lang="en-US" dirty="0"/>
          </a:p>
        </p:txBody>
      </p:sp>
      <p:sp>
        <p:nvSpPr>
          <p:cNvPr id="14" name="Picture Placeholder 2"/>
          <p:cNvSpPr>
            <a:spLocks noGrp="1" noChangeAspect="1"/>
          </p:cNvSpPr>
          <p:nvPr>
            <p:ph type="pic" sz="quarter" idx="12"/>
          </p:nvPr>
        </p:nvSpPr>
        <p:spPr>
          <a:xfrm>
            <a:off x="3970603" y="1162245"/>
            <a:ext cx="473325" cy="473202"/>
          </a:xfrm>
        </p:spPr>
        <p:txBody>
          <a:bodyPr>
            <a:normAutofit/>
          </a:bodyPr>
          <a:lstStyle>
            <a:lvl1pPr marL="0" indent="0">
              <a:buNone/>
              <a:defRPr sz="450">
                <a:latin typeface="+mn-ea"/>
                <a:ea typeface="+mn-ea"/>
                <a:cs typeface="Calibri Light"/>
              </a:defRPr>
            </a:lvl1pPr>
          </a:lstStyle>
          <a:p>
            <a:endParaRPr lang="en-US" dirty="0"/>
          </a:p>
        </p:txBody>
      </p:sp>
      <p:sp>
        <p:nvSpPr>
          <p:cNvPr id="18" name="Picture Placeholder 2"/>
          <p:cNvSpPr>
            <a:spLocks noGrp="1" noChangeAspect="1"/>
          </p:cNvSpPr>
          <p:nvPr>
            <p:ph type="pic" sz="quarter" idx="13"/>
          </p:nvPr>
        </p:nvSpPr>
        <p:spPr>
          <a:xfrm>
            <a:off x="5168194" y="1163973"/>
            <a:ext cx="473325" cy="473202"/>
          </a:xfrm>
        </p:spPr>
        <p:txBody>
          <a:bodyPr>
            <a:normAutofit/>
          </a:bodyPr>
          <a:lstStyle>
            <a:lvl1pPr marL="0" indent="0">
              <a:buNone/>
              <a:defRPr sz="450">
                <a:latin typeface="+mn-ea"/>
                <a:ea typeface="+mn-ea"/>
                <a:cs typeface="Calibri Light"/>
              </a:defRPr>
            </a:lvl1pPr>
          </a:lstStyle>
          <a:p>
            <a:endParaRPr lang="en-US" dirty="0"/>
          </a:p>
        </p:txBody>
      </p:sp>
      <p:sp>
        <p:nvSpPr>
          <p:cNvPr id="19" name="Picture Placeholder 2"/>
          <p:cNvSpPr>
            <a:spLocks noGrp="1" noChangeAspect="1"/>
          </p:cNvSpPr>
          <p:nvPr>
            <p:ph type="pic" sz="quarter" idx="14"/>
          </p:nvPr>
        </p:nvSpPr>
        <p:spPr>
          <a:xfrm>
            <a:off x="6334881" y="1162245"/>
            <a:ext cx="473325" cy="473202"/>
          </a:xfrm>
        </p:spPr>
        <p:txBody>
          <a:bodyPr>
            <a:normAutofit/>
          </a:bodyPr>
          <a:lstStyle>
            <a:lvl1pPr marL="0" indent="0">
              <a:buNone/>
              <a:defRPr sz="450">
                <a:latin typeface="+mn-ea"/>
                <a:ea typeface="+mn-ea"/>
                <a:cs typeface="Calibri Light"/>
              </a:defRPr>
            </a:lvl1pPr>
          </a:lstStyle>
          <a:p>
            <a:endParaRPr lang="en-US" dirty="0"/>
          </a:p>
        </p:txBody>
      </p:sp>
      <p:sp>
        <p:nvSpPr>
          <p:cNvPr id="20" name="Picture Placeholder 2"/>
          <p:cNvSpPr>
            <a:spLocks noGrp="1" noChangeAspect="1"/>
          </p:cNvSpPr>
          <p:nvPr>
            <p:ph type="pic" sz="quarter" idx="15"/>
          </p:nvPr>
        </p:nvSpPr>
        <p:spPr>
          <a:xfrm>
            <a:off x="7424668" y="1163973"/>
            <a:ext cx="473325" cy="473202"/>
          </a:xfrm>
        </p:spPr>
        <p:txBody>
          <a:bodyPr>
            <a:normAutofit/>
          </a:bodyPr>
          <a:lstStyle>
            <a:lvl1pPr marL="0" indent="0">
              <a:buNone/>
              <a:defRPr sz="450">
                <a:latin typeface="+mn-ea"/>
                <a:ea typeface="+mn-ea"/>
                <a:cs typeface="Calibri Light"/>
              </a:defRPr>
            </a:lvl1pPr>
          </a:lstStyle>
          <a:p>
            <a:endParaRPr lang="en-US" dirty="0"/>
          </a:p>
        </p:txBody>
      </p:sp>
      <p:sp>
        <p:nvSpPr>
          <p:cNvPr id="15"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6"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7"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21"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22" name="Teardrop 21"/>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23" name="TextBox 22"/>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21640596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Big_Picture_team-skills">
    <p:spTree>
      <p:nvGrpSpPr>
        <p:cNvPr id="1" name=""/>
        <p:cNvGrpSpPr/>
        <p:nvPr/>
      </p:nvGrpSpPr>
      <p:grpSpPr>
        <a:xfrm>
          <a:off x="0" y="0"/>
          <a:ext cx="0" cy="0"/>
          <a:chOff x="0" y="0"/>
          <a:chExt cx="0" cy="0"/>
        </a:xfrm>
      </p:grpSpPr>
      <p:sp>
        <p:nvSpPr>
          <p:cNvPr id="9" name="Picture Placeholder 22"/>
          <p:cNvSpPr>
            <a:spLocks noGrp="1"/>
          </p:cNvSpPr>
          <p:nvPr>
            <p:ph type="pic" sz="quarter" idx="13"/>
          </p:nvPr>
        </p:nvSpPr>
        <p:spPr>
          <a:xfrm>
            <a:off x="0" y="0"/>
            <a:ext cx="9152357" cy="5143500"/>
          </a:xfrm>
        </p:spPr>
        <p:txBody>
          <a:bodyPr>
            <a:normAutofit/>
          </a:bodyPr>
          <a:lstStyle>
            <a:lvl1pPr marL="0" indent="0">
              <a:buNone/>
              <a:defRPr sz="1200">
                <a:latin typeface="+mn-ea"/>
                <a:ea typeface="+mn-ea"/>
                <a:cs typeface="Calibri Light"/>
              </a:defRPr>
            </a:lvl1pPr>
          </a:lstStyle>
          <a:p>
            <a:endParaRPr lang="id-ID" dirty="0"/>
          </a:p>
        </p:txBody>
      </p:sp>
      <p:sp>
        <p:nvSpPr>
          <p:cNvPr id="5" name="Picture Placeholder 22"/>
          <p:cNvSpPr>
            <a:spLocks noGrp="1"/>
          </p:cNvSpPr>
          <p:nvPr>
            <p:ph type="pic" sz="quarter" idx="14"/>
          </p:nvPr>
        </p:nvSpPr>
        <p:spPr>
          <a:xfrm>
            <a:off x="1180364" y="1696050"/>
            <a:ext cx="1231010" cy="1331335"/>
          </a:xfrm>
        </p:spPr>
        <p:txBody>
          <a:bodyPr>
            <a:normAutofit/>
          </a:bodyPr>
          <a:lstStyle>
            <a:lvl1pPr marL="0" indent="0">
              <a:buNone/>
              <a:defRPr sz="1200">
                <a:solidFill>
                  <a:schemeClr val="bg1"/>
                </a:solidFill>
                <a:latin typeface="+mn-ea"/>
                <a:ea typeface="+mn-ea"/>
                <a:cs typeface="Lato Regular"/>
              </a:defRPr>
            </a:lvl1pPr>
          </a:lstStyle>
          <a:p>
            <a:endParaRPr lang="id-ID" dirty="0"/>
          </a:p>
        </p:txBody>
      </p:sp>
    </p:spTree>
    <p:extLst>
      <p:ext uri="{BB962C8B-B14F-4D97-AF65-F5344CB8AC3E}">
        <p14:creationId xmlns:p14="http://schemas.microsoft.com/office/powerpoint/2010/main" val="6379953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eam-Support">
    <p:spTree>
      <p:nvGrpSpPr>
        <p:cNvPr id="1" name=""/>
        <p:cNvGrpSpPr/>
        <p:nvPr/>
      </p:nvGrpSpPr>
      <p:grpSpPr>
        <a:xfrm>
          <a:off x="0" y="0"/>
          <a:ext cx="0" cy="0"/>
          <a:chOff x="0" y="0"/>
          <a:chExt cx="0" cy="0"/>
        </a:xfrm>
      </p:grpSpPr>
      <p:sp>
        <p:nvSpPr>
          <p:cNvPr id="14" name="Picture Placeholder 13"/>
          <p:cNvSpPr>
            <a:spLocks noGrp="1" noChangeAspect="1"/>
          </p:cNvSpPr>
          <p:nvPr>
            <p:ph type="pic" sz="quarter" idx="10"/>
          </p:nvPr>
        </p:nvSpPr>
        <p:spPr>
          <a:xfrm>
            <a:off x="1026123" y="1202261"/>
            <a:ext cx="944957" cy="944108"/>
          </a:xfrm>
          <a:prstGeom prst="ellipse">
            <a:avLst/>
          </a:prstGeom>
        </p:spPr>
        <p:txBody>
          <a:bodyPr>
            <a:noAutofit/>
          </a:bodyPr>
          <a:lstStyle>
            <a:lvl1pPr marL="0" indent="0">
              <a:lnSpc>
                <a:spcPct val="130000"/>
              </a:lnSpc>
              <a:buNone/>
              <a:defRPr sz="900" baseline="0">
                <a:latin typeface="+mn-ea"/>
                <a:ea typeface="+mn-ea"/>
              </a:defRPr>
            </a:lvl1pPr>
          </a:lstStyle>
          <a:p>
            <a:endParaRPr lang="en-US" dirty="0"/>
          </a:p>
        </p:txBody>
      </p:sp>
      <p:sp>
        <p:nvSpPr>
          <p:cNvPr id="75" name="Picture Placeholder 13"/>
          <p:cNvSpPr>
            <a:spLocks noGrp="1" noChangeAspect="1"/>
          </p:cNvSpPr>
          <p:nvPr>
            <p:ph type="pic" sz="quarter" idx="11"/>
          </p:nvPr>
        </p:nvSpPr>
        <p:spPr>
          <a:xfrm>
            <a:off x="3100898" y="1194415"/>
            <a:ext cx="944957" cy="944108"/>
          </a:xfrm>
          <a:prstGeom prst="ellipse">
            <a:avLst/>
          </a:prstGeom>
        </p:spPr>
        <p:txBody>
          <a:bodyPr>
            <a:normAutofit/>
          </a:bodyPr>
          <a:lstStyle>
            <a:lvl1pPr marL="0" indent="0">
              <a:lnSpc>
                <a:spcPct val="130000"/>
              </a:lnSpc>
              <a:buNone/>
              <a:defRPr sz="900">
                <a:latin typeface="+mn-ea"/>
                <a:ea typeface="+mn-ea"/>
              </a:defRPr>
            </a:lvl1pPr>
          </a:lstStyle>
          <a:p>
            <a:endParaRPr lang="en-US" dirty="0"/>
          </a:p>
        </p:txBody>
      </p:sp>
      <p:sp>
        <p:nvSpPr>
          <p:cNvPr id="76" name="Picture Placeholder 13"/>
          <p:cNvSpPr>
            <a:spLocks noGrp="1" noChangeAspect="1"/>
          </p:cNvSpPr>
          <p:nvPr>
            <p:ph type="pic" sz="quarter" idx="12"/>
          </p:nvPr>
        </p:nvSpPr>
        <p:spPr>
          <a:xfrm>
            <a:off x="5129990" y="1206755"/>
            <a:ext cx="944957" cy="944108"/>
          </a:xfrm>
          <a:prstGeom prst="ellipse">
            <a:avLst/>
          </a:prstGeom>
        </p:spPr>
        <p:txBody>
          <a:bodyPr>
            <a:normAutofit/>
          </a:bodyPr>
          <a:lstStyle>
            <a:lvl1pPr marL="0" marR="0" indent="0" algn="l" defTabSz="685663" rtl="0" eaLnBrk="1" fontAlgn="auto" latinLnBrk="0" hangingPunct="1">
              <a:lnSpc>
                <a:spcPct val="130000"/>
              </a:lnSpc>
              <a:spcBef>
                <a:spcPts val="750"/>
              </a:spcBef>
              <a:spcAft>
                <a:spcPts val="0"/>
              </a:spcAft>
              <a:buClrTx/>
              <a:buSzTx/>
              <a:buFont typeface="Arial" panose="020B0604020202020204" pitchFamily="34" charset="0"/>
              <a:buNone/>
              <a:tabLst/>
              <a:defRPr sz="900">
                <a:latin typeface="+mn-ea"/>
                <a:ea typeface="+mn-ea"/>
              </a:defRPr>
            </a:lvl1pPr>
          </a:lstStyle>
          <a:p>
            <a:endParaRPr lang="en-US" dirty="0"/>
          </a:p>
        </p:txBody>
      </p:sp>
      <p:sp>
        <p:nvSpPr>
          <p:cNvPr id="77" name="Picture Placeholder 13"/>
          <p:cNvSpPr>
            <a:spLocks noGrp="1" noChangeAspect="1"/>
          </p:cNvSpPr>
          <p:nvPr>
            <p:ph type="pic" sz="quarter" idx="13"/>
          </p:nvPr>
        </p:nvSpPr>
        <p:spPr>
          <a:xfrm>
            <a:off x="7173245" y="1206755"/>
            <a:ext cx="944957" cy="944108"/>
          </a:xfrm>
          <a:prstGeom prst="ellipse">
            <a:avLst/>
          </a:prstGeom>
        </p:spPr>
        <p:txBody>
          <a:bodyPr>
            <a:normAutofit/>
          </a:bodyPr>
          <a:lstStyle>
            <a:lvl1pPr marL="0" marR="0" indent="0" algn="l" defTabSz="685663" rtl="0" eaLnBrk="1" fontAlgn="auto" latinLnBrk="0" hangingPunct="1">
              <a:lnSpc>
                <a:spcPct val="130000"/>
              </a:lnSpc>
              <a:spcBef>
                <a:spcPts val="750"/>
              </a:spcBef>
              <a:spcAft>
                <a:spcPts val="0"/>
              </a:spcAft>
              <a:buClrTx/>
              <a:buSzTx/>
              <a:buFont typeface="Arial" panose="020B0604020202020204" pitchFamily="34" charset="0"/>
              <a:buNone/>
              <a:tabLst/>
              <a:defRPr sz="900">
                <a:latin typeface="+mn-ea"/>
                <a:ea typeface="+mn-ea"/>
              </a:defRPr>
            </a:lvl1pPr>
          </a:lstStyle>
          <a:p>
            <a:endParaRPr lang="en-US" dirty="0"/>
          </a:p>
        </p:txBody>
      </p:sp>
      <p:sp>
        <p:nvSpPr>
          <p:cNvPr id="78" name="Picture Placeholder 13"/>
          <p:cNvSpPr>
            <a:spLocks noGrp="1" noChangeAspect="1"/>
          </p:cNvSpPr>
          <p:nvPr>
            <p:ph type="pic" sz="quarter" idx="14"/>
          </p:nvPr>
        </p:nvSpPr>
        <p:spPr>
          <a:xfrm>
            <a:off x="6160693" y="3040693"/>
            <a:ext cx="944957" cy="944108"/>
          </a:xfrm>
          <a:prstGeom prst="ellipse">
            <a:avLst/>
          </a:prstGeom>
        </p:spPr>
        <p:txBody>
          <a:bodyPr>
            <a:normAutofit/>
          </a:bodyPr>
          <a:lstStyle>
            <a:lvl1pPr>
              <a:lnSpc>
                <a:spcPct val="130000"/>
              </a:lnSpc>
              <a:defRPr sz="900">
                <a:latin typeface="+mn-ea"/>
                <a:ea typeface="+mn-ea"/>
              </a:defRPr>
            </a:lvl1pPr>
          </a:lstStyle>
          <a:p>
            <a:endParaRPr lang="en-US" dirty="0"/>
          </a:p>
        </p:txBody>
      </p:sp>
      <p:sp>
        <p:nvSpPr>
          <p:cNvPr id="79" name="Picture Placeholder 13"/>
          <p:cNvSpPr>
            <a:spLocks noGrp="1" noChangeAspect="1"/>
          </p:cNvSpPr>
          <p:nvPr>
            <p:ph type="pic" sz="quarter" idx="15"/>
          </p:nvPr>
        </p:nvSpPr>
        <p:spPr>
          <a:xfrm>
            <a:off x="4124651" y="3040693"/>
            <a:ext cx="944957" cy="944108"/>
          </a:xfrm>
          <a:prstGeom prst="ellipse">
            <a:avLst/>
          </a:prstGeom>
        </p:spPr>
        <p:txBody>
          <a:bodyPr>
            <a:normAutofit/>
          </a:bodyPr>
          <a:lstStyle>
            <a:lvl1pPr marL="0" marR="0" indent="0" algn="l" defTabSz="685663" rtl="0" eaLnBrk="1" fontAlgn="auto" latinLnBrk="0" hangingPunct="1">
              <a:lnSpc>
                <a:spcPct val="130000"/>
              </a:lnSpc>
              <a:spcBef>
                <a:spcPts val="750"/>
              </a:spcBef>
              <a:spcAft>
                <a:spcPts val="0"/>
              </a:spcAft>
              <a:buClrTx/>
              <a:buSzTx/>
              <a:buFont typeface="Arial" panose="020B0604020202020204" pitchFamily="34" charset="0"/>
              <a:buNone/>
              <a:tabLst/>
              <a:defRPr sz="900">
                <a:latin typeface="+mn-ea"/>
                <a:ea typeface="+mn-ea"/>
              </a:defRPr>
            </a:lvl1pPr>
          </a:lstStyle>
          <a:p>
            <a:endParaRPr lang="en-US" dirty="0"/>
          </a:p>
        </p:txBody>
      </p:sp>
      <p:sp>
        <p:nvSpPr>
          <p:cNvPr id="80" name="Picture Placeholder 13"/>
          <p:cNvSpPr>
            <a:spLocks noGrp="1" noChangeAspect="1"/>
          </p:cNvSpPr>
          <p:nvPr>
            <p:ph type="pic" sz="quarter" idx="16"/>
          </p:nvPr>
        </p:nvSpPr>
        <p:spPr>
          <a:xfrm>
            <a:off x="2067054" y="3030035"/>
            <a:ext cx="944957" cy="944108"/>
          </a:xfrm>
          <a:prstGeom prst="ellipse">
            <a:avLst/>
          </a:prstGeom>
        </p:spPr>
        <p:txBody>
          <a:bodyPr>
            <a:normAutofit/>
          </a:bodyPr>
          <a:lstStyle>
            <a:lvl1pPr marL="0" marR="0" indent="0" algn="l" defTabSz="685663" rtl="0" eaLnBrk="1" fontAlgn="auto" latinLnBrk="0" hangingPunct="1">
              <a:lnSpc>
                <a:spcPct val="130000"/>
              </a:lnSpc>
              <a:spcBef>
                <a:spcPts val="750"/>
              </a:spcBef>
              <a:spcAft>
                <a:spcPts val="0"/>
              </a:spcAft>
              <a:buClrTx/>
              <a:buSzTx/>
              <a:buFont typeface="Arial" panose="020B0604020202020204" pitchFamily="34" charset="0"/>
              <a:buNone/>
              <a:tabLst/>
              <a:defRPr sz="900">
                <a:latin typeface="+mn-ea"/>
                <a:ea typeface="+mn-ea"/>
              </a:defRPr>
            </a:lvl1pPr>
          </a:lstStyle>
          <a:p>
            <a:endParaRPr lang="en-US" dirty="0"/>
          </a:p>
        </p:txBody>
      </p:sp>
      <p:sp>
        <p:nvSpPr>
          <p:cNvPr id="15"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6"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7"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8"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9" name="Teardrop 18"/>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20" name="TextBox 19"/>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893223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Default Slide">
    <p:spTree>
      <p:nvGrpSpPr>
        <p:cNvPr id="1" name=""/>
        <p:cNvGrpSpPr/>
        <p:nvPr/>
      </p:nvGrpSpPr>
      <p:grpSpPr>
        <a:xfrm>
          <a:off x="0" y="0"/>
          <a:ext cx="0" cy="0"/>
          <a:chOff x="0" y="0"/>
          <a:chExt cx="0" cy="0"/>
        </a:xfrm>
      </p:grpSpPr>
      <p:sp>
        <p:nvSpPr>
          <p:cNvPr id="5"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6"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7"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8"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9" name="Teardrop 8"/>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0" name="TextBox 9"/>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3415884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Default_layout">
    <p:spTree>
      <p:nvGrpSpPr>
        <p:cNvPr id="1" name=""/>
        <p:cNvGrpSpPr/>
        <p:nvPr/>
      </p:nvGrpSpPr>
      <p:grpSpPr>
        <a:xfrm>
          <a:off x="0" y="0"/>
          <a:ext cx="0" cy="0"/>
          <a:chOff x="0" y="0"/>
          <a:chExt cx="0" cy="0"/>
        </a:xfrm>
      </p:grpSpPr>
      <p:sp>
        <p:nvSpPr>
          <p:cNvPr id="9"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4"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5"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6"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20" name="Teardrop 19"/>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21" name="TextBox 20"/>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26067454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Contact-Us">
    <p:spTree>
      <p:nvGrpSpPr>
        <p:cNvPr id="1" name=""/>
        <p:cNvGrpSpPr/>
        <p:nvPr/>
      </p:nvGrpSpPr>
      <p:grpSpPr>
        <a:xfrm>
          <a:off x="0" y="0"/>
          <a:ext cx="0" cy="0"/>
          <a:chOff x="0" y="0"/>
          <a:chExt cx="0" cy="0"/>
        </a:xfrm>
      </p:grpSpPr>
      <p:sp>
        <p:nvSpPr>
          <p:cNvPr id="15" name="Picture Placeholder 13"/>
          <p:cNvSpPr>
            <a:spLocks noGrp="1" noChangeAspect="1"/>
          </p:cNvSpPr>
          <p:nvPr>
            <p:ph type="pic" sz="quarter" idx="13"/>
          </p:nvPr>
        </p:nvSpPr>
        <p:spPr>
          <a:xfrm>
            <a:off x="0" y="0"/>
            <a:ext cx="9144000" cy="2932509"/>
          </a:xfrm>
          <a:effectLst/>
        </p:spPr>
        <p:txBody>
          <a:bodyPr>
            <a:normAutofit/>
          </a:bodyPr>
          <a:lstStyle>
            <a:lvl1pPr marL="0" indent="0">
              <a:buNone/>
              <a:defRPr sz="1575">
                <a:ln>
                  <a:noFill/>
                </a:ln>
                <a:solidFill>
                  <a:schemeClr val="bg1">
                    <a:lumMod val="85000"/>
                  </a:schemeClr>
                </a:solidFill>
                <a:latin typeface="+mn-ea"/>
                <a:ea typeface="+mn-ea"/>
              </a:defRPr>
            </a:lvl1pPr>
          </a:lstStyle>
          <a:p>
            <a:endParaRPr lang="en-US" dirty="0"/>
          </a:p>
        </p:txBody>
      </p:sp>
    </p:spTree>
    <p:extLst>
      <p:ext uri="{BB962C8B-B14F-4D97-AF65-F5344CB8AC3E}">
        <p14:creationId xmlns:p14="http://schemas.microsoft.com/office/powerpoint/2010/main" val="17169856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_Meet_the_team1">
    <p:spTree>
      <p:nvGrpSpPr>
        <p:cNvPr id="1" name=""/>
        <p:cNvGrpSpPr/>
        <p:nvPr/>
      </p:nvGrpSpPr>
      <p:grpSpPr>
        <a:xfrm>
          <a:off x="0" y="0"/>
          <a:ext cx="0" cy="0"/>
          <a:chOff x="0" y="0"/>
          <a:chExt cx="0" cy="0"/>
        </a:xfrm>
      </p:grpSpPr>
      <p:sp>
        <p:nvSpPr>
          <p:cNvPr id="5" name="Picture Placeholder 22"/>
          <p:cNvSpPr>
            <a:spLocks noGrp="1"/>
          </p:cNvSpPr>
          <p:nvPr>
            <p:ph type="pic" sz="quarter" idx="14"/>
          </p:nvPr>
        </p:nvSpPr>
        <p:spPr>
          <a:xfrm>
            <a:off x="967719" y="1599715"/>
            <a:ext cx="1366837" cy="1368425"/>
          </a:xfrm>
        </p:spPr>
        <p:txBody>
          <a:bodyPr>
            <a:normAutofit/>
          </a:bodyPr>
          <a:lstStyle>
            <a:lvl1pPr marL="0" indent="0">
              <a:buNone/>
              <a:defRPr sz="1200">
                <a:solidFill>
                  <a:schemeClr val="bg1"/>
                </a:solidFill>
                <a:latin typeface="+mn-ea"/>
                <a:ea typeface="+mn-ea"/>
                <a:cs typeface="Calibri Light"/>
              </a:defRPr>
            </a:lvl1pPr>
          </a:lstStyle>
          <a:p>
            <a:endParaRPr lang="id-ID" dirty="0"/>
          </a:p>
        </p:txBody>
      </p:sp>
      <p:sp>
        <p:nvSpPr>
          <p:cNvPr id="18" name="Picture Placeholder 22"/>
          <p:cNvSpPr>
            <a:spLocks noGrp="1"/>
          </p:cNvSpPr>
          <p:nvPr>
            <p:ph type="pic" sz="quarter" idx="15"/>
          </p:nvPr>
        </p:nvSpPr>
        <p:spPr>
          <a:xfrm>
            <a:off x="2922561" y="1599715"/>
            <a:ext cx="1366837" cy="1368425"/>
          </a:xfrm>
        </p:spPr>
        <p:txBody>
          <a:bodyPr>
            <a:normAutofit/>
          </a:bodyPr>
          <a:lstStyle>
            <a:lvl1pPr marL="0" indent="0">
              <a:buNone/>
              <a:defRPr sz="1200">
                <a:solidFill>
                  <a:schemeClr val="bg1"/>
                </a:solidFill>
                <a:latin typeface="+mn-ea"/>
                <a:ea typeface="+mn-ea"/>
                <a:cs typeface="Calibri Light"/>
              </a:defRPr>
            </a:lvl1pPr>
          </a:lstStyle>
          <a:p>
            <a:endParaRPr lang="id-ID" dirty="0"/>
          </a:p>
        </p:txBody>
      </p:sp>
      <p:sp>
        <p:nvSpPr>
          <p:cNvPr id="19" name="Picture Placeholder 22"/>
          <p:cNvSpPr>
            <a:spLocks noGrp="1"/>
          </p:cNvSpPr>
          <p:nvPr>
            <p:ph type="pic" sz="quarter" idx="16"/>
          </p:nvPr>
        </p:nvSpPr>
        <p:spPr>
          <a:xfrm>
            <a:off x="4912395" y="1599715"/>
            <a:ext cx="1366837" cy="1368425"/>
          </a:xfrm>
        </p:spPr>
        <p:txBody>
          <a:bodyPr>
            <a:normAutofit/>
          </a:bodyPr>
          <a:lstStyle>
            <a:lvl1pPr marL="0" indent="0">
              <a:buNone/>
              <a:defRPr sz="1200">
                <a:solidFill>
                  <a:schemeClr val="bg1"/>
                </a:solidFill>
                <a:latin typeface="+mn-ea"/>
                <a:ea typeface="+mn-ea"/>
                <a:cs typeface="Calibri Light"/>
              </a:defRPr>
            </a:lvl1pPr>
          </a:lstStyle>
          <a:p>
            <a:endParaRPr lang="id-ID" dirty="0"/>
          </a:p>
        </p:txBody>
      </p:sp>
      <p:sp>
        <p:nvSpPr>
          <p:cNvPr id="20" name="Picture Placeholder 22"/>
          <p:cNvSpPr>
            <a:spLocks noGrp="1"/>
          </p:cNvSpPr>
          <p:nvPr>
            <p:ph type="pic" sz="quarter" idx="17"/>
          </p:nvPr>
        </p:nvSpPr>
        <p:spPr>
          <a:xfrm>
            <a:off x="6851304" y="1599715"/>
            <a:ext cx="1366837" cy="1368425"/>
          </a:xfrm>
        </p:spPr>
        <p:txBody>
          <a:bodyPr>
            <a:normAutofit/>
          </a:bodyPr>
          <a:lstStyle>
            <a:lvl1pPr marL="0" indent="0">
              <a:buNone/>
              <a:defRPr sz="1200">
                <a:solidFill>
                  <a:schemeClr val="bg1"/>
                </a:solidFill>
                <a:latin typeface="+mn-ea"/>
                <a:ea typeface="+mn-ea"/>
                <a:cs typeface="Calibri Light"/>
              </a:defRPr>
            </a:lvl1pPr>
          </a:lstStyle>
          <a:p>
            <a:endParaRPr lang="id-ID" dirty="0"/>
          </a:p>
        </p:txBody>
      </p:sp>
      <p:sp>
        <p:nvSpPr>
          <p:cNvPr id="9" name="Freeform 30"/>
          <p:cNvSpPr>
            <a:spLocks noChangeArrowheads="1"/>
          </p:cNvSpPr>
          <p:nvPr userDrawn="1"/>
        </p:nvSpPr>
        <p:spPr bwMode="auto">
          <a:xfrm>
            <a:off x="8198313" y="4861000"/>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0" name="Freeform 38"/>
          <p:cNvSpPr>
            <a:spLocks noChangeArrowheads="1"/>
          </p:cNvSpPr>
          <p:nvPr userDrawn="1"/>
        </p:nvSpPr>
        <p:spPr bwMode="auto">
          <a:xfrm>
            <a:off x="8236176" y="4889575"/>
            <a:ext cx="46911"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4" name="Freeform 30"/>
          <p:cNvSpPr>
            <a:spLocks noChangeArrowheads="1"/>
          </p:cNvSpPr>
          <p:nvPr userDrawn="1"/>
        </p:nvSpPr>
        <p:spPr bwMode="auto">
          <a:xfrm>
            <a:off x="8354370" y="4860836"/>
            <a:ext cx="131438" cy="134007"/>
          </a:xfrm>
          <a:custGeom>
            <a:avLst/>
            <a:gdLst>
              <a:gd name="T0" fmla="*/ 222 w 444"/>
              <a:gd name="T1" fmla="*/ 0 h 454"/>
              <a:gd name="T2" fmla="*/ 222 w 444"/>
              <a:gd name="T3" fmla="*/ 0 h 454"/>
              <a:gd name="T4" fmla="*/ 0 w 444"/>
              <a:gd name="T5" fmla="*/ 222 h 454"/>
              <a:gd name="T6" fmla="*/ 222 w 444"/>
              <a:gd name="T7" fmla="*/ 453 h 454"/>
              <a:gd name="T8" fmla="*/ 443 w 444"/>
              <a:gd name="T9" fmla="*/ 222 h 454"/>
              <a:gd name="T10" fmla="*/ 222 w 444"/>
              <a:gd name="T11" fmla="*/ 0 h 454"/>
            </a:gdLst>
            <a:ahLst/>
            <a:cxnLst>
              <a:cxn ang="0">
                <a:pos x="T0" y="T1"/>
              </a:cxn>
              <a:cxn ang="0">
                <a:pos x="T2" y="T3"/>
              </a:cxn>
              <a:cxn ang="0">
                <a:pos x="T4" y="T5"/>
              </a:cxn>
              <a:cxn ang="0">
                <a:pos x="T6" y="T7"/>
              </a:cxn>
              <a:cxn ang="0">
                <a:pos x="T8" y="T9"/>
              </a:cxn>
              <a:cxn ang="0">
                <a:pos x="T10" y="T11"/>
              </a:cxn>
            </a:cxnLst>
            <a:rect l="0" t="0" r="r" b="b"/>
            <a:pathLst>
              <a:path w="444" h="454">
                <a:moveTo>
                  <a:pt x="222" y="0"/>
                </a:moveTo>
                <a:lnTo>
                  <a:pt x="222" y="0"/>
                </a:lnTo>
                <a:cubicBezTo>
                  <a:pt x="35" y="0"/>
                  <a:pt x="0" y="45"/>
                  <a:pt x="0" y="222"/>
                </a:cubicBezTo>
                <a:cubicBezTo>
                  <a:pt x="0" y="408"/>
                  <a:pt x="35" y="453"/>
                  <a:pt x="222" y="453"/>
                </a:cubicBezTo>
                <a:cubicBezTo>
                  <a:pt x="407" y="453"/>
                  <a:pt x="443" y="408"/>
                  <a:pt x="443" y="222"/>
                </a:cubicBezTo>
                <a:cubicBezTo>
                  <a:pt x="443" y="45"/>
                  <a:pt x="407" y="0"/>
                  <a:pt x="222" y="0"/>
                </a:cubicBezTo>
              </a:path>
            </a:pathLst>
          </a:custGeom>
          <a:solidFill>
            <a:schemeClr val="accent2"/>
          </a:solidFill>
          <a:ln>
            <a:noFill/>
          </a:ln>
          <a:effectLst/>
        </p:spPr>
        <p:txBody>
          <a:bodyPr wrap="none" anchor="ctr"/>
          <a:lstStyle/>
          <a:p>
            <a:pPr defTabSz="685663"/>
            <a:endParaRPr lang="en-US" sz="1350" dirty="0">
              <a:solidFill>
                <a:srgbClr val="445469"/>
              </a:solidFill>
            </a:endParaRPr>
          </a:p>
        </p:txBody>
      </p:sp>
      <p:sp>
        <p:nvSpPr>
          <p:cNvPr id="15" name="Freeform 38"/>
          <p:cNvSpPr>
            <a:spLocks noChangeArrowheads="1"/>
          </p:cNvSpPr>
          <p:nvPr userDrawn="1"/>
        </p:nvSpPr>
        <p:spPr bwMode="auto">
          <a:xfrm flipH="1">
            <a:off x="8389125" y="4889411"/>
            <a:ext cx="46664" cy="81291"/>
          </a:xfrm>
          <a:custGeom>
            <a:avLst/>
            <a:gdLst>
              <a:gd name="T0" fmla="*/ 124 w 133"/>
              <a:gd name="T1" fmla="*/ 204 h 231"/>
              <a:gd name="T2" fmla="*/ 124 w 133"/>
              <a:gd name="T3" fmla="*/ 204 h 231"/>
              <a:gd name="T4" fmla="*/ 124 w 133"/>
              <a:gd name="T5" fmla="*/ 230 h 231"/>
              <a:gd name="T6" fmla="*/ 97 w 133"/>
              <a:gd name="T7" fmla="*/ 230 h 231"/>
              <a:gd name="T8" fmla="*/ 0 w 133"/>
              <a:gd name="T9" fmla="*/ 133 h 231"/>
              <a:gd name="T10" fmla="*/ 0 w 133"/>
              <a:gd name="T11" fmla="*/ 107 h 231"/>
              <a:gd name="T12" fmla="*/ 97 w 133"/>
              <a:gd name="T13" fmla="*/ 9 h 231"/>
              <a:gd name="T14" fmla="*/ 124 w 133"/>
              <a:gd name="T15" fmla="*/ 9 h 231"/>
              <a:gd name="T16" fmla="*/ 124 w 133"/>
              <a:gd name="T17" fmla="*/ 35 h 231"/>
              <a:gd name="T18" fmla="*/ 44 w 133"/>
              <a:gd name="T19" fmla="*/ 115 h 231"/>
              <a:gd name="T20" fmla="*/ 124 w 133"/>
              <a:gd name="T21" fmla="*/ 204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231">
                <a:moveTo>
                  <a:pt x="124" y="204"/>
                </a:moveTo>
                <a:lnTo>
                  <a:pt x="124" y="204"/>
                </a:lnTo>
                <a:cubicBezTo>
                  <a:pt x="132" y="213"/>
                  <a:pt x="132" y="221"/>
                  <a:pt x="124" y="230"/>
                </a:cubicBezTo>
                <a:cubicBezTo>
                  <a:pt x="115" y="230"/>
                  <a:pt x="106" y="230"/>
                  <a:pt x="97" y="230"/>
                </a:cubicBezTo>
                <a:cubicBezTo>
                  <a:pt x="0" y="133"/>
                  <a:pt x="0" y="133"/>
                  <a:pt x="0" y="133"/>
                </a:cubicBezTo>
                <a:cubicBezTo>
                  <a:pt x="0" y="124"/>
                  <a:pt x="0" y="115"/>
                  <a:pt x="0" y="107"/>
                </a:cubicBezTo>
                <a:cubicBezTo>
                  <a:pt x="97" y="9"/>
                  <a:pt x="97" y="9"/>
                  <a:pt x="97" y="9"/>
                </a:cubicBezTo>
                <a:cubicBezTo>
                  <a:pt x="106" y="0"/>
                  <a:pt x="115" y="0"/>
                  <a:pt x="124" y="9"/>
                </a:cubicBezTo>
                <a:cubicBezTo>
                  <a:pt x="132" y="17"/>
                  <a:pt x="132" y="26"/>
                  <a:pt x="124" y="35"/>
                </a:cubicBezTo>
                <a:cubicBezTo>
                  <a:pt x="44" y="115"/>
                  <a:pt x="44" y="115"/>
                  <a:pt x="44" y="115"/>
                </a:cubicBezTo>
                <a:lnTo>
                  <a:pt x="124" y="204"/>
                </a:lnTo>
              </a:path>
            </a:pathLst>
          </a:custGeom>
          <a:solidFill>
            <a:schemeClr val="bg1"/>
          </a:solidFill>
          <a:ln>
            <a:noFill/>
          </a:ln>
          <a:effectLst/>
        </p:spPr>
        <p:txBody>
          <a:bodyPr wrap="none" anchor="ctr"/>
          <a:lstStyle/>
          <a:p>
            <a:pPr defTabSz="685663"/>
            <a:endParaRPr lang="en-US" sz="1350" dirty="0">
              <a:solidFill>
                <a:srgbClr val="445469"/>
              </a:solidFill>
            </a:endParaRPr>
          </a:p>
        </p:txBody>
      </p:sp>
      <p:sp>
        <p:nvSpPr>
          <p:cNvPr id="16" name="Teardrop 15"/>
          <p:cNvSpPr/>
          <p:nvPr userDrawn="1"/>
        </p:nvSpPr>
        <p:spPr>
          <a:xfrm>
            <a:off x="8656058" y="304274"/>
            <a:ext cx="267436" cy="267358"/>
          </a:xfrm>
          <a:prstGeom prst="teardrop">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85663"/>
            <a:endParaRPr lang="en-US" sz="1350" dirty="0">
              <a:solidFill>
                <a:prstClr val="white"/>
              </a:solidFill>
            </a:endParaRPr>
          </a:p>
        </p:txBody>
      </p:sp>
      <p:sp>
        <p:nvSpPr>
          <p:cNvPr id="17" name="TextBox 16"/>
          <p:cNvSpPr txBox="1"/>
          <p:nvPr userDrawn="1"/>
        </p:nvSpPr>
        <p:spPr>
          <a:xfrm>
            <a:off x="8634841" y="307379"/>
            <a:ext cx="324420" cy="230818"/>
          </a:xfrm>
          <a:prstGeom prst="rect">
            <a:avLst/>
          </a:prstGeom>
          <a:noFill/>
        </p:spPr>
        <p:txBody>
          <a:bodyPr wrap="none" lIns="68566" tIns="34283" rIns="68566" bIns="34283" rtlCol="0">
            <a:spAutoFit/>
          </a:bodyPr>
          <a:lstStyle/>
          <a:p>
            <a:pPr algn="ctr" defTabSz="685663"/>
            <a:fld id="{260E2A6B-A809-4840-BF14-8648BC0BDF87}" type="slidenum">
              <a:rPr lang="id-ID" sz="1050" b="1" smtClean="0">
                <a:solidFill>
                  <a:prstClr val="white"/>
                </a:solidFill>
                <a:cs typeface="Calibri Light"/>
              </a:rPr>
              <a:pPr algn="ctr" defTabSz="685663"/>
              <a:t>‹#›</a:t>
            </a:fld>
            <a:endParaRPr lang="id-ID" sz="1050" dirty="0">
              <a:solidFill>
                <a:prstClr val="white"/>
              </a:solidFill>
              <a:cs typeface="Calibri Light"/>
            </a:endParaRPr>
          </a:p>
        </p:txBody>
      </p:sp>
    </p:spTree>
    <p:extLst>
      <p:ext uri="{BB962C8B-B14F-4D97-AF65-F5344CB8AC3E}">
        <p14:creationId xmlns:p14="http://schemas.microsoft.com/office/powerpoint/2010/main" val="2636904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2019/8/7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2019/8/7</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75"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 id="2147483700" r:id="rId38"/>
    <p:sldLayoutId id="2147483701" r:id="rId39"/>
    <p:sldLayoutId id="2147483702" r:id="rId40"/>
    <p:sldLayoutId id="2147483704" r:id="rId41"/>
    <p:sldLayoutId id="2147483705" r:id="rId42"/>
    <p:sldLayoutId id="2147483706" r:id="rId43"/>
    <p:sldLayoutId id="2147483707" r:id="rId44"/>
    <p:sldLayoutId id="2147483708" r:id="rId45"/>
    <p:sldLayoutId id="2147483709" r:id="rId4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7" Type="http://schemas.microsoft.com/office/2007/relationships/hdphoto" Target="../media/hdphoto5.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6.png"/><Relationship Id="rId7"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7.wdp"/><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35.png"/><Relationship Id="rId5" Type="http://schemas.microsoft.com/office/2007/relationships/hdphoto" Target="../media/hdphoto6.wdp"/><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png"/><Relationship Id="rId2" Type="http://schemas.openxmlformats.org/officeDocument/2006/relationships/notesSlide" Target="../notesSlides/notesSlide42.xml"/><Relationship Id="rId1" Type="http://schemas.openxmlformats.org/officeDocument/2006/relationships/slideLayout" Target="../slideLayouts/slideLayout14.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png"/><Relationship Id="rId9"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49.jpeg"/><Relationship Id="rId2" Type="http://schemas.openxmlformats.org/officeDocument/2006/relationships/notesSlide" Target="../notesSlides/notesSlide43.xml"/><Relationship Id="rId1" Type="http://schemas.openxmlformats.org/officeDocument/2006/relationships/slideLayout" Target="../slideLayouts/slideLayout9.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microsoft.com/office/2007/relationships/hdphoto" Target="../media/hdphoto3.wdp"/><Relationship Id="rId5" Type="http://schemas.openxmlformats.org/officeDocument/2006/relationships/image" Target="../media/image10.png"/><Relationship Id="rId10" Type="http://schemas.openxmlformats.org/officeDocument/2006/relationships/image" Target="../media/image13.png"/><Relationship Id="rId4" Type="http://schemas.microsoft.com/office/2007/relationships/hdphoto" Target="../media/hdphoto2.wdp"/><Relationship Id="rId9"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263"/>
            <a:ext cx="9144001" cy="5143500"/>
          </a:xfrm>
          <a:prstGeom prst="rect">
            <a:avLst/>
          </a:prstGeom>
        </p:spPr>
      </p:pic>
      <p:sp>
        <p:nvSpPr>
          <p:cNvPr id="3" name="矩形 2"/>
          <p:cNvSpPr/>
          <p:nvPr/>
        </p:nvSpPr>
        <p:spPr>
          <a:xfrm>
            <a:off x="0" y="0"/>
            <a:ext cx="9144000" cy="5143500"/>
          </a:xfrm>
          <a:prstGeom prst="rect">
            <a:avLst/>
          </a:prstGeom>
          <a:gradFill flip="none" rotWithShape="1">
            <a:gsLst>
              <a:gs pos="0">
                <a:srgbClr val="3992DB">
                  <a:alpha val="55000"/>
                </a:srgbClr>
              </a:gs>
              <a:gs pos="50000">
                <a:srgbClr val="005DA2">
                  <a:alpha val="88000"/>
                </a:srgbClr>
              </a:gs>
              <a:gs pos="100000">
                <a:srgbClr val="00467A">
                  <a:shade val="100000"/>
                  <a:satMod val="115000"/>
                  <a:alpha val="9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43" name="Rectangle 3"/>
          <p:cNvSpPr txBox="1">
            <a:spLocks noChangeArrowheads="1"/>
          </p:cNvSpPr>
          <p:nvPr/>
        </p:nvSpPr>
        <p:spPr>
          <a:xfrm>
            <a:off x="520156" y="1683531"/>
            <a:ext cx="8309843" cy="5024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4000" b="1" spc="600" dirty="0">
                <a:solidFill>
                  <a:schemeClr val="bg1"/>
                </a:solidFill>
                <a:latin typeface="微软雅黑" panose="020B0503020204020204" pitchFamily="34" charset="-122"/>
                <a:ea typeface="微软雅黑" panose="020B0503020204020204" pitchFamily="34" charset="-122"/>
              </a:rPr>
              <a:t>区域教育云服务和治理现代化</a:t>
            </a:r>
          </a:p>
        </p:txBody>
      </p:sp>
      <p:grpSp>
        <p:nvGrpSpPr>
          <p:cNvPr id="49" name="组合 48"/>
          <p:cNvGrpSpPr/>
          <p:nvPr/>
        </p:nvGrpSpPr>
        <p:grpSpPr>
          <a:xfrm>
            <a:off x="5868144" y="2826960"/>
            <a:ext cx="432048" cy="432834"/>
            <a:chOff x="6084168" y="1274820"/>
            <a:chExt cx="432048" cy="432834"/>
          </a:xfrm>
        </p:grpSpPr>
        <p:sp>
          <p:nvSpPr>
            <p:cNvPr id="50"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5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2" name="组合 51"/>
          <p:cNvGrpSpPr/>
          <p:nvPr/>
        </p:nvGrpSpPr>
        <p:grpSpPr>
          <a:xfrm>
            <a:off x="4572000" y="2827353"/>
            <a:ext cx="432048" cy="432048"/>
            <a:chOff x="4788024" y="1275213"/>
            <a:chExt cx="432048" cy="432048"/>
          </a:xfrm>
        </p:grpSpPr>
        <p:sp>
          <p:nvSpPr>
            <p:cNvPr id="5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5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5" name="组合 54"/>
          <p:cNvGrpSpPr/>
          <p:nvPr/>
        </p:nvGrpSpPr>
        <p:grpSpPr>
          <a:xfrm>
            <a:off x="5220072" y="2826960"/>
            <a:ext cx="432833" cy="432834"/>
            <a:chOff x="5436096" y="1274820"/>
            <a:chExt cx="432833" cy="432834"/>
          </a:xfrm>
        </p:grpSpPr>
        <p:sp>
          <p:nvSpPr>
            <p:cNvPr id="5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5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8" name="组合 57"/>
          <p:cNvGrpSpPr/>
          <p:nvPr/>
        </p:nvGrpSpPr>
        <p:grpSpPr>
          <a:xfrm>
            <a:off x="3275856" y="2826960"/>
            <a:ext cx="432833" cy="432834"/>
            <a:chOff x="3491880" y="1274820"/>
            <a:chExt cx="432833" cy="432834"/>
          </a:xfrm>
        </p:grpSpPr>
        <p:sp>
          <p:nvSpPr>
            <p:cNvPr id="59"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6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1" name="组合 60"/>
          <p:cNvGrpSpPr/>
          <p:nvPr/>
        </p:nvGrpSpPr>
        <p:grpSpPr>
          <a:xfrm>
            <a:off x="3923928" y="2826960"/>
            <a:ext cx="432833" cy="432834"/>
            <a:chOff x="4139952" y="1274820"/>
            <a:chExt cx="432833" cy="432834"/>
          </a:xfrm>
        </p:grpSpPr>
        <p:sp>
          <p:nvSpPr>
            <p:cNvPr id="6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6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sp>
        <p:nvSpPr>
          <p:cNvPr id="4" name="矩形 3"/>
          <p:cNvSpPr/>
          <p:nvPr/>
        </p:nvSpPr>
        <p:spPr>
          <a:xfrm>
            <a:off x="0" y="4299942"/>
            <a:ext cx="9144000" cy="338554"/>
          </a:xfrm>
          <a:prstGeom prst="rect">
            <a:avLst/>
          </a:prstGeom>
        </p:spPr>
        <p:txBody>
          <a:bodyPr wrap="square">
            <a:spAutoFit/>
          </a:bodyPr>
          <a:lstStyle/>
          <a:p>
            <a:pPr algn="ctr"/>
            <a:r>
              <a:rPr lang="zh-CN" altLang="en-US" sz="1600" b="1" spc="300" dirty="0">
                <a:solidFill>
                  <a:schemeClr val="bg1"/>
                </a:solidFill>
                <a:latin typeface="微软雅黑" panose="020B0503020204020204" pitchFamily="34" charset="-122"/>
                <a:ea typeface="微软雅黑" panose="020B0503020204020204" pitchFamily="34" charset="-122"/>
              </a:rPr>
              <a:t>上海市闵行区教育局 恽敏霞</a:t>
            </a:r>
            <a:endParaRPr lang="zh-CN" altLang="en-US" sz="1600" spc="300" dirty="0"/>
          </a:p>
        </p:txBody>
      </p:sp>
      <p:grpSp>
        <p:nvGrpSpPr>
          <p:cNvPr id="5" name="组合 4"/>
          <p:cNvGrpSpPr/>
          <p:nvPr/>
        </p:nvGrpSpPr>
        <p:grpSpPr>
          <a:xfrm>
            <a:off x="7446657" y="243739"/>
            <a:ext cx="1290943" cy="416661"/>
            <a:chOff x="7446657" y="243739"/>
            <a:chExt cx="1290943" cy="416661"/>
          </a:xfrm>
        </p:grpSpPr>
        <p:pic>
          <p:nvPicPr>
            <p:cNvPr id="28" name="图片 27"/>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t="1" r="-4293" b="-3816"/>
            <a:stretch/>
          </p:blipFill>
          <p:spPr>
            <a:xfrm>
              <a:off x="7446657" y="243739"/>
              <a:ext cx="1290943" cy="414531"/>
            </a:xfrm>
            <a:prstGeom prst="rect">
              <a:avLst/>
            </a:prstGeom>
          </p:spPr>
        </p:pic>
        <p:pic>
          <p:nvPicPr>
            <p:cNvPr id="27" name="图片 26"/>
            <p:cNvPicPr>
              <a:picLocks noChangeAspect="1"/>
            </p:cNvPicPr>
            <p:nvPr/>
          </p:nvPicPr>
          <p:blipFill rotWithShape="1">
            <a:blip r:embed="rId6" cstate="print">
              <a:extLst>
                <a:ext uri="{28A0092B-C50C-407E-A947-70E740481C1C}">
                  <a14:useLocalDpi xmlns:a14="http://schemas.microsoft.com/office/drawing/2010/main" val="0"/>
                </a:ext>
              </a:extLst>
            </a:blip>
            <a:srcRect t="1" r="58821" b="-3816"/>
            <a:stretch/>
          </p:blipFill>
          <p:spPr>
            <a:xfrm>
              <a:off x="7446657" y="245869"/>
              <a:ext cx="509719" cy="414531"/>
            </a:xfrm>
            <a:prstGeom prst="rect">
              <a:avLst/>
            </a:prstGeom>
          </p:spPr>
        </p:pic>
      </p:grpSp>
      <p:pic>
        <p:nvPicPr>
          <p:cNvPr id="6" name="图片 5">
            <a:extLst>
              <a:ext uri="{FF2B5EF4-FFF2-40B4-BE49-F238E27FC236}">
                <a16:creationId xmlns="" xmlns:a16="http://schemas.microsoft.com/office/drawing/2014/main" id="{4703C186-F1C6-48C7-BA40-FF0BB24961D7}"/>
              </a:ext>
            </a:extLst>
          </p:cNvPr>
          <p:cNvPicPr>
            <a:picLocks noChangeAspect="1"/>
          </p:cNvPicPr>
          <p:nvPr/>
        </p:nvPicPr>
        <p:blipFill>
          <a:blip r:embed="rId7"/>
          <a:stretch>
            <a:fillRect/>
          </a:stretch>
        </p:blipFill>
        <p:spPr>
          <a:xfrm>
            <a:off x="0" y="0"/>
            <a:ext cx="9144000" cy="5143500"/>
          </a:xfrm>
          <a:prstGeom prst="rect">
            <a:avLst/>
          </a:prstGeom>
        </p:spPr>
      </p:pic>
    </p:spTree>
    <p:extLst>
      <p:ext uri="{BB962C8B-B14F-4D97-AF65-F5344CB8AC3E}">
        <p14:creationId xmlns:p14="http://schemas.microsoft.com/office/powerpoint/2010/main" val="243367095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 name="图片 89">
            <a:extLst>
              <a:ext uri="{FF2B5EF4-FFF2-40B4-BE49-F238E27FC236}">
                <a16:creationId xmlns="" xmlns:a16="http://schemas.microsoft.com/office/drawing/2014/main" id="{6F0F18B8-28D7-4DBA-89DA-03FDC4FAFE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pic>
        <p:nvPicPr>
          <p:cNvPr id="47" name="图片 46"/>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pSp>
        <p:nvGrpSpPr>
          <p:cNvPr id="251" name="Group 2"/>
          <p:cNvGrpSpPr/>
          <p:nvPr/>
        </p:nvGrpSpPr>
        <p:grpSpPr>
          <a:xfrm rot="10800000" flipH="1">
            <a:off x="2557017" y="3487704"/>
            <a:ext cx="856625" cy="444768"/>
            <a:chOff x="1798777" y="4682270"/>
            <a:chExt cx="1515722" cy="958434"/>
          </a:xfrm>
        </p:grpSpPr>
        <p:sp>
          <p:nvSpPr>
            <p:cNvPr id="252" name="Freeform 5"/>
            <p:cNvSpPr>
              <a:spLocks/>
            </p:cNvSpPr>
            <p:nvPr/>
          </p:nvSpPr>
          <p:spPr bwMode="auto">
            <a:xfrm>
              <a:off x="3093970" y="5360327"/>
              <a:ext cx="220529" cy="280377"/>
            </a:xfrm>
            <a:custGeom>
              <a:avLst/>
              <a:gdLst>
                <a:gd name="T0" fmla="*/ 957 w 957"/>
                <a:gd name="T1" fmla="*/ 957 h 957"/>
                <a:gd name="T2" fmla="*/ 0 w 957"/>
                <a:gd name="T3" fmla="*/ 0 h 957"/>
              </a:gdLst>
              <a:ahLst/>
              <a:cxnLst>
                <a:cxn ang="0">
                  <a:pos x="T0" y="T1"/>
                </a:cxn>
                <a:cxn ang="0">
                  <a:pos x="T2" y="T3"/>
                </a:cxn>
              </a:cxnLst>
              <a:rect l="0" t="0" r="r" b="b"/>
              <a:pathLst>
                <a:path w="957" h="957">
                  <a:moveTo>
                    <a:pt x="957" y="957"/>
                  </a:moveTo>
                  <a:cubicBezTo>
                    <a:pt x="957" y="429"/>
                    <a:pt x="528" y="0"/>
                    <a:pt x="0" y="0"/>
                  </a:cubicBezTo>
                </a:path>
              </a:pathLst>
            </a:custGeom>
            <a:noFill/>
            <a:ln w="50800" cap="flat">
              <a:solidFill>
                <a:srgbClr val="3992DB"/>
              </a:solidFill>
              <a:prstDash val="solid"/>
              <a:miter lim="800000"/>
              <a:headEnd type="none"/>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53" name="Freeform 7"/>
            <p:cNvSpPr>
              <a:spLocks/>
            </p:cNvSpPr>
            <p:nvPr/>
          </p:nvSpPr>
          <p:spPr bwMode="auto">
            <a:xfrm>
              <a:off x="1798779" y="5079703"/>
              <a:ext cx="220821" cy="280624"/>
            </a:xfrm>
            <a:custGeom>
              <a:avLst/>
              <a:gdLst>
                <a:gd name="T0" fmla="*/ 0 w 958"/>
                <a:gd name="T1" fmla="*/ 0 h 958"/>
                <a:gd name="T2" fmla="*/ 958 w 958"/>
                <a:gd name="T3" fmla="*/ 958 h 958"/>
              </a:gdLst>
              <a:ahLst/>
              <a:cxnLst>
                <a:cxn ang="0">
                  <a:pos x="T0" y="T1"/>
                </a:cxn>
                <a:cxn ang="0">
                  <a:pos x="T2" y="T3"/>
                </a:cxn>
              </a:cxnLst>
              <a:rect l="0" t="0" r="r" b="b"/>
              <a:pathLst>
                <a:path w="958" h="958">
                  <a:moveTo>
                    <a:pt x="0" y="0"/>
                  </a:moveTo>
                  <a:cubicBezTo>
                    <a:pt x="0" y="528"/>
                    <a:pt x="430" y="958"/>
                    <a:pt x="958" y="958"/>
                  </a:cubicBezTo>
                </a:path>
              </a:pathLst>
            </a:custGeom>
            <a:noFill/>
            <a:ln w="50800" cap="flat">
              <a:solidFill>
                <a:srgbClr val="3992D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cxnSp>
          <p:nvCxnSpPr>
            <p:cNvPr id="254" name="Straight Connector 5"/>
            <p:cNvCxnSpPr>
              <a:stCxn id="253" idx="1"/>
            </p:cNvCxnSpPr>
            <p:nvPr/>
          </p:nvCxnSpPr>
          <p:spPr>
            <a:xfrm rot="10800000" flipH="1">
              <a:off x="2019600" y="5360327"/>
              <a:ext cx="1070566" cy="0"/>
            </a:xfrm>
            <a:prstGeom prst="line">
              <a:avLst/>
            </a:prstGeom>
            <a:noFill/>
            <a:ln w="50800" cap="rnd" cmpd="sng" algn="ctr">
              <a:solidFill>
                <a:srgbClr val="3992DB"/>
              </a:solidFill>
              <a:prstDash val="solid"/>
            </a:ln>
            <a:effectLst/>
          </p:spPr>
        </p:cxnSp>
        <p:cxnSp>
          <p:nvCxnSpPr>
            <p:cNvPr id="255" name="Straight Connector 6"/>
            <p:cNvCxnSpPr/>
            <p:nvPr/>
          </p:nvCxnSpPr>
          <p:spPr>
            <a:xfrm>
              <a:off x="1798777" y="4682270"/>
              <a:ext cx="0" cy="397428"/>
            </a:xfrm>
            <a:prstGeom prst="line">
              <a:avLst/>
            </a:prstGeom>
            <a:noFill/>
            <a:ln w="50800" cap="flat" cmpd="sng" algn="ctr">
              <a:solidFill>
                <a:srgbClr val="3992DB"/>
              </a:solidFill>
              <a:prstDash val="solid"/>
            </a:ln>
            <a:effectLst/>
          </p:spPr>
        </p:cxnSp>
      </p:grpSp>
      <p:grpSp>
        <p:nvGrpSpPr>
          <p:cNvPr id="256" name="Group 7"/>
          <p:cNvGrpSpPr/>
          <p:nvPr/>
        </p:nvGrpSpPr>
        <p:grpSpPr>
          <a:xfrm rot="10800000" flipH="1">
            <a:off x="3455081" y="3498959"/>
            <a:ext cx="305711" cy="442173"/>
            <a:chOff x="3077202" y="4870027"/>
            <a:chExt cx="1100946" cy="952826"/>
          </a:xfrm>
        </p:grpSpPr>
        <p:sp>
          <p:nvSpPr>
            <p:cNvPr id="257" name="Freeform 5"/>
            <p:cNvSpPr>
              <a:spLocks/>
            </p:cNvSpPr>
            <p:nvPr/>
          </p:nvSpPr>
          <p:spPr bwMode="auto">
            <a:xfrm>
              <a:off x="3949865" y="5360339"/>
              <a:ext cx="220530" cy="280377"/>
            </a:xfrm>
            <a:custGeom>
              <a:avLst/>
              <a:gdLst>
                <a:gd name="T0" fmla="*/ 957 w 957"/>
                <a:gd name="T1" fmla="*/ 957 h 957"/>
                <a:gd name="T2" fmla="*/ 0 w 957"/>
                <a:gd name="T3" fmla="*/ 0 h 957"/>
              </a:gdLst>
              <a:ahLst/>
              <a:cxnLst>
                <a:cxn ang="0">
                  <a:pos x="T0" y="T1"/>
                </a:cxn>
                <a:cxn ang="0">
                  <a:pos x="T2" y="T3"/>
                </a:cxn>
              </a:cxnLst>
              <a:rect l="0" t="0" r="r" b="b"/>
              <a:pathLst>
                <a:path w="957" h="957">
                  <a:moveTo>
                    <a:pt x="957" y="957"/>
                  </a:moveTo>
                  <a:cubicBezTo>
                    <a:pt x="957" y="429"/>
                    <a:pt x="528" y="0"/>
                    <a:pt x="0" y="0"/>
                  </a:cubicBezTo>
                </a:path>
              </a:pathLst>
            </a:custGeom>
            <a:noFill/>
            <a:ln w="50800" cap="flat">
              <a:solidFill>
                <a:srgbClr val="005DA2"/>
              </a:solidFill>
              <a:prstDash val="solid"/>
              <a:miter lim="800000"/>
              <a:headEnd type="none"/>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58" name="Freeform 7"/>
            <p:cNvSpPr>
              <a:spLocks/>
            </p:cNvSpPr>
            <p:nvPr/>
          </p:nvSpPr>
          <p:spPr bwMode="auto">
            <a:xfrm>
              <a:off x="3077202" y="5079709"/>
              <a:ext cx="220821" cy="280624"/>
            </a:xfrm>
            <a:custGeom>
              <a:avLst/>
              <a:gdLst>
                <a:gd name="T0" fmla="*/ 0 w 958"/>
                <a:gd name="T1" fmla="*/ 0 h 958"/>
                <a:gd name="T2" fmla="*/ 958 w 958"/>
                <a:gd name="T3" fmla="*/ 958 h 958"/>
              </a:gdLst>
              <a:ahLst/>
              <a:cxnLst>
                <a:cxn ang="0">
                  <a:pos x="T0" y="T1"/>
                </a:cxn>
                <a:cxn ang="0">
                  <a:pos x="T2" y="T3"/>
                </a:cxn>
              </a:cxnLst>
              <a:rect l="0" t="0" r="r" b="b"/>
              <a:pathLst>
                <a:path w="958" h="958">
                  <a:moveTo>
                    <a:pt x="0" y="0"/>
                  </a:moveTo>
                  <a:cubicBezTo>
                    <a:pt x="0" y="528"/>
                    <a:pt x="430" y="958"/>
                    <a:pt x="958" y="958"/>
                  </a:cubicBezTo>
                </a:path>
              </a:pathLst>
            </a:custGeom>
            <a:noFill/>
            <a:ln w="50800" cap="flat">
              <a:solidFill>
                <a:srgbClr val="005DA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cxnSp>
          <p:nvCxnSpPr>
            <p:cNvPr id="259" name="Straight Connector 10"/>
            <p:cNvCxnSpPr>
              <a:stCxn id="258" idx="1"/>
              <a:endCxn id="257" idx="1"/>
            </p:cNvCxnSpPr>
            <p:nvPr/>
          </p:nvCxnSpPr>
          <p:spPr>
            <a:xfrm>
              <a:off x="3298023" y="5360333"/>
              <a:ext cx="651841" cy="0"/>
            </a:xfrm>
            <a:prstGeom prst="line">
              <a:avLst/>
            </a:prstGeom>
            <a:noFill/>
            <a:ln w="50800" cap="rnd" cmpd="sng" algn="ctr">
              <a:solidFill>
                <a:srgbClr val="005DA2"/>
              </a:solidFill>
              <a:prstDash val="solid"/>
            </a:ln>
            <a:effectLst/>
          </p:spPr>
        </p:cxnSp>
        <p:cxnSp>
          <p:nvCxnSpPr>
            <p:cNvPr id="260" name="Straight Connector 11"/>
            <p:cNvCxnSpPr/>
            <p:nvPr/>
          </p:nvCxnSpPr>
          <p:spPr>
            <a:xfrm rot="10800000" flipH="1" flipV="1">
              <a:off x="3077202" y="4870027"/>
              <a:ext cx="0" cy="267833"/>
            </a:xfrm>
            <a:prstGeom prst="line">
              <a:avLst/>
            </a:prstGeom>
            <a:noFill/>
            <a:ln w="50800" cap="flat" cmpd="sng" algn="ctr">
              <a:solidFill>
                <a:srgbClr val="005DA2"/>
              </a:solidFill>
              <a:prstDash val="solid"/>
            </a:ln>
            <a:effectLst/>
          </p:spPr>
        </p:cxnSp>
        <p:cxnSp>
          <p:nvCxnSpPr>
            <p:cNvPr id="261" name="Straight Connector 12"/>
            <p:cNvCxnSpPr/>
            <p:nvPr/>
          </p:nvCxnSpPr>
          <p:spPr>
            <a:xfrm>
              <a:off x="4178148" y="5631839"/>
              <a:ext cx="0" cy="191014"/>
            </a:xfrm>
            <a:prstGeom prst="line">
              <a:avLst/>
            </a:prstGeom>
            <a:noFill/>
            <a:ln w="50800" cap="flat" cmpd="sng" algn="ctr">
              <a:solidFill>
                <a:srgbClr val="005DA2"/>
              </a:solidFill>
              <a:prstDash val="solid"/>
            </a:ln>
            <a:effectLst/>
          </p:spPr>
        </p:cxnSp>
      </p:grpSp>
      <p:grpSp>
        <p:nvGrpSpPr>
          <p:cNvPr id="262" name="Group 13"/>
          <p:cNvGrpSpPr/>
          <p:nvPr/>
        </p:nvGrpSpPr>
        <p:grpSpPr>
          <a:xfrm rot="10800000" flipH="1">
            <a:off x="4249394" y="3305214"/>
            <a:ext cx="144650" cy="627259"/>
            <a:chOff x="4382968" y="4888683"/>
            <a:chExt cx="551759" cy="1351676"/>
          </a:xfrm>
        </p:grpSpPr>
        <p:sp>
          <p:nvSpPr>
            <p:cNvPr id="263" name="Freeform 6"/>
            <p:cNvSpPr>
              <a:spLocks/>
            </p:cNvSpPr>
            <p:nvPr/>
          </p:nvSpPr>
          <p:spPr bwMode="auto">
            <a:xfrm>
              <a:off x="4714199" y="5079697"/>
              <a:ext cx="220528" cy="280623"/>
            </a:xfrm>
            <a:custGeom>
              <a:avLst/>
              <a:gdLst>
                <a:gd name="T0" fmla="*/ 0 w 957"/>
                <a:gd name="T1" fmla="*/ 958 h 958"/>
                <a:gd name="T2" fmla="*/ 957 w 957"/>
                <a:gd name="T3" fmla="*/ 0 h 958"/>
              </a:gdLst>
              <a:ahLst/>
              <a:cxnLst>
                <a:cxn ang="0">
                  <a:pos x="T0" y="T1"/>
                </a:cxn>
                <a:cxn ang="0">
                  <a:pos x="T2" y="T3"/>
                </a:cxn>
              </a:cxnLst>
              <a:rect l="0" t="0" r="r" b="b"/>
              <a:pathLst>
                <a:path w="957" h="958">
                  <a:moveTo>
                    <a:pt x="0" y="958"/>
                  </a:moveTo>
                  <a:cubicBezTo>
                    <a:pt x="528" y="958"/>
                    <a:pt x="957" y="528"/>
                    <a:pt x="957" y="0"/>
                  </a:cubicBezTo>
                </a:path>
              </a:pathLst>
            </a:custGeom>
            <a:noFill/>
            <a:ln w="50800" cap="flat">
              <a:solidFill>
                <a:srgbClr val="F09C2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rgbClr val="262626"/>
                </a:solidFill>
                <a:effectLst/>
                <a:uLnTx/>
                <a:uFillTx/>
                <a:latin typeface="Arial"/>
                <a:sym typeface="+mn-lt"/>
              </a:endParaRPr>
            </a:p>
          </p:txBody>
        </p:sp>
        <p:sp>
          <p:nvSpPr>
            <p:cNvPr id="264" name="Freeform 8"/>
            <p:cNvSpPr>
              <a:spLocks/>
            </p:cNvSpPr>
            <p:nvPr/>
          </p:nvSpPr>
          <p:spPr bwMode="auto">
            <a:xfrm>
              <a:off x="4382968" y="5360320"/>
              <a:ext cx="220821" cy="280377"/>
            </a:xfrm>
            <a:custGeom>
              <a:avLst/>
              <a:gdLst>
                <a:gd name="T0" fmla="*/ 958 w 958"/>
                <a:gd name="T1" fmla="*/ 0 h 957"/>
                <a:gd name="T2" fmla="*/ 0 w 958"/>
                <a:gd name="T3" fmla="*/ 957 h 957"/>
              </a:gdLst>
              <a:ahLst/>
              <a:cxnLst>
                <a:cxn ang="0">
                  <a:pos x="T0" y="T1"/>
                </a:cxn>
                <a:cxn ang="0">
                  <a:pos x="T2" y="T3"/>
                </a:cxn>
              </a:cxnLst>
              <a:rect l="0" t="0" r="r" b="b"/>
              <a:pathLst>
                <a:path w="958" h="957">
                  <a:moveTo>
                    <a:pt x="958" y="0"/>
                  </a:moveTo>
                  <a:cubicBezTo>
                    <a:pt x="430" y="0"/>
                    <a:pt x="0" y="429"/>
                    <a:pt x="0" y="957"/>
                  </a:cubicBezTo>
                </a:path>
              </a:pathLst>
            </a:custGeom>
            <a:noFill/>
            <a:ln w="50800" cap="flat">
              <a:solidFill>
                <a:srgbClr val="F09C2A"/>
              </a:solidFill>
              <a:prstDash val="solid"/>
              <a:miter lim="800000"/>
              <a:headEnd type="none" w="sm" len="sm"/>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srgbClr val="262626"/>
                </a:solidFill>
                <a:effectLst/>
                <a:uLnTx/>
                <a:uFillTx/>
                <a:latin typeface="Arial"/>
                <a:sym typeface="+mn-lt"/>
              </a:endParaRPr>
            </a:p>
          </p:txBody>
        </p:sp>
        <p:cxnSp>
          <p:nvCxnSpPr>
            <p:cNvPr id="265" name="Straight Connector 16"/>
            <p:cNvCxnSpPr>
              <a:stCxn id="264" idx="0"/>
              <a:endCxn id="263" idx="0"/>
            </p:cNvCxnSpPr>
            <p:nvPr/>
          </p:nvCxnSpPr>
          <p:spPr>
            <a:xfrm>
              <a:off x="4603789" y="5360320"/>
              <a:ext cx="110410" cy="0"/>
            </a:xfrm>
            <a:prstGeom prst="line">
              <a:avLst/>
            </a:prstGeom>
            <a:noFill/>
            <a:ln w="50800" cap="rnd" cmpd="sng" algn="ctr">
              <a:solidFill>
                <a:srgbClr val="F09C2A"/>
              </a:solidFill>
              <a:prstDash val="solid"/>
            </a:ln>
            <a:effectLst/>
          </p:spPr>
        </p:cxnSp>
        <p:cxnSp>
          <p:nvCxnSpPr>
            <p:cNvPr id="266" name="Straight Connector 17"/>
            <p:cNvCxnSpPr>
              <a:endCxn id="263" idx="1"/>
            </p:cNvCxnSpPr>
            <p:nvPr/>
          </p:nvCxnSpPr>
          <p:spPr>
            <a:xfrm>
              <a:off x="4934727" y="4888683"/>
              <a:ext cx="0" cy="191012"/>
            </a:xfrm>
            <a:prstGeom prst="line">
              <a:avLst/>
            </a:prstGeom>
            <a:noFill/>
            <a:ln w="50800" cap="flat" cmpd="sng" algn="ctr">
              <a:solidFill>
                <a:srgbClr val="F09C2A"/>
              </a:solidFill>
              <a:prstDash val="solid"/>
            </a:ln>
            <a:effectLst/>
          </p:spPr>
        </p:cxnSp>
        <p:cxnSp>
          <p:nvCxnSpPr>
            <p:cNvPr id="267" name="Straight Connector 18"/>
            <p:cNvCxnSpPr/>
            <p:nvPr/>
          </p:nvCxnSpPr>
          <p:spPr>
            <a:xfrm rot="10800000" flipH="1" flipV="1">
              <a:off x="4382968" y="5640698"/>
              <a:ext cx="0" cy="599661"/>
            </a:xfrm>
            <a:prstGeom prst="line">
              <a:avLst/>
            </a:prstGeom>
            <a:noFill/>
            <a:ln w="50800" cap="flat" cmpd="sng" algn="ctr">
              <a:solidFill>
                <a:srgbClr val="F09C2A"/>
              </a:solidFill>
              <a:prstDash val="solid"/>
            </a:ln>
            <a:effectLst/>
          </p:spPr>
        </p:cxnSp>
      </p:grpSp>
      <p:grpSp>
        <p:nvGrpSpPr>
          <p:cNvPr id="268" name="Group 19"/>
          <p:cNvGrpSpPr/>
          <p:nvPr/>
        </p:nvGrpSpPr>
        <p:grpSpPr>
          <a:xfrm rot="10800000" flipH="1">
            <a:off x="4768919" y="3487704"/>
            <a:ext cx="567972" cy="441395"/>
            <a:chOff x="4382970" y="4689540"/>
            <a:chExt cx="1905153" cy="951148"/>
          </a:xfrm>
          <a:solidFill>
            <a:srgbClr val="005DA2"/>
          </a:solidFill>
        </p:grpSpPr>
        <p:sp>
          <p:nvSpPr>
            <p:cNvPr id="269" name="Freeform 6"/>
            <p:cNvSpPr>
              <a:spLocks/>
            </p:cNvSpPr>
            <p:nvPr/>
          </p:nvSpPr>
          <p:spPr bwMode="auto">
            <a:xfrm>
              <a:off x="6067595" y="5079692"/>
              <a:ext cx="220528" cy="280623"/>
            </a:xfrm>
            <a:custGeom>
              <a:avLst/>
              <a:gdLst>
                <a:gd name="T0" fmla="*/ 0 w 957"/>
                <a:gd name="T1" fmla="*/ 958 h 958"/>
                <a:gd name="T2" fmla="*/ 957 w 957"/>
                <a:gd name="T3" fmla="*/ 0 h 958"/>
              </a:gdLst>
              <a:ahLst/>
              <a:cxnLst>
                <a:cxn ang="0">
                  <a:pos x="T0" y="T1"/>
                </a:cxn>
                <a:cxn ang="0">
                  <a:pos x="T2" y="T3"/>
                </a:cxn>
              </a:cxnLst>
              <a:rect l="0" t="0" r="r" b="b"/>
              <a:pathLst>
                <a:path w="957" h="958">
                  <a:moveTo>
                    <a:pt x="0" y="958"/>
                  </a:moveTo>
                  <a:cubicBezTo>
                    <a:pt x="528" y="958"/>
                    <a:pt x="957" y="528"/>
                    <a:pt x="957" y="0"/>
                  </a:cubicBezTo>
                </a:path>
              </a:pathLst>
            </a:custGeom>
            <a:grpFill/>
            <a:ln w="50800" cap="flat">
              <a:solidFill>
                <a:srgbClr val="005DA2"/>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70" name="Freeform 8"/>
            <p:cNvSpPr>
              <a:spLocks/>
            </p:cNvSpPr>
            <p:nvPr/>
          </p:nvSpPr>
          <p:spPr bwMode="auto">
            <a:xfrm>
              <a:off x="4382970" y="5360312"/>
              <a:ext cx="220821" cy="280376"/>
            </a:xfrm>
            <a:custGeom>
              <a:avLst/>
              <a:gdLst>
                <a:gd name="T0" fmla="*/ 958 w 958"/>
                <a:gd name="T1" fmla="*/ 0 h 957"/>
                <a:gd name="T2" fmla="*/ 0 w 958"/>
                <a:gd name="T3" fmla="*/ 957 h 957"/>
              </a:gdLst>
              <a:ahLst/>
              <a:cxnLst>
                <a:cxn ang="0">
                  <a:pos x="T0" y="T1"/>
                </a:cxn>
                <a:cxn ang="0">
                  <a:pos x="T2" y="T3"/>
                </a:cxn>
              </a:cxnLst>
              <a:rect l="0" t="0" r="r" b="b"/>
              <a:pathLst>
                <a:path w="958" h="957">
                  <a:moveTo>
                    <a:pt x="958" y="0"/>
                  </a:moveTo>
                  <a:cubicBezTo>
                    <a:pt x="430" y="0"/>
                    <a:pt x="0" y="429"/>
                    <a:pt x="0" y="957"/>
                  </a:cubicBezTo>
                </a:path>
              </a:pathLst>
            </a:custGeom>
            <a:grpFill/>
            <a:ln w="50800" cap="flat">
              <a:solidFill>
                <a:srgbClr val="005DA2"/>
              </a:solidFill>
              <a:prstDash val="solid"/>
              <a:miter lim="800000"/>
              <a:headEnd type="none" w="sm" len="sm"/>
              <a:tailEnd/>
            </a:ln>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cxnSp>
          <p:nvCxnSpPr>
            <p:cNvPr id="271" name="Straight Connector 22"/>
            <p:cNvCxnSpPr>
              <a:stCxn id="270" idx="0"/>
              <a:endCxn id="269" idx="0"/>
            </p:cNvCxnSpPr>
            <p:nvPr/>
          </p:nvCxnSpPr>
          <p:spPr>
            <a:xfrm>
              <a:off x="4603791" y="5360315"/>
              <a:ext cx="1463803" cy="0"/>
            </a:xfrm>
            <a:prstGeom prst="line">
              <a:avLst/>
            </a:prstGeom>
            <a:grpFill/>
            <a:ln w="50800" cap="rnd" cmpd="sng" algn="ctr">
              <a:solidFill>
                <a:srgbClr val="005DA2"/>
              </a:solidFill>
              <a:prstDash val="solid"/>
            </a:ln>
            <a:effectLst/>
          </p:spPr>
        </p:cxnSp>
        <p:cxnSp>
          <p:nvCxnSpPr>
            <p:cNvPr id="272" name="Straight Connector 23"/>
            <p:cNvCxnSpPr/>
            <p:nvPr/>
          </p:nvCxnSpPr>
          <p:spPr>
            <a:xfrm>
              <a:off x="6283988" y="4689540"/>
              <a:ext cx="0" cy="397425"/>
            </a:xfrm>
            <a:prstGeom prst="line">
              <a:avLst/>
            </a:prstGeom>
            <a:grpFill/>
            <a:ln w="50800" cap="flat" cmpd="sng" algn="ctr">
              <a:solidFill>
                <a:srgbClr val="005DA2"/>
              </a:solidFill>
              <a:prstDash val="solid"/>
            </a:ln>
            <a:effectLst/>
          </p:spPr>
        </p:cxnSp>
      </p:grpSp>
      <p:grpSp>
        <p:nvGrpSpPr>
          <p:cNvPr id="6" name="组合 5"/>
          <p:cNvGrpSpPr/>
          <p:nvPr/>
        </p:nvGrpSpPr>
        <p:grpSpPr>
          <a:xfrm>
            <a:off x="5110655" y="3991436"/>
            <a:ext cx="448766" cy="837500"/>
            <a:chOff x="4139952" y="3689684"/>
            <a:chExt cx="542774" cy="970297"/>
          </a:xfrm>
        </p:grpSpPr>
        <p:grpSp>
          <p:nvGrpSpPr>
            <p:cNvPr id="273" name="Group 24"/>
            <p:cNvGrpSpPr/>
            <p:nvPr/>
          </p:nvGrpSpPr>
          <p:grpSpPr>
            <a:xfrm>
              <a:off x="4139952" y="3689684"/>
              <a:ext cx="542774" cy="970297"/>
              <a:chOff x="6349" y="4761"/>
              <a:chExt cx="3140076" cy="5613450"/>
            </a:xfrm>
          </p:grpSpPr>
          <p:sp>
            <p:nvSpPr>
              <p:cNvPr id="274" name="Rectangle 25"/>
              <p:cNvSpPr>
                <a:spLocks noChangeArrowheads="1"/>
              </p:cNvSpPr>
              <p:nvPr/>
            </p:nvSpPr>
            <p:spPr bwMode="auto">
              <a:xfrm>
                <a:off x="6349" y="4761"/>
                <a:ext cx="3140076" cy="56134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75" name="Rectangle 26"/>
              <p:cNvSpPr>
                <a:spLocks noChangeArrowheads="1"/>
              </p:cNvSpPr>
              <p:nvPr/>
            </p:nvSpPr>
            <p:spPr bwMode="auto">
              <a:xfrm>
                <a:off x="142875" y="479426"/>
                <a:ext cx="2868613" cy="4418013"/>
              </a:xfrm>
              <a:prstGeom prst="rect">
                <a:avLst/>
              </a:prstGeom>
              <a:solidFill>
                <a:srgbClr val="3992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76" name="Freeform 27"/>
              <p:cNvSpPr>
                <a:spLocks/>
              </p:cNvSpPr>
              <p:nvPr/>
            </p:nvSpPr>
            <p:spPr bwMode="auto">
              <a:xfrm>
                <a:off x="6349" y="4761"/>
                <a:ext cx="3140076" cy="5613450"/>
              </a:xfrm>
              <a:custGeom>
                <a:avLst/>
                <a:gdLst>
                  <a:gd name="T0" fmla="*/ 1978 w 1978"/>
                  <a:gd name="T1" fmla="*/ 3536 h 3536"/>
                  <a:gd name="T2" fmla="*/ 0 w 1978"/>
                  <a:gd name="T3" fmla="*/ 3536 h 3536"/>
                  <a:gd name="T4" fmla="*/ 0 w 1978"/>
                  <a:gd name="T5" fmla="*/ 3082 h 3536"/>
                  <a:gd name="T6" fmla="*/ 1524 w 1978"/>
                  <a:gd name="T7" fmla="*/ 0 h 3536"/>
                  <a:gd name="T8" fmla="*/ 1978 w 1978"/>
                  <a:gd name="T9" fmla="*/ 0 h 3536"/>
                  <a:gd name="T10" fmla="*/ 1978 w 1978"/>
                  <a:gd name="T11" fmla="*/ 3536 h 3536"/>
                </a:gdLst>
                <a:ahLst/>
                <a:cxnLst>
                  <a:cxn ang="0">
                    <a:pos x="T0" y="T1"/>
                  </a:cxn>
                  <a:cxn ang="0">
                    <a:pos x="T2" y="T3"/>
                  </a:cxn>
                  <a:cxn ang="0">
                    <a:pos x="T4" y="T5"/>
                  </a:cxn>
                  <a:cxn ang="0">
                    <a:pos x="T6" y="T7"/>
                  </a:cxn>
                  <a:cxn ang="0">
                    <a:pos x="T8" y="T9"/>
                  </a:cxn>
                  <a:cxn ang="0">
                    <a:pos x="T10" y="T11"/>
                  </a:cxn>
                </a:cxnLst>
                <a:rect l="0" t="0" r="r" b="b"/>
                <a:pathLst>
                  <a:path w="1978" h="3536">
                    <a:moveTo>
                      <a:pt x="1978" y="3536"/>
                    </a:moveTo>
                    <a:lnTo>
                      <a:pt x="0" y="3536"/>
                    </a:lnTo>
                    <a:lnTo>
                      <a:pt x="0" y="3082"/>
                    </a:lnTo>
                    <a:lnTo>
                      <a:pt x="1524" y="0"/>
                    </a:lnTo>
                    <a:lnTo>
                      <a:pt x="1978" y="0"/>
                    </a:lnTo>
                    <a:lnTo>
                      <a:pt x="1978" y="3536"/>
                    </a:lnTo>
                    <a:close/>
                  </a:path>
                </a:pathLst>
              </a:custGeom>
              <a:solidFill>
                <a:srgbClr val="FFFFFF">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77" name="Freeform 28"/>
              <p:cNvSpPr>
                <a:spLocks noEditPoints="1"/>
              </p:cNvSpPr>
              <p:nvPr/>
            </p:nvSpPr>
            <p:spPr bwMode="auto">
              <a:xfrm>
                <a:off x="1306514" y="5010193"/>
                <a:ext cx="539750" cy="541345"/>
              </a:xfrm>
              <a:custGeom>
                <a:avLst/>
                <a:gdLst>
                  <a:gd name="T0" fmla="*/ 72 w 144"/>
                  <a:gd name="T1" fmla="*/ 144 h 144"/>
                  <a:gd name="T2" fmla="*/ 0 w 144"/>
                  <a:gd name="T3" fmla="*/ 72 h 144"/>
                  <a:gd name="T4" fmla="*/ 72 w 144"/>
                  <a:gd name="T5" fmla="*/ 0 h 144"/>
                  <a:gd name="T6" fmla="*/ 144 w 144"/>
                  <a:gd name="T7" fmla="*/ 72 h 144"/>
                  <a:gd name="T8" fmla="*/ 72 w 144"/>
                  <a:gd name="T9" fmla="*/ 144 h 144"/>
                  <a:gd name="T10" fmla="*/ 72 w 144"/>
                  <a:gd name="T11" fmla="*/ 8 h 144"/>
                  <a:gd name="T12" fmla="*/ 8 w 144"/>
                  <a:gd name="T13" fmla="*/ 72 h 144"/>
                  <a:gd name="T14" fmla="*/ 72 w 144"/>
                  <a:gd name="T15" fmla="*/ 136 h 144"/>
                  <a:gd name="T16" fmla="*/ 136 w 144"/>
                  <a:gd name="T17" fmla="*/ 72 h 144"/>
                  <a:gd name="T18" fmla="*/ 72 w 144"/>
                  <a:gd name="T19"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72" y="144"/>
                    </a:moveTo>
                    <a:cubicBezTo>
                      <a:pt x="33" y="144"/>
                      <a:pt x="0" y="111"/>
                      <a:pt x="0" y="72"/>
                    </a:cubicBezTo>
                    <a:cubicBezTo>
                      <a:pt x="0" y="32"/>
                      <a:pt x="33" y="0"/>
                      <a:pt x="72" y="0"/>
                    </a:cubicBezTo>
                    <a:cubicBezTo>
                      <a:pt x="112" y="0"/>
                      <a:pt x="144" y="32"/>
                      <a:pt x="144" y="72"/>
                    </a:cubicBezTo>
                    <a:cubicBezTo>
                      <a:pt x="144" y="111"/>
                      <a:pt x="112" y="144"/>
                      <a:pt x="72" y="144"/>
                    </a:cubicBezTo>
                    <a:close/>
                    <a:moveTo>
                      <a:pt x="72" y="8"/>
                    </a:moveTo>
                    <a:cubicBezTo>
                      <a:pt x="37" y="8"/>
                      <a:pt x="8" y="36"/>
                      <a:pt x="8" y="72"/>
                    </a:cubicBezTo>
                    <a:cubicBezTo>
                      <a:pt x="8" y="107"/>
                      <a:pt x="37" y="136"/>
                      <a:pt x="72" y="136"/>
                    </a:cubicBezTo>
                    <a:cubicBezTo>
                      <a:pt x="108" y="136"/>
                      <a:pt x="136" y="107"/>
                      <a:pt x="136" y="72"/>
                    </a:cubicBezTo>
                    <a:cubicBezTo>
                      <a:pt x="136" y="36"/>
                      <a:pt x="108" y="8"/>
                      <a:pt x="72" y="8"/>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78" name="Freeform 29"/>
              <p:cNvSpPr>
                <a:spLocks/>
              </p:cNvSpPr>
              <p:nvPr/>
            </p:nvSpPr>
            <p:spPr bwMode="auto">
              <a:xfrm>
                <a:off x="1320798" y="215902"/>
                <a:ext cx="511175" cy="44449"/>
              </a:xfrm>
              <a:custGeom>
                <a:avLst/>
                <a:gdLst>
                  <a:gd name="T0" fmla="*/ 130 w 136"/>
                  <a:gd name="T1" fmla="*/ 12 h 12"/>
                  <a:gd name="T2" fmla="*/ 6 w 136"/>
                  <a:gd name="T3" fmla="*/ 12 h 12"/>
                  <a:gd name="T4" fmla="*/ 0 w 136"/>
                  <a:gd name="T5" fmla="*/ 6 h 12"/>
                  <a:gd name="T6" fmla="*/ 6 w 136"/>
                  <a:gd name="T7" fmla="*/ 0 h 12"/>
                  <a:gd name="T8" fmla="*/ 130 w 136"/>
                  <a:gd name="T9" fmla="*/ 0 h 12"/>
                  <a:gd name="T10" fmla="*/ 136 w 136"/>
                  <a:gd name="T11" fmla="*/ 6 h 12"/>
                  <a:gd name="T12" fmla="*/ 130 w 13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36" h="12">
                    <a:moveTo>
                      <a:pt x="130" y="12"/>
                    </a:moveTo>
                    <a:cubicBezTo>
                      <a:pt x="6" y="12"/>
                      <a:pt x="6" y="12"/>
                      <a:pt x="6" y="12"/>
                    </a:cubicBezTo>
                    <a:cubicBezTo>
                      <a:pt x="3" y="12"/>
                      <a:pt x="0" y="9"/>
                      <a:pt x="0" y="6"/>
                    </a:cubicBezTo>
                    <a:cubicBezTo>
                      <a:pt x="0" y="3"/>
                      <a:pt x="3" y="0"/>
                      <a:pt x="6" y="0"/>
                    </a:cubicBezTo>
                    <a:cubicBezTo>
                      <a:pt x="130" y="0"/>
                      <a:pt x="130" y="0"/>
                      <a:pt x="130" y="0"/>
                    </a:cubicBezTo>
                    <a:cubicBezTo>
                      <a:pt x="134" y="0"/>
                      <a:pt x="136" y="3"/>
                      <a:pt x="136" y="6"/>
                    </a:cubicBezTo>
                    <a:cubicBezTo>
                      <a:pt x="136" y="9"/>
                      <a:pt x="134" y="12"/>
                      <a:pt x="130" y="12"/>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grpSp>
        <p:sp>
          <p:nvSpPr>
            <p:cNvPr id="300" name="TextBox 51"/>
            <p:cNvSpPr txBox="1"/>
            <p:nvPr/>
          </p:nvSpPr>
          <p:spPr>
            <a:xfrm>
              <a:off x="4236815" y="3754783"/>
              <a:ext cx="349045" cy="811989"/>
            </a:xfrm>
            <a:prstGeom prst="rect">
              <a:avLst/>
            </a:prstGeom>
            <a:noFill/>
          </p:spPr>
          <p:txBody>
            <a:bodyPr wrap="none" lIns="54000" tIns="27000" rIns="54000" bIns="27000" rtlCol="0" anchor="t">
              <a:spAutoFit/>
            </a:bodyPr>
            <a:lstStyle/>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家</a:t>
              </a:r>
              <a:endParaRPr lang="en-US" altLang="zh-CN" sz="1400" b="1" dirty="0">
                <a:solidFill>
                  <a:srgbClr val="FFFFFF"/>
                </a:solidFill>
                <a:latin typeface="微软雅黑" panose="020B0503020204020204" pitchFamily="34" charset="-122"/>
                <a:ea typeface="微软雅黑" panose="020B0503020204020204" pitchFamily="34" charset="-122"/>
                <a:sym typeface="+mn-lt"/>
              </a:endParaRPr>
            </a:p>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长</a:t>
              </a:r>
              <a:endParaRPr lang="en-US" altLang="zh-CN" sz="1400" b="1" dirty="0">
                <a:solidFill>
                  <a:srgbClr val="FFFFFF"/>
                </a:solidFill>
                <a:latin typeface="微软雅黑" panose="020B0503020204020204" pitchFamily="34" charset="-122"/>
                <a:ea typeface="微软雅黑" panose="020B0503020204020204" pitchFamily="34" charset="-122"/>
                <a:sym typeface="+mn-lt"/>
              </a:endParaRPr>
            </a:p>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云</a:t>
              </a:r>
              <a:endParaRPr lang="id-ID" sz="1400" b="1" dirty="0">
                <a:solidFill>
                  <a:srgbClr val="FFFFFF"/>
                </a:solidFill>
                <a:latin typeface="微软雅黑" panose="020B0503020204020204" pitchFamily="34" charset="-122"/>
                <a:ea typeface="微软雅黑" panose="020B0503020204020204" pitchFamily="34" charset="-122"/>
                <a:sym typeface="+mn-lt"/>
              </a:endParaRPr>
            </a:p>
          </p:txBody>
        </p:sp>
      </p:grpSp>
      <p:grpSp>
        <p:nvGrpSpPr>
          <p:cNvPr id="12" name="组合 11"/>
          <p:cNvGrpSpPr/>
          <p:nvPr/>
        </p:nvGrpSpPr>
        <p:grpSpPr>
          <a:xfrm>
            <a:off x="4107532" y="3991436"/>
            <a:ext cx="577179" cy="837500"/>
            <a:chOff x="6298277" y="3689684"/>
            <a:chExt cx="698087" cy="970297"/>
          </a:xfrm>
        </p:grpSpPr>
        <p:grpSp>
          <p:nvGrpSpPr>
            <p:cNvPr id="279" name="Group 30"/>
            <p:cNvGrpSpPr/>
            <p:nvPr/>
          </p:nvGrpSpPr>
          <p:grpSpPr>
            <a:xfrm>
              <a:off x="6298277" y="3689684"/>
              <a:ext cx="698087" cy="970297"/>
              <a:chOff x="5159392" y="4764"/>
              <a:chExt cx="4038614" cy="5613384"/>
            </a:xfrm>
          </p:grpSpPr>
          <p:sp>
            <p:nvSpPr>
              <p:cNvPr id="280" name="Rectangle 10"/>
              <p:cNvSpPr>
                <a:spLocks noChangeArrowheads="1"/>
              </p:cNvSpPr>
              <p:nvPr/>
            </p:nvSpPr>
            <p:spPr bwMode="auto">
              <a:xfrm>
                <a:off x="5159392" y="4764"/>
                <a:ext cx="4038614" cy="561338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81" name="Rectangle 11"/>
              <p:cNvSpPr>
                <a:spLocks noChangeArrowheads="1"/>
              </p:cNvSpPr>
              <p:nvPr/>
            </p:nvSpPr>
            <p:spPr bwMode="auto">
              <a:xfrm>
                <a:off x="5294313" y="479426"/>
                <a:ext cx="3768725" cy="4418013"/>
              </a:xfrm>
              <a:prstGeom prst="rect">
                <a:avLst/>
              </a:prstGeom>
              <a:solidFill>
                <a:srgbClr val="F09C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82" name="Freeform 12"/>
              <p:cNvSpPr>
                <a:spLocks/>
              </p:cNvSpPr>
              <p:nvPr/>
            </p:nvSpPr>
            <p:spPr bwMode="auto">
              <a:xfrm>
                <a:off x="5159392" y="4764"/>
                <a:ext cx="4038614" cy="5613384"/>
              </a:xfrm>
              <a:custGeom>
                <a:avLst/>
                <a:gdLst>
                  <a:gd name="T0" fmla="*/ 2544 w 2544"/>
                  <a:gd name="T1" fmla="*/ 3536 h 3536"/>
                  <a:gd name="T2" fmla="*/ 0 w 2544"/>
                  <a:gd name="T3" fmla="*/ 3536 h 3536"/>
                  <a:gd name="T4" fmla="*/ 0 w 2544"/>
                  <a:gd name="T5" fmla="*/ 3082 h 3536"/>
                  <a:gd name="T6" fmla="*/ 1523 w 2544"/>
                  <a:gd name="T7" fmla="*/ 0 h 3536"/>
                  <a:gd name="T8" fmla="*/ 2544 w 2544"/>
                  <a:gd name="T9" fmla="*/ 0 h 3536"/>
                  <a:gd name="T10" fmla="*/ 2544 w 2544"/>
                  <a:gd name="T11" fmla="*/ 3536 h 3536"/>
                </a:gdLst>
                <a:ahLst/>
                <a:cxnLst>
                  <a:cxn ang="0">
                    <a:pos x="T0" y="T1"/>
                  </a:cxn>
                  <a:cxn ang="0">
                    <a:pos x="T2" y="T3"/>
                  </a:cxn>
                  <a:cxn ang="0">
                    <a:pos x="T4" y="T5"/>
                  </a:cxn>
                  <a:cxn ang="0">
                    <a:pos x="T6" y="T7"/>
                  </a:cxn>
                  <a:cxn ang="0">
                    <a:pos x="T8" y="T9"/>
                  </a:cxn>
                  <a:cxn ang="0">
                    <a:pos x="T10" y="T11"/>
                  </a:cxn>
                </a:cxnLst>
                <a:rect l="0" t="0" r="r" b="b"/>
                <a:pathLst>
                  <a:path w="2544" h="3536">
                    <a:moveTo>
                      <a:pt x="2544" y="3536"/>
                    </a:moveTo>
                    <a:lnTo>
                      <a:pt x="0" y="3536"/>
                    </a:lnTo>
                    <a:lnTo>
                      <a:pt x="0" y="3082"/>
                    </a:lnTo>
                    <a:lnTo>
                      <a:pt x="1523" y="0"/>
                    </a:lnTo>
                    <a:lnTo>
                      <a:pt x="2544" y="0"/>
                    </a:lnTo>
                    <a:lnTo>
                      <a:pt x="2544" y="3536"/>
                    </a:lnTo>
                    <a:close/>
                  </a:path>
                </a:pathLst>
              </a:custGeom>
              <a:solidFill>
                <a:srgbClr val="FFFFFF">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83" name="Freeform 13"/>
              <p:cNvSpPr>
                <a:spLocks noEditPoints="1"/>
              </p:cNvSpPr>
              <p:nvPr/>
            </p:nvSpPr>
            <p:spPr bwMode="auto">
              <a:xfrm>
                <a:off x="6908819" y="5010137"/>
                <a:ext cx="539752" cy="541338"/>
              </a:xfrm>
              <a:custGeom>
                <a:avLst/>
                <a:gdLst>
                  <a:gd name="T0" fmla="*/ 72 w 144"/>
                  <a:gd name="T1" fmla="*/ 144 h 144"/>
                  <a:gd name="T2" fmla="*/ 0 w 144"/>
                  <a:gd name="T3" fmla="*/ 72 h 144"/>
                  <a:gd name="T4" fmla="*/ 72 w 144"/>
                  <a:gd name="T5" fmla="*/ 0 h 144"/>
                  <a:gd name="T6" fmla="*/ 144 w 144"/>
                  <a:gd name="T7" fmla="*/ 72 h 144"/>
                  <a:gd name="T8" fmla="*/ 72 w 144"/>
                  <a:gd name="T9" fmla="*/ 144 h 144"/>
                  <a:gd name="T10" fmla="*/ 72 w 144"/>
                  <a:gd name="T11" fmla="*/ 8 h 144"/>
                  <a:gd name="T12" fmla="*/ 8 w 144"/>
                  <a:gd name="T13" fmla="*/ 72 h 144"/>
                  <a:gd name="T14" fmla="*/ 72 w 144"/>
                  <a:gd name="T15" fmla="*/ 136 h 144"/>
                  <a:gd name="T16" fmla="*/ 136 w 144"/>
                  <a:gd name="T17" fmla="*/ 72 h 144"/>
                  <a:gd name="T18" fmla="*/ 72 w 144"/>
                  <a:gd name="T19"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72" y="144"/>
                    </a:moveTo>
                    <a:cubicBezTo>
                      <a:pt x="33" y="144"/>
                      <a:pt x="0" y="111"/>
                      <a:pt x="0" y="72"/>
                    </a:cubicBezTo>
                    <a:cubicBezTo>
                      <a:pt x="0" y="32"/>
                      <a:pt x="33" y="0"/>
                      <a:pt x="72" y="0"/>
                    </a:cubicBezTo>
                    <a:cubicBezTo>
                      <a:pt x="112" y="0"/>
                      <a:pt x="144" y="32"/>
                      <a:pt x="144" y="72"/>
                    </a:cubicBezTo>
                    <a:cubicBezTo>
                      <a:pt x="144" y="111"/>
                      <a:pt x="112" y="144"/>
                      <a:pt x="72" y="144"/>
                    </a:cubicBezTo>
                    <a:close/>
                    <a:moveTo>
                      <a:pt x="72" y="8"/>
                    </a:moveTo>
                    <a:cubicBezTo>
                      <a:pt x="37" y="8"/>
                      <a:pt x="8" y="36"/>
                      <a:pt x="8" y="72"/>
                    </a:cubicBezTo>
                    <a:cubicBezTo>
                      <a:pt x="8" y="107"/>
                      <a:pt x="37" y="136"/>
                      <a:pt x="72" y="136"/>
                    </a:cubicBezTo>
                    <a:cubicBezTo>
                      <a:pt x="108" y="136"/>
                      <a:pt x="136" y="107"/>
                      <a:pt x="136" y="72"/>
                    </a:cubicBezTo>
                    <a:cubicBezTo>
                      <a:pt x="136" y="36"/>
                      <a:pt x="108" y="8"/>
                      <a:pt x="72" y="8"/>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84" name="Freeform 14"/>
              <p:cNvSpPr>
                <a:spLocks noEditPoints="1"/>
              </p:cNvSpPr>
              <p:nvPr/>
            </p:nvSpPr>
            <p:spPr bwMode="auto">
              <a:xfrm>
                <a:off x="7096125" y="155576"/>
                <a:ext cx="165101" cy="165100"/>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8 h 44"/>
                  <a:gd name="T12" fmla="*/ 8 w 44"/>
                  <a:gd name="T13" fmla="*/ 22 h 44"/>
                  <a:gd name="T14" fmla="*/ 22 w 44"/>
                  <a:gd name="T15" fmla="*/ 36 h 44"/>
                  <a:gd name="T16" fmla="*/ 36 w 44"/>
                  <a:gd name="T17" fmla="*/ 22 h 44"/>
                  <a:gd name="T18" fmla="*/ 22 w 44"/>
                  <a:gd name="T19" fmla="*/ 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10" y="44"/>
                      <a:pt x="0" y="34"/>
                      <a:pt x="0" y="22"/>
                    </a:cubicBezTo>
                    <a:cubicBezTo>
                      <a:pt x="0" y="10"/>
                      <a:pt x="10" y="0"/>
                      <a:pt x="22" y="0"/>
                    </a:cubicBezTo>
                    <a:cubicBezTo>
                      <a:pt x="35" y="0"/>
                      <a:pt x="44" y="10"/>
                      <a:pt x="44" y="22"/>
                    </a:cubicBezTo>
                    <a:cubicBezTo>
                      <a:pt x="44" y="34"/>
                      <a:pt x="35" y="44"/>
                      <a:pt x="22" y="44"/>
                    </a:cubicBezTo>
                    <a:close/>
                    <a:moveTo>
                      <a:pt x="22" y="8"/>
                    </a:moveTo>
                    <a:cubicBezTo>
                      <a:pt x="15" y="8"/>
                      <a:pt x="8" y="14"/>
                      <a:pt x="8" y="22"/>
                    </a:cubicBezTo>
                    <a:cubicBezTo>
                      <a:pt x="8" y="30"/>
                      <a:pt x="15" y="36"/>
                      <a:pt x="22" y="36"/>
                    </a:cubicBezTo>
                    <a:cubicBezTo>
                      <a:pt x="30" y="36"/>
                      <a:pt x="36" y="30"/>
                      <a:pt x="36" y="22"/>
                    </a:cubicBezTo>
                    <a:cubicBezTo>
                      <a:pt x="36" y="14"/>
                      <a:pt x="30" y="8"/>
                      <a:pt x="22" y="8"/>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grpSp>
        <p:sp>
          <p:nvSpPr>
            <p:cNvPr id="301" name="TextBox 52"/>
            <p:cNvSpPr txBox="1"/>
            <p:nvPr/>
          </p:nvSpPr>
          <p:spPr>
            <a:xfrm>
              <a:off x="6485612" y="3754783"/>
              <a:ext cx="349045" cy="811989"/>
            </a:xfrm>
            <a:prstGeom prst="rect">
              <a:avLst/>
            </a:prstGeom>
            <a:noFill/>
          </p:spPr>
          <p:txBody>
            <a:bodyPr wrap="none" lIns="54000" tIns="27000" rIns="54000" bIns="27000" rtlCol="0" anchor="t">
              <a:spAutoFit/>
            </a:bodyPr>
            <a:lstStyle/>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学</a:t>
              </a:r>
              <a:endParaRPr lang="en-US" altLang="zh-CN" sz="1400" b="1" dirty="0">
                <a:solidFill>
                  <a:srgbClr val="FFFFFF"/>
                </a:solidFill>
                <a:latin typeface="微软雅黑" panose="020B0503020204020204" pitchFamily="34" charset="-122"/>
                <a:ea typeface="微软雅黑" panose="020B0503020204020204" pitchFamily="34" charset="-122"/>
                <a:sym typeface="+mn-lt"/>
              </a:endParaRPr>
            </a:p>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生</a:t>
              </a:r>
              <a:endParaRPr lang="en-US" altLang="zh-CN" sz="1400" b="1" dirty="0">
                <a:solidFill>
                  <a:srgbClr val="FFFFFF"/>
                </a:solidFill>
                <a:latin typeface="微软雅黑" panose="020B0503020204020204" pitchFamily="34" charset="-122"/>
                <a:ea typeface="微软雅黑" panose="020B0503020204020204" pitchFamily="34" charset="-122"/>
                <a:sym typeface="+mn-lt"/>
              </a:endParaRPr>
            </a:p>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云</a:t>
              </a:r>
              <a:endParaRPr lang="id-ID" sz="1400" b="1" dirty="0">
                <a:solidFill>
                  <a:srgbClr val="FFFFFF"/>
                </a:solidFill>
                <a:latin typeface="微软雅黑" panose="020B0503020204020204" pitchFamily="34" charset="-122"/>
                <a:ea typeface="微软雅黑" panose="020B0503020204020204" pitchFamily="34" charset="-122"/>
                <a:sym typeface="+mn-lt"/>
              </a:endParaRPr>
            </a:p>
          </p:txBody>
        </p:sp>
      </p:grpSp>
      <p:grpSp>
        <p:nvGrpSpPr>
          <p:cNvPr id="8" name="组合 7"/>
          <p:cNvGrpSpPr/>
          <p:nvPr/>
        </p:nvGrpSpPr>
        <p:grpSpPr>
          <a:xfrm>
            <a:off x="5761843" y="4185575"/>
            <a:ext cx="998579" cy="643361"/>
            <a:chOff x="4904978" y="3914607"/>
            <a:chExt cx="1207763" cy="745375"/>
          </a:xfrm>
        </p:grpSpPr>
        <p:grpSp>
          <p:nvGrpSpPr>
            <p:cNvPr id="293" name="Group 44"/>
            <p:cNvGrpSpPr/>
            <p:nvPr/>
          </p:nvGrpSpPr>
          <p:grpSpPr>
            <a:xfrm>
              <a:off x="4904978" y="3914607"/>
              <a:ext cx="1207763" cy="745375"/>
              <a:chOff x="3328144" y="2726929"/>
              <a:chExt cx="2246402" cy="1386376"/>
            </a:xfrm>
          </p:grpSpPr>
          <p:sp>
            <p:nvSpPr>
              <p:cNvPr id="294" name="Rectangle 18"/>
              <p:cNvSpPr>
                <a:spLocks noChangeArrowheads="1"/>
              </p:cNvSpPr>
              <p:nvPr/>
            </p:nvSpPr>
            <p:spPr bwMode="auto">
              <a:xfrm>
                <a:off x="3556099" y="2726929"/>
                <a:ext cx="1829104" cy="124230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95" name="Rectangle 19"/>
              <p:cNvSpPr>
                <a:spLocks noChangeArrowheads="1"/>
              </p:cNvSpPr>
              <p:nvPr/>
            </p:nvSpPr>
            <p:spPr bwMode="auto">
              <a:xfrm>
                <a:off x="3603197" y="2839970"/>
                <a:ext cx="1734351" cy="982430"/>
              </a:xfrm>
              <a:prstGeom prst="rect">
                <a:avLst/>
              </a:prstGeom>
              <a:solidFill>
                <a:srgbClr val="005D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96" name="Freeform 20"/>
              <p:cNvSpPr>
                <a:spLocks/>
              </p:cNvSpPr>
              <p:nvPr/>
            </p:nvSpPr>
            <p:spPr bwMode="auto">
              <a:xfrm>
                <a:off x="4183901" y="2726930"/>
                <a:ext cx="1201301" cy="1242304"/>
              </a:xfrm>
              <a:custGeom>
                <a:avLst/>
                <a:gdLst>
                  <a:gd name="T0" fmla="*/ 2168 w 2168"/>
                  <a:gd name="T1" fmla="*/ 2242 h 2242"/>
                  <a:gd name="T2" fmla="*/ 0 w 2168"/>
                  <a:gd name="T3" fmla="*/ 2242 h 2242"/>
                  <a:gd name="T4" fmla="*/ 995 w 2168"/>
                  <a:gd name="T5" fmla="*/ 0 h 2242"/>
                  <a:gd name="T6" fmla="*/ 2168 w 2168"/>
                  <a:gd name="T7" fmla="*/ 0 h 2242"/>
                  <a:gd name="T8" fmla="*/ 2168 w 2168"/>
                  <a:gd name="T9" fmla="*/ 2242 h 2242"/>
                </a:gdLst>
                <a:ahLst/>
                <a:cxnLst>
                  <a:cxn ang="0">
                    <a:pos x="T0" y="T1"/>
                  </a:cxn>
                  <a:cxn ang="0">
                    <a:pos x="T2" y="T3"/>
                  </a:cxn>
                  <a:cxn ang="0">
                    <a:pos x="T4" y="T5"/>
                  </a:cxn>
                  <a:cxn ang="0">
                    <a:pos x="T6" y="T7"/>
                  </a:cxn>
                  <a:cxn ang="0">
                    <a:pos x="T8" y="T9"/>
                  </a:cxn>
                </a:cxnLst>
                <a:rect l="0" t="0" r="r" b="b"/>
                <a:pathLst>
                  <a:path w="2168" h="2242">
                    <a:moveTo>
                      <a:pt x="2168" y="2242"/>
                    </a:moveTo>
                    <a:lnTo>
                      <a:pt x="0" y="2242"/>
                    </a:lnTo>
                    <a:lnTo>
                      <a:pt x="995" y="0"/>
                    </a:lnTo>
                    <a:lnTo>
                      <a:pt x="2168" y="0"/>
                    </a:lnTo>
                    <a:lnTo>
                      <a:pt x="2168" y="2242"/>
                    </a:lnTo>
                    <a:close/>
                  </a:path>
                </a:pathLst>
              </a:custGeom>
              <a:solidFill>
                <a:srgbClr val="FFFFFF">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97" name="Oval 21"/>
              <p:cNvSpPr>
                <a:spLocks noChangeArrowheads="1"/>
              </p:cNvSpPr>
              <p:nvPr/>
            </p:nvSpPr>
            <p:spPr bwMode="auto">
              <a:xfrm>
                <a:off x="4452088" y="2764054"/>
                <a:ext cx="36571" cy="36571"/>
              </a:xfrm>
              <a:prstGeom prst="ellipse">
                <a:avLst/>
              </a:pr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98" name="Rectangle 22"/>
              <p:cNvSpPr>
                <a:spLocks noChangeArrowheads="1"/>
              </p:cNvSpPr>
              <p:nvPr/>
            </p:nvSpPr>
            <p:spPr bwMode="auto">
              <a:xfrm>
                <a:off x="3328145" y="4010786"/>
                <a:ext cx="2246401" cy="1025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99" name="Rectangle 23"/>
              <p:cNvSpPr>
                <a:spLocks noChangeArrowheads="1"/>
              </p:cNvSpPr>
              <p:nvPr/>
            </p:nvSpPr>
            <p:spPr bwMode="auto">
              <a:xfrm>
                <a:off x="3328144" y="4010795"/>
                <a:ext cx="1122683" cy="102510"/>
              </a:xfrm>
              <a:prstGeom prst="rect">
                <a:avLst/>
              </a:prstGeom>
              <a:solidFill>
                <a:srgbClr val="2424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grpSp>
        <p:sp>
          <p:nvSpPr>
            <p:cNvPr id="302" name="TextBox 53"/>
            <p:cNvSpPr txBox="1"/>
            <p:nvPr/>
          </p:nvSpPr>
          <p:spPr>
            <a:xfrm>
              <a:off x="5131287" y="4086480"/>
              <a:ext cx="783339" cy="312779"/>
            </a:xfrm>
            <a:prstGeom prst="rect">
              <a:avLst/>
            </a:prstGeom>
            <a:noFill/>
          </p:spPr>
          <p:txBody>
            <a:bodyPr wrap="none" lIns="54000" tIns="27000" rIns="54000" bIns="27000" rtlCol="0" anchor="t">
              <a:spAutoFit/>
            </a:bodyPr>
            <a:lstStyle/>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学校云</a:t>
              </a:r>
              <a:endParaRPr lang="id-ID" sz="1400" b="1" dirty="0">
                <a:solidFill>
                  <a:srgbClr val="FFFFFF"/>
                </a:solidFill>
                <a:latin typeface="微软雅黑" panose="020B0503020204020204" pitchFamily="34" charset="-122"/>
                <a:ea typeface="微软雅黑" panose="020B0503020204020204" pitchFamily="34" charset="-122"/>
                <a:sym typeface="+mn-lt"/>
              </a:endParaRPr>
            </a:p>
          </p:txBody>
        </p:sp>
      </p:grpSp>
      <p:grpSp>
        <p:nvGrpSpPr>
          <p:cNvPr id="13" name="组合 12"/>
          <p:cNvGrpSpPr/>
          <p:nvPr/>
        </p:nvGrpSpPr>
        <p:grpSpPr>
          <a:xfrm>
            <a:off x="2051720" y="3984969"/>
            <a:ext cx="999294" cy="837501"/>
            <a:chOff x="7204177" y="3689684"/>
            <a:chExt cx="1208627" cy="970298"/>
          </a:xfrm>
        </p:grpSpPr>
        <p:grpSp>
          <p:nvGrpSpPr>
            <p:cNvPr id="285" name="Group 36"/>
            <p:cNvGrpSpPr/>
            <p:nvPr/>
          </p:nvGrpSpPr>
          <p:grpSpPr>
            <a:xfrm>
              <a:off x="7204177" y="3689684"/>
              <a:ext cx="1208627" cy="970298"/>
              <a:chOff x="8768337" y="2540450"/>
              <a:chExt cx="2248010" cy="1804722"/>
            </a:xfrm>
          </p:grpSpPr>
          <p:sp>
            <p:nvSpPr>
              <p:cNvPr id="286" name="Rectangle 24"/>
              <p:cNvSpPr>
                <a:spLocks noChangeArrowheads="1"/>
              </p:cNvSpPr>
              <p:nvPr/>
            </p:nvSpPr>
            <p:spPr bwMode="auto">
              <a:xfrm>
                <a:off x="8768337" y="2540451"/>
                <a:ext cx="2248007" cy="145176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87" name="Rectangle 25"/>
              <p:cNvSpPr>
                <a:spLocks noChangeArrowheads="1"/>
              </p:cNvSpPr>
              <p:nvPr/>
            </p:nvSpPr>
            <p:spPr bwMode="auto">
              <a:xfrm>
                <a:off x="8815435" y="2653483"/>
                <a:ext cx="2153809" cy="1191882"/>
              </a:xfrm>
              <a:prstGeom prst="rect">
                <a:avLst/>
              </a:prstGeom>
              <a:solidFill>
                <a:srgbClr val="005D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88" name="Freeform 26"/>
              <p:cNvSpPr>
                <a:spLocks/>
              </p:cNvSpPr>
              <p:nvPr/>
            </p:nvSpPr>
            <p:spPr bwMode="auto">
              <a:xfrm>
                <a:off x="9605593" y="2540450"/>
                <a:ext cx="1410754" cy="1451761"/>
              </a:xfrm>
              <a:custGeom>
                <a:avLst/>
                <a:gdLst>
                  <a:gd name="T0" fmla="*/ 2546 w 2546"/>
                  <a:gd name="T1" fmla="*/ 2620 h 2620"/>
                  <a:gd name="T2" fmla="*/ 0 w 2546"/>
                  <a:gd name="T3" fmla="*/ 2620 h 2620"/>
                  <a:gd name="T4" fmla="*/ 995 w 2546"/>
                  <a:gd name="T5" fmla="*/ 0 h 2620"/>
                  <a:gd name="T6" fmla="*/ 2546 w 2546"/>
                  <a:gd name="T7" fmla="*/ 0 h 2620"/>
                  <a:gd name="T8" fmla="*/ 2546 w 2546"/>
                  <a:gd name="T9" fmla="*/ 2620 h 2620"/>
                </a:gdLst>
                <a:ahLst/>
                <a:cxnLst>
                  <a:cxn ang="0">
                    <a:pos x="T0" y="T1"/>
                  </a:cxn>
                  <a:cxn ang="0">
                    <a:pos x="T2" y="T3"/>
                  </a:cxn>
                  <a:cxn ang="0">
                    <a:pos x="T4" y="T5"/>
                  </a:cxn>
                  <a:cxn ang="0">
                    <a:pos x="T6" y="T7"/>
                  </a:cxn>
                  <a:cxn ang="0">
                    <a:pos x="T8" y="T9"/>
                  </a:cxn>
                </a:cxnLst>
                <a:rect l="0" t="0" r="r" b="b"/>
                <a:pathLst>
                  <a:path w="2546" h="2620">
                    <a:moveTo>
                      <a:pt x="2546" y="2620"/>
                    </a:moveTo>
                    <a:lnTo>
                      <a:pt x="0" y="2620"/>
                    </a:lnTo>
                    <a:lnTo>
                      <a:pt x="995" y="0"/>
                    </a:lnTo>
                    <a:lnTo>
                      <a:pt x="2546" y="0"/>
                    </a:lnTo>
                    <a:lnTo>
                      <a:pt x="2546" y="2620"/>
                    </a:lnTo>
                    <a:close/>
                  </a:path>
                </a:pathLst>
              </a:custGeom>
              <a:solidFill>
                <a:srgbClr val="FFFFFF">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89" name="Oval 27"/>
              <p:cNvSpPr>
                <a:spLocks noChangeArrowheads="1"/>
              </p:cNvSpPr>
              <p:nvPr/>
            </p:nvSpPr>
            <p:spPr bwMode="auto">
              <a:xfrm>
                <a:off x="9873781" y="2577576"/>
                <a:ext cx="37126" cy="36571"/>
              </a:xfrm>
              <a:prstGeom prst="ellipse">
                <a:avLst/>
              </a:pr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90" name="Rectangle 28"/>
              <p:cNvSpPr>
                <a:spLocks noChangeArrowheads="1"/>
              </p:cNvSpPr>
              <p:nvPr/>
            </p:nvSpPr>
            <p:spPr bwMode="auto">
              <a:xfrm>
                <a:off x="9501978" y="4295302"/>
                <a:ext cx="779627" cy="4987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91" name="Rectangle 29"/>
              <p:cNvSpPr>
                <a:spLocks noChangeArrowheads="1"/>
              </p:cNvSpPr>
              <p:nvPr/>
            </p:nvSpPr>
            <p:spPr bwMode="auto">
              <a:xfrm>
                <a:off x="9716987" y="3992200"/>
                <a:ext cx="350750" cy="30309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292" name="Rectangle 30"/>
              <p:cNvSpPr>
                <a:spLocks noChangeArrowheads="1"/>
              </p:cNvSpPr>
              <p:nvPr/>
            </p:nvSpPr>
            <p:spPr bwMode="auto">
              <a:xfrm>
                <a:off x="9716965" y="3992203"/>
                <a:ext cx="175652" cy="303096"/>
              </a:xfrm>
              <a:prstGeom prst="rect">
                <a:avLst/>
              </a:prstGeom>
              <a:solidFill>
                <a:srgbClr val="2424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grpSp>
        <p:sp>
          <p:nvSpPr>
            <p:cNvPr id="303" name="TextBox 54"/>
            <p:cNvSpPr txBox="1"/>
            <p:nvPr/>
          </p:nvSpPr>
          <p:spPr>
            <a:xfrm>
              <a:off x="7427445" y="3902123"/>
              <a:ext cx="783338" cy="312779"/>
            </a:xfrm>
            <a:prstGeom prst="rect">
              <a:avLst/>
            </a:prstGeom>
            <a:noFill/>
          </p:spPr>
          <p:txBody>
            <a:bodyPr wrap="none" lIns="54000" tIns="27000" rIns="54000" bIns="27000" rtlCol="0" anchor="t">
              <a:spAutoFit/>
            </a:bodyPr>
            <a:lstStyle/>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教学云</a:t>
              </a:r>
            </a:p>
          </p:txBody>
        </p:sp>
      </p:grpSp>
      <p:grpSp>
        <p:nvGrpSpPr>
          <p:cNvPr id="430" name="组合 429"/>
          <p:cNvGrpSpPr/>
          <p:nvPr/>
        </p:nvGrpSpPr>
        <p:grpSpPr>
          <a:xfrm>
            <a:off x="3232555" y="3984970"/>
            <a:ext cx="448766" cy="837500"/>
            <a:chOff x="4139952" y="3689684"/>
            <a:chExt cx="542774" cy="970297"/>
          </a:xfrm>
        </p:grpSpPr>
        <p:grpSp>
          <p:nvGrpSpPr>
            <p:cNvPr id="431" name="Group 24"/>
            <p:cNvGrpSpPr/>
            <p:nvPr/>
          </p:nvGrpSpPr>
          <p:grpSpPr>
            <a:xfrm>
              <a:off x="4139952" y="3689684"/>
              <a:ext cx="542774" cy="970297"/>
              <a:chOff x="6349" y="4761"/>
              <a:chExt cx="3140076" cy="5613450"/>
            </a:xfrm>
          </p:grpSpPr>
          <p:sp>
            <p:nvSpPr>
              <p:cNvPr id="433" name="Rectangle 25"/>
              <p:cNvSpPr>
                <a:spLocks noChangeArrowheads="1"/>
              </p:cNvSpPr>
              <p:nvPr/>
            </p:nvSpPr>
            <p:spPr bwMode="auto">
              <a:xfrm>
                <a:off x="6349" y="4761"/>
                <a:ext cx="3140076" cy="56134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434" name="Rectangle 26"/>
              <p:cNvSpPr>
                <a:spLocks noChangeArrowheads="1"/>
              </p:cNvSpPr>
              <p:nvPr/>
            </p:nvSpPr>
            <p:spPr bwMode="auto">
              <a:xfrm>
                <a:off x="142875" y="479426"/>
                <a:ext cx="2868613" cy="4418013"/>
              </a:xfrm>
              <a:prstGeom prst="rect">
                <a:avLst/>
              </a:prstGeom>
              <a:solidFill>
                <a:srgbClr val="3992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435" name="Freeform 27"/>
              <p:cNvSpPr>
                <a:spLocks/>
              </p:cNvSpPr>
              <p:nvPr/>
            </p:nvSpPr>
            <p:spPr bwMode="auto">
              <a:xfrm>
                <a:off x="6349" y="4761"/>
                <a:ext cx="3140076" cy="5613450"/>
              </a:xfrm>
              <a:custGeom>
                <a:avLst/>
                <a:gdLst>
                  <a:gd name="T0" fmla="*/ 1978 w 1978"/>
                  <a:gd name="T1" fmla="*/ 3536 h 3536"/>
                  <a:gd name="T2" fmla="*/ 0 w 1978"/>
                  <a:gd name="T3" fmla="*/ 3536 h 3536"/>
                  <a:gd name="T4" fmla="*/ 0 w 1978"/>
                  <a:gd name="T5" fmla="*/ 3082 h 3536"/>
                  <a:gd name="T6" fmla="*/ 1524 w 1978"/>
                  <a:gd name="T7" fmla="*/ 0 h 3536"/>
                  <a:gd name="T8" fmla="*/ 1978 w 1978"/>
                  <a:gd name="T9" fmla="*/ 0 h 3536"/>
                  <a:gd name="T10" fmla="*/ 1978 w 1978"/>
                  <a:gd name="T11" fmla="*/ 3536 h 3536"/>
                </a:gdLst>
                <a:ahLst/>
                <a:cxnLst>
                  <a:cxn ang="0">
                    <a:pos x="T0" y="T1"/>
                  </a:cxn>
                  <a:cxn ang="0">
                    <a:pos x="T2" y="T3"/>
                  </a:cxn>
                  <a:cxn ang="0">
                    <a:pos x="T4" y="T5"/>
                  </a:cxn>
                  <a:cxn ang="0">
                    <a:pos x="T6" y="T7"/>
                  </a:cxn>
                  <a:cxn ang="0">
                    <a:pos x="T8" y="T9"/>
                  </a:cxn>
                  <a:cxn ang="0">
                    <a:pos x="T10" y="T11"/>
                  </a:cxn>
                </a:cxnLst>
                <a:rect l="0" t="0" r="r" b="b"/>
                <a:pathLst>
                  <a:path w="1978" h="3536">
                    <a:moveTo>
                      <a:pt x="1978" y="3536"/>
                    </a:moveTo>
                    <a:lnTo>
                      <a:pt x="0" y="3536"/>
                    </a:lnTo>
                    <a:lnTo>
                      <a:pt x="0" y="3082"/>
                    </a:lnTo>
                    <a:lnTo>
                      <a:pt x="1524" y="0"/>
                    </a:lnTo>
                    <a:lnTo>
                      <a:pt x="1978" y="0"/>
                    </a:lnTo>
                    <a:lnTo>
                      <a:pt x="1978" y="3536"/>
                    </a:lnTo>
                    <a:close/>
                  </a:path>
                </a:pathLst>
              </a:custGeom>
              <a:solidFill>
                <a:srgbClr val="FFFFFF">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436" name="Freeform 28"/>
              <p:cNvSpPr>
                <a:spLocks noEditPoints="1"/>
              </p:cNvSpPr>
              <p:nvPr/>
            </p:nvSpPr>
            <p:spPr bwMode="auto">
              <a:xfrm>
                <a:off x="1306514" y="5010193"/>
                <a:ext cx="539750" cy="541345"/>
              </a:xfrm>
              <a:custGeom>
                <a:avLst/>
                <a:gdLst>
                  <a:gd name="T0" fmla="*/ 72 w 144"/>
                  <a:gd name="T1" fmla="*/ 144 h 144"/>
                  <a:gd name="T2" fmla="*/ 0 w 144"/>
                  <a:gd name="T3" fmla="*/ 72 h 144"/>
                  <a:gd name="T4" fmla="*/ 72 w 144"/>
                  <a:gd name="T5" fmla="*/ 0 h 144"/>
                  <a:gd name="T6" fmla="*/ 144 w 144"/>
                  <a:gd name="T7" fmla="*/ 72 h 144"/>
                  <a:gd name="T8" fmla="*/ 72 w 144"/>
                  <a:gd name="T9" fmla="*/ 144 h 144"/>
                  <a:gd name="T10" fmla="*/ 72 w 144"/>
                  <a:gd name="T11" fmla="*/ 8 h 144"/>
                  <a:gd name="T12" fmla="*/ 8 w 144"/>
                  <a:gd name="T13" fmla="*/ 72 h 144"/>
                  <a:gd name="T14" fmla="*/ 72 w 144"/>
                  <a:gd name="T15" fmla="*/ 136 h 144"/>
                  <a:gd name="T16" fmla="*/ 136 w 144"/>
                  <a:gd name="T17" fmla="*/ 72 h 144"/>
                  <a:gd name="T18" fmla="*/ 72 w 144"/>
                  <a:gd name="T19"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72" y="144"/>
                    </a:moveTo>
                    <a:cubicBezTo>
                      <a:pt x="33" y="144"/>
                      <a:pt x="0" y="111"/>
                      <a:pt x="0" y="72"/>
                    </a:cubicBezTo>
                    <a:cubicBezTo>
                      <a:pt x="0" y="32"/>
                      <a:pt x="33" y="0"/>
                      <a:pt x="72" y="0"/>
                    </a:cubicBezTo>
                    <a:cubicBezTo>
                      <a:pt x="112" y="0"/>
                      <a:pt x="144" y="32"/>
                      <a:pt x="144" y="72"/>
                    </a:cubicBezTo>
                    <a:cubicBezTo>
                      <a:pt x="144" y="111"/>
                      <a:pt x="112" y="144"/>
                      <a:pt x="72" y="144"/>
                    </a:cubicBezTo>
                    <a:close/>
                    <a:moveTo>
                      <a:pt x="72" y="8"/>
                    </a:moveTo>
                    <a:cubicBezTo>
                      <a:pt x="37" y="8"/>
                      <a:pt x="8" y="36"/>
                      <a:pt x="8" y="72"/>
                    </a:cubicBezTo>
                    <a:cubicBezTo>
                      <a:pt x="8" y="107"/>
                      <a:pt x="37" y="136"/>
                      <a:pt x="72" y="136"/>
                    </a:cubicBezTo>
                    <a:cubicBezTo>
                      <a:pt x="108" y="136"/>
                      <a:pt x="136" y="107"/>
                      <a:pt x="136" y="72"/>
                    </a:cubicBezTo>
                    <a:cubicBezTo>
                      <a:pt x="136" y="36"/>
                      <a:pt x="108" y="8"/>
                      <a:pt x="72" y="8"/>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437" name="Freeform 29"/>
              <p:cNvSpPr>
                <a:spLocks/>
              </p:cNvSpPr>
              <p:nvPr/>
            </p:nvSpPr>
            <p:spPr bwMode="auto">
              <a:xfrm>
                <a:off x="1320798" y="215902"/>
                <a:ext cx="511175" cy="44449"/>
              </a:xfrm>
              <a:custGeom>
                <a:avLst/>
                <a:gdLst>
                  <a:gd name="T0" fmla="*/ 130 w 136"/>
                  <a:gd name="T1" fmla="*/ 12 h 12"/>
                  <a:gd name="T2" fmla="*/ 6 w 136"/>
                  <a:gd name="T3" fmla="*/ 12 h 12"/>
                  <a:gd name="T4" fmla="*/ 0 w 136"/>
                  <a:gd name="T5" fmla="*/ 6 h 12"/>
                  <a:gd name="T6" fmla="*/ 6 w 136"/>
                  <a:gd name="T7" fmla="*/ 0 h 12"/>
                  <a:gd name="T8" fmla="*/ 130 w 136"/>
                  <a:gd name="T9" fmla="*/ 0 h 12"/>
                  <a:gd name="T10" fmla="*/ 136 w 136"/>
                  <a:gd name="T11" fmla="*/ 6 h 12"/>
                  <a:gd name="T12" fmla="*/ 130 w 13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36" h="12">
                    <a:moveTo>
                      <a:pt x="130" y="12"/>
                    </a:moveTo>
                    <a:cubicBezTo>
                      <a:pt x="6" y="12"/>
                      <a:pt x="6" y="12"/>
                      <a:pt x="6" y="12"/>
                    </a:cubicBezTo>
                    <a:cubicBezTo>
                      <a:pt x="3" y="12"/>
                      <a:pt x="0" y="9"/>
                      <a:pt x="0" y="6"/>
                    </a:cubicBezTo>
                    <a:cubicBezTo>
                      <a:pt x="0" y="3"/>
                      <a:pt x="3" y="0"/>
                      <a:pt x="6" y="0"/>
                    </a:cubicBezTo>
                    <a:cubicBezTo>
                      <a:pt x="130" y="0"/>
                      <a:pt x="130" y="0"/>
                      <a:pt x="130" y="0"/>
                    </a:cubicBezTo>
                    <a:cubicBezTo>
                      <a:pt x="134" y="0"/>
                      <a:pt x="136" y="3"/>
                      <a:pt x="136" y="6"/>
                    </a:cubicBezTo>
                    <a:cubicBezTo>
                      <a:pt x="136" y="9"/>
                      <a:pt x="134" y="12"/>
                      <a:pt x="130" y="12"/>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grpSp>
        <p:sp>
          <p:nvSpPr>
            <p:cNvPr id="432" name="TextBox 51"/>
            <p:cNvSpPr txBox="1"/>
            <p:nvPr/>
          </p:nvSpPr>
          <p:spPr>
            <a:xfrm>
              <a:off x="4236815" y="3754783"/>
              <a:ext cx="349045" cy="811989"/>
            </a:xfrm>
            <a:prstGeom prst="rect">
              <a:avLst/>
            </a:prstGeom>
            <a:noFill/>
          </p:spPr>
          <p:txBody>
            <a:bodyPr wrap="none" lIns="54000" tIns="27000" rIns="54000" bIns="27000" rtlCol="0" anchor="t">
              <a:spAutoFit/>
            </a:bodyPr>
            <a:lstStyle/>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教</a:t>
              </a:r>
              <a:endParaRPr lang="en-US" altLang="zh-CN" sz="1400" b="1" dirty="0">
                <a:solidFill>
                  <a:srgbClr val="FFFFFF"/>
                </a:solidFill>
                <a:latin typeface="微软雅黑" panose="020B0503020204020204" pitchFamily="34" charset="-122"/>
                <a:ea typeface="微软雅黑" panose="020B0503020204020204" pitchFamily="34" charset="-122"/>
                <a:sym typeface="+mn-lt"/>
              </a:endParaRPr>
            </a:p>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师</a:t>
              </a:r>
              <a:endParaRPr lang="en-US" altLang="zh-CN" sz="1400" b="1" dirty="0">
                <a:solidFill>
                  <a:srgbClr val="FFFFFF"/>
                </a:solidFill>
                <a:latin typeface="微软雅黑" panose="020B0503020204020204" pitchFamily="34" charset="-122"/>
                <a:ea typeface="微软雅黑" panose="020B0503020204020204" pitchFamily="34" charset="-122"/>
                <a:sym typeface="+mn-lt"/>
              </a:endParaRPr>
            </a:p>
            <a:p>
              <a:pPr algn="ctr" defTabSz="1031626"/>
              <a:r>
                <a:rPr lang="zh-CN" altLang="en-US" sz="1400" b="1" dirty="0">
                  <a:solidFill>
                    <a:srgbClr val="FFFFFF"/>
                  </a:solidFill>
                  <a:latin typeface="微软雅黑" panose="020B0503020204020204" pitchFamily="34" charset="-122"/>
                  <a:ea typeface="微软雅黑" panose="020B0503020204020204" pitchFamily="34" charset="-122"/>
                  <a:sym typeface="+mn-lt"/>
                </a:rPr>
                <a:t>云</a:t>
              </a:r>
              <a:endParaRPr lang="id-ID" sz="1400" b="1" dirty="0">
                <a:solidFill>
                  <a:srgbClr val="FFFFFF"/>
                </a:solidFill>
                <a:latin typeface="微软雅黑" panose="020B0503020204020204" pitchFamily="34" charset="-122"/>
                <a:ea typeface="微软雅黑" panose="020B0503020204020204" pitchFamily="34" charset="-122"/>
                <a:sym typeface="+mn-lt"/>
              </a:endParaRPr>
            </a:p>
          </p:txBody>
        </p:sp>
      </p:grpSp>
      <p:grpSp>
        <p:nvGrpSpPr>
          <p:cNvPr id="438" name="Group 2"/>
          <p:cNvGrpSpPr/>
          <p:nvPr/>
        </p:nvGrpSpPr>
        <p:grpSpPr>
          <a:xfrm rot="10800000">
            <a:off x="5490118" y="3426156"/>
            <a:ext cx="856624" cy="688651"/>
            <a:chOff x="1798779" y="4156724"/>
            <a:chExt cx="1515720" cy="1483980"/>
          </a:xfrm>
        </p:grpSpPr>
        <p:sp>
          <p:nvSpPr>
            <p:cNvPr id="439" name="Freeform 5"/>
            <p:cNvSpPr>
              <a:spLocks/>
            </p:cNvSpPr>
            <p:nvPr/>
          </p:nvSpPr>
          <p:spPr bwMode="auto">
            <a:xfrm>
              <a:off x="3093970" y="5360327"/>
              <a:ext cx="220529" cy="280377"/>
            </a:xfrm>
            <a:custGeom>
              <a:avLst/>
              <a:gdLst>
                <a:gd name="T0" fmla="*/ 957 w 957"/>
                <a:gd name="T1" fmla="*/ 957 h 957"/>
                <a:gd name="T2" fmla="*/ 0 w 957"/>
                <a:gd name="T3" fmla="*/ 0 h 957"/>
              </a:gdLst>
              <a:ahLst/>
              <a:cxnLst>
                <a:cxn ang="0">
                  <a:pos x="T0" y="T1"/>
                </a:cxn>
                <a:cxn ang="0">
                  <a:pos x="T2" y="T3"/>
                </a:cxn>
              </a:cxnLst>
              <a:rect l="0" t="0" r="r" b="b"/>
              <a:pathLst>
                <a:path w="957" h="957">
                  <a:moveTo>
                    <a:pt x="957" y="957"/>
                  </a:moveTo>
                  <a:cubicBezTo>
                    <a:pt x="957" y="429"/>
                    <a:pt x="528" y="0"/>
                    <a:pt x="0" y="0"/>
                  </a:cubicBezTo>
                </a:path>
              </a:pathLst>
            </a:custGeom>
            <a:noFill/>
            <a:ln w="50800" cap="flat">
              <a:solidFill>
                <a:srgbClr val="3992DB"/>
              </a:solidFill>
              <a:prstDash val="solid"/>
              <a:miter lim="800000"/>
              <a:headEnd type="none"/>
              <a:tailEnd type="none" w="sm" len="sm"/>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440" name="Freeform 7"/>
            <p:cNvSpPr>
              <a:spLocks/>
            </p:cNvSpPr>
            <p:nvPr/>
          </p:nvSpPr>
          <p:spPr bwMode="auto">
            <a:xfrm>
              <a:off x="1798779" y="5079703"/>
              <a:ext cx="220821" cy="280624"/>
            </a:xfrm>
            <a:custGeom>
              <a:avLst/>
              <a:gdLst>
                <a:gd name="T0" fmla="*/ 0 w 958"/>
                <a:gd name="T1" fmla="*/ 0 h 958"/>
                <a:gd name="T2" fmla="*/ 958 w 958"/>
                <a:gd name="T3" fmla="*/ 958 h 958"/>
              </a:gdLst>
              <a:ahLst/>
              <a:cxnLst>
                <a:cxn ang="0">
                  <a:pos x="T0" y="T1"/>
                </a:cxn>
                <a:cxn ang="0">
                  <a:pos x="T2" y="T3"/>
                </a:cxn>
              </a:cxnLst>
              <a:rect l="0" t="0" r="r" b="b"/>
              <a:pathLst>
                <a:path w="958" h="958">
                  <a:moveTo>
                    <a:pt x="0" y="0"/>
                  </a:moveTo>
                  <a:cubicBezTo>
                    <a:pt x="0" y="528"/>
                    <a:pt x="430" y="958"/>
                    <a:pt x="958" y="958"/>
                  </a:cubicBezTo>
                </a:path>
              </a:pathLst>
            </a:custGeom>
            <a:noFill/>
            <a:ln w="50800" cap="flat">
              <a:solidFill>
                <a:srgbClr val="3992D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cxnSp>
          <p:nvCxnSpPr>
            <p:cNvPr id="441" name="Straight Connector 5"/>
            <p:cNvCxnSpPr>
              <a:stCxn id="440" idx="1"/>
            </p:cNvCxnSpPr>
            <p:nvPr/>
          </p:nvCxnSpPr>
          <p:spPr>
            <a:xfrm rot="10800000" flipH="1">
              <a:off x="2019600" y="5360327"/>
              <a:ext cx="1070566" cy="0"/>
            </a:xfrm>
            <a:prstGeom prst="line">
              <a:avLst/>
            </a:prstGeom>
            <a:noFill/>
            <a:ln w="50800" cap="rnd" cmpd="sng" algn="ctr">
              <a:solidFill>
                <a:srgbClr val="3992DB"/>
              </a:solidFill>
              <a:prstDash val="solid"/>
            </a:ln>
            <a:effectLst/>
          </p:spPr>
        </p:cxnSp>
        <p:cxnSp>
          <p:nvCxnSpPr>
            <p:cNvPr id="442" name="Straight Connector 6"/>
            <p:cNvCxnSpPr/>
            <p:nvPr/>
          </p:nvCxnSpPr>
          <p:spPr>
            <a:xfrm>
              <a:off x="1799189" y="4156724"/>
              <a:ext cx="0" cy="937431"/>
            </a:xfrm>
            <a:prstGeom prst="line">
              <a:avLst/>
            </a:prstGeom>
            <a:noFill/>
            <a:ln w="50800" cap="flat" cmpd="sng" algn="ctr">
              <a:solidFill>
                <a:srgbClr val="3992DB"/>
              </a:solidFill>
              <a:prstDash val="solid"/>
            </a:ln>
            <a:effectLst/>
          </p:spPr>
        </p:cxnSp>
      </p:grpSp>
      <p:sp>
        <p:nvSpPr>
          <p:cNvPr id="15" name="矩形 14"/>
          <p:cNvSpPr/>
          <p:nvPr/>
        </p:nvSpPr>
        <p:spPr>
          <a:xfrm>
            <a:off x="3564819" y="2401913"/>
            <a:ext cx="1723550" cy="707886"/>
          </a:xfrm>
          <a:prstGeom prst="rect">
            <a:avLst/>
          </a:prstGeom>
        </p:spPr>
        <p:txBody>
          <a:bodyPr wrap="none">
            <a:spAutoFit/>
          </a:bodyPr>
          <a:lstStyle/>
          <a:p>
            <a:pPr algn="ctr"/>
            <a:r>
              <a:rPr lang="zh-CN" altLang="zh-CN" sz="2000" b="1" dirty="0">
                <a:solidFill>
                  <a:srgbClr val="005DA2"/>
                </a:solidFill>
                <a:latin typeface="微软雅黑" panose="020B0503020204020204" pitchFamily="34" charset="-122"/>
                <a:ea typeface="微软雅黑" panose="020B0503020204020204" pitchFamily="34" charset="-122"/>
              </a:rPr>
              <a:t>闵行现代化</a:t>
            </a:r>
            <a:endParaRPr lang="en-US" altLang="zh-CN" sz="2000" b="1" dirty="0">
              <a:solidFill>
                <a:srgbClr val="005DA2"/>
              </a:solidFill>
              <a:latin typeface="微软雅黑" panose="020B0503020204020204" pitchFamily="34" charset="-122"/>
              <a:ea typeface="微软雅黑" panose="020B0503020204020204" pitchFamily="34" charset="-122"/>
            </a:endParaRPr>
          </a:p>
          <a:p>
            <a:pPr algn="ctr"/>
            <a:r>
              <a:rPr lang="zh-CN" altLang="zh-CN" sz="2000" b="1" dirty="0">
                <a:solidFill>
                  <a:srgbClr val="005DA2"/>
                </a:solidFill>
                <a:latin typeface="微软雅黑" panose="020B0503020204020204" pitchFamily="34" charset="-122"/>
                <a:ea typeface="微软雅黑" panose="020B0503020204020204" pitchFamily="34" charset="-122"/>
              </a:rPr>
              <a:t>教育治理体系</a:t>
            </a:r>
          </a:p>
        </p:txBody>
      </p:sp>
      <p:sp>
        <p:nvSpPr>
          <p:cNvPr id="202" name="Freeform 22"/>
          <p:cNvSpPr>
            <a:spLocks noEditPoints="1"/>
          </p:cNvSpPr>
          <p:nvPr/>
        </p:nvSpPr>
        <p:spPr bwMode="auto">
          <a:xfrm>
            <a:off x="3212534" y="1659942"/>
            <a:ext cx="2444314" cy="1839011"/>
          </a:xfrm>
          <a:custGeom>
            <a:avLst/>
            <a:gdLst>
              <a:gd name="T0" fmla="*/ 298 w 368"/>
              <a:gd name="T1" fmla="*/ 94 h 265"/>
              <a:gd name="T2" fmla="*/ 196 w 368"/>
              <a:gd name="T3" fmla="*/ 0 h 265"/>
              <a:gd name="T4" fmla="*/ 102 w 368"/>
              <a:gd name="T5" fmla="*/ 60 h 265"/>
              <a:gd name="T6" fmla="*/ 86 w 368"/>
              <a:gd name="T7" fmla="*/ 58 h 265"/>
              <a:gd name="T8" fmla="*/ 35 w 368"/>
              <a:gd name="T9" fmla="*/ 109 h 265"/>
              <a:gd name="T10" fmla="*/ 37 w 368"/>
              <a:gd name="T11" fmla="*/ 126 h 265"/>
              <a:gd name="T12" fmla="*/ 0 w 368"/>
              <a:gd name="T13" fmla="*/ 190 h 265"/>
              <a:gd name="T14" fmla="*/ 75 w 368"/>
              <a:gd name="T15" fmla="*/ 265 h 265"/>
              <a:gd name="T16" fmla="*/ 75 w 368"/>
              <a:gd name="T17" fmla="*/ 265 h 265"/>
              <a:gd name="T18" fmla="*/ 282 w 368"/>
              <a:gd name="T19" fmla="*/ 265 h 265"/>
              <a:gd name="T20" fmla="*/ 282 w 368"/>
              <a:gd name="T21" fmla="*/ 265 h 265"/>
              <a:gd name="T22" fmla="*/ 368 w 368"/>
              <a:gd name="T23" fmla="*/ 178 h 265"/>
              <a:gd name="T24" fmla="*/ 298 w 368"/>
              <a:gd name="T25" fmla="*/ 94 h 265"/>
              <a:gd name="T26" fmla="*/ 282 w 368"/>
              <a:gd name="T27" fmla="*/ 242 h 265"/>
              <a:gd name="T28" fmla="*/ 282 w 368"/>
              <a:gd name="T29" fmla="*/ 242 h 265"/>
              <a:gd name="T30" fmla="*/ 75 w 368"/>
              <a:gd name="T31" fmla="*/ 242 h 265"/>
              <a:gd name="T32" fmla="*/ 23 w 368"/>
              <a:gd name="T33" fmla="*/ 190 h 265"/>
              <a:gd name="T34" fmla="*/ 49 w 368"/>
              <a:gd name="T35" fmla="*/ 145 h 265"/>
              <a:gd name="T36" fmla="*/ 59 w 368"/>
              <a:gd name="T37" fmla="*/ 118 h 265"/>
              <a:gd name="T38" fmla="*/ 58 w 368"/>
              <a:gd name="T39" fmla="*/ 109 h 265"/>
              <a:gd name="T40" fmla="*/ 86 w 368"/>
              <a:gd name="T41" fmla="*/ 81 h 265"/>
              <a:gd name="T42" fmla="*/ 102 w 368"/>
              <a:gd name="T43" fmla="*/ 83 h 265"/>
              <a:gd name="T44" fmla="*/ 123 w 368"/>
              <a:gd name="T45" fmla="*/ 70 h 265"/>
              <a:gd name="T46" fmla="*/ 196 w 368"/>
              <a:gd name="T47" fmla="*/ 23 h 265"/>
              <a:gd name="T48" fmla="*/ 275 w 368"/>
              <a:gd name="T49" fmla="*/ 96 h 265"/>
              <a:gd name="T50" fmla="*/ 294 w 368"/>
              <a:gd name="T51" fmla="*/ 116 h 265"/>
              <a:gd name="T52" fmla="*/ 345 w 368"/>
              <a:gd name="T53" fmla="*/ 178 h 265"/>
              <a:gd name="T54" fmla="*/ 282 w 368"/>
              <a:gd name="T55" fmla="*/ 242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8" h="265">
                <a:moveTo>
                  <a:pt x="298" y="94"/>
                </a:moveTo>
                <a:cubicBezTo>
                  <a:pt x="293" y="41"/>
                  <a:pt x="250" y="0"/>
                  <a:pt x="196" y="0"/>
                </a:cubicBezTo>
                <a:cubicBezTo>
                  <a:pt x="154" y="0"/>
                  <a:pt x="118" y="25"/>
                  <a:pt x="102" y="60"/>
                </a:cubicBezTo>
                <a:cubicBezTo>
                  <a:pt x="97" y="59"/>
                  <a:pt x="92" y="58"/>
                  <a:pt x="86" y="58"/>
                </a:cubicBezTo>
                <a:cubicBezTo>
                  <a:pt x="58" y="58"/>
                  <a:pt x="35" y="81"/>
                  <a:pt x="35" y="109"/>
                </a:cubicBezTo>
                <a:cubicBezTo>
                  <a:pt x="35" y="115"/>
                  <a:pt x="36" y="120"/>
                  <a:pt x="37" y="126"/>
                </a:cubicBezTo>
                <a:cubicBezTo>
                  <a:pt x="15" y="139"/>
                  <a:pt x="0" y="162"/>
                  <a:pt x="0" y="190"/>
                </a:cubicBezTo>
                <a:cubicBezTo>
                  <a:pt x="0" y="231"/>
                  <a:pt x="34" y="265"/>
                  <a:pt x="75" y="265"/>
                </a:cubicBezTo>
                <a:cubicBezTo>
                  <a:pt x="75" y="265"/>
                  <a:pt x="75" y="265"/>
                  <a:pt x="75" y="265"/>
                </a:cubicBezTo>
                <a:cubicBezTo>
                  <a:pt x="282" y="265"/>
                  <a:pt x="282" y="265"/>
                  <a:pt x="282" y="265"/>
                </a:cubicBezTo>
                <a:cubicBezTo>
                  <a:pt x="282" y="265"/>
                  <a:pt x="282" y="265"/>
                  <a:pt x="282" y="265"/>
                </a:cubicBezTo>
                <a:cubicBezTo>
                  <a:pt x="330" y="265"/>
                  <a:pt x="368" y="226"/>
                  <a:pt x="368" y="178"/>
                </a:cubicBezTo>
                <a:cubicBezTo>
                  <a:pt x="368" y="136"/>
                  <a:pt x="338" y="101"/>
                  <a:pt x="298" y="94"/>
                </a:cubicBezTo>
                <a:close/>
                <a:moveTo>
                  <a:pt x="282" y="242"/>
                </a:moveTo>
                <a:cubicBezTo>
                  <a:pt x="282" y="242"/>
                  <a:pt x="282" y="242"/>
                  <a:pt x="282" y="242"/>
                </a:cubicBezTo>
                <a:cubicBezTo>
                  <a:pt x="75" y="242"/>
                  <a:pt x="75" y="242"/>
                  <a:pt x="75" y="242"/>
                </a:cubicBezTo>
                <a:cubicBezTo>
                  <a:pt x="46" y="242"/>
                  <a:pt x="23" y="219"/>
                  <a:pt x="23" y="190"/>
                </a:cubicBezTo>
                <a:cubicBezTo>
                  <a:pt x="23" y="172"/>
                  <a:pt x="33" y="155"/>
                  <a:pt x="49" y="145"/>
                </a:cubicBezTo>
                <a:cubicBezTo>
                  <a:pt x="65" y="136"/>
                  <a:pt x="66" y="135"/>
                  <a:pt x="59" y="118"/>
                </a:cubicBezTo>
                <a:cubicBezTo>
                  <a:pt x="58" y="115"/>
                  <a:pt x="58" y="112"/>
                  <a:pt x="58" y="109"/>
                </a:cubicBezTo>
                <a:cubicBezTo>
                  <a:pt x="58" y="94"/>
                  <a:pt x="70" y="81"/>
                  <a:pt x="86" y="81"/>
                </a:cubicBezTo>
                <a:cubicBezTo>
                  <a:pt x="86" y="81"/>
                  <a:pt x="94" y="80"/>
                  <a:pt x="102" y="83"/>
                </a:cubicBezTo>
                <a:cubicBezTo>
                  <a:pt x="115" y="89"/>
                  <a:pt x="117" y="83"/>
                  <a:pt x="123" y="70"/>
                </a:cubicBezTo>
                <a:cubicBezTo>
                  <a:pt x="136" y="41"/>
                  <a:pt x="165" y="23"/>
                  <a:pt x="196" y="23"/>
                </a:cubicBezTo>
                <a:cubicBezTo>
                  <a:pt x="237" y="23"/>
                  <a:pt x="271" y="54"/>
                  <a:pt x="275" y="96"/>
                </a:cubicBezTo>
                <a:cubicBezTo>
                  <a:pt x="277" y="112"/>
                  <a:pt x="277" y="112"/>
                  <a:pt x="294" y="116"/>
                </a:cubicBezTo>
                <a:cubicBezTo>
                  <a:pt x="324" y="122"/>
                  <a:pt x="345" y="148"/>
                  <a:pt x="345" y="178"/>
                </a:cubicBezTo>
                <a:cubicBezTo>
                  <a:pt x="345" y="213"/>
                  <a:pt x="317" y="242"/>
                  <a:pt x="282" y="242"/>
                </a:cubicBezTo>
                <a:close/>
              </a:path>
            </a:pathLst>
          </a:custGeom>
          <a:solidFill>
            <a:schemeClr val="accent1"/>
          </a:solidFill>
          <a:ln w="101600">
            <a:solidFill>
              <a:srgbClr val="FAFAFA"/>
            </a:solidFill>
          </a:ln>
        </p:spPr>
        <p:txBody>
          <a:bodyPr vert="horz" wrap="square" lIns="68580" tIns="34290" rIns="68580" bIns="34290" numCol="1" anchor="t" anchorCtr="0" compatLnSpc="1">
            <a:prstTxWarp prst="textNoShape">
              <a:avLst/>
            </a:prstTxWarp>
          </a:bodyPr>
          <a:lstStyle/>
          <a:p>
            <a:endParaRPr lang="id-ID" sz="1600">
              <a:cs typeface="+mn-ea"/>
              <a:sym typeface="+mn-lt"/>
            </a:endParaRPr>
          </a:p>
        </p:txBody>
      </p:sp>
      <p:grpSp>
        <p:nvGrpSpPr>
          <p:cNvPr id="18" name="组合 17"/>
          <p:cNvGrpSpPr/>
          <p:nvPr/>
        </p:nvGrpSpPr>
        <p:grpSpPr>
          <a:xfrm>
            <a:off x="2103579" y="2028956"/>
            <a:ext cx="895820" cy="640922"/>
            <a:chOff x="2295487" y="1972421"/>
            <a:chExt cx="895820" cy="640922"/>
          </a:xfrm>
        </p:grpSpPr>
        <p:sp>
          <p:nvSpPr>
            <p:cNvPr id="579" name="Freeform: Shape 5"/>
            <p:cNvSpPr>
              <a:spLocks/>
            </p:cNvSpPr>
            <p:nvPr/>
          </p:nvSpPr>
          <p:spPr bwMode="auto">
            <a:xfrm>
              <a:off x="2295487" y="1972421"/>
              <a:ext cx="895820" cy="640922"/>
            </a:xfrm>
            <a:custGeom>
              <a:avLst/>
              <a:gdLst>
                <a:gd name="T0" fmla="*/ 222 w 444"/>
                <a:gd name="T1" fmla="*/ 0 h 318"/>
                <a:gd name="T2" fmla="*/ 116 w 444"/>
                <a:gd name="T3" fmla="*/ 44 h 318"/>
                <a:gd name="T4" fmla="*/ 0 w 444"/>
                <a:gd name="T5" fmla="*/ 159 h 318"/>
                <a:gd name="T6" fmla="*/ 116 w 444"/>
                <a:gd name="T7" fmla="*/ 274 h 318"/>
                <a:gd name="T8" fmla="*/ 222 w 444"/>
                <a:gd name="T9" fmla="*/ 318 h 318"/>
                <a:gd name="T10" fmla="*/ 329 w 444"/>
                <a:gd name="T11" fmla="*/ 274 h 318"/>
                <a:gd name="T12" fmla="*/ 444 w 444"/>
                <a:gd name="T13" fmla="*/ 159 h 318"/>
                <a:gd name="T14" fmla="*/ 329 w 444"/>
                <a:gd name="T15" fmla="*/ 44 h 318"/>
                <a:gd name="T16" fmla="*/ 222 w 444"/>
                <a:gd name="T17"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4" h="318">
                  <a:moveTo>
                    <a:pt x="222" y="0"/>
                  </a:moveTo>
                  <a:cubicBezTo>
                    <a:pt x="184" y="0"/>
                    <a:pt x="145" y="14"/>
                    <a:pt x="116" y="44"/>
                  </a:cubicBezTo>
                  <a:cubicBezTo>
                    <a:pt x="0" y="159"/>
                    <a:pt x="0" y="159"/>
                    <a:pt x="0" y="159"/>
                  </a:cubicBezTo>
                  <a:cubicBezTo>
                    <a:pt x="116" y="274"/>
                    <a:pt x="116" y="274"/>
                    <a:pt x="116" y="274"/>
                  </a:cubicBezTo>
                  <a:cubicBezTo>
                    <a:pt x="145" y="304"/>
                    <a:pt x="184" y="318"/>
                    <a:pt x="222" y="318"/>
                  </a:cubicBezTo>
                  <a:cubicBezTo>
                    <a:pt x="261" y="318"/>
                    <a:pt x="299" y="304"/>
                    <a:pt x="329" y="274"/>
                  </a:cubicBezTo>
                  <a:cubicBezTo>
                    <a:pt x="444" y="159"/>
                    <a:pt x="444" y="159"/>
                    <a:pt x="444" y="159"/>
                  </a:cubicBezTo>
                  <a:cubicBezTo>
                    <a:pt x="329" y="44"/>
                    <a:pt x="329" y="44"/>
                    <a:pt x="329" y="44"/>
                  </a:cubicBezTo>
                  <a:cubicBezTo>
                    <a:pt x="299" y="14"/>
                    <a:pt x="261" y="0"/>
                    <a:pt x="222" y="0"/>
                  </a:cubicBezTo>
                </a:path>
              </a:pathLst>
            </a:custGeom>
            <a:solidFill>
              <a:srgbClr val="005DA2"/>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rgbClr val="000000"/>
                </a:solidFill>
                <a:effectLst/>
                <a:uLnTx/>
                <a:uFillTx/>
                <a:latin typeface="Arial"/>
                <a:ea typeface="微软雅黑"/>
              </a:endParaRPr>
            </a:p>
          </p:txBody>
        </p:sp>
        <p:sp>
          <p:nvSpPr>
            <p:cNvPr id="10" name="矩形 9"/>
            <p:cNvSpPr/>
            <p:nvPr/>
          </p:nvSpPr>
          <p:spPr>
            <a:xfrm>
              <a:off x="2471528" y="2031272"/>
              <a:ext cx="543739" cy="523220"/>
            </a:xfrm>
            <a:prstGeom prst="rect">
              <a:avLst/>
            </a:prstGeom>
          </p:spPr>
          <p:txBody>
            <a:bodyPr wrap="none">
              <a:spAutoFit/>
            </a:bodyPr>
            <a:lstStyle/>
            <a:p>
              <a:r>
                <a:rPr lang="zh-CN" altLang="zh-CN" sz="1400" b="1" dirty="0">
                  <a:solidFill>
                    <a:schemeClr val="bg1"/>
                  </a:solidFill>
                  <a:latin typeface="微软雅黑" panose="020B0503020204020204" pitchFamily="34" charset="-122"/>
                  <a:ea typeface="微软雅黑" panose="020B0503020204020204" pitchFamily="34" charset="-122"/>
                </a:rPr>
                <a:t>助力</a:t>
              </a:r>
              <a:endParaRPr lang="en-US" altLang="zh-CN" sz="1400" b="1" dirty="0">
                <a:solidFill>
                  <a:schemeClr val="bg1"/>
                </a:solidFill>
                <a:latin typeface="微软雅黑" panose="020B0503020204020204" pitchFamily="34" charset="-122"/>
                <a:ea typeface="微软雅黑" panose="020B0503020204020204" pitchFamily="34" charset="-122"/>
              </a:endParaRPr>
            </a:p>
            <a:p>
              <a:r>
                <a:rPr lang="zh-CN" altLang="zh-CN" sz="1400" b="1" dirty="0">
                  <a:solidFill>
                    <a:schemeClr val="bg1"/>
                  </a:solidFill>
                  <a:latin typeface="微软雅黑" panose="020B0503020204020204" pitchFamily="34" charset="-122"/>
                  <a:ea typeface="微软雅黑" panose="020B0503020204020204" pitchFamily="34" charset="-122"/>
                </a:rPr>
                <a:t>管理</a:t>
              </a:r>
              <a:endParaRPr lang="en-US" altLang="zh-CN" sz="1400" b="1" dirty="0">
                <a:solidFill>
                  <a:schemeClr val="bg1"/>
                </a:solidFill>
                <a:latin typeface="微软雅黑" panose="020B0503020204020204" pitchFamily="34" charset="-122"/>
                <a:ea typeface="微软雅黑" panose="020B0503020204020204" pitchFamily="34" charset="-122"/>
              </a:endParaRPr>
            </a:p>
          </p:txBody>
        </p:sp>
      </p:grpSp>
      <p:grpSp>
        <p:nvGrpSpPr>
          <p:cNvPr id="22" name="组合 21"/>
          <p:cNvGrpSpPr/>
          <p:nvPr/>
        </p:nvGrpSpPr>
        <p:grpSpPr>
          <a:xfrm>
            <a:off x="4042376" y="843558"/>
            <a:ext cx="786722" cy="721270"/>
            <a:chOff x="4351403" y="787023"/>
            <a:chExt cx="786722" cy="721270"/>
          </a:xfrm>
        </p:grpSpPr>
        <p:sp>
          <p:nvSpPr>
            <p:cNvPr id="584" name="Oval 15"/>
            <p:cNvSpPr>
              <a:spLocks/>
            </p:cNvSpPr>
            <p:nvPr/>
          </p:nvSpPr>
          <p:spPr bwMode="auto">
            <a:xfrm rot="18900000">
              <a:off x="4351403" y="787023"/>
              <a:ext cx="719866" cy="721270"/>
            </a:xfrm>
            <a:prstGeom prst="ellipse">
              <a:avLst/>
            </a:prstGeom>
            <a:solidFill>
              <a:srgbClr val="F09C2A"/>
            </a:solidFill>
            <a:ln w="12700">
              <a:solidFill>
                <a:schemeClr val="bg1"/>
              </a:solid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Arial"/>
                <a:ea typeface="微软雅黑"/>
              </a:endParaRPr>
            </a:p>
          </p:txBody>
        </p:sp>
        <p:sp>
          <p:nvSpPr>
            <p:cNvPr id="11" name="矩形 10"/>
            <p:cNvSpPr/>
            <p:nvPr/>
          </p:nvSpPr>
          <p:spPr>
            <a:xfrm>
              <a:off x="4421262" y="865084"/>
              <a:ext cx="716863" cy="584775"/>
            </a:xfrm>
            <a:prstGeom prst="rect">
              <a:avLst/>
            </a:prstGeom>
          </p:spPr>
          <p:txBody>
            <a:bodyPr wrap="none">
              <a:spAutoFit/>
            </a:bodyPr>
            <a:lstStyle/>
            <a:p>
              <a:r>
                <a:rPr lang="zh-CN" altLang="zh-CN" sz="1600" b="1" dirty="0">
                  <a:solidFill>
                    <a:schemeClr val="bg1"/>
                  </a:solidFill>
                  <a:latin typeface="微软雅黑" panose="020B0503020204020204" pitchFamily="34" charset="-122"/>
                  <a:ea typeface="微软雅黑" panose="020B0503020204020204" pitchFamily="34" charset="-122"/>
                </a:rPr>
                <a:t>发展</a:t>
              </a:r>
              <a:endParaRPr lang="en-US" altLang="zh-CN" sz="1600" b="1" dirty="0">
                <a:solidFill>
                  <a:schemeClr val="bg1"/>
                </a:solidFill>
                <a:latin typeface="微软雅黑" panose="020B0503020204020204" pitchFamily="34" charset="-122"/>
                <a:ea typeface="微软雅黑" panose="020B0503020204020204" pitchFamily="34" charset="-122"/>
              </a:endParaRPr>
            </a:p>
            <a:p>
              <a:pPr algn="ctr"/>
              <a:r>
                <a:rPr lang="zh-CN" altLang="zh-CN" sz="1600" b="1" dirty="0">
                  <a:solidFill>
                    <a:schemeClr val="bg1"/>
                  </a:solidFill>
                  <a:latin typeface="微软雅黑" panose="020B0503020204020204" pitchFamily="34" charset="-122"/>
                  <a:ea typeface="微软雅黑" panose="020B0503020204020204" pitchFamily="34" charset="-122"/>
                </a:rPr>
                <a:t>定位</a:t>
              </a:r>
              <a:r>
                <a:rPr lang="en-US" altLang="zh-CN" sz="1600" b="1" dirty="0">
                  <a:solidFill>
                    <a:schemeClr val="bg1"/>
                  </a:solidFill>
                  <a:latin typeface="微软雅黑" panose="020B0503020204020204" pitchFamily="34" charset="-122"/>
                  <a:ea typeface="微软雅黑" panose="020B0503020204020204" pitchFamily="34" charset="-122"/>
                </a:rPr>
                <a:t>  </a:t>
              </a:r>
            </a:p>
          </p:txBody>
        </p:sp>
      </p:grpSp>
      <p:grpSp>
        <p:nvGrpSpPr>
          <p:cNvPr id="20" name="组合 19"/>
          <p:cNvGrpSpPr/>
          <p:nvPr/>
        </p:nvGrpSpPr>
        <p:grpSpPr>
          <a:xfrm>
            <a:off x="3083948" y="1281619"/>
            <a:ext cx="637245" cy="629893"/>
            <a:chOff x="3390212" y="1225084"/>
            <a:chExt cx="637245" cy="629893"/>
          </a:xfrm>
        </p:grpSpPr>
        <p:sp>
          <p:nvSpPr>
            <p:cNvPr id="580" name="Freeform: Shape 6"/>
            <p:cNvSpPr>
              <a:spLocks/>
            </p:cNvSpPr>
            <p:nvPr/>
          </p:nvSpPr>
          <p:spPr bwMode="auto">
            <a:xfrm>
              <a:off x="3390212" y="1225084"/>
              <a:ext cx="637245" cy="629893"/>
            </a:xfrm>
            <a:custGeom>
              <a:avLst/>
              <a:gdLst>
                <a:gd name="T0" fmla="*/ 162 w 316"/>
                <a:gd name="T1" fmla="*/ 0 h 312"/>
                <a:gd name="T2" fmla="*/ 0 w 316"/>
                <a:gd name="T3" fmla="*/ 0 h 312"/>
                <a:gd name="T4" fmla="*/ 0 w 316"/>
                <a:gd name="T5" fmla="*/ 164 h 312"/>
                <a:gd name="T6" fmla="*/ 150 w 316"/>
                <a:gd name="T7" fmla="*/ 312 h 312"/>
                <a:gd name="T8" fmla="*/ 316 w 316"/>
                <a:gd name="T9" fmla="*/ 312 h 312"/>
                <a:gd name="T10" fmla="*/ 316 w 316"/>
                <a:gd name="T11" fmla="*/ 152 h 312"/>
                <a:gd name="T12" fmla="*/ 162 w 316"/>
                <a:gd name="T13" fmla="*/ 0 h 312"/>
              </a:gdLst>
              <a:ahLst/>
              <a:cxnLst>
                <a:cxn ang="0">
                  <a:pos x="T0" y="T1"/>
                </a:cxn>
                <a:cxn ang="0">
                  <a:pos x="T2" y="T3"/>
                </a:cxn>
                <a:cxn ang="0">
                  <a:pos x="T4" y="T5"/>
                </a:cxn>
                <a:cxn ang="0">
                  <a:pos x="T6" y="T7"/>
                </a:cxn>
                <a:cxn ang="0">
                  <a:pos x="T8" y="T9"/>
                </a:cxn>
                <a:cxn ang="0">
                  <a:pos x="T10" y="T11"/>
                </a:cxn>
                <a:cxn ang="0">
                  <a:pos x="T12" y="T13"/>
                </a:cxn>
              </a:cxnLst>
              <a:rect l="0" t="0" r="r" b="b"/>
              <a:pathLst>
                <a:path w="316" h="312">
                  <a:moveTo>
                    <a:pt x="162" y="0"/>
                  </a:moveTo>
                  <a:cubicBezTo>
                    <a:pt x="0" y="0"/>
                    <a:pt x="0" y="0"/>
                    <a:pt x="0" y="0"/>
                  </a:cubicBezTo>
                  <a:cubicBezTo>
                    <a:pt x="0" y="164"/>
                    <a:pt x="0" y="164"/>
                    <a:pt x="0" y="164"/>
                  </a:cubicBezTo>
                  <a:cubicBezTo>
                    <a:pt x="0" y="247"/>
                    <a:pt x="67" y="312"/>
                    <a:pt x="150" y="312"/>
                  </a:cubicBezTo>
                  <a:cubicBezTo>
                    <a:pt x="316" y="312"/>
                    <a:pt x="316" y="312"/>
                    <a:pt x="316" y="312"/>
                  </a:cubicBezTo>
                  <a:cubicBezTo>
                    <a:pt x="316" y="152"/>
                    <a:pt x="316" y="152"/>
                    <a:pt x="316" y="152"/>
                  </a:cubicBezTo>
                  <a:cubicBezTo>
                    <a:pt x="316" y="68"/>
                    <a:pt x="245" y="0"/>
                    <a:pt x="162" y="0"/>
                  </a:cubicBezTo>
                </a:path>
              </a:pathLst>
            </a:custGeom>
            <a:solidFill>
              <a:srgbClr val="3992DB"/>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rgbClr val="000000"/>
                </a:solidFill>
                <a:effectLst/>
                <a:uLnTx/>
                <a:uFillTx/>
                <a:latin typeface="Arial"/>
                <a:ea typeface="微软雅黑"/>
              </a:endParaRPr>
            </a:p>
          </p:txBody>
        </p:sp>
        <p:sp>
          <p:nvSpPr>
            <p:cNvPr id="14" name="矩形 13"/>
            <p:cNvSpPr/>
            <p:nvPr/>
          </p:nvSpPr>
          <p:spPr>
            <a:xfrm>
              <a:off x="3436965" y="1278420"/>
              <a:ext cx="543739" cy="523220"/>
            </a:xfrm>
            <a:prstGeom prst="rect">
              <a:avLst/>
            </a:prstGeom>
          </p:spPr>
          <p:txBody>
            <a:bodyPr wrap="none">
              <a:spAutoFit/>
            </a:bodyPr>
            <a:lstStyle/>
            <a:p>
              <a:r>
                <a:rPr lang="zh-CN" altLang="zh-CN" sz="1400" b="1" dirty="0">
                  <a:solidFill>
                    <a:schemeClr val="bg1"/>
                  </a:solidFill>
                  <a:latin typeface="微软雅黑" panose="020B0503020204020204" pitchFamily="34" charset="-122"/>
                  <a:ea typeface="微软雅黑" panose="020B0503020204020204" pitchFamily="34" charset="-122"/>
                </a:rPr>
                <a:t>改进</a:t>
              </a:r>
              <a:endParaRPr lang="en-US" altLang="zh-CN" sz="1400" b="1" dirty="0">
                <a:solidFill>
                  <a:schemeClr val="bg1"/>
                </a:solidFill>
                <a:latin typeface="微软雅黑" panose="020B0503020204020204" pitchFamily="34" charset="-122"/>
                <a:ea typeface="微软雅黑" panose="020B0503020204020204" pitchFamily="34" charset="-122"/>
              </a:endParaRPr>
            </a:p>
            <a:p>
              <a:r>
                <a:rPr lang="zh-CN" altLang="zh-CN" sz="1400" b="1" dirty="0">
                  <a:solidFill>
                    <a:schemeClr val="bg1"/>
                  </a:solidFill>
                  <a:latin typeface="微软雅黑" panose="020B0503020204020204" pitchFamily="34" charset="-122"/>
                  <a:ea typeface="微软雅黑" panose="020B0503020204020204" pitchFamily="34" charset="-122"/>
                </a:rPr>
                <a:t>教学</a:t>
              </a:r>
              <a:endParaRPr lang="en-US" altLang="zh-CN" sz="1400" b="1" dirty="0">
                <a:solidFill>
                  <a:schemeClr val="bg1"/>
                </a:solidFill>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a:off x="5191585" y="1281619"/>
            <a:ext cx="628667" cy="629893"/>
            <a:chOff x="5330690" y="1225084"/>
            <a:chExt cx="628667" cy="629893"/>
          </a:xfrm>
        </p:grpSpPr>
        <p:sp>
          <p:nvSpPr>
            <p:cNvPr id="581" name="Freeform: Shape 8"/>
            <p:cNvSpPr>
              <a:spLocks/>
            </p:cNvSpPr>
            <p:nvPr/>
          </p:nvSpPr>
          <p:spPr bwMode="auto">
            <a:xfrm>
              <a:off x="5330690" y="1225084"/>
              <a:ext cx="628667" cy="629893"/>
            </a:xfrm>
            <a:custGeom>
              <a:avLst/>
              <a:gdLst>
                <a:gd name="T0" fmla="*/ 312 w 312"/>
                <a:gd name="T1" fmla="*/ 0 h 312"/>
                <a:gd name="T2" fmla="*/ 153 w 312"/>
                <a:gd name="T3" fmla="*/ 0 h 312"/>
                <a:gd name="T4" fmla="*/ 0 w 312"/>
                <a:gd name="T5" fmla="*/ 152 h 312"/>
                <a:gd name="T6" fmla="*/ 0 w 312"/>
                <a:gd name="T7" fmla="*/ 312 h 312"/>
                <a:gd name="T8" fmla="*/ 165 w 312"/>
                <a:gd name="T9" fmla="*/ 312 h 312"/>
                <a:gd name="T10" fmla="*/ 312 w 312"/>
                <a:gd name="T11" fmla="*/ 164 h 312"/>
                <a:gd name="T12" fmla="*/ 312 w 312"/>
                <a:gd name="T13" fmla="*/ 0 h 312"/>
              </a:gdLst>
              <a:ahLst/>
              <a:cxnLst>
                <a:cxn ang="0">
                  <a:pos x="T0" y="T1"/>
                </a:cxn>
                <a:cxn ang="0">
                  <a:pos x="T2" y="T3"/>
                </a:cxn>
                <a:cxn ang="0">
                  <a:pos x="T4" y="T5"/>
                </a:cxn>
                <a:cxn ang="0">
                  <a:pos x="T6" y="T7"/>
                </a:cxn>
                <a:cxn ang="0">
                  <a:pos x="T8" y="T9"/>
                </a:cxn>
                <a:cxn ang="0">
                  <a:pos x="T10" y="T11"/>
                </a:cxn>
                <a:cxn ang="0">
                  <a:pos x="T12" y="T13"/>
                </a:cxn>
              </a:cxnLst>
              <a:rect l="0" t="0" r="r" b="b"/>
              <a:pathLst>
                <a:path w="312" h="312">
                  <a:moveTo>
                    <a:pt x="312" y="0"/>
                  </a:moveTo>
                  <a:cubicBezTo>
                    <a:pt x="153" y="0"/>
                    <a:pt x="153" y="0"/>
                    <a:pt x="153" y="0"/>
                  </a:cubicBezTo>
                  <a:cubicBezTo>
                    <a:pt x="69" y="0"/>
                    <a:pt x="0" y="68"/>
                    <a:pt x="0" y="152"/>
                  </a:cubicBezTo>
                  <a:cubicBezTo>
                    <a:pt x="0" y="312"/>
                    <a:pt x="0" y="312"/>
                    <a:pt x="0" y="312"/>
                  </a:cubicBezTo>
                  <a:cubicBezTo>
                    <a:pt x="165" y="312"/>
                    <a:pt x="165" y="312"/>
                    <a:pt x="165" y="312"/>
                  </a:cubicBezTo>
                  <a:cubicBezTo>
                    <a:pt x="248" y="312"/>
                    <a:pt x="312" y="247"/>
                    <a:pt x="312" y="164"/>
                  </a:cubicBezTo>
                  <a:cubicBezTo>
                    <a:pt x="312" y="0"/>
                    <a:pt x="312" y="0"/>
                    <a:pt x="312" y="0"/>
                  </a:cubicBezTo>
                </a:path>
              </a:pathLst>
            </a:custGeom>
            <a:solidFill>
              <a:srgbClr val="3992DB"/>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rgbClr val="000000"/>
                </a:solidFill>
                <a:effectLst/>
                <a:uLnTx/>
                <a:uFillTx/>
                <a:latin typeface="Arial"/>
                <a:ea typeface="微软雅黑"/>
              </a:endParaRPr>
            </a:p>
          </p:txBody>
        </p:sp>
        <p:sp>
          <p:nvSpPr>
            <p:cNvPr id="16" name="矩形 15"/>
            <p:cNvSpPr/>
            <p:nvPr/>
          </p:nvSpPr>
          <p:spPr>
            <a:xfrm>
              <a:off x="5373154" y="1278420"/>
              <a:ext cx="543739" cy="523220"/>
            </a:xfrm>
            <a:prstGeom prst="rect">
              <a:avLst/>
            </a:prstGeom>
          </p:spPr>
          <p:txBody>
            <a:bodyPr wrap="none">
              <a:spAutoFit/>
            </a:bodyPr>
            <a:lstStyle/>
            <a:p>
              <a:r>
                <a:rPr lang="zh-CN" altLang="zh-CN" sz="1400" b="1" dirty="0">
                  <a:solidFill>
                    <a:schemeClr val="bg1"/>
                  </a:solidFill>
                  <a:latin typeface="微软雅黑" panose="020B0503020204020204" pitchFamily="34" charset="-122"/>
                  <a:ea typeface="微软雅黑" panose="020B0503020204020204" pitchFamily="34" charset="-122"/>
                </a:rPr>
                <a:t>支持</a:t>
              </a:r>
              <a:endParaRPr lang="en-US" altLang="zh-CN" sz="1400" b="1" dirty="0">
                <a:solidFill>
                  <a:schemeClr val="bg1"/>
                </a:solidFill>
                <a:latin typeface="微软雅黑" panose="020B0503020204020204" pitchFamily="34" charset="-122"/>
                <a:ea typeface="微软雅黑" panose="020B0503020204020204" pitchFamily="34" charset="-122"/>
              </a:endParaRPr>
            </a:p>
            <a:p>
              <a:r>
                <a:rPr lang="zh-CN" altLang="zh-CN" sz="1400" b="1" dirty="0">
                  <a:solidFill>
                    <a:schemeClr val="bg1"/>
                  </a:solidFill>
                  <a:latin typeface="微软雅黑" panose="020B0503020204020204" pitchFamily="34" charset="-122"/>
                  <a:ea typeface="微软雅黑" panose="020B0503020204020204" pitchFamily="34" charset="-122"/>
                </a:rPr>
                <a:t>评价</a:t>
              </a:r>
              <a:endParaRPr lang="en-US" altLang="zh-CN" sz="1400" b="1" dirty="0">
                <a:solidFill>
                  <a:schemeClr val="bg1"/>
                </a:solidFill>
                <a:latin typeface="微软雅黑" panose="020B0503020204020204" pitchFamily="34" charset="-122"/>
                <a:ea typeface="微软雅黑" panose="020B0503020204020204" pitchFamily="34" charset="-122"/>
              </a:endParaRPr>
            </a:p>
          </p:txBody>
        </p:sp>
      </p:grpSp>
      <p:grpSp>
        <p:nvGrpSpPr>
          <p:cNvPr id="19" name="组合 18"/>
          <p:cNvGrpSpPr/>
          <p:nvPr/>
        </p:nvGrpSpPr>
        <p:grpSpPr>
          <a:xfrm>
            <a:off x="5863496" y="2028956"/>
            <a:ext cx="893369" cy="640922"/>
            <a:chOff x="5981673" y="2018630"/>
            <a:chExt cx="893369" cy="640922"/>
          </a:xfrm>
        </p:grpSpPr>
        <p:sp>
          <p:nvSpPr>
            <p:cNvPr id="578" name="Freeform: Shape 4"/>
            <p:cNvSpPr>
              <a:spLocks/>
            </p:cNvSpPr>
            <p:nvPr/>
          </p:nvSpPr>
          <p:spPr bwMode="auto">
            <a:xfrm>
              <a:off x="5981673" y="2018630"/>
              <a:ext cx="893369" cy="640922"/>
            </a:xfrm>
            <a:custGeom>
              <a:avLst/>
              <a:gdLst>
                <a:gd name="T0" fmla="*/ 222 w 443"/>
                <a:gd name="T1" fmla="*/ 0 h 318"/>
                <a:gd name="T2" fmla="*/ 115 w 443"/>
                <a:gd name="T3" fmla="*/ 44 h 318"/>
                <a:gd name="T4" fmla="*/ 0 w 443"/>
                <a:gd name="T5" fmla="*/ 159 h 318"/>
                <a:gd name="T6" fmla="*/ 115 w 443"/>
                <a:gd name="T7" fmla="*/ 274 h 318"/>
                <a:gd name="T8" fmla="*/ 222 w 443"/>
                <a:gd name="T9" fmla="*/ 318 h 318"/>
                <a:gd name="T10" fmla="*/ 328 w 443"/>
                <a:gd name="T11" fmla="*/ 274 h 318"/>
                <a:gd name="T12" fmla="*/ 443 w 443"/>
                <a:gd name="T13" fmla="*/ 159 h 318"/>
                <a:gd name="T14" fmla="*/ 328 w 443"/>
                <a:gd name="T15" fmla="*/ 44 h 318"/>
                <a:gd name="T16" fmla="*/ 222 w 443"/>
                <a:gd name="T17"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3" h="318">
                  <a:moveTo>
                    <a:pt x="222" y="0"/>
                  </a:moveTo>
                  <a:cubicBezTo>
                    <a:pt x="183" y="0"/>
                    <a:pt x="144" y="14"/>
                    <a:pt x="115" y="44"/>
                  </a:cubicBezTo>
                  <a:cubicBezTo>
                    <a:pt x="0" y="159"/>
                    <a:pt x="0" y="159"/>
                    <a:pt x="0" y="159"/>
                  </a:cubicBezTo>
                  <a:cubicBezTo>
                    <a:pt x="115" y="274"/>
                    <a:pt x="115" y="274"/>
                    <a:pt x="115" y="274"/>
                  </a:cubicBezTo>
                  <a:cubicBezTo>
                    <a:pt x="144" y="304"/>
                    <a:pt x="183" y="318"/>
                    <a:pt x="222" y="318"/>
                  </a:cubicBezTo>
                  <a:cubicBezTo>
                    <a:pt x="260" y="318"/>
                    <a:pt x="299" y="304"/>
                    <a:pt x="328" y="274"/>
                  </a:cubicBezTo>
                  <a:cubicBezTo>
                    <a:pt x="443" y="159"/>
                    <a:pt x="443" y="159"/>
                    <a:pt x="443" y="159"/>
                  </a:cubicBezTo>
                  <a:cubicBezTo>
                    <a:pt x="328" y="44"/>
                    <a:pt x="328" y="44"/>
                    <a:pt x="328" y="44"/>
                  </a:cubicBezTo>
                  <a:cubicBezTo>
                    <a:pt x="299" y="14"/>
                    <a:pt x="260" y="0"/>
                    <a:pt x="222" y="0"/>
                  </a:cubicBezTo>
                </a:path>
              </a:pathLst>
            </a:custGeom>
            <a:solidFill>
              <a:srgbClr val="005DA2"/>
            </a:solidFill>
            <a:ln>
              <a:noFill/>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600" b="0" i="0" u="none" strike="noStrike" kern="0" cap="none" spc="0" normalizeH="0" baseline="0" noProof="0">
                <a:ln>
                  <a:noFill/>
                </a:ln>
                <a:solidFill>
                  <a:srgbClr val="000000"/>
                </a:solidFill>
                <a:effectLst/>
                <a:uLnTx/>
                <a:uFillTx/>
                <a:latin typeface="Arial"/>
                <a:ea typeface="微软雅黑"/>
              </a:endParaRPr>
            </a:p>
          </p:txBody>
        </p:sp>
        <p:sp>
          <p:nvSpPr>
            <p:cNvPr id="17" name="矩形 16"/>
            <p:cNvSpPr/>
            <p:nvPr/>
          </p:nvSpPr>
          <p:spPr>
            <a:xfrm>
              <a:off x="6156488" y="2077481"/>
              <a:ext cx="543739" cy="523220"/>
            </a:xfrm>
            <a:prstGeom prst="rect">
              <a:avLst/>
            </a:prstGeom>
          </p:spPr>
          <p:txBody>
            <a:bodyPr wrap="none">
              <a:spAutoFit/>
            </a:bodyPr>
            <a:lstStyle/>
            <a:p>
              <a:r>
                <a:rPr lang="zh-CN" altLang="zh-CN" sz="1400" b="1" dirty="0">
                  <a:solidFill>
                    <a:schemeClr val="bg1"/>
                  </a:solidFill>
                  <a:latin typeface="微软雅黑" panose="020B0503020204020204" pitchFamily="34" charset="-122"/>
                  <a:ea typeface="微软雅黑" panose="020B0503020204020204" pitchFamily="34" charset="-122"/>
                </a:rPr>
                <a:t>服务</a:t>
              </a:r>
              <a:endParaRPr lang="en-US" altLang="zh-CN" sz="1400" b="1" dirty="0">
                <a:solidFill>
                  <a:schemeClr val="bg1"/>
                </a:solidFill>
                <a:latin typeface="微软雅黑" panose="020B0503020204020204" pitchFamily="34" charset="-122"/>
                <a:ea typeface="微软雅黑" panose="020B0503020204020204" pitchFamily="34" charset="-122"/>
              </a:endParaRPr>
            </a:p>
            <a:p>
              <a:r>
                <a:rPr lang="zh-CN" altLang="zh-CN" sz="1400" b="1" dirty="0">
                  <a:solidFill>
                    <a:schemeClr val="bg1"/>
                  </a:solidFill>
                  <a:latin typeface="微软雅黑" panose="020B0503020204020204" pitchFamily="34" charset="-122"/>
                  <a:ea typeface="微软雅黑" panose="020B0503020204020204" pitchFamily="34" charset="-122"/>
                </a:rPr>
                <a:t>决策</a:t>
              </a:r>
              <a:endParaRPr lang="en-US" altLang="zh-CN" sz="1400" b="1" dirty="0">
                <a:solidFill>
                  <a:schemeClr val="bg1"/>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96333111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0" y="1651830"/>
            <a:ext cx="9144000" cy="1814777"/>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6" name="矩形 45"/>
            <p:cNvSpPr/>
            <p:nvPr/>
          </p:nvSpPr>
          <p:spPr>
            <a:xfrm>
              <a:off x="170694" y="261768"/>
              <a:ext cx="3936004" cy="611981"/>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8" name="文本框 6"/>
            <p:cNvSpPr txBox="1"/>
            <p:nvPr/>
          </p:nvSpPr>
          <p:spPr>
            <a:xfrm>
              <a:off x="650907" y="284178"/>
              <a:ext cx="569115" cy="559734"/>
            </a:xfrm>
            <a:prstGeom prst="rect">
              <a:avLst/>
            </a:prstGeom>
            <a:noFill/>
          </p:spPr>
          <p:txBody>
            <a:bodyPr wrap="square" lIns="68580" tIns="34290" rIns="68580" bIns="34290" rtlCol="0">
              <a:spAutoFit/>
            </a:bodyPr>
            <a:lstStyle/>
            <a:p>
              <a:r>
                <a:rPr lang="en-US" altLang="zh-CN" sz="8000" dirty="0">
                  <a:solidFill>
                    <a:schemeClr val="bg1">
                      <a:lumMod val="95000"/>
                    </a:schemeClr>
                  </a:solidFill>
                  <a:latin typeface="Impact" panose="020B0806030902050204" pitchFamily="34" charset="0"/>
                </a:rPr>
                <a:t>03</a:t>
              </a:r>
              <a:endParaRPr lang="zh-CN" altLang="en-US" sz="8000" dirty="0">
                <a:solidFill>
                  <a:schemeClr val="bg1">
                    <a:lumMod val="95000"/>
                  </a:schemeClr>
                </a:solidFill>
                <a:latin typeface="Impact" panose="020B0806030902050204" pitchFamily="34" charset="0"/>
              </a:endParaRPr>
            </a:p>
          </p:txBody>
        </p:sp>
      </p:grpSp>
      <p:sp>
        <p:nvSpPr>
          <p:cNvPr id="49" name="TextBox 48"/>
          <p:cNvSpPr txBox="1"/>
          <p:nvPr/>
        </p:nvSpPr>
        <p:spPr>
          <a:xfrm>
            <a:off x="2905968" y="2174977"/>
            <a:ext cx="7282656" cy="623250"/>
          </a:xfrm>
          <a:prstGeom prst="rect">
            <a:avLst/>
          </a:prstGeom>
          <a:noFill/>
        </p:spPr>
        <p:txBody>
          <a:bodyPr wrap="square" lIns="68584" tIns="34291" rIns="68584" bIns="34291" rtlCol="0">
            <a:spAutoFit/>
          </a:bodyPr>
          <a:lstStyle>
            <a:defPPr>
              <a:defRPr lang="zh-CN"/>
            </a:defPPr>
            <a:lvl1pPr>
              <a:defRPr sz="4800" b="1" spc="60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sz="3600" spc="0" dirty="0">
                <a:solidFill>
                  <a:srgbClr val="005DA2"/>
                </a:solidFill>
              </a:rPr>
              <a:t>开发平台 </a:t>
            </a:r>
            <a:r>
              <a:rPr lang="zh-CN" altLang="en-US" sz="2400" spc="0" dirty="0"/>
              <a:t>区域教育信息化的基础建设</a:t>
            </a:r>
            <a:endParaRPr lang="en-GB" altLang="zh-CN" sz="2400" spc="0" dirty="0"/>
          </a:p>
        </p:txBody>
      </p:sp>
      <p:grpSp>
        <p:nvGrpSpPr>
          <p:cNvPr id="7" name="组合 6"/>
          <p:cNvGrpSpPr/>
          <p:nvPr/>
        </p:nvGrpSpPr>
        <p:grpSpPr>
          <a:xfrm>
            <a:off x="5940152" y="1274820"/>
            <a:ext cx="432048" cy="432834"/>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 name="组合 5"/>
          <p:cNvGrpSpPr/>
          <p:nvPr/>
        </p:nvGrpSpPr>
        <p:grpSpPr>
          <a:xfrm>
            <a:off x="4644008" y="1275213"/>
            <a:ext cx="432048" cy="432048"/>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9" name="组合 8"/>
          <p:cNvGrpSpPr/>
          <p:nvPr/>
        </p:nvGrpSpPr>
        <p:grpSpPr>
          <a:xfrm>
            <a:off x="5292080" y="1274820"/>
            <a:ext cx="432833" cy="432834"/>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4" name="组合 3"/>
          <p:cNvGrpSpPr/>
          <p:nvPr/>
        </p:nvGrpSpPr>
        <p:grpSpPr>
          <a:xfrm>
            <a:off x="3347864" y="1274820"/>
            <a:ext cx="432833" cy="432834"/>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 name="组合 4"/>
          <p:cNvGrpSpPr/>
          <p:nvPr/>
        </p:nvGrpSpPr>
        <p:grpSpPr>
          <a:xfrm>
            <a:off x="3995936" y="1274820"/>
            <a:ext cx="432833" cy="432834"/>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pic>
        <p:nvPicPr>
          <p:cNvPr id="26" name="图片 25"/>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213003"/>
            <a:ext cx="1290943" cy="414531"/>
          </a:xfrm>
          <a:prstGeom prst="rect">
            <a:avLst/>
          </a:prstGeom>
        </p:spPr>
      </p:pic>
    </p:spTree>
    <p:extLst>
      <p:ext uri="{BB962C8B-B14F-4D97-AF65-F5344CB8AC3E}">
        <p14:creationId xmlns:p14="http://schemas.microsoft.com/office/powerpoint/2010/main" val="101678010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a:extLst>
              <a:ext uri="{FF2B5EF4-FFF2-40B4-BE49-F238E27FC236}">
                <a16:creationId xmlns="" xmlns:a16="http://schemas.microsoft.com/office/drawing/2014/main" id="{46E11F4D-BD60-4120-B971-8A72A471C4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pic>
        <p:nvPicPr>
          <p:cNvPr id="47" name="图片 46"/>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
        <p:nvSpPr>
          <p:cNvPr id="587" name="矩形 586"/>
          <p:cNvSpPr/>
          <p:nvPr/>
        </p:nvSpPr>
        <p:spPr>
          <a:xfrm>
            <a:off x="4541463" y="1131590"/>
            <a:ext cx="4196137" cy="3632918"/>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588" name="Rectangle 12"/>
          <p:cNvSpPr/>
          <p:nvPr/>
        </p:nvSpPr>
        <p:spPr>
          <a:xfrm>
            <a:off x="-10863" y="1131590"/>
            <a:ext cx="4498881" cy="3632918"/>
          </a:xfrm>
          <a:prstGeom prst="rect">
            <a:avLst/>
          </a:prstGeom>
          <a:solidFill>
            <a:srgbClr val="C6D9F1">
              <a:alpha val="45882"/>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HK" altLang="en-US" sz="1800" b="0" i="0" u="none" strike="noStrike" kern="0" cap="none" spc="0" normalizeH="0" baseline="0" noProof="0">
              <a:ln>
                <a:noFill/>
              </a:ln>
              <a:solidFill>
                <a:srgbClr val="D8E1EB"/>
              </a:solidFill>
              <a:effectLst/>
              <a:uLnTx/>
              <a:uFillTx/>
              <a:latin typeface="微软雅黑"/>
              <a:ea typeface="微软雅黑"/>
              <a:cs typeface="+mn-cs"/>
            </a:endParaRPr>
          </a:p>
        </p:txBody>
      </p:sp>
      <p:grpSp>
        <p:nvGrpSpPr>
          <p:cNvPr id="589" name="Group 7"/>
          <p:cNvGrpSpPr>
            <a:grpSpLocks/>
          </p:cNvGrpSpPr>
          <p:nvPr/>
        </p:nvGrpSpPr>
        <p:grpSpPr bwMode="auto">
          <a:xfrm>
            <a:off x="3355483" y="4227050"/>
            <a:ext cx="618456" cy="326327"/>
            <a:chOff x="0" y="0"/>
            <a:chExt cx="1041399" cy="549275"/>
          </a:xfrm>
        </p:grpSpPr>
        <p:sp>
          <p:nvSpPr>
            <p:cNvPr id="590" name="Freeform 16"/>
            <p:cNvSpPr>
              <a:spLocks/>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91" name="Freeform 17"/>
            <p:cNvSpPr>
              <a:spLocks/>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sp>
          <p:nvSpPr>
            <p:cNvPr id="592" name="Freeform 18"/>
            <p:cNvSpPr>
              <a:spLocks/>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796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p>
          </p:txBody>
        </p:sp>
      </p:grpSp>
      <p:grpSp>
        <p:nvGrpSpPr>
          <p:cNvPr id="593" name="组合 592"/>
          <p:cNvGrpSpPr/>
          <p:nvPr/>
        </p:nvGrpSpPr>
        <p:grpSpPr>
          <a:xfrm>
            <a:off x="538985" y="2283718"/>
            <a:ext cx="3497689" cy="1613613"/>
            <a:chOff x="1316350" y="1585542"/>
            <a:chExt cx="3847390" cy="1774942"/>
          </a:xfrm>
        </p:grpSpPr>
        <p:grpSp>
          <p:nvGrpSpPr>
            <p:cNvPr id="594" name="组合 593"/>
            <p:cNvGrpSpPr/>
            <p:nvPr/>
          </p:nvGrpSpPr>
          <p:grpSpPr>
            <a:xfrm>
              <a:off x="1403648" y="1585542"/>
              <a:ext cx="1080120" cy="1080120"/>
              <a:chOff x="611560" y="1522297"/>
              <a:chExt cx="1512168" cy="1512168"/>
            </a:xfrm>
          </p:grpSpPr>
          <p:sp>
            <p:nvSpPr>
              <p:cNvPr id="602" name="圆角矩形 601"/>
              <p:cNvSpPr/>
              <p:nvPr/>
            </p:nvSpPr>
            <p:spPr>
              <a:xfrm>
                <a:off x="611560" y="1522297"/>
                <a:ext cx="1512168" cy="1512168"/>
              </a:xfrm>
              <a:prstGeom prst="roundRect">
                <a:avLst>
                  <a:gd name="adj" fmla="val 7390"/>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pic>
            <p:nvPicPr>
              <p:cNvPr id="603" name="Wifi 4"/>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8952" y="2063395"/>
                <a:ext cx="934480" cy="54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95" name="矩形 594"/>
            <p:cNvSpPr/>
            <p:nvPr/>
          </p:nvSpPr>
          <p:spPr>
            <a:xfrm>
              <a:off x="1316350" y="2717243"/>
              <a:ext cx="1105924" cy="643241"/>
            </a:xfrm>
            <a:prstGeom prst="rect">
              <a:avLst/>
            </a:prstGeom>
          </p:spPr>
          <p:txBody>
            <a:bodyPr wrap="none">
              <a:spAutoFit/>
            </a:bodyPr>
            <a:lstStyle/>
            <a:p>
              <a:pPr algn="ctr"/>
              <a:r>
                <a:rPr lang="zh-CN" altLang="zh-CN"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rPr>
                <a:t>无线网络</a:t>
              </a:r>
              <a:endParaRPr lang="en-US" altLang="zh-CN"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endParaRPr>
            </a:p>
            <a:p>
              <a:pPr algn="ctr"/>
              <a:r>
                <a:rPr lang="zh-CN" altLang="zh-CN"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rPr>
                <a:t>全覆盖</a:t>
              </a:r>
              <a:endParaRPr lang="en-US" altLang="zh-CN"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endParaRPr>
            </a:p>
          </p:txBody>
        </p:sp>
        <p:grpSp>
          <p:nvGrpSpPr>
            <p:cNvPr id="596" name="组合 595"/>
            <p:cNvGrpSpPr/>
            <p:nvPr/>
          </p:nvGrpSpPr>
          <p:grpSpPr>
            <a:xfrm>
              <a:off x="2627723" y="1585542"/>
              <a:ext cx="1331623" cy="1774942"/>
              <a:chOff x="2578289" y="1585542"/>
              <a:chExt cx="1331623" cy="1774942"/>
            </a:xfrm>
          </p:grpSpPr>
          <p:sp>
            <p:nvSpPr>
              <p:cNvPr id="600" name="圆角矩形 599"/>
              <p:cNvSpPr/>
              <p:nvPr/>
            </p:nvSpPr>
            <p:spPr>
              <a:xfrm>
                <a:off x="2663740" y="1585542"/>
                <a:ext cx="1080120" cy="1080120"/>
              </a:xfrm>
              <a:prstGeom prst="roundRect">
                <a:avLst>
                  <a:gd name="adj" fmla="val 7390"/>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601" name="矩形 600"/>
              <p:cNvSpPr/>
              <p:nvPr/>
            </p:nvSpPr>
            <p:spPr>
              <a:xfrm>
                <a:off x="2578289" y="2717243"/>
                <a:ext cx="1331623" cy="643241"/>
              </a:xfrm>
              <a:prstGeom prst="rect">
                <a:avLst/>
              </a:prstGeom>
            </p:spPr>
            <p:txBody>
              <a:bodyPr wrap="none">
                <a:spAutoFit/>
              </a:bodyPr>
              <a:lstStyle/>
              <a:p>
                <a:pPr algn="ctr"/>
                <a:r>
                  <a:rPr lang="zh-CN" altLang="en-US"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rPr>
                  <a:t>互动式</a:t>
                </a:r>
                <a:endParaRPr lang="en-US" altLang="zh-CN"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endParaRPr>
              </a:p>
              <a:p>
                <a:pPr algn="ctr"/>
                <a:r>
                  <a:rPr lang="zh-CN" altLang="en-US"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rPr>
                  <a:t>多媒体教室</a:t>
                </a:r>
              </a:p>
            </p:txBody>
          </p:sp>
        </p:grpSp>
        <p:sp>
          <p:nvSpPr>
            <p:cNvPr id="597" name="圆角矩形 596"/>
            <p:cNvSpPr/>
            <p:nvPr/>
          </p:nvSpPr>
          <p:spPr>
            <a:xfrm>
              <a:off x="4030216" y="1585542"/>
              <a:ext cx="1080120" cy="1080120"/>
            </a:xfrm>
            <a:prstGeom prst="roundRect">
              <a:avLst>
                <a:gd name="adj" fmla="val 7390"/>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598" name="矩形 597"/>
            <p:cNvSpPr/>
            <p:nvPr/>
          </p:nvSpPr>
          <p:spPr>
            <a:xfrm>
              <a:off x="4057816" y="2716338"/>
              <a:ext cx="1105924" cy="643241"/>
            </a:xfrm>
            <a:prstGeom prst="rect">
              <a:avLst/>
            </a:prstGeom>
          </p:spPr>
          <p:txBody>
            <a:bodyPr wrap="none">
              <a:spAutoFit/>
            </a:bodyPr>
            <a:lstStyle/>
            <a:p>
              <a:pPr algn="ctr"/>
              <a:r>
                <a:rPr lang="zh-CN" altLang="en-US"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rPr>
                <a:t>教师移动</a:t>
              </a:r>
              <a:endParaRPr lang="en-US" altLang="zh-CN"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endParaRPr>
            </a:p>
            <a:p>
              <a:pPr algn="ctr"/>
              <a:r>
                <a:rPr lang="zh-CN" altLang="en-US" sz="16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rPr>
                <a:t>终端配备</a:t>
              </a:r>
            </a:p>
          </p:txBody>
        </p:sp>
        <p:sp>
          <p:nvSpPr>
            <p:cNvPr id="599" name="Freeform 138"/>
            <p:cNvSpPr>
              <a:spLocks noEditPoints="1"/>
            </p:cNvSpPr>
            <p:nvPr/>
          </p:nvSpPr>
          <p:spPr bwMode="auto">
            <a:xfrm>
              <a:off x="4410439" y="1824180"/>
              <a:ext cx="319673" cy="656725"/>
            </a:xfrm>
            <a:custGeom>
              <a:avLst/>
              <a:gdLst>
                <a:gd name="T0" fmla="*/ 427 w 463"/>
                <a:gd name="T1" fmla="*/ 0 h 773"/>
                <a:gd name="T2" fmla="*/ 42 w 463"/>
                <a:gd name="T3" fmla="*/ 0 h 773"/>
                <a:gd name="T4" fmla="*/ 0 w 463"/>
                <a:gd name="T5" fmla="*/ 35 h 773"/>
                <a:gd name="T6" fmla="*/ 0 w 463"/>
                <a:gd name="T7" fmla="*/ 733 h 773"/>
                <a:gd name="T8" fmla="*/ 42 w 463"/>
                <a:gd name="T9" fmla="*/ 773 h 773"/>
                <a:gd name="T10" fmla="*/ 427 w 463"/>
                <a:gd name="T11" fmla="*/ 773 h 773"/>
                <a:gd name="T12" fmla="*/ 463 w 463"/>
                <a:gd name="T13" fmla="*/ 733 h 773"/>
                <a:gd name="T14" fmla="*/ 463 w 463"/>
                <a:gd name="T15" fmla="*/ 35 h 773"/>
                <a:gd name="T16" fmla="*/ 427 w 463"/>
                <a:gd name="T17" fmla="*/ 0 h 773"/>
                <a:gd name="T18" fmla="*/ 152 w 463"/>
                <a:gd name="T19" fmla="*/ 730 h 773"/>
                <a:gd name="T20" fmla="*/ 139 w 463"/>
                <a:gd name="T21" fmla="*/ 743 h 773"/>
                <a:gd name="T22" fmla="*/ 112 w 463"/>
                <a:gd name="T23" fmla="*/ 743 h 773"/>
                <a:gd name="T24" fmla="*/ 99 w 463"/>
                <a:gd name="T25" fmla="*/ 730 h 773"/>
                <a:gd name="T26" fmla="*/ 99 w 463"/>
                <a:gd name="T27" fmla="*/ 722 h 773"/>
                <a:gd name="T28" fmla="*/ 112 w 463"/>
                <a:gd name="T29" fmla="*/ 709 h 773"/>
                <a:gd name="T30" fmla="*/ 139 w 463"/>
                <a:gd name="T31" fmla="*/ 709 h 773"/>
                <a:gd name="T32" fmla="*/ 152 w 463"/>
                <a:gd name="T33" fmla="*/ 722 h 773"/>
                <a:gd name="T34" fmla="*/ 152 w 463"/>
                <a:gd name="T35" fmla="*/ 730 h 773"/>
                <a:gd name="T36" fmla="*/ 263 w 463"/>
                <a:gd name="T37" fmla="*/ 724 h 773"/>
                <a:gd name="T38" fmla="*/ 247 w 463"/>
                <a:gd name="T39" fmla="*/ 743 h 773"/>
                <a:gd name="T40" fmla="*/ 219 w 463"/>
                <a:gd name="T41" fmla="*/ 743 h 773"/>
                <a:gd name="T42" fmla="*/ 202 w 463"/>
                <a:gd name="T43" fmla="*/ 724 h 773"/>
                <a:gd name="T44" fmla="*/ 202 w 463"/>
                <a:gd name="T45" fmla="*/ 716 h 773"/>
                <a:gd name="T46" fmla="*/ 219 w 463"/>
                <a:gd name="T47" fmla="*/ 699 h 773"/>
                <a:gd name="T48" fmla="*/ 247 w 463"/>
                <a:gd name="T49" fmla="*/ 699 h 773"/>
                <a:gd name="T50" fmla="*/ 263 w 463"/>
                <a:gd name="T51" fmla="*/ 716 h 773"/>
                <a:gd name="T52" fmla="*/ 263 w 463"/>
                <a:gd name="T53" fmla="*/ 724 h 773"/>
                <a:gd name="T54" fmla="*/ 366 w 463"/>
                <a:gd name="T55" fmla="*/ 730 h 773"/>
                <a:gd name="T56" fmla="*/ 354 w 463"/>
                <a:gd name="T57" fmla="*/ 743 h 773"/>
                <a:gd name="T58" fmla="*/ 326 w 463"/>
                <a:gd name="T59" fmla="*/ 743 h 773"/>
                <a:gd name="T60" fmla="*/ 314 w 463"/>
                <a:gd name="T61" fmla="*/ 730 h 773"/>
                <a:gd name="T62" fmla="*/ 314 w 463"/>
                <a:gd name="T63" fmla="*/ 722 h 773"/>
                <a:gd name="T64" fmla="*/ 326 w 463"/>
                <a:gd name="T65" fmla="*/ 709 h 773"/>
                <a:gd name="T66" fmla="*/ 354 w 463"/>
                <a:gd name="T67" fmla="*/ 709 h 773"/>
                <a:gd name="T68" fmla="*/ 366 w 463"/>
                <a:gd name="T69" fmla="*/ 722 h 773"/>
                <a:gd name="T70" fmla="*/ 366 w 463"/>
                <a:gd name="T71" fmla="*/ 730 h 773"/>
                <a:gd name="T72" fmla="*/ 417 w 463"/>
                <a:gd name="T73" fmla="*/ 644 h 773"/>
                <a:gd name="T74" fmla="*/ 394 w 463"/>
                <a:gd name="T75" fmla="*/ 671 h 773"/>
                <a:gd name="T76" fmla="*/ 74 w 463"/>
                <a:gd name="T77" fmla="*/ 671 h 773"/>
                <a:gd name="T78" fmla="*/ 49 w 463"/>
                <a:gd name="T79" fmla="*/ 644 h 773"/>
                <a:gd name="T80" fmla="*/ 49 w 463"/>
                <a:gd name="T81" fmla="*/ 67 h 773"/>
                <a:gd name="T82" fmla="*/ 74 w 463"/>
                <a:gd name="T83" fmla="*/ 46 h 773"/>
                <a:gd name="T84" fmla="*/ 394 w 463"/>
                <a:gd name="T85" fmla="*/ 46 h 773"/>
                <a:gd name="T86" fmla="*/ 417 w 463"/>
                <a:gd name="T87" fmla="*/ 67 h 773"/>
                <a:gd name="T88" fmla="*/ 417 w 463"/>
                <a:gd name="T89" fmla="*/ 644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3" h="773">
                  <a:moveTo>
                    <a:pt x="427" y="0"/>
                  </a:moveTo>
                  <a:cubicBezTo>
                    <a:pt x="42" y="0"/>
                    <a:pt x="42" y="0"/>
                    <a:pt x="42" y="0"/>
                  </a:cubicBezTo>
                  <a:cubicBezTo>
                    <a:pt x="19" y="0"/>
                    <a:pt x="0" y="17"/>
                    <a:pt x="0" y="35"/>
                  </a:cubicBezTo>
                  <a:cubicBezTo>
                    <a:pt x="0" y="733"/>
                    <a:pt x="0" y="733"/>
                    <a:pt x="0" y="733"/>
                  </a:cubicBezTo>
                  <a:cubicBezTo>
                    <a:pt x="0" y="756"/>
                    <a:pt x="17" y="773"/>
                    <a:pt x="42" y="773"/>
                  </a:cubicBezTo>
                  <a:cubicBezTo>
                    <a:pt x="427" y="773"/>
                    <a:pt x="427" y="773"/>
                    <a:pt x="427" y="773"/>
                  </a:cubicBezTo>
                  <a:cubicBezTo>
                    <a:pt x="448" y="773"/>
                    <a:pt x="463" y="756"/>
                    <a:pt x="463" y="733"/>
                  </a:cubicBezTo>
                  <a:cubicBezTo>
                    <a:pt x="463" y="35"/>
                    <a:pt x="463" y="35"/>
                    <a:pt x="463" y="35"/>
                  </a:cubicBezTo>
                  <a:cubicBezTo>
                    <a:pt x="463" y="19"/>
                    <a:pt x="451" y="0"/>
                    <a:pt x="427" y="0"/>
                  </a:cubicBezTo>
                  <a:close/>
                  <a:moveTo>
                    <a:pt x="152" y="730"/>
                  </a:moveTo>
                  <a:cubicBezTo>
                    <a:pt x="152" y="737"/>
                    <a:pt x="146" y="743"/>
                    <a:pt x="139" y="743"/>
                  </a:cubicBezTo>
                  <a:cubicBezTo>
                    <a:pt x="112" y="743"/>
                    <a:pt x="112" y="743"/>
                    <a:pt x="112" y="743"/>
                  </a:cubicBezTo>
                  <a:cubicBezTo>
                    <a:pt x="106" y="743"/>
                    <a:pt x="99" y="737"/>
                    <a:pt x="99" y="730"/>
                  </a:cubicBezTo>
                  <a:cubicBezTo>
                    <a:pt x="99" y="722"/>
                    <a:pt x="99" y="722"/>
                    <a:pt x="99" y="722"/>
                  </a:cubicBezTo>
                  <a:cubicBezTo>
                    <a:pt x="99" y="714"/>
                    <a:pt x="106" y="709"/>
                    <a:pt x="112" y="709"/>
                  </a:cubicBezTo>
                  <a:cubicBezTo>
                    <a:pt x="139" y="709"/>
                    <a:pt x="139" y="709"/>
                    <a:pt x="139" y="709"/>
                  </a:cubicBezTo>
                  <a:cubicBezTo>
                    <a:pt x="146" y="709"/>
                    <a:pt x="152" y="714"/>
                    <a:pt x="152" y="722"/>
                  </a:cubicBezTo>
                  <a:cubicBezTo>
                    <a:pt x="152" y="730"/>
                    <a:pt x="152" y="730"/>
                    <a:pt x="152" y="730"/>
                  </a:cubicBezTo>
                  <a:close/>
                  <a:moveTo>
                    <a:pt x="263" y="724"/>
                  </a:moveTo>
                  <a:cubicBezTo>
                    <a:pt x="263" y="735"/>
                    <a:pt x="255" y="743"/>
                    <a:pt x="247" y="743"/>
                  </a:cubicBezTo>
                  <a:cubicBezTo>
                    <a:pt x="219" y="743"/>
                    <a:pt x="219" y="743"/>
                    <a:pt x="219" y="743"/>
                  </a:cubicBezTo>
                  <a:cubicBezTo>
                    <a:pt x="211" y="743"/>
                    <a:pt x="202" y="735"/>
                    <a:pt x="202" y="724"/>
                  </a:cubicBezTo>
                  <a:cubicBezTo>
                    <a:pt x="202" y="716"/>
                    <a:pt x="202" y="716"/>
                    <a:pt x="202" y="716"/>
                  </a:cubicBezTo>
                  <a:cubicBezTo>
                    <a:pt x="202" y="705"/>
                    <a:pt x="209" y="699"/>
                    <a:pt x="219" y="699"/>
                  </a:cubicBezTo>
                  <a:cubicBezTo>
                    <a:pt x="247" y="699"/>
                    <a:pt x="247" y="699"/>
                    <a:pt x="247" y="699"/>
                  </a:cubicBezTo>
                  <a:cubicBezTo>
                    <a:pt x="255" y="699"/>
                    <a:pt x="263" y="705"/>
                    <a:pt x="263" y="716"/>
                  </a:cubicBezTo>
                  <a:cubicBezTo>
                    <a:pt x="263" y="724"/>
                    <a:pt x="263" y="724"/>
                    <a:pt x="263" y="724"/>
                  </a:cubicBezTo>
                  <a:close/>
                  <a:moveTo>
                    <a:pt x="366" y="730"/>
                  </a:moveTo>
                  <a:cubicBezTo>
                    <a:pt x="366" y="737"/>
                    <a:pt x="360" y="743"/>
                    <a:pt x="354" y="743"/>
                  </a:cubicBezTo>
                  <a:cubicBezTo>
                    <a:pt x="326" y="743"/>
                    <a:pt x="326" y="743"/>
                    <a:pt x="326" y="743"/>
                  </a:cubicBezTo>
                  <a:cubicBezTo>
                    <a:pt x="320" y="743"/>
                    <a:pt x="314" y="737"/>
                    <a:pt x="314" y="730"/>
                  </a:cubicBezTo>
                  <a:cubicBezTo>
                    <a:pt x="314" y="722"/>
                    <a:pt x="314" y="722"/>
                    <a:pt x="314" y="722"/>
                  </a:cubicBezTo>
                  <a:cubicBezTo>
                    <a:pt x="314" y="714"/>
                    <a:pt x="320" y="709"/>
                    <a:pt x="326" y="709"/>
                  </a:cubicBezTo>
                  <a:cubicBezTo>
                    <a:pt x="354" y="709"/>
                    <a:pt x="354" y="709"/>
                    <a:pt x="354" y="709"/>
                  </a:cubicBezTo>
                  <a:cubicBezTo>
                    <a:pt x="360" y="709"/>
                    <a:pt x="366" y="714"/>
                    <a:pt x="366" y="722"/>
                  </a:cubicBezTo>
                  <a:cubicBezTo>
                    <a:pt x="366" y="730"/>
                    <a:pt x="366" y="730"/>
                    <a:pt x="366" y="730"/>
                  </a:cubicBezTo>
                  <a:close/>
                  <a:moveTo>
                    <a:pt x="417" y="644"/>
                  </a:moveTo>
                  <a:cubicBezTo>
                    <a:pt x="417" y="657"/>
                    <a:pt x="409" y="671"/>
                    <a:pt x="394" y="671"/>
                  </a:cubicBezTo>
                  <a:cubicBezTo>
                    <a:pt x="74" y="671"/>
                    <a:pt x="74" y="671"/>
                    <a:pt x="74" y="671"/>
                  </a:cubicBezTo>
                  <a:cubicBezTo>
                    <a:pt x="59" y="671"/>
                    <a:pt x="49" y="659"/>
                    <a:pt x="49" y="644"/>
                  </a:cubicBezTo>
                  <a:cubicBezTo>
                    <a:pt x="49" y="67"/>
                    <a:pt x="49" y="67"/>
                    <a:pt x="49" y="67"/>
                  </a:cubicBezTo>
                  <a:cubicBezTo>
                    <a:pt x="49" y="50"/>
                    <a:pt x="61" y="46"/>
                    <a:pt x="74" y="46"/>
                  </a:cubicBezTo>
                  <a:cubicBezTo>
                    <a:pt x="394" y="46"/>
                    <a:pt x="394" y="46"/>
                    <a:pt x="394" y="46"/>
                  </a:cubicBezTo>
                  <a:cubicBezTo>
                    <a:pt x="404" y="46"/>
                    <a:pt x="417" y="48"/>
                    <a:pt x="417" y="67"/>
                  </a:cubicBezTo>
                  <a:cubicBezTo>
                    <a:pt x="417" y="644"/>
                    <a:pt x="417" y="644"/>
                    <a:pt x="417" y="644"/>
                  </a:cubicBezTo>
                  <a:close/>
                </a:path>
              </a:pathLst>
            </a:custGeom>
            <a:solidFill>
              <a:srgbClr val="FFFFFF"/>
            </a:solidFill>
            <a:ln>
              <a:noFill/>
            </a:ln>
          </p:spPr>
          <p:txBody>
            <a:bodyPr vert="horz" wrap="square" lIns="69964" tIns="34982" rIns="69964" bIns="34982" numCol="1" anchor="t" anchorCtr="0" compatLnSpc="1">
              <a:prstTxWarp prst="textNoShape">
                <a:avLst/>
              </a:prstTxWarp>
            </a:bodyPr>
            <a:lstStyle/>
            <a:p>
              <a:pPr marL="0" marR="0" lvl="0" indent="0" defTabSz="932209"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000000"/>
                </a:solidFill>
                <a:effectLst/>
                <a:uLnTx/>
                <a:uFillTx/>
                <a:latin typeface="Segoe UI"/>
              </a:endParaRPr>
            </a:p>
          </p:txBody>
        </p:sp>
      </p:grpSp>
      <p:sp>
        <p:nvSpPr>
          <p:cNvPr id="604" name="矩形 603"/>
          <p:cNvSpPr/>
          <p:nvPr/>
        </p:nvSpPr>
        <p:spPr>
          <a:xfrm>
            <a:off x="1083105" y="1454299"/>
            <a:ext cx="2339102" cy="461665"/>
          </a:xfrm>
          <a:prstGeom prst="rect">
            <a:avLst/>
          </a:prstGeom>
        </p:spPr>
        <p:txBody>
          <a:bodyPr wrap="none">
            <a:spAutoFit/>
          </a:bodyPr>
          <a:lstStyle/>
          <a:p>
            <a:r>
              <a:rPr lang="zh-CN" altLang="zh-CN" sz="2400" b="1" kern="100" dirty="0">
                <a:solidFill>
                  <a:srgbClr val="005DA2"/>
                </a:solidFill>
                <a:latin typeface="微软雅黑" panose="020B0503020204020204" pitchFamily="34" charset="-122"/>
                <a:ea typeface="微软雅黑" panose="020B0503020204020204" pitchFamily="34" charset="-122"/>
                <a:cs typeface="Times New Roman" panose="02020603050405020304" pitchFamily="18" charset="0"/>
              </a:rPr>
              <a:t>信息化环境建设</a:t>
            </a:r>
            <a:endParaRPr lang="en-US" altLang="zh-CN" sz="2400" b="1" kern="100" dirty="0">
              <a:solidFill>
                <a:srgbClr val="005DA2"/>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05" name="矩形 604"/>
          <p:cNvSpPr/>
          <p:nvPr/>
        </p:nvSpPr>
        <p:spPr>
          <a:xfrm>
            <a:off x="5508104" y="1454298"/>
            <a:ext cx="2339102" cy="461665"/>
          </a:xfrm>
          <a:prstGeom prst="rect">
            <a:avLst/>
          </a:prstGeom>
        </p:spPr>
        <p:txBody>
          <a:bodyPr wrap="none">
            <a:spAutoFit/>
          </a:bodyPr>
          <a:lstStyle/>
          <a:p>
            <a:r>
              <a:rPr lang="zh-CN" altLang="zh-CN" sz="24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信息化</a:t>
            </a:r>
            <a:r>
              <a:rPr lang="zh-CN" altLang="en-US" sz="24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rPr>
              <a:t>系统建设</a:t>
            </a:r>
            <a:endParaRPr lang="en-US" altLang="zh-CN" sz="2400" b="1" kern="10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606" name="组合 605"/>
          <p:cNvGrpSpPr/>
          <p:nvPr/>
        </p:nvGrpSpPr>
        <p:grpSpPr>
          <a:xfrm>
            <a:off x="5008173" y="2308016"/>
            <a:ext cx="981945" cy="981945"/>
            <a:chOff x="611560" y="1522297"/>
            <a:chExt cx="1512168" cy="1512168"/>
          </a:xfrm>
        </p:grpSpPr>
        <p:sp>
          <p:nvSpPr>
            <p:cNvPr id="607" name="圆角矩形 606"/>
            <p:cNvSpPr/>
            <p:nvPr/>
          </p:nvSpPr>
          <p:spPr>
            <a:xfrm>
              <a:off x="611560" y="1522297"/>
              <a:ext cx="1512168" cy="1512168"/>
            </a:xfrm>
            <a:prstGeom prst="roundRect">
              <a:avLst>
                <a:gd name="adj" fmla="val 7390"/>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endParaRPr>
            </a:p>
          </p:txBody>
        </p:sp>
        <p:pic>
          <p:nvPicPr>
            <p:cNvPr id="608" name="Cloud" descr="iCloud_Photos_iPhone4s_iPad_MBP15inch_PRINT.png"/>
            <p:cNvPicPr>
              <a:picLocks noChangeAspect="1" noChangeArrowheads="1"/>
            </p:cNvPicPr>
            <p:nvPr/>
          </p:nvPicPr>
          <p:blipFill>
            <a:blip r:embed="rId6" cstate="print">
              <a:duotone>
                <a:prstClr val="black"/>
                <a:schemeClr val="accent1">
                  <a:tint val="45000"/>
                  <a:satMod val="400000"/>
                </a:schemeClr>
              </a:duotone>
              <a:extLst>
                <a:ext uri="{BEBA8EAE-BF5A-486C-A8C5-ECC9F3942E4B}">
                  <a14:imgProps xmlns:a14="http://schemas.microsoft.com/office/drawing/2010/main">
                    <a14:imgLayer r:embed="rId7">
                      <a14:imgEffect>
                        <a14:saturation sat="400000"/>
                      </a14:imgEffect>
                      <a14:imgEffect>
                        <a14:brightnessContrast bright="-39000" contrast="-77000"/>
                      </a14:imgEffect>
                    </a14:imgLayer>
                  </a14:imgProps>
                </a:ext>
                <a:ext uri="{28A0092B-C50C-407E-A947-70E740481C1C}">
                  <a14:useLocalDpi xmlns:a14="http://schemas.microsoft.com/office/drawing/2010/main" val="0"/>
                </a:ext>
              </a:extLst>
            </a:blip>
            <a:srcRect/>
            <a:stretch>
              <a:fillRect/>
            </a:stretch>
          </p:blipFill>
          <p:spPr bwMode="auto">
            <a:xfrm>
              <a:off x="832102" y="1947118"/>
              <a:ext cx="1071080" cy="662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09" name="矩形 608"/>
          <p:cNvSpPr/>
          <p:nvPr/>
        </p:nvSpPr>
        <p:spPr>
          <a:xfrm>
            <a:off x="5067925" y="3336854"/>
            <a:ext cx="800219" cy="338554"/>
          </a:xfrm>
          <a:prstGeom prst="rect">
            <a:avLst/>
          </a:prstGeom>
        </p:spPr>
        <p:txBody>
          <a:bodyPr wrap="none">
            <a:spAutoFit/>
          </a:bodyPr>
          <a:lstStyle/>
          <a:p>
            <a:pPr algn="ctr"/>
            <a:r>
              <a:rPr lang="zh-CN" altLang="zh-CN" sz="1600" b="1" dirty="0">
                <a:solidFill>
                  <a:schemeClr val="bg1"/>
                </a:solidFill>
                <a:latin typeface="微软雅黑" panose="020B0503020204020204" pitchFamily="34" charset="-122"/>
                <a:ea typeface="微软雅黑" panose="020B0503020204020204" pitchFamily="34" charset="-122"/>
                <a:cs typeface="Open Sans Light" panose="020B0306030504020204" pitchFamily="34" charset="0"/>
              </a:rPr>
              <a:t>云录播</a:t>
            </a:r>
            <a:endParaRPr lang="en-US" altLang="zh-CN" sz="1600" b="1" dirty="0">
              <a:solidFill>
                <a:schemeClr val="bg1"/>
              </a:solidFill>
              <a:latin typeface="微软雅黑" panose="020B0503020204020204" pitchFamily="34" charset="-122"/>
              <a:ea typeface="微软雅黑" panose="020B0503020204020204" pitchFamily="34" charset="-122"/>
              <a:cs typeface="Open Sans Light" panose="020B0306030504020204" pitchFamily="34" charset="0"/>
            </a:endParaRPr>
          </a:p>
        </p:txBody>
      </p:sp>
      <p:sp>
        <p:nvSpPr>
          <p:cNvPr id="610" name="圆角矩形 609"/>
          <p:cNvSpPr/>
          <p:nvPr/>
        </p:nvSpPr>
        <p:spPr>
          <a:xfrm>
            <a:off x="6198672" y="2308016"/>
            <a:ext cx="981945" cy="981945"/>
          </a:xfrm>
          <a:prstGeom prst="roundRect">
            <a:avLst>
              <a:gd name="adj" fmla="val 7390"/>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endParaRPr>
          </a:p>
        </p:txBody>
      </p:sp>
      <p:sp>
        <p:nvSpPr>
          <p:cNvPr id="611" name="矩形 610"/>
          <p:cNvSpPr/>
          <p:nvPr/>
        </p:nvSpPr>
        <p:spPr>
          <a:xfrm>
            <a:off x="6223581" y="3336854"/>
            <a:ext cx="1005402" cy="338554"/>
          </a:xfrm>
          <a:prstGeom prst="rect">
            <a:avLst/>
          </a:prstGeom>
        </p:spPr>
        <p:txBody>
          <a:bodyPr wrap="none">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Open Sans Light" panose="020B0306030504020204" pitchFamily="34" charset="0"/>
              </a:rPr>
              <a:t>电子书包</a:t>
            </a:r>
          </a:p>
        </p:txBody>
      </p:sp>
      <p:grpSp>
        <p:nvGrpSpPr>
          <p:cNvPr id="612" name="组合 611"/>
          <p:cNvGrpSpPr/>
          <p:nvPr/>
        </p:nvGrpSpPr>
        <p:grpSpPr>
          <a:xfrm>
            <a:off x="6412275" y="2536930"/>
            <a:ext cx="554739" cy="590804"/>
            <a:chOff x="6531271" y="2129194"/>
            <a:chExt cx="610202" cy="649873"/>
          </a:xfrm>
          <a:solidFill>
            <a:srgbClr val="005DA2"/>
          </a:solidFill>
        </p:grpSpPr>
        <p:sp>
          <p:nvSpPr>
            <p:cNvPr id="613" name="Freeform 397"/>
            <p:cNvSpPr>
              <a:spLocks/>
            </p:cNvSpPr>
            <p:nvPr/>
          </p:nvSpPr>
          <p:spPr bwMode="auto">
            <a:xfrm>
              <a:off x="6972694" y="2471802"/>
              <a:ext cx="168779" cy="136322"/>
            </a:xfrm>
            <a:custGeom>
              <a:avLst/>
              <a:gdLst>
                <a:gd name="T0" fmla="*/ 89 w 99"/>
                <a:gd name="T1" fmla="*/ 48 h 80"/>
                <a:gd name="T2" fmla="*/ 60 w 99"/>
                <a:gd name="T3" fmla="*/ 0 h 80"/>
                <a:gd name="T4" fmla="*/ 0 w 99"/>
                <a:gd name="T5" fmla="*/ 0 h 80"/>
                <a:gd name="T6" fmla="*/ 38 w 99"/>
                <a:gd name="T7" fmla="*/ 65 h 80"/>
                <a:gd name="T8" fmla="*/ 38 w 99"/>
                <a:gd name="T9" fmla="*/ 80 h 80"/>
                <a:gd name="T10" fmla="*/ 73 w 99"/>
                <a:gd name="T11" fmla="*/ 80 h 80"/>
                <a:gd name="T12" fmla="*/ 89 w 99"/>
                <a:gd name="T13" fmla="*/ 48 h 80"/>
              </a:gdLst>
              <a:ahLst/>
              <a:cxnLst>
                <a:cxn ang="0">
                  <a:pos x="T0" y="T1"/>
                </a:cxn>
                <a:cxn ang="0">
                  <a:pos x="T2" y="T3"/>
                </a:cxn>
                <a:cxn ang="0">
                  <a:pos x="T4" y="T5"/>
                </a:cxn>
                <a:cxn ang="0">
                  <a:pos x="T6" y="T7"/>
                </a:cxn>
                <a:cxn ang="0">
                  <a:pos x="T8" y="T9"/>
                </a:cxn>
                <a:cxn ang="0">
                  <a:pos x="T10" y="T11"/>
                </a:cxn>
                <a:cxn ang="0">
                  <a:pos x="T12" y="T13"/>
                </a:cxn>
              </a:cxnLst>
              <a:rect l="0" t="0" r="r" b="b"/>
              <a:pathLst>
                <a:path w="99" h="80">
                  <a:moveTo>
                    <a:pt x="89" y="48"/>
                  </a:moveTo>
                  <a:cubicBezTo>
                    <a:pt x="60" y="0"/>
                    <a:pt x="60" y="0"/>
                    <a:pt x="60" y="0"/>
                  </a:cubicBezTo>
                  <a:cubicBezTo>
                    <a:pt x="0" y="0"/>
                    <a:pt x="0" y="0"/>
                    <a:pt x="0" y="0"/>
                  </a:cubicBezTo>
                  <a:cubicBezTo>
                    <a:pt x="21" y="14"/>
                    <a:pt x="38" y="34"/>
                    <a:pt x="38" y="65"/>
                  </a:cubicBezTo>
                  <a:cubicBezTo>
                    <a:pt x="38" y="70"/>
                    <a:pt x="38" y="76"/>
                    <a:pt x="38" y="80"/>
                  </a:cubicBezTo>
                  <a:cubicBezTo>
                    <a:pt x="53" y="80"/>
                    <a:pt x="66" y="80"/>
                    <a:pt x="73" y="80"/>
                  </a:cubicBezTo>
                  <a:cubicBezTo>
                    <a:pt x="99" y="80"/>
                    <a:pt x="89" y="48"/>
                    <a:pt x="89" y="48"/>
                  </a:cubicBezTo>
                  <a:close/>
                </a:path>
              </a:pathLst>
            </a:custGeom>
            <a:grpFill/>
            <a:ln>
              <a:noFill/>
            </a:ln>
          </p:spPr>
          <p:txBody>
            <a:bodyPr vert="horz" wrap="square" lIns="91440" tIns="45720" rIns="91440" bIns="45720" numCol="1" anchor="t" anchorCtr="0" compatLnSpc="1">
              <a:prstTxWarp prst="textNoShape">
                <a:avLst/>
              </a:prstTxWarp>
            </a:bodyPr>
            <a:lstStyle/>
            <a:p>
              <a:pPr algn="ctr" defTabSz="685800" fontAlgn="auto">
                <a:spcBef>
                  <a:spcPts val="0"/>
                </a:spcBef>
                <a:spcAft>
                  <a:spcPts val="0"/>
                </a:spcAft>
              </a:pP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614" name="Freeform 398"/>
            <p:cNvSpPr>
              <a:spLocks/>
            </p:cNvSpPr>
            <p:nvPr/>
          </p:nvSpPr>
          <p:spPr bwMode="auto">
            <a:xfrm>
              <a:off x="6742606" y="2238829"/>
              <a:ext cx="177435" cy="205565"/>
            </a:xfrm>
            <a:custGeom>
              <a:avLst/>
              <a:gdLst>
                <a:gd name="T0" fmla="*/ 52 w 104"/>
                <a:gd name="T1" fmla="*/ 0 h 121"/>
                <a:gd name="T2" fmla="*/ 0 w 104"/>
                <a:gd name="T3" fmla="*/ 60 h 121"/>
                <a:gd name="T4" fmla="*/ 31 w 104"/>
                <a:gd name="T5" fmla="*/ 116 h 121"/>
                <a:gd name="T6" fmla="*/ 31 w 104"/>
                <a:gd name="T7" fmla="*/ 116 h 121"/>
                <a:gd name="T8" fmla="*/ 52 w 104"/>
                <a:gd name="T9" fmla="*/ 121 h 121"/>
                <a:gd name="T10" fmla="*/ 73 w 104"/>
                <a:gd name="T11" fmla="*/ 116 h 121"/>
                <a:gd name="T12" fmla="*/ 74 w 104"/>
                <a:gd name="T13" fmla="*/ 115 h 121"/>
                <a:gd name="T14" fmla="*/ 104 w 104"/>
                <a:gd name="T15" fmla="*/ 60 h 121"/>
                <a:gd name="T16" fmla="*/ 52 w 104"/>
                <a:gd name="T17"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121">
                  <a:moveTo>
                    <a:pt x="52" y="0"/>
                  </a:moveTo>
                  <a:cubicBezTo>
                    <a:pt x="23" y="0"/>
                    <a:pt x="0" y="27"/>
                    <a:pt x="0" y="60"/>
                  </a:cubicBezTo>
                  <a:cubicBezTo>
                    <a:pt x="0" y="85"/>
                    <a:pt x="13" y="106"/>
                    <a:pt x="31" y="116"/>
                  </a:cubicBezTo>
                  <a:cubicBezTo>
                    <a:pt x="31" y="116"/>
                    <a:pt x="31" y="116"/>
                    <a:pt x="31" y="116"/>
                  </a:cubicBezTo>
                  <a:cubicBezTo>
                    <a:pt x="38" y="119"/>
                    <a:pt x="45" y="121"/>
                    <a:pt x="52" y="121"/>
                  </a:cubicBezTo>
                  <a:cubicBezTo>
                    <a:pt x="59" y="121"/>
                    <a:pt x="66" y="119"/>
                    <a:pt x="73" y="116"/>
                  </a:cubicBezTo>
                  <a:cubicBezTo>
                    <a:pt x="73" y="116"/>
                    <a:pt x="74" y="115"/>
                    <a:pt x="74" y="115"/>
                  </a:cubicBezTo>
                  <a:cubicBezTo>
                    <a:pt x="92" y="105"/>
                    <a:pt x="104" y="84"/>
                    <a:pt x="104" y="60"/>
                  </a:cubicBezTo>
                  <a:cubicBezTo>
                    <a:pt x="104" y="27"/>
                    <a:pt x="81" y="0"/>
                    <a:pt x="52" y="0"/>
                  </a:cubicBezTo>
                  <a:close/>
                </a:path>
              </a:pathLst>
            </a:custGeom>
            <a:grpFill/>
            <a:ln>
              <a:noFill/>
            </a:ln>
          </p:spPr>
          <p:txBody>
            <a:bodyPr vert="horz" wrap="square" lIns="91440" tIns="45720" rIns="91440" bIns="45720" numCol="1" anchor="t" anchorCtr="0" compatLnSpc="1">
              <a:prstTxWarp prst="textNoShape">
                <a:avLst/>
              </a:prstTxWarp>
            </a:bodyPr>
            <a:lstStyle/>
            <a:p>
              <a:pPr algn="ctr" defTabSz="685800" fontAlgn="auto">
                <a:spcBef>
                  <a:spcPts val="0"/>
                </a:spcBef>
                <a:spcAft>
                  <a:spcPts val="0"/>
                </a:spcAft>
              </a:pP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615" name="Freeform 399"/>
            <p:cNvSpPr>
              <a:spLocks/>
            </p:cNvSpPr>
            <p:nvPr/>
          </p:nvSpPr>
          <p:spPr bwMode="auto">
            <a:xfrm>
              <a:off x="6658938" y="2463147"/>
              <a:ext cx="351263" cy="315920"/>
            </a:xfrm>
            <a:custGeom>
              <a:avLst/>
              <a:gdLst>
                <a:gd name="T0" fmla="*/ 150 w 206"/>
                <a:gd name="T1" fmla="*/ 5 h 185"/>
                <a:gd name="T2" fmla="*/ 134 w 206"/>
                <a:gd name="T3" fmla="*/ 0 h 185"/>
                <a:gd name="T4" fmla="*/ 134 w 206"/>
                <a:gd name="T5" fmla="*/ 0 h 185"/>
                <a:gd name="T6" fmla="*/ 120 w 206"/>
                <a:gd name="T7" fmla="*/ 5 h 185"/>
                <a:gd name="T8" fmla="*/ 103 w 206"/>
                <a:gd name="T9" fmla="*/ 12 h 185"/>
                <a:gd name="T10" fmla="*/ 87 w 206"/>
                <a:gd name="T11" fmla="*/ 5 h 185"/>
                <a:gd name="T12" fmla="*/ 73 w 206"/>
                <a:gd name="T13" fmla="*/ 0 h 185"/>
                <a:gd name="T14" fmla="*/ 57 w 206"/>
                <a:gd name="T15" fmla="*/ 5 h 185"/>
                <a:gd name="T16" fmla="*/ 0 w 206"/>
                <a:gd name="T17" fmla="*/ 73 h 185"/>
                <a:gd name="T18" fmla="*/ 0 w 206"/>
                <a:gd name="T19" fmla="*/ 85 h 185"/>
                <a:gd name="T20" fmla="*/ 0 w 206"/>
                <a:gd name="T21" fmla="*/ 151 h 185"/>
                <a:gd name="T22" fmla="*/ 94 w 206"/>
                <a:gd name="T23" fmla="*/ 185 h 185"/>
                <a:gd name="T24" fmla="*/ 113 w 206"/>
                <a:gd name="T25" fmla="*/ 185 h 185"/>
                <a:gd name="T26" fmla="*/ 206 w 206"/>
                <a:gd name="T27" fmla="*/ 151 h 185"/>
                <a:gd name="T28" fmla="*/ 206 w 206"/>
                <a:gd name="T29" fmla="*/ 85 h 185"/>
                <a:gd name="T30" fmla="*/ 206 w 206"/>
                <a:gd name="T31" fmla="*/ 73 h 185"/>
                <a:gd name="T32" fmla="*/ 150 w 206"/>
                <a:gd name="T33" fmla="*/ 5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85">
                  <a:moveTo>
                    <a:pt x="150" y="5"/>
                  </a:moveTo>
                  <a:cubicBezTo>
                    <a:pt x="144" y="3"/>
                    <a:pt x="139" y="2"/>
                    <a:pt x="134" y="0"/>
                  </a:cubicBezTo>
                  <a:cubicBezTo>
                    <a:pt x="134" y="0"/>
                    <a:pt x="134" y="0"/>
                    <a:pt x="134" y="0"/>
                  </a:cubicBezTo>
                  <a:cubicBezTo>
                    <a:pt x="120" y="5"/>
                    <a:pt x="120" y="5"/>
                    <a:pt x="120" y="5"/>
                  </a:cubicBezTo>
                  <a:cubicBezTo>
                    <a:pt x="103" y="12"/>
                    <a:pt x="103" y="12"/>
                    <a:pt x="103" y="12"/>
                  </a:cubicBezTo>
                  <a:cubicBezTo>
                    <a:pt x="87" y="5"/>
                    <a:pt x="87" y="5"/>
                    <a:pt x="87" y="5"/>
                  </a:cubicBezTo>
                  <a:cubicBezTo>
                    <a:pt x="73" y="0"/>
                    <a:pt x="73" y="0"/>
                    <a:pt x="73" y="0"/>
                  </a:cubicBezTo>
                  <a:cubicBezTo>
                    <a:pt x="68" y="2"/>
                    <a:pt x="62" y="3"/>
                    <a:pt x="57" y="5"/>
                  </a:cubicBezTo>
                  <a:cubicBezTo>
                    <a:pt x="30" y="15"/>
                    <a:pt x="0" y="35"/>
                    <a:pt x="0" y="73"/>
                  </a:cubicBezTo>
                  <a:cubicBezTo>
                    <a:pt x="0" y="77"/>
                    <a:pt x="0" y="81"/>
                    <a:pt x="0" y="85"/>
                  </a:cubicBezTo>
                  <a:cubicBezTo>
                    <a:pt x="0" y="141"/>
                    <a:pt x="0" y="151"/>
                    <a:pt x="0" y="151"/>
                  </a:cubicBezTo>
                  <a:cubicBezTo>
                    <a:pt x="0" y="151"/>
                    <a:pt x="3" y="185"/>
                    <a:pt x="94" y="185"/>
                  </a:cubicBezTo>
                  <a:cubicBezTo>
                    <a:pt x="113" y="185"/>
                    <a:pt x="113" y="185"/>
                    <a:pt x="113" y="185"/>
                  </a:cubicBezTo>
                  <a:cubicBezTo>
                    <a:pt x="204" y="185"/>
                    <a:pt x="206" y="151"/>
                    <a:pt x="206" y="151"/>
                  </a:cubicBezTo>
                  <a:cubicBezTo>
                    <a:pt x="206" y="151"/>
                    <a:pt x="206" y="141"/>
                    <a:pt x="206" y="85"/>
                  </a:cubicBezTo>
                  <a:cubicBezTo>
                    <a:pt x="206" y="81"/>
                    <a:pt x="206" y="77"/>
                    <a:pt x="206" y="73"/>
                  </a:cubicBezTo>
                  <a:cubicBezTo>
                    <a:pt x="206" y="35"/>
                    <a:pt x="176" y="15"/>
                    <a:pt x="150" y="5"/>
                  </a:cubicBezTo>
                  <a:close/>
                </a:path>
              </a:pathLst>
            </a:custGeom>
            <a:grpFill/>
            <a:ln>
              <a:noFill/>
            </a:ln>
          </p:spPr>
          <p:txBody>
            <a:bodyPr vert="horz" wrap="square" lIns="91440" tIns="45720" rIns="91440" bIns="45720" numCol="1" anchor="t" anchorCtr="0" compatLnSpc="1">
              <a:prstTxWarp prst="textNoShape">
                <a:avLst/>
              </a:prstTxWarp>
            </a:bodyPr>
            <a:lstStyle/>
            <a:p>
              <a:pPr algn="ctr" defTabSz="685800" fontAlgn="auto">
                <a:spcBef>
                  <a:spcPts val="0"/>
                </a:spcBef>
                <a:spcAft>
                  <a:spcPts val="0"/>
                </a:spcAft>
              </a:pP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616" name="Freeform 400"/>
            <p:cNvSpPr>
              <a:spLocks/>
            </p:cNvSpPr>
            <p:nvPr/>
          </p:nvSpPr>
          <p:spPr bwMode="auto">
            <a:xfrm>
              <a:off x="6531271" y="2471802"/>
              <a:ext cx="166616" cy="136322"/>
            </a:xfrm>
            <a:custGeom>
              <a:avLst/>
              <a:gdLst>
                <a:gd name="T0" fmla="*/ 98 w 98"/>
                <a:gd name="T1" fmla="*/ 0 h 80"/>
                <a:gd name="T2" fmla="*/ 39 w 98"/>
                <a:gd name="T3" fmla="*/ 0 h 80"/>
                <a:gd name="T4" fmla="*/ 10 w 98"/>
                <a:gd name="T5" fmla="*/ 48 h 80"/>
                <a:gd name="T6" fmla="*/ 26 w 98"/>
                <a:gd name="T7" fmla="*/ 80 h 80"/>
                <a:gd name="T8" fmla="*/ 60 w 98"/>
                <a:gd name="T9" fmla="*/ 80 h 80"/>
                <a:gd name="T10" fmla="*/ 60 w 98"/>
                <a:gd name="T11" fmla="*/ 65 h 80"/>
                <a:gd name="T12" fmla="*/ 98 w 98"/>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98" h="80">
                  <a:moveTo>
                    <a:pt x="98" y="0"/>
                  </a:moveTo>
                  <a:cubicBezTo>
                    <a:pt x="39" y="0"/>
                    <a:pt x="39" y="0"/>
                    <a:pt x="39" y="0"/>
                  </a:cubicBezTo>
                  <a:cubicBezTo>
                    <a:pt x="10" y="48"/>
                    <a:pt x="10" y="48"/>
                    <a:pt x="10" y="48"/>
                  </a:cubicBezTo>
                  <a:cubicBezTo>
                    <a:pt x="10" y="48"/>
                    <a:pt x="0" y="80"/>
                    <a:pt x="26" y="80"/>
                  </a:cubicBezTo>
                  <a:cubicBezTo>
                    <a:pt x="33" y="80"/>
                    <a:pt x="45" y="80"/>
                    <a:pt x="60" y="80"/>
                  </a:cubicBezTo>
                  <a:cubicBezTo>
                    <a:pt x="60" y="76"/>
                    <a:pt x="60" y="70"/>
                    <a:pt x="60" y="65"/>
                  </a:cubicBezTo>
                  <a:cubicBezTo>
                    <a:pt x="60" y="34"/>
                    <a:pt x="77" y="14"/>
                    <a:pt x="98" y="0"/>
                  </a:cubicBezTo>
                  <a:close/>
                </a:path>
              </a:pathLst>
            </a:custGeom>
            <a:grpFill/>
            <a:ln>
              <a:noFill/>
            </a:ln>
          </p:spPr>
          <p:txBody>
            <a:bodyPr vert="horz" wrap="square" lIns="91440" tIns="45720" rIns="91440" bIns="45720" numCol="1" anchor="t" anchorCtr="0" compatLnSpc="1">
              <a:prstTxWarp prst="textNoShape">
                <a:avLst/>
              </a:prstTxWarp>
            </a:bodyPr>
            <a:lstStyle/>
            <a:p>
              <a:pPr algn="ctr" defTabSz="685800" fontAlgn="auto">
                <a:spcBef>
                  <a:spcPts val="0"/>
                </a:spcBef>
                <a:spcAft>
                  <a:spcPts val="0"/>
                </a:spcAft>
              </a:pPr>
              <a:endParaRPr lang="zh-CN" altLang="en-US" sz="1600">
                <a:solidFill>
                  <a:schemeClr val="bg1"/>
                </a:solidFill>
                <a:latin typeface="微软雅黑" panose="020B0503020204020204" pitchFamily="34" charset="-122"/>
                <a:ea typeface="微软雅黑" panose="020B0503020204020204" pitchFamily="34" charset="-122"/>
              </a:endParaRPr>
            </a:p>
          </p:txBody>
        </p:sp>
        <p:sp>
          <p:nvSpPr>
            <p:cNvPr id="617" name="Freeform 401"/>
            <p:cNvSpPr>
              <a:spLocks/>
            </p:cNvSpPr>
            <p:nvPr/>
          </p:nvSpPr>
          <p:spPr bwMode="auto">
            <a:xfrm>
              <a:off x="6604120" y="2129194"/>
              <a:ext cx="462340" cy="331067"/>
            </a:xfrm>
            <a:custGeom>
              <a:avLst/>
              <a:gdLst>
                <a:gd name="T0" fmla="*/ 28 w 271"/>
                <a:gd name="T1" fmla="*/ 194 h 194"/>
                <a:gd name="T2" fmla="*/ 68 w 271"/>
                <a:gd name="T3" fmla="*/ 194 h 194"/>
                <a:gd name="T4" fmla="*/ 84 w 271"/>
                <a:gd name="T5" fmla="*/ 188 h 194"/>
                <a:gd name="T6" fmla="*/ 96 w 271"/>
                <a:gd name="T7" fmla="*/ 183 h 194"/>
                <a:gd name="T8" fmla="*/ 93 w 271"/>
                <a:gd name="T9" fmla="*/ 180 h 194"/>
                <a:gd name="T10" fmla="*/ 42 w 271"/>
                <a:gd name="T11" fmla="*/ 180 h 194"/>
                <a:gd name="T12" fmla="*/ 18 w 271"/>
                <a:gd name="T13" fmla="*/ 156 h 194"/>
                <a:gd name="T14" fmla="*/ 18 w 271"/>
                <a:gd name="T15" fmla="*/ 39 h 194"/>
                <a:gd name="T16" fmla="*/ 42 w 271"/>
                <a:gd name="T17" fmla="*/ 15 h 194"/>
                <a:gd name="T18" fmla="*/ 228 w 271"/>
                <a:gd name="T19" fmla="*/ 15 h 194"/>
                <a:gd name="T20" fmla="*/ 253 w 271"/>
                <a:gd name="T21" fmla="*/ 39 h 194"/>
                <a:gd name="T22" fmla="*/ 253 w 271"/>
                <a:gd name="T23" fmla="*/ 156 h 194"/>
                <a:gd name="T24" fmla="*/ 228 w 271"/>
                <a:gd name="T25" fmla="*/ 180 h 194"/>
                <a:gd name="T26" fmla="*/ 176 w 271"/>
                <a:gd name="T27" fmla="*/ 180 h 194"/>
                <a:gd name="T28" fmla="*/ 173 w 271"/>
                <a:gd name="T29" fmla="*/ 183 h 194"/>
                <a:gd name="T30" fmla="*/ 203 w 271"/>
                <a:gd name="T31" fmla="*/ 194 h 194"/>
                <a:gd name="T32" fmla="*/ 243 w 271"/>
                <a:gd name="T33" fmla="*/ 194 h 194"/>
                <a:gd name="T34" fmla="*/ 271 w 271"/>
                <a:gd name="T35" fmla="*/ 166 h 194"/>
                <a:gd name="T36" fmla="*/ 271 w 271"/>
                <a:gd name="T37" fmla="*/ 29 h 194"/>
                <a:gd name="T38" fmla="*/ 243 w 271"/>
                <a:gd name="T39" fmla="*/ 0 h 194"/>
                <a:gd name="T40" fmla="*/ 28 w 271"/>
                <a:gd name="T41" fmla="*/ 0 h 194"/>
                <a:gd name="T42" fmla="*/ 0 w 271"/>
                <a:gd name="T43" fmla="*/ 29 h 194"/>
                <a:gd name="T44" fmla="*/ 0 w 271"/>
                <a:gd name="T45" fmla="*/ 166 h 194"/>
                <a:gd name="T46" fmla="*/ 28 w 271"/>
                <a:gd name="T47"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1" h="194">
                  <a:moveTo>
                    <a:pt x="28" y="194"/>
                  </a:moveTo>
                  <a:cubicBezTo>
                    <a:pt x="68" y="194"/>
                    <a:pt x="68" y="194"/>
                    <a:pt x="68" y="194"/>
                  </a:cubicBezTo>
                  <a:cubicBezTo>
                    <a:pt x="74" y="192"/>
                    <a:pt x="79" y="189"/>
                    <a:pt x="84" y="188"/>
                  </a:cubicBezTo>
                  <a:cubicBezTo>
                    <a:pt x="88" y="186"/>
                    <a:pt x="92" y="185"/>
                    <a:pt x="96" y="183"/>
                  </a:cubicBezTo>
                  <a:cubicBezTo>
                    <a:pt x="95" y="182"/>
                    <a:pt x="94" y="181"/>
                    <a:pt x="93" y="180"/>
                  </a:cubicBezTo>
                  <a:cubicBezTo>
                    <a:pt x="42" y="180"/>
                    <a:pt x="42" y="180"/>
                    <a:pt x="42" y="180"/>
                  </a:cubicBezTo>
                  <a:cubicBezTo>
                    <a:pt x="29" y="180"/>
                    <a:pt x="18" y="169"/>
                    <a:pt x="18" y="156"/>
                  </a:cubicBezTo>
                  <a:cubicBezTo>
                    <a:pt x="18" y="39"/>
                    <a:pt x="18" y="39"/>
                    <a:pt x="18" y="39"/>
                  </a:cubicBezTo>
                  <a:cubicBezTo>
                    <a:pt x="18" y="25"/>
                    <a:pt x="29" y="15"/>
                    <a:pt x="42" y="15"/>
                  </a:cubicBezTo>
                  <a:cubicBezTo>
                    <a:pt x="228" y="15"/>
                    <a:pt x="228" y="15"/>
                    <a:pt x="228" y="15"/>
                  </a:cubicBezTo>
                  <a:cubicBezTo>
                    <a:pt x="242" y="15"/>
                    <a:pt x="253" y="25"/>
                    <a:pt x="253" y="39"/>
                  </a:cubicBezTo>
                  <a:cubicBezTo>
                    <a:pt x="253" y="156"/>
                    <a:pt x="253" y="156"/>
                    <a:pt x="253" y="156"/>
                  </a:cubicBezTo>
                  <a:cubicBezTo>
                    <a:pt x="253" y="169"/>
                    <a:pt x="242" y="180"/>
                    <a:pt x="228" y="180"/>
                  </a:cubicBezTo>
                  <a:cubicBezTo>
                    <a:pt x="176" y="180"/>
                    <a:pt x="176" y="180"/>
                    <a:pt x="176" y="180"/>
                  </a:cubicBezTo>
                  <a:cubicBezTo>
                    <a:pt x="175" y="181"/>
                    <a:pt x="174" y="182"/>
                    <a:pt x="173" y="183"/>
                  </a:cubicBezTo>
                  <a:cubicBezTo>
                    <a:pt x="182" y="186"/>
                    <a:pt x="192" y="189"/>
                    <a:pt x="203" y="194"/>
                  </a:cubicBezTo>
                  <a:cubicBezTo>
                    <a:pt x="243" y="194"/>
                    <a:pt x="243" y="194"/>
                    <a:pt x="243" y="194"/>
                  </a:cubicBezTo>
                  <a:cubicBezTo>
                    <a:pt x="258" y="194"/>
                    <a:pt x="271" y="181"/>
                    <a:pt x="271" y="166"/>
                  </a:cubicBezTo>
                  <a:cubicBezTo>
                    <a:pt x="271" y="29"/>
                    <a:pt x="271" y="29"/>
                    <a:pt x="271" y="29"/>
                  </a:cubicBezTo>
                  <a:cubicBezTo>
                    <a:pt x="271" y="13"/>
                    <a:pt x="258" y="0"/>
                    <a:pt x="243" y="0"/>
                  </a:cubicBezTo>
                  <a:cubicBezTo>
                    <a:pt x="28" y="0"/>
                    <a:pt x="28" y="0"/>
                    <a:pt x="28" y="0"/>
                  </a:cubicBezTo>
                  <a:cubicBezTo>
                    <a:pt x="13" y="0"/>
                    <a:pt x="0" y="13"/>
                    <a:pt x="0" y="29"/>
                  </a:cubicBezTo>
                  <a:cubicBezTo>
                    <a:pt x="0" y="166"/>
                    <a:pt x="0" y="166"/>
                    <a:pt x="0" y="166"/>
                  </a:cubicBezTo>
                  <a:cubicBezTo>
                    <a:pt x="0" y="181"/>
                    <a:pt x="13" y="194"/>
                    <a:pt x="28" y="194"/>
                  </a:cubicBezTo>
                  <a:close/>
                </a:path>
              </a:pathLst>
            </a:custGeom>
            <a:grpFill/>
            <a:ln>
              <a:noFill/>
            </a:ln>
          </p:spPr>
          <p:txBody>
            <a:bodyPr vert="horz" wrap="square" lIns="91440" tIns="45720" rIns="91440" bIns="45720" numCol="1" anchor="t" anchorCtr="0" compatLnSpc="1">
              <a:prstTxWarp prst="textNoShape">
                <a:avLst/>
              </a:prstTxWarp>
            </a:bodyPr>
            <a:lstStyle/>
            <a:p>
              <a:pPr algn="ctr" defTabSz="685800" fontAlgn="auto">
                <a:spcBef>
                  <a:spcPts val="0"/>
                </a:spcBef>
                <a:spcAft>
                  <a:spcPts val="0"/>
                </a:spcAft>
              </a:pPr>
              <a:endParaRPr lang="zh-CN" altLang="en-US" sz="1600">
                <a:solidFill>
                  <a:schemeClr val="bg1"/>
                </a:solidFill>
                <a:latin typeface="微软雅黑" panose="020B0503020204020204" pitchFamily="34" charset="-122"/>
                <a:ea typeface="微软雅黑" panose="020B0503020204020204" pitchFamily="34" charset="-122"/>
              </a:endParaRPr>
            </a:p>
          </p:txBody>
        </p:sp>
      </p:grpSp>
      <p:sp>
        <p:nvSpPr>
          <p:cNvPr id="618" name="圆角矩形 617"/>
          <p:cNvSpPr/>
          <p:nvPr/>
        </p:nvSpPr>
        <p:spPr>
          <a:xfrm>
            <a:off x="7396004" y="2308016"/>
            <a:ext cx="981945" cy="981945"/>
          </a:xfrm>
          <a:prstGeom prst="roundRect">
            <a:avLst>
              <a:gd name="adj" fmla="val 7390"/>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endParaRPr>
          </a:p>
        </p:txBody>
      </p:sp>
      <p:sp>
        <p:nvSpPr>
          <p:cNvPr id="619" name="矩形 618"/>
          <p:cNvSpPr/>
          <p:nvPr/>
        </p:nvSpPr>
        <p:spPr>
          <a:xfrm>
            <a:off x="7421096" y="3336031"/>
            <a:ext cx="1005403" cy="338554"/>
          </a:xfrm>
          <a:prstGeom prst="rect">
            <a:avLst/>
          </a:prstGeom>
        </p:spPr>
        <p:txBody>
          <a:bodyPr wrap="none">
            <a:spAutoFi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Open Sans Light" panose="020B0306030504020204" pitchFamily="34" charset="0"/>
              </a:rPr>
              <a:t>学生档案</a:t>
            </a:r>
          </a:p>
        </p:txBody>
      </p:sp>
      <p:sp>
        <p:nvSpPr>
          <p:cNvPr id="620" name="Freeform 135"/>
          <p:cNvSpPr>
            <a:spLocks noEditPoints="1"/>
          </p:cNvSpPr>
          <p:nvPr/>
        </p:nvSpPr>
        <p:spPr bwMode="auto">
          <a:xfrm>
            <a:off x="7644529" y="2607139"/>
            <a:ext cx="492717" cy="461532"/>
          </a:xfrm>
          <a:custGeom>
            <a:avLst/>
            <a:gdLst/>
            <a:ahLst/>
            <a:cxnLst>
              <a:cxn ang="0">
                <a:pos x="13" y="39"/>
              </a:cxn>
              <a:cxn ang="0">
                <a:pos x="8" y="39"/>
              </a:cxn>
              <a:cxn ang="0">
                <a:pos x="0" y="33"/>
              </a:cxn>
              <a:cxn ang="0">
                <a:pos x="5" y="19"/>
              </a:cxn>
              <a:cxn ang="0">
                <a:pos x="15" y="22"/>
              </a:cxn>
              <a:cxn ang="0">
                <a:pos x="20" y="21"/>
              </a:cxn>
              <a:cxn ang="0">
                <a:pos x="20" y="24"/>
              </a:cxn>
              <a:cxn ang="0">
                <a:pos x="23" y="34"/>
              </a:cxn>
              <a:cxn ang="0">
                <a:pos x="13" y="39"/>
              </a:cxn>
              <a:cxn ang="0">
                <a:pos x="15" y="19"/>
              </a:cxn>
              <a:cxn ang="0">
                <a:pos x="5" y="9"/>
              </a:cxn>
              <a:cxn ang="0">
                <a:pos x="15" y="0"/>
              </a:cxn>
              <a:cxn ang="0">
                <a:pos x="25" y="9"/>
              </a:cxn>
              <a:cxn ang="0">
                <a:pos x="15" y="19"/>
              </a:cxn>
              <a:cxn ang="0">
                <a:pos x="53" y="68"/>
              </a:cxn>
              <a:cxn ang="0">
                <a:pos x="20" y="68"/>
              </a:cxn>
              <a:cxn ang="0">
                <a:pos x="10" y="58"/>
              </a:cxn>
              <a:cxn ang="0">
                <a:pos x="23" y="36"/>
              </a:cxn>
              <a:cxn ang="0">
                <a:pos x="37" y="41"/>
              </a:cxn>
              <a:cxn ang="0">
                <a:pos x="50" y="36"/>
              </a:cxn>
              <a:cxn ang="0">
                <a:pos x="64" y="58"/>
              </a:cxn>
              <a:cxn ang="0">
                <a:pos x="53" y="68"/>
              </a:cxn>
              <a:cxn ang="0">
                <a:pos x="37" y="39"/>
              </a:cxn>
              <a:cxn ang="0">
                <a:pos x="22" y="24"/>
              </a:cxn>
              <a:cxn ang="0">
                <a:pos x="37" y="9"/>
              </a:cxn>
              <a:cxn ang="0">
                <a:pos x="51" y="24"/>
              </a:cxn>
              <a:cxn ang="0">
                <a:pos x="37" y="39"/>
              </a:cxn>
              <a:cxn ang="0">
                <a:pos x="59" y="19"/>
              </a:cxn>
              <a:cxn ang="0">
                <a:pos x="49" y="9"/>
              </a:cxn>
              <a:cxn ang="0">
                <a:pos x="59" y="0"/>
              </a:cxn>
              <a:cxn ang="0">
                <a:pos x="68" y="9"/>
              </a:cxn>
              <a:cxn ang="0">
                <a:pos x="59" y="19"/>
              </a:cxn>
              <a:cxn ang="0">
                <a:pos x="66" y="39"/>
              </a:cxn>
              <a:cxn ang="0">
                <a:pos x="61" y="39"/>
              </a:cxn>
              <a:cxn ang="0">
                <a:pos x="51" y="34"/>
              </a:cxn>
              <a:cxn ang="0">
                <a:pos x="54" y="24"/>
              </a:cxn>
              <a:cxn ang="0">
                <a:pos x="54" y="21"/>
              </a:cxn>
              <a:cxn ang="0">
                <a:pos x="59" y="22"/>
              </a:cxn>
              <a:cxn ang="0">
                <a:pos x="69" y="19"/>
              </a:cxn>
              <a:cxn ang="0">
                <a:pos x="73" y="33"/>
              </a:cxn>
              <a:cxn ang="0">
                <a:pos x="66" y="39"/>
              </a:cxn>
            </a:cxnLst>
            <a:rect l="0" t="0" r="r" b="b"/>
            <a:pathLst>
              <a:path w="73" h="68">
                <a:moveTo>
                  <a:pt x="13" y="39"/>
                </a:moveTo>
                <a:cubicBezTo>
                  <a:pt x="8" y="39"/>
                  <a:pt x="8" y="39"/>
                  <a:pt x="8" y="39"/>
                </a:cubicBezTo>
                <a:cubicBezTo>
                  <a:pt x="4" y="39"/>
                  <a:pt x="0" y="37"/>
                  <a:pt x="0" y="33"/>
                </a:cubicBezTo>
                <a:cubicBezTo>
                  <a:pt x="0" y="29"/>
                  <a:pt x="0" y="19"/>
                  <a:pt x="5" y="19"/>
                </a:cubicBezTo>
                <a:cubicBezTo>
                  <a:pt x="6" y="19"/>
                  <a:pt x="10" y="22"/>
                  <a:pt x="15" y="22"/>
                </a:cubicBezTo>
                <a:cubicBezTo>
                  <a:pt x="17" y="22"/>
                  <a:pt x="18" y="22"/>
                  <a:pt x="20" y="21"/>
                </a:cubicBezTo>
                <a:cubicBezTo>
                  <a:pt x="20" y="22"/>
                  <a:pt x="20" y="23"/>
                  <a:pt x="20" y="24"/>
                </a:cubicBezTo>
                <a:cubicBezTo>
                  <a:pt x="20" y="27"/>
                  <a:pt x="21" y="31"/>
                  <a:pt x="23" y="34"/>
                </a:cubicBezTo>
                <a:cubicBezTo>
                  <a:pt x="19" y="34"/>
                  <a:pt x="15" y="36"/>
                  <a:pt x="13" y="39"/>
                </a:cubicBezTo>
                <a:close/>
                <a:moveTo>
                  <a:pt x="15" y="19"/>
                </a:moveTo>
                <a:cubicBezTo>
                  <a:pt x="10" y="19"/>
                  <a:pt x="5" y="15"/>
                  <a:pt x="5" y="9"/>
                </a:cubicBezTo>
                <a:cubicBezTo>
                  <a:pt x="5" y="4"/>
                  <a:pt x="10" y="0"/>
                  <a:pt x="15" y="0"/>
                </a:cubicBezTo>
                <a:cubicBezTo>
                  <a:pt x="20" y="0"/>
                  <a:pt x="25" y="4"/>
                  <a:pt x="25" y="9"/>
                </a:cubicBezTo>
                <a:cubicBezTo>
                  <a:pt x="25" y="15"/>
                  <a:pt x="20" y="19"/>
                  <a:pt x="15" y="19"/>
                </a:cubicBezTo>
                <a:close/>
                <a:moveTo>
                  <a:pt x="53" y="68"/>
                </a:moveTo>
                <a:cubicBezTo>
                  <a:pt x="20" y="68"/>
                  <a:pt x="20" y="68"/>
                  <a:pt x="20" y="68"/>
                </a:cubicBezTo>
                <a:cubicBezTo>
                  <a:pt x="14" y="68"/>
                  <a:pt x="10" y="64"/>
                  <a:pt x="10" y="58"/>
                </a:cubicBezTo>
                <a:cubicBezTo>
                  <a:pt x="10" y="49"/>
                  <a:pt x="12" y="36"/>
                  <a:pt x="23" y="36"/>
                </a:cubicBezTo>
                <a:cubicBezTo>
                  <a:pt x="25" y="36"/>
                  <a:pt x="29" y="41"/>
                  <a:pt x="37" y="41"/>
                </a:cubicBezTo>
                <a:cubicBezTo>
                  <a:pt x="44" y="41"/>
                  <a:pt x="49" y="36"/>
                  <a:pt x="50" y="36"/>
                </a:cubicBezTo>
                <a:cubicBezTo>
                  <a:pt x="62" y="36"/>
                  <a:pt x="64" y="49"/>
                  <a:pt x="64" y="58"/>
                </a:cubicBezTo>
                <a:cubicBezTo>
                  <a:pt x="64" y="64"/>
                  <a:pt x="60" y="68"/>
                  <a:pt x="53" y="68"/>
                </a:cubicBezTo>
                <a:close/>
                <a:moveTo>
                  <a:pt x="37" y="39"/>
                </a:moveTo>
                <a:cubicBezTo>
                  <a:pt x="29" y="39"/>
                  <a:pt x="22" y="32"/>
                  <a:pt x="22" y="24"/>
                </a:cubicBezTo>
                <a:cubicBezTo>
                  <a:pt x="22" y="16"/>
                  <a:pt x="29" y="9"/>
                  <a:pt x="37" y="9"/>
                </a:cubicBezTo>
                <a:cubicBezTo>
                  <a:pt x="45" y="9"/>
                  <a:pt x="51" y="16"/>
                  <a:pt x="51" y="24"/>
                </a:cubicBezTo>
                <a:cubicBezTo>
                  <a:pt x="51" y="32"/>
                  <a:pt x="45" y="39"/>
                  <a:pt x="37" y="39"/>
                </a:cubicBezTo>
                <a:close/>
                <a:moveTo>
                  <a:pt x="59" y="19"/>
                </a:moveTo>
                <a:cubicBezTo>
                  <a:pt x="53" y="19"/>
                  <a:pt x="49" y="15"/>
                  <a:pt x="49" y="9"/>
                </a:cubicBezTo>
                <a:cubicBezTo>
                  <a:pt x="49" y="4"/>
                  <a:pt x="53" y="0"/>
                  <a:pt x="59" y="0"/>
                </a:cubicBezTo>
                <a:cubicBezTo>
                  <a:pt x="64" y="0"/>
                  <a:pt x="68" y="4"/>
                  <a:pt x="68" y="9"/>
                </a:cubicBezTo>
                <a:cubicBezTo>
                  <a:pt x="68" y="15"/>
                  <a:pt x="64" y="19"/>
                  <a:pt x="59" y="19"/>
                </a:cubicBezTo>
                <a:close/>
                <a:moveTo>
                  <a:pt x="66" y="39"/>
                </a:moveTo>
                <a:cubicBezTo>
                  <a:pt x="61" y="39"/>
                  <a:pt x="61" y="39"/>
                  <a:pt x="61" y="39"/>
                </a:cubicBezTo>
                <a:cubicBezTo>
                  <a:pt x="58" y="36"/>
                  <a:pt x="55" y="34"/>
                  <a:pt x="51" y="34"/>
                </a:cubicBezTo>
                <a:cubicBezTo>
                  <a:pt x="53" y="31"/>
                  <a:pt x="54" y="27"/>
                  <a:pt x="54" y="24"/>
                </a:cubicBezTo>
                <a:cubicBezTo>
                  <a:pt x="54" y="23"/>
                  <a:pt x="54" y="22"/>
                  <a:pt x="54" y="21"/>
                </a:cubicBezTo>
                <a:cubicBezTo>
                  <a:pt x="55" y="22"/>
                  <a:pt x="57" y="22"/>
                  <a:pt x="59" y="22"/>
                </a:cubicBezTo>
                <a:cubicBezTo>
                  <a:pt x="64" y="22"/>
                  <a:pt x="68" y="19"/>
                  <a:pt x="69" y="19"/>
                </a:cubicBezTo>
                <a:cubicBezTo>
                  <a:pt x="73" y="19"/>
                  <a:pt x="73" y="29"/>
                  <a:pt x="73" y="33"/>
                </a:cubicBezTo>
                <a:cubicBezTo>
                  <a:pt x="73" y="37"/>
                  <a:pt x="70" y="39"/>
                  <a:pt x="66" y="39"/>
                </a:cubicBezTo>
                <a:close/>
              </a:path>
            </a:pathLst>
          </a:custGeom>
          <a:solidFill>
            <a:srgbClr val="005DA2"/>
          </a:solidFill>
          <a:ln w="9525">
            <a:noFill/>
            <a:round/>
            <a:headEnd/>
            <a:tailEnd/>
          </a:ln>
        </p:spPr>
        <p:txBody>
          <a:bodyPr vert="horz" wrap="square" lIns="91440" tIns="45720" rIns="91440" bIns="45720" numCol="1" anchor="t" anchorCtr="0" compatLnSpc="1">
            <a:prstTxWarp prst="textNoShape">
              <a:avLst/>
            </a:prstTxWarp>
          </a:bodyPr>
          <a:ls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US"/>
          </a:p>
        </p:txBody>
      </p:sp>
      <p:grpSp>
        <p:nvGrpSpPr>
          <p:cNvPr id="621" name="组合 620"/>
          <p:cNvGrpSpPr/>
          <p:nvPr/>
        </p:nvGrpSpPr>
        <p:grpSpPr>
          <a:xfrm>
            <a:off x="1939968" y="2596405"/>
            <a:ext cx="687816" cy="361947"/>
            <a:chOff x="3946607" y="2095317"/>
            <a:chExt cx="852552" cy="448636"/>
          </a:xfrm>
          <a:solidFill>
            <a:schemeClr val="bg1"/>
          </a:solidFill>
        </p:grpSpPr>
        <p:sp>
          <p:nvSpPr>
            <p:cNvPr id="622" name="Freeform 470"/>
            <p:cNvSpPr>
              <a:spLocks/>
            </p:cNvSpPr>
            <p:nvPr/>
          </p:nvSpPr>
          <p:spPr bwMode="auto">
            <a:xfrm>
              <a:off x="4677984" y="2187641"/>
              <a:ext cx="121175" cy="253890"/>
            </a:xfrm>
            <a:custGeom>
              <a:avLst/>
              <a:gdLst>
                <a:gd name="T0" fmla="*/ 58 w 71"/>
                <a:gd name="T1" fmla="*/ 37 h 149"/>
                <a:gd name="T2" fmla="*/ 21 w 71"/>
                <a:gd name="T3" fmla="*/ 0 h 149"/>
                <a:gd name="T4" fmla="*/ 0 w 71"/>
                <a:gd name="T5" fmla="*/ 19 h 149"/>
                <a:gd name="T6" fmla="*/ 30 w 71"/>
                <a:gd name="T7" fmla="*/ 75 h 149"/>
                <a:gd name="T8" fmla="*/ 9 w 71"/>
                <a:gd name="T9" fmla="*/ 123 h 149"/>
                <a:gd name="T10" fmla="*/ 31 w 71"/>
                <a:gd name="T11" fmla="*/ 149 h 149"/>
                <a:gd name="T12" fmla="*/ 71 w 71"/>
                <a:gd name="T13" fmla="*/ 79 h 149"/>
                <a:gd name="T14" fmla="*/ 58 w 71"/>
                <a:gd name="T15" fmla="*/ 37 h 1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1" h="149">
                  <a:moveTo>
                    <a:pt x="58" y="37"/>
                  </a:moveTo>
                  <a:cubicBezTo>
                    <a:pt x="49" y="23"/>
                    <a:pt x="37" y="11"/>
                    <a:pt x="21" y="0"/>
                  </a:cubicBezTo>
                  <a:cubicBezTo>
                    <a:pt x="0" y="19"/>
                    <a:pt x="0" y="19"/>
                    <a:pt x="0" y="19"/>
                  </a:cubicBezTo>
                  <a:cubicBezTo>
                    <a:pt x="19" y="36"/>
                    <a:pt x="30" y="55"/>
                    <a:pt x="30" y="75"/>
                  </a:cubicBezTo>
                  <a:cubicBezTo>
                    <a:pt x="30" y="92"/>
                    <a:pt x="23" y="108"/>
                    <a:pt x="9" y="123"/>
                  </a:cubicBezTo>
                  <a:cubicBezTo>
                    <a:pt x="31" y="149"/>
                    <a:pt x="31" y="149"/>
                    <a:pt x="31" y="149"/>
                  </a:cubicBezTo>
                  <a:cubicBezTo>
                    <a:pt x="57" y="129"/>
                    <a:pt x="71" y="105"/>
                    <a:pt x="71" y="79"/>
                  </a:cubicBezTo>
                  <a:cubicBezTo>
                    <a:pt x="71" y="64"/>
                    <a:pt x="67" y="50"/>
                    <a:pt x="58" y="37"/>
                  </a:cubicBezTo>
                  <a:close/>
                </a:path>
              </a:pathLst>
            </a:custGeom>
            <a:grpFill/>
            <a:ln>
              <a:noFill/>
            </a:ln>
          </p:spPr>
          <p:txBody>
            <a:bodyPr vert="horz" wrap="square" lIns="121920" tIns="60960" rIns="121920" bIns="60960" numCol="1" anchor="t" anchorCtr="0" compatLnSpc="1">
              <a:prstTxWarp prst="textNoShape">
                <a:avLst/>
              </a:prstTxWarp>
            </a:bodyPr>
            <a:lstStyle/>
            <a:p>
              <a:endParaRPr lang="zh-CN" altLang="en-US" sz="2400">
                <a:latin typeface="微软雅黑" panose="020B0503020204020204" pitchFamily="34" charset="-122"/>
                <a:ea typeface="微软雅黑" panose="020B0503020204020204" pitchFamily="34" charset="-122"/>
              </a:endParaRPr>
            </a:p>
          </p:txBody>
        </p:sp>
        <p:sp>
          <p:nvSpPr>
            <p:cNvPr id="623" name="Freeform 471"/>
            <p:cNvSpPr>
              <a:spLocks/>
            </p:cNvSpPr>
            <p:nvPr/>
          </p:nvSpPr>
          <p:spPr bwMode="auto">
            <a:xfrm>
              <a:off x="4530122" y="2095317"/>
              <a:ext cx="139207" cy="162288"/>
            </a:xfrm>
            <a:custGeom>
              <a:avLst/>
              <a:gdLst>
                <a:gd name="T0" fmla="*/ 41 w 82"/>
                <a:gd name="T1" fmla="*/ 95 h 95"/>
                <a:gd name="T2" fmla="*/ 78 w 82"/>
                <a:gd name="T3" fmla="*/ 66 h 95"/>
                <a:gd name="T4" fmla="*/ 82 w 82"/>
                <a:gd name="T5" fmla="*/ 47 h 95"/>
                <a:gd name="T6" fmla="*/ 81 w 82"/>
                <a:gd name="T7" fmla="*/ 38 h 95"/>
                <a:gd name="T8" fmla="*/ 41 w 82"/>
                <a:gd name="T9" fmla="*/ 0 h 95"/>
                <a:gd name="T10" fmla="*/ 12 w 82"/>
                <a:gd name="T11" fmla="*/ 14 h 95"/>
                <a:gd name="T12" fmla="*/ 2 w 82"/>
                <a:gd name="T13" fmla="*/ 32 h 95"/>
                <a:gd name="T14" fmla="*/ 0 w 82"/>
                <a:gd name="T15" fmla="*/ 47 h 95"/>
                <a:gd name="T16" fmla="*/ 41 w 82"/>
                <a:gd name="T17" fmla="*/ 9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95">
                  <a:moveTo>
                    <a:pt x="41" y="95"/>
                  </a:moveTo>
                  <a:cubicBezTo>
                    <a:pt x="58" y="95"/>
                    <a:pt x="72" y="83"/>
                    <a:pt x="78" y="66"/>
                  </a:cubicBezTo>
                  <a:cubicBezTo>
                    <a:pt x="80" y="60"/>
                    <a:pt x="82" y="54"/>
                    <a:pt x="82" y="47"/>
                  </a:cubicBezTo>
                  <a:cubicBezTo>
                    <a:pt x="82" y="44"/>
                    <a:pt x="81" y="41"/>
                    <a:pt x="81" y="38"/>
                  </a:cubicBezTo>
                  <a:cubicBezTo>
                    <a:pt x="77" y="16"/>
                    <a:pt x="61" y="0"/>
                    <a:pt x="41" y="0"/>
                  </a:cubicBezTo>
                  <a:cubicBezTo>
                    <a:pt x="29" y="0"/>
                    <a:pt x="19" y="5"/>
                    <a:pt x="12" y="14"/>
                  </a:cubicBezTo>
                  <a:cubicBezTo>
                    <a:pt x="7" y="19"/>
                    <a:pt x="4" y="25"/>
                    <a:pt x="2" y="32"/>
                  </a:cubicBezTo>
                  <a:cubicBezTo>
                    <a:pt x="1" y="37"/>
                    <a:pt x="0" y="42"/>
                    <a:pt x="0" y="47"/>
                  </a:cubicBezTo>
                  <a:cubicBezTo>
                    <a:pt x="0" y="74"/>
                    <a:pt x="18" y="95"/>
                    <a:pt x="41" y="95"/>
                  </a:cubicBezTo>
                  <a:close/>
                </a:path>
              </a:pathLst>
            </a:custGeom>
            <a:grpFill/>
            <a:ln>
              <a:noFill/>
            </a:ln>
          </p:spPr>
          <p:txBody>
            <a:bodyPr vert="horz" wrap="square" lIns="121920" tIns="60960" rIns="121920" bIns="60960" numCol="1" anchor="t" anchorCtr="0" compatLnSpc="1">
              <a:prstTxWarp prst="textNoShape">
                <a:avLst/>
              </a:prstTxWarp>
            </a:bodyPr>
            <a:lstStyle/>
            <a:p>
              <a:endParaRPr lang="zh-CN" altLang="en-US" sz="2400">
                <a:latin typeface="微软雅黑" panose="020B0503020204020204" pitchFamily="34" charset="-122"/>
                <a:ea typeface="微软雅黑" panose="020B0503020204020204" pitchFamily="34" charset="-122"/>
              </a:endParaRPr>
            </a:p>
          </p:txBody>
        </p:sp>
        <p:sp>
          <p:nvSpPr>
            <p:cNvPr id="624" name="Freeform 472"/>
            <p:cNvSpPr>
              <a:spLocks/>
            </p:cNvSpPr>
            <p:nvPr/>
          </p:nvSpPr>
          <p:spPr bwMode="auto">
            <a:xfrm>
              <a:off x="4502714" y="2266020"/>
              <a:ext cx="175271" cy="235378"/>
            </a:xfrm>
            <a:custGeom>
              <a:avLst/>
              <a:gdLst>
                <a:gd name="T0" fmla="*/ 51 w 103"/>
                <a:gd name="T1" fmla="*/ 2 h 140"/>
                <a:gd name="T2" fmla="*/ 41 w 103"/>
                <a:gd name="T3" fmla="*/ 71 h 140"/>
                <a:gd name="T4" fmla="*/ 10 w 103"/>
                <a:gd name="T5" fmla="*/ 90 h 140"/>
                <a:gd name="T6" fmla="*/ 10 w 103"/>
                <a:gd name="T7" fmla="*/ 62 h 140"/>
                <a:gd name="T8" fmla="*/ 51 w 103"/>
                <a:gd name="T9" fmla="*/ 2 h 140"/>
                <a:gd name="T10" fmla="*/ 0 w 103"/>
                <a:gd name="T11" fmla="*/ 71 h 140"/>
                <a:gd name="T12" fmla="*/ 0 w 103"/>
                <a:gd name="T13" fmla="*/ 110 h 140"/>
                <a:gd name="T14" fmla="*/ 8 w 103"/>
                <a:gd name="T15" fmla="*/ 131 h 140"/>
                <a:gd name="T16" fmla="*/ 51 w 103"/>
                <a:gd name="T17" fmla="*/ 140 h 140"/>
                <a:gd name="T18" fmla="*/ 80 w 103"/>
                <a:gd name="T19" fmla="*/ 136 h 140"/>
                <a:gd name="T20" fmla="*/ 80 w 103"/>
                <a:gd name="T21" fmla="*/ 136 h 140"/>
                <a:gd name="T22" fmla="*/ 94 w 103"/>
                <a:gd name="T23" fmla="*/ 130 h 140"/>
                <a:gd name="T24" fmla="*/ 103 w 103"/>
                <a:gd name="T25" fmla="*/ 120 h 140"/>
                <a:gd name="T26" fmla="*/ 103 w 103"/>
                <a:gd name="T27" fmla="*/ 87 h 140"/>
                <a:gd name="T28" fmla="*/ 103 w 103"/>
                <a:gd name="T29" fmla="*/ 36 h 140"/>
                <a:gd name="T30" fmla="*/ 51 w 103"/>
                <a:gd name="T31" fmla="*/ 2 h 140"/>
                <a:gd name="connsiteX0" fmla="*/ 4951 w 10000"/>
                <a:gd name="connsiteY0" fmla="*/ 2 h 9859"/>
                <a:gd name="connsiteX1" fmla="*/ 971 w 10000"/>
                <a:gd name="connsiteY1" fmla="*/ 6288 h 9859"/>
                <a:gd name="connsiteX2" fmla="*/ 971 w 10000"/>
                <a:gd name="connsiteY2" fmla="*/ 4288 h 9859"/>
                <a:gd name="connsiteX3" fmla="*/ 4951 w 10000"/>
                <a:gd name="connsiteY3" fmla="*/ 2 h 9859"/>
                <a:gd name="connsiteX4" fmla="*/ 0 w 10000"/>
                <a:gd name="connsiteY4" fmla="*/ 4930 h 9859"/>
                <a:gd name="connsiteX5" fmla="*/ 0 w 10000"/>
                <a:gd name="connsiteY5" fmla="*/ 7716 h 9859"/>
                <a:gd name="connsiteX6" fmla="*/ 777 w 10000"/>
                <a:gd name="connsiteY6" fmla="*/ 9216 h 9859"/>
                <a:gd name="connsiteX7" fmla="*/ 4951 w 10000"/>
                <a:gd name="connsiteY7" fmla="*/ 9859 h 9859"/>
                <a:gd name="connsiteX8" fmla="*/ 7767 w 10000"/>
                <a:gd name="connsiteY8" fmla="*/ 9573 h 9859"/>
                <a:gd name="connsiteX9" fmla="*/ 7767 w 10000"/>
                <a:gd name="connsiteY9" fmla="*/ 9573 h 9859"/>
                <a:gd name="connsiteX10" fmla="*/ 9126 w 10000"/>
                <a:gd name="connsiteY10" fmla="*/ 9145 h 9859"/>
                <a:gd name="connsiteX11" fmla="*/ 10000 w 10000"/>
                <a:gd name="connsiteY11" fmla="*/ 8430 h 9859"/>
                <a:gd name="connsiteX12" fmla="*/ 10000 w 10000"/>
                <a:gd name="connsiteY12" fmla="*/ 6073 h 9859"/>
                <a:gd name="connsiteX13" fmla="*/ 10000 w 10000"/>
                <a:gd name="connsiteY13" fmla="*/ 2430 h 9859"/>
                <a:gd name="connsiteX14" fmla="*/ 4951 w 10000"/>
                <a:gd name="connsiteY14" fmla="*/ 2 h 9859"/>
                <a:gd name="connsiteX0" fmla="*/ 4951 w 10000"/>
                <a:gd name="connsiteY0" fmla="*/ 2 h 10000"/>
                <a:gd name="connsiteX1" fmla="*/ 971 w 10000"/>
                <a:gd name="connsiteY1" fmla="*/ 4349 h 10000"/>
                <a:gd name="connsiteX2" fmla="*/ 4951 w 10000"/>
                <a:gd name="connsiteY2" fmla="*/ 2 h 10000"/>
                <a:gd name="connsiteX3" fmla="*/ 0 w 10000"/>
                <a:gd name="connsiteY3" fmla="*/ 5001 h 10000"/>
                <a:gd name="connsiteX4" fmla="*/ 0 w 10000"/>
                <a:gd name="connsiteY4" fmla="*/ 7826 h 10000"/>
                <a:gd name="connsiteX5" fmla="*/ 777 w 10000"/>
                <a:gd name="connsiteY5" fmla="*/ 9348 h 10000"/>
                <a:gd name="connsiteX6" fmla="*/ 4951 w 10000"/>
                <a:gd name="connsiteY6" fmla="*/ 10000 h 10000"/>
                <a:gd name="connsiteX7" fmla="*/ 7767 w 10000"/>
                <a:gd name="connsiteY7" fmla="*/ 9710 h 10000"/>
                <a:gd name="connsiteX8" fmla="*/ 7767 w 10000"/>
                <a:gd name="connsiteY8" fmla="*/ 9710 h 10000"/>
                <a:gd name="connsiteX9" fmla="*/ 9126 w 10000"/>
                <a:gd name="connsiteY9" fmla="*/ 9276 h 10000"/>
                <a:gd name="connsiteX10" fmla="*/ 10000 w 10000"/>
                <a:gd name="connsiteY10" fmla="*/ 8551 h 10000"/>
                <a:gd name="connsiteX11" fmla="*/ 10000 w 10000"/>
                <a:gd name="connsiteY11" fmla="*/ 6160 h 10000"/>
                <a:gd name="connsiteX12" fmla="*/ 10000 w 10000"/>
                <a:gd name="connsiteY12" fmla="*/ 2465 h 10000"/>
                <a:gd name="connsiteX13" fmla="*/ 4951 w 10000"/>
                <a:gd name="connsiteY13" fmla="*/ 2 h 10000"/>
                <a:gd name="connsiteX0" fmla="*/ 4951 w 10000"/>
                <a:gd name="connsiteY0" fmla="*/ 2 h 10000"/>
                <a:gd name="connsiteX1" fmla="*/ 4951 w 10000"/>
                <a:gd name="connsiteY1" fmla="*/ 2 h 10000"/>
                <a:gd name="connsiteX2" fmla="*/ 0 w 10000"/>
                <a:gd name="connsiteY2" fmla="*/ 5001 h 10000"/>
                <a:gd name="connsiteX3" fmla="*/ 0 w 10000"/>
                <a:gd name="connsiteY3" fmla="*/ 7826 h 10000"/>
                <a:gd name="connsiteX4" fmla="*/ 777 w 10000"/>
                <a:gd name="connsiteY4" fmla="*/ 9348 h 10000"/>
                <a:gd name="connsiteX5" fmla="*/ 4951 w 10000"/>
                <a:gd name="connsiteY5" fmla="*/ 10000 h 10000"/>
                <a:gd name="connsiteX6" fmla="*/ 7767 w 10000"/>
                <a:gd name="connsiteY6" fmla="*/ 9710 h 10000"/>
                <a:gd name="connsiteX7" fmla="*/ 7767 w 10000"/>
                <a:gd name="connsiteY7" fmla="*/ 9710 h 10000"/>
                <a:gd name="connsiteX8" fmla="*/ 9126 w 10000"/>
                <a:gd name="connsiteY8" fmla="*/ 9276 h 10000"/>
                <a:gd name="connsiteX9" fmla="*/ 10000 w 10000"/>
                <a:gd name="connsiteY9" fmla="*/ 8551 h 10000"/>
                <a:gd name="connsiteX10" fmla="*/ 10000 w 10000"/>
                <a:gd name="connsiteY10" fmla="*/ 6160 h 10000"/>
                <a:gd name="connsiteX11" fmla="*/ 10000 w 10000"/>
                <a:gd name="connsiteY11" fmla="*/ 2465 h 10000"/>
                <a:gd name="connsiteX12" fmla="*/ 4951 w 10000"/>
                <a:gd name="connsiteY12" fmla="*/ 2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00" h="10000">
                  <a:moveTo>
                    <a:pt x="4951" y="2"/>
                  </a:moveTo>
                  <a:lnTo>
                    <a:pt x="4951" y="2"/>
                  </a:lnTo>
                  <a:cubicBezTo>
                    <a:pt x="1068" y="2"/>
                    <a:pt x="0" y="5001"/>
                    <a:pt x="0" y="5001"/>
                  </a:cubicBezTo>
                  <a:lnTo>
                    <a:pt x="0" y="7826"/>
                  </a:lnTo>
                  <a:cubicBezTo>
                    <a:pt x="0" y="8407"/>
                    <a:pt x="97" y="8986"/>
                    <a:pt x="777" y="9348"/>
                  </a:cubicBezTo>
                  <a:cubicBezTo>
                    <a:pt x="1456" y="9783"/>
                    <a:pt x="2718" y="10000"/>
                    <a:pt x="4951" y="10000"/>
                  </a:cubicBezTo>
                  <a:cubicBezTo>
                    <a:pt x="6117" y="10000"/>
                    <a:pt x="7087" y="9928"/>
                    <a:pt x="7767" y="9710"/>
                  </a:cubicBezTo>
                  <a:lnTo>
                    <a:pt x="7767" y="9710"/>
                  </a:lnTo>
                  <a:cubicBezTo>
                    <a:pt x="8252" y="9638"/>
                    <a:pt x="8641" y="9421"/>
                    <a:pt x="9126" y="9276"/>
                  </a:cubicBezTo>
                  <a:cubicBezTo>
                    <a:pt x="9903" y="8914"/>
                    <a:pt x="10000" y="8551"/>
                    <a:pt x="10000" y="8551"/>
                  </a:cubicBezTo>
                  <a:lnTo>
                    <a:pt x="10000" y="6160"/>
                  </a:lnTo>
                  <a:lnTo>
                    <a:pt x="10000" y="2465"/>
                  </a:lnTo>
                  <a:cubicBezTo>
                    <a:pt x="10000" y="-143"/>
                    <a:pt x="4951" y="2"/>
                    <a:pt x="4951" y="2"/>
                  </a:cubicBezTo>
                  <a:close/>
                </a:path>
              </a:pathLst>
            </a:custGeom>
            <a:grpFill/>
            <a:ln>
              <a:noFill/>
            </a:ln>
          </p:spPr>
          <p:txBody>
            <a:bodyPr vert="horz" wrap="square" lIns="121920" tIns="60960" rIns="121920" bIns="60960" numCol="1" anchor="t" anchorCtr="0" compatLnSpc="1">
              <a:prstTxWarp prst="textNoShape">
                <a:avLst/>
              </a:prstTxWarp>
            </a:bodyPr>
            <a:lstStyle/>
            <a:p>
              <a:endParaRPr lang="zh-CN" altLang="en-US" sz="2400">
                <a:latin typeface="微软雅黑" panose="020B0503020204020204" pitchFamily="34" charset="-122"/>
                <a:ea typeface="微软雅黑" panose="020B0503020204020204" pitchFamily="34" charset="-122"/>
              </a:endParaRPr>
            </a:p>
          </p:txBody>
        </p:sp>
        <p:sp>
          <p:nvSpPr>
            <p:cNvPr id="625" name="Freeform 473"/>
            <p:cNvSpPr>
              <a:spLocks/>
            </p:cNvSpPr>
            <p:nvPr/>
          </p:nvSpPr>
          <p:spPr bwMode="auto">
            <a:xfrm>
              <a:off x="4241610" y="2490578"/>
              <a:ext cx="263988" cy="53375"/>
            </a:xfrm>
            <a:custGeom>
              <a:avLst/>
              <a:gdLst>
                <a:gd name="T0" fmla="*/ 144 w 155"/>
                <a:gd name="T1" fmla="*/ 0 h 31"/>
                <a:gd name="T2" fmla="*/ 77 w 155"/>
                <a:gd name="T3" fmla="*/ 6 h 31"/>
                <a:gd name="T4" fmla="*/ 22 w 155"/>
                <a:gd name="T5" fmla="*/ 2 h 31"/>
                <a:gd name="T6" fmla="*/ 0 w 155"/>
                <a:gd name="T7" fmla="*/ 12 h 31"/>
                <a:gd name="T8" fmla="*/ 25 w 155"/>
                <a:gd name="T9" fmla="*/ 28 h 31"/>
                <a:gd name="T10" fmla="*/ 77 w 155"/>
                <a:gd name="T11" fmla="*/ 31 h 31"/>
                <a:gd name="T12" fmla="*/ 155 w 155"/>
                <a:gd name="T13" fmla="*/ 24 h 31"/>
                <a:gd name="T14" fmla="*/ 155 w 155"/>
                <a:gd name="T15" fmla="*/ 24 h 31"/>
                <a:gd name="T16" fmla="*/ 132 w 155"/>
                <a:gd name="T17" fmla="*/ 12 h 31"/>
                <a:gd name="T18" fmla="*/ 144 w 155"/>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5" h="31">
                  <a:moveTo>
                    <a:pt x="144" y="0"/>
                  </a:moveTo>
                  <a:cubicBezTo>
                    <a:pt x="123" y="4"/>
                    <a:pt x="100" y="6"/>
                    <a:pt x="77" y="6"/>
                  </a:cubicBezTo>
                  <a:cubicBezTo>
                    <a:pt x="58" y="6"/>
                    <a:pt x="40" y="5"/>
                    <a:pt x="22" y="2"/>
                  </a:cubicBezTo>
                  <a:cubicBezTo>
                    <a:pt x="0" y="12"/>
                    <a:pt x="0" y="12"/>
                    <a:pt x="0" y="12"/>
                  </a:cubicBezTo>
                  <a:cubicBezTo>
                    <a:pt x="25" y="28"/>
                    <a:pt x="25" y="28"/>
                    <a:pt x="25" y="28"/>
                  </a:cubicBezTo>
                  <a:cubicBezTo>
                    <a:pt x="42" y="30"/>
                    <a:pt x="59" y="31"/>
                    <a:pt x="77" y="31"/>
                  </a:cubicBezTo>
                  <a:cubicBezTo>
                    <a:pt x="104" y="31"/>
                    <a:pt x="131" y="29"/>
                    <a:pt x="155" y="24"/>
                  </a:cubicBezTo>
                  <a:cubicBezTo>
                    <a:pt x="155" y="24"/>
                    <a:pt x="155" y="24"/>
                    <a:pt x="155" y="24"/>
                  </a:cubicBezTo>
                  <a:cubicBezTo>
                    <a:pt x="132" y="12"/>
                    <a:pt x="132" y="12"/>
                    <a:pt x="132" y="12"/>
                  </a:cubicBezTo>
                  <a:lnTo>
                    <a:pt x="144" y="0"/>
                  </a:lnTo>
                  <a:close/>
                </a:path>
              </a:pathLst>
            </a:custGeom>
            <a:grpFill/>
            <a:ln>
              <a:noFill/>
            </a:ln>
          </p:spPr>
          <p:txBody>
            <a:bodyPr vert="horz" wrap="square" lIns="121920" tIns="60960" rIns="121920" bIns="60960" numCol="1" anchor="t" anchorCtr="0" compatLnSpc="1">
              <a:prstTxWarp prst="textNoShape">
                <a:avLst/>
              </a:prstTxWarp>
            </a:bodyPr>
            <a:lstStyle/>
            <a:p>
              <a:endParaRPr lang="zh-CN" altLang="en-US" sz="2400">
                <a:latin typeface="微软雅黑" panose="020B0503020204020204" pitchFamily="34" charset="-122"/>
                <a:ea typeface="微软雅黑" panose="020B0503020204020204" pitchFamily="34" charset="-122"/>
              </a:endParaRPr>
            </a:p>
          </p:txBody>
        </p:sp>
        <p:sp>
          <p:nvSpPr>
            <p:cNvPr id="626" name="Freeform 474"/>
            <p:cNvSpPr>
              <a:spLocks/>
            </p:cNvSpPr>
            <p:nvPr/>
          </p:nvSpPr>
          <p:spPr bwMode="auto">
            <a:xfrm>
              <a:off x="4253872" y="2098923"/>
              <a:ext cx="251727" cy="41113"/>
            </a:xfrm>
            <a:custGeom>
              <a:avLst/>
              <a:gdLst>
                <a:gd name="T0" fmla="*/ 5 w 148"/>
                <a:gd name="T1" fmla="*/ 24 h 24"/>
                <a:gd name="T2" fmla="*/ 70 w 148"/>
                <a:gd name="T3" fmla="*/ 18 h 24"/>
                <a:gd name="T4" fmla="*/ 125 w 148"/>
                <a:gd name="T5" fmla="*/ 22 h 24"/>
                <a:gd name="T6" fmla="*/ 148 w 148"/>
                <a:gd name="T7" fmla="*/ 15 h 24"/>
                <a:gd name="T8" fmla="*/ 133 w 148"/>
                <a:gd name="T9" fmla="*/ 5 h 24"/>
                <a:gd name="T10" fmla="*/ 70 w 148"/>
                <a:gd name="T11" fmla="*/ 0 h 24"/>
                <a:gd name="T12" fmla="*/ 0 w 148"/>
                <a:gd name="T13" fmla="*/ 5 h 24"/>
                <a:gd name="T14" fmla="*/ 18 w 148"/>
                <a:gd name="T15" fmla="*/ 13 h 24"/>
                <a:gd name="T16" fmla="*/ 5 w 148"/>
                <a:gd name="T17"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24">
                  <a:moveTo>
                    <a:pt x="5" y="24"/>
                  </a:moveTo>
                  <a:cubicBezTo>
                    <a:pt x="25" y="20"/>
                    <a:pt x="47" y="18"/>
                    <a:pt x="70" y="18"/>
                  </a:cubicBezTo>
                  <a:cubicBezTo>
                    <a:pt x="89" y="18"/>
                    <a:pt x="107" y="20"/>
                    <a:pt x="125" y="22"/>
                  </a:cubicBezTo>
                  <a:cubicBezTo>
                    <a:pt x="148" y="15"/>
                    <a:pt x="148" y="15"/>
                    <a:pt x="148" y="15"/>
                  </a:cubicBezTo>
                  <a:cubicBezTo>
                    <a:pt x="133" y="5"/>
                    <a:pt x="133" y="5"/>
                    <a:pt x="133" y="5"/>
                  </a:cubicBezTo>
                  <a:cubicBezTo>
                    <a:pt x="113" y="2"/>
                    <a:pt x="92" y="0"/>
                    <a:pt x="70" y="0"/>
                  </a:cubicBezTo>
                  <a:cubicBezTo>
                    <a:pt x="46" y="0"/>
                    <a:pt x="23" y="2"/>
                    <a:pt x="0" y="5"/>
                  </a:cubicBezTo>
                  <a:cubicBezTo>
                    <a:pt x="18" y="13"/>
                    <a:pt x="18" y="13"/>
                    <a:pt x="18" y="13"/>
                  </a:cubicBezTo>
                  <a:lnTo>
                    <a:pt x="5" y="24"/>
                  </a:lnTo>
                  <a:close/>
                </a:path>
              </a:pathLst>
            </a:custGeom>
            <a:grpFill/>
            <a:ln>
              <a:noFill/>
            </a:ln>
          </p:spPr>
          <p:txBody>
            <a:bodyPr vert="horz" wrap="square" lIns="121920" tIns="60960" rIns="121920" bIns="60960" numCol="1" anchor="t" anchorCtr="0" compatLnSpc="1">
              <a:prstTxWarp prst="textNoShape">
                <a:avLst/>
              </a:prstTxWarp>
            </a:bodyPr>
            <a:lstStyle/>
            <a:p>
              <a:endParaRPr lang="zh-CN" altLang="en-US" sz="2400">
                <a:latin typeface="微软雅黑" panose="020B0503020204020204" pitchFamily="34" charset="-122"/>
                <a:ea typeface="微软雅黑" panose="020B0503020204020204" pitchFamily="34" charset="-122"/>
              </a:endParaRPr>
            </a:p>
          </p:txBody>
        </p:sp>
        <p:sp>
          <p:nvSpPr>
            <p:cNvPr id="627" name="Freeform 475"/>
            <p:cNvSpPr>
              <a:spLocks/>
            </p:cNvSpPr>
            <p:nvPr/>
          </p:nvSpPr>
          <p:spPr bwMode="auto">
            <a:xfrm>
              <a:off x="4091584" y="2265539"/>
              <a:ext cx="175992" cy="235859"/>
            </a:xfrm>
            <a:custGeom>
              <a:avLst/>
              <a:gdLst>
                <a:gd name="T0" fmla="*/ 103 w 103"/>
                <a:gd name="T1" fmla="*/ 108 h 138"/>
                <a:gd name="T2" fmla="*/ 103 w 103"/>
                <a:gd name="T3" fmla="*/ 69 h 138"/>
                <a:gd name="T4" fmla="*/ 52 w 103"/>
                <a:gd name="T5" fmla="*/ 0 h 138"/>
                <a:gd name="T6" fmla="*/ 93 w 103"/>
                <a:gd name="T7" fmla="*/ 60 h 138"/>
                <a:gd name="T8" fmla="*/ 93 w 103"/>
                <a:gd name="T9" fmla="*/ 88 h 138"/>
                <a:gd name="T10" fmla="*/ 62 w 103"/>
                <a:gd name="T11" fmla="*/ 69 h 138"/>
                <a:gd name="T12" fmla="*/ 52 w 103"/>
                <a:gd name="T13" fmla="*/ 0 h 138"/>
                <a:gd name="T14" fmla="*/ 46 w 103"/>
                <a:gd name="T15" fmla="*/ 0 h 138"/>
                <a:gd name="T16" fmla="*/ 0 w 103"/>
                <a:gd name="T17" fmla="*/ 34 h 138"/>
                <a:gd name="T18" fmla="*/ 0 w 103"/>
                <a:gd name="T19" fmla="*/ 91 h 138"/>
                <a:gd name="T20" fmla="*/ 0 w 103"/>
                <a:gd name="T21" fmla="*/ 96 h 138"/>
                <a:gd name="T22" fmla="*/ 0 w 103"/>
                <a:gd name="T23" fmla="*/ 118 h 138"/>
                <a:gd name="T24" fmla="*/ 52 w 103"/>
                <a:gd name="T25" fmla="*/ 138 h 138"/>
                <a:gd name="T26" fmla="*/ 92 w 103"/>
                <a:gd name="T27" fmla="*/ 131 h 138"/>
                <a:gd name="T28" fmla="*/ 103 w 103"/>
                <a:gd name="T29" fmla="*/ 108 h 138"/>
                <a:gd name="connsiteX0" fmla="*/ 10000 w 10000"/>
                <a:gd name="connsiteY0" fmla="*/ 7826 h 10000"/>
                <a:gd name="connsiteX1" fmla="*/ 10000 w 10000"/>
                <a:gd name="connsiteY1" fmla="*/ 5000 h 10000"/>
                <a:gd name="connsiteX2" fmla="*/ 5049 w 10000"/>
                <a:gd name="connsiteY2" fmla="*/ 0 h 10000"/>
                <a:gd name="connsiteX3" fmla="*/ 9029 w 10000"/>
                <a:gd name="connsiteY3" fmla="*/ 4348 h 10000"/>
                <a:gd name="connsiteX4" fmla="*/ 9029 w 10000"/>
                <a:gd name="connsiteY4" fmla="*/ 6377 h 10000"/>
                <a:gd name="connsiteX5" fmla="*/ 5049 w 10000"/>
                <a:gd name="connsiteY5" fmla="*/ 0 h 10000"/>
                <a:gd name="connsiteX6" fmla="*/ 4466 w 10000"/>
                <a:gd name="connsiteY6" fmla="*/ 0 h 10000"/>
                <a:gd name="connsiteX7" fmla="*/ 0 w 10000"/>
                <a:gd name="connsiteY7" fmla="*/ 2464 h 10000"/>
                <a:gd name="connsiteX8" fmla="*/ 0 w 10000"/>
                <a:gd name="connsiteY8" fmla="*/ 6594 h 10000"/>
                <a:gd name="connsiteX9" fmla="*/ 0 w 10000"/>
                <a:gd name="connsiteY9" fmla="*/ 6957 h 10000"/>
                <a:gd name="connsiteX10" fmla="*/ 0 w 10000"/>
                <a:gd name="connsiteY10" fmla="*/ 8551 h 10000"/>
                <a:gd name="connsiteX11" fmla="*/ 5049 w 10000"/>
                <a:gd name="connsiteY11" fmla="*/ 10000 h 10000"/>
                <a:gd name="connsiteX12" fmla="*/ 8932 w 10000"/>
                <a:gd name="connsiteY12" fmla="*/ 9493 h 10000"/>
                <a:gd name="connsiteX13" fmla="*/ 10000 w 10000"/>
                <a:gd name="connsiteY13" fmla="*/ 7826 h 10000"/>
                <a:gd name="connsiteX0" fmla="*/ 10000 w 10000"/>
                <a:gd name="connsiteY0" fmla="*/ 7826 h 10000"/>
                <a:gd name="connsiteX1" fmla="*/ 10000 w 10000"/>
                <a:gd name="connsiteY1" fmla="*/ 5000 h 10000"/>
                <a:gd name="connsiteX2" fmla="*/ 5049 w 10000"/>
                <a:gd name="connsiteY2" fmla="*/ 0 h 10000"/>
                <a:gd name="connsiteX3" fmla="*/ 9029 w 10000"/>
                <a:gd name="connsiteY3" fmla="*/ 6377 h 10000"/>
                <a:gd name="connsiteX4" fmla="*/ 5049 w 10000"/>
                <a:gd name="connsiteY4" fmla="*/ 0 h 10000"/>
                <a:gd name="connsiteX5" fmla="*/ 4466 w 10000"/>
                <a:gd name="connsiteY5" fmla="*/ 0 h 10000"/>
                <a:gd name="connsiteX6" fmla="*/ 0 w 10000"/>
                <a:gd name="connsiteY6" fmla="*/ 2464 h 10000"/>
                <a:gd name="connsiteX7" fmla="*/ 0 w 10000"/>
                <a:gd name="connsiteY7" fmla="*/ 6594 h 10000"/>
                <a:gd name="connsiteX8" fmla="*/ 0 w 10000"/>
                <a:gd name="connsiteY8" fmla="*/ 6957 h 10000"/>
                <a:gd name="connsiteX9" fmla="*/ 0 w 10000"/>
                <a:gd name="connsiteY9" fmla="*/ 8551 h 10000"/>
                <a:gd name="connsiteX10" fmla="*/ 5049 w 10000"/>
                <a:gd name="connsiteY10" fmla="*/ 10000 h 10000"/>
                <a:gd name="connsiteX11" fmla="*/ 8932 w 10000"/>
                <a:gd name="connsiteY11" fmla="*/ 9493 h 10000"/>
                <a:gd name="connsiteX12" fmla="*/ 10000 w 10000"/>
                <a:gd name="connsiteY12" fmla="*/ 7826 h 10000"/>
                <a:gd name="connsiteX0" fmla="*/ 10000 w 10000"/>
                <a:gd name="connsiteY0" fmla="*/ 7826 h 10000"/>
                <a:gd name="connsiteX1" fmla="*/ 10000 w 10000"/>
                <a:gd name="connsiteY1" fmla="*/ 5000 h 10000"/>
                <a:gd name="connsiteX2" fmla="*/ 5049 w 10000"/>
                <a:gd name="connsiteY2" fmla="*/ 0 h 10000"/>
                <a:gd name="connsiteX3" fmla="*/ 5049 w 10000"/>
                <a:gd name="connsiteY3" fmla="*/ 0 h 10000"/>
                <a:gd name="connsiteX4" fmla="*/ 4466 w 10000"/>
                <a:gd name="connsiteY4" fmla="*/ 0 h 10000"/>
                <a:gd name="connsiteX5" fmla="*/ 0 w 10000"/>
                <a:gd name="connsiteY5" fmla="*/ 2464 h 10000"/>
                <a:gd name="connsiteX6" fmla="*/ 0 w 10000"/>
                <a:gd name="connsiteY6" fmla="*/ 6594 h 10000"/>
                <a:gd name="connsiteX7" fmla="*/ 0 w 10000"/>
                <a:gd name="connsiteY7" fmla="*/ 6957 h 10000"/>
                <a:gd name="connsiteX8" fmla="*/ 0 w 10000"/>
                <a:gd name="connsiteY8" fmla="*/ 8551 h 10000"/>
                <a:gd name="connsiteX9" fmla="*/ 5049 w 10000"/>
                <a:gd name="connsiteY9" fmla="*/ 10000 h 10000"/>
                <a:gd name="connsiteX10" fmla="*/ 8932 w 10000"/>
                <a:gd name="connsiteY10" fmla="*/ 9493 h 10000"/>
                <a:gd name="connsiteX11" fmla="*/ 10000 w 10000"/>
                <a:gd name="connsiteY11" fmla="*/ 7826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00" h="10000">
                  <a:moveTo>
                    <a:pt x="10000" y="7826"/>
                  </a:moveTo>
                  <a:lnTo>
                    <a:pt x="10000" y="5000"/>
                  </a:lnTo>
                  <a:cubicBezTo>
                    <a:pt x="10000" y="5000"/>
                    <a:pt x="8932" y="0"/>
                    <a:pt x="5049" y="0"/>
                  </a:cubicBezTo>
                  <a:lnTo>
                    <a:pt x="5049" y="0"/>
                  </a:lnTo>
                  <a:lnTo>
                    <a:pt x="4466" y="0"/>
                  </a:lnTo>
                  <a:cubicBezTo>
                    <a:pt x="3204" y="72"/>
                    <a:pt x="0" y="362"/>
                    <a:pt x="0" y="2464"/>
                  </a:cubicBezTo>
                  <a:lnTo>
                    <a:pt x="0" y="6594"/>
                  </a:lnTo>
                  <a:lnTo>
                    <a:pt x="0" y="6957"/>
                  </a:lnTo>
                  <a:lnTo>
                    <a:pt x="0" y="8551"/>
                  </a:lnTo>
                  <a:cubicBezTo>
                    <a:pt x="0" y="8551"/>
                    <a:pt x="583" y="10000"/>
                    <a:pt x="5049" y="10000"/>
                  </a:cubicBezTo>
                  <a:cubicBezTo>
                    <a:pt x="6990" y="10000"/>
                    <a:pt x="8155" y="9855"/>
                    <a:pt x="8932" y="9493"/>
                  </a:cubicBezTo>
                  <a:cubicBezTo>
                    <a:pt x="9903" y="9130"/>
                    <a:pt x="10000" y="8478"/>
                    <a:pt x="10000" y="7826"/>
                  </a:cubicBezTo>
                  <a:close/>
                </a:path>
              </a:pathLst>
            </a:custGeom>
            <a:grpFill/>
            <a:ln>
              <a:noFill/>
            </a:ln>
          </p:spPr>
          <p:txBody>
            <a:bodyPr vert="horz" wrap="square" lIns="121920" tIns="60960" rIns="121920" bIns="60960" numCol="1" anchor="t" anchorCtr="0" compatLnSpc="1">
              <a:prstTxWarp prst="textNoShape">
                <a:avLst/>
              </a:prstTxWarp>
            </a:bodyPr>
            <a:lstStyle/>
            <a:p>
              <a:endParaRPr lang="zh-CN" altLang="en-US" sz="2400">
                <a:latin typeface="微软雅黑" panose="020B0503020204020204" pitchFamily="34" charset="-122"/>
                <a:ea typeface="微软雅黑" panose="020B0503020204020204" pitchFamily="34" charset="-122"/>
              </a:endParaRPr>
            </a:p>
          </p:txBody>
        </p:sp>
        <p:sp>
          <p:nvSpPr>
            <p:cNvPr id="628" name="Freeform 476"/>
            <p:cNvSpPr>
              <a:spLocks/>
            </p:cNvSpPr>
            <p:nvPr/>
          </p:nvSpPr>
          <p:spPr bwMode="auto">
            <a:xfrm>
              <a:off x="4100240" y="2095317"/>
              <a:ext cx="139928" cy="162288"/>
            </a:xfrm>
            <a:custGeom>
              <a:avLst/>
              <a:gdLst>
                <a:gd name="T0" fmla="*/ 2 w 82"/>
                <a:gd name="T1" fmla="*/ 62 h 95"/>
                <a:gd name="T2" fmla="*/ 41 w 82"/>
                <a:gd name="T3" fmla="*/ 95 h 95"/>
                <a:gd name="T4" fmla="*/ 82 w 82"/>
                <a:gd name="T5" fmla="*/ 47 h 95"/>
                <a:gd name="T6" fmla="*/ 79 w 82"/>
                <a:gd name="T7" fmla="*/ 29 h 95"/>
                <a:gd name="T8" fmla="*/ 68 w 82"/>
                <a:gd name="T9" fmla="*/ 11 h 95"/>
                <a:gd name="T10" fmla="*/ 41 w 82"/>
                <a:gd name="T11" fmla="*/ 0 h 95"/>
                <a:gd name="T12" fmla="*/ 3 w 82"/>
                <a:gd name="T13" fmla="*/ 31 h 95"/>
                <a:gd name="T14" fmla="*/ 0 w 82"/>
                <a:gd name="T15" fmla="*/ 47 h 95"/>
                <a:gd name="T16" fmla="*/ 1 w 82"/>
                <a:gd name="T17" fmla="*/ 58 h 95"/>
                <a:gd name="T18" fmla="*/ 2 w 82"/>
                <a:gd name="T19" fmla="*/ 6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2" h="95">
                  <a:moveTo>
                    <a:pt x="2" y="62"/>
                  </a:moveTo>
                  <a:cubicBezTo>
                    <a:pt x="8" y="81"/>
                    <a:pt x="23" y="95"/>
                    <a:pt x="41" y="95"/>
                  </a:cubicBezTo>
                  <a:cubicBezTo>
                    <a:pt x="64" y="95"/>
                    <a:pt x="82" y="74"/>
                    <a:pt x="82" y="47"/>
                  </a:cubicBezTo>
                  <a:cubicBezTo>
                    <a:pt x="82" y="41"/>
                    <a:pt x="81" y="34"/>
                    <a:pt x="79" y="29"/>
                  </a:cubicBezTo>
                  <a:cubicBezTo>
                    <a:pt x="76" y="22"/>
                    <a:pt x="73" y="16"/>
                    <a:pt x="68" y="11"/>
                  </a:cubicBezTo>
                  <a:cubicBezTo>
                    <a:pt x="61" y="4"/>
                    <a:pt x="51" y="0"/>
                    <a:pt x="41" y="0"/>
                  </a:cubicBezTo>
                  <a:cubicBezTo>
                    <a:pt x="23" y="0"/>
                    <a:pt x="8" y="13"/>
                    <a:pt x="3" y="31"/>
                  </a:cubicBezTo>
                  <a:cubicBezTo>
                    <a:pt x="1" y="36"/>
                    <a:pt x="0" y="42"/>
                    <a:pt x="0" y="47"/>
                  </a:cubicBezTo>
                  <a:cubicBezTo>
                    <a:pt x="0" y="51"/>
                    <a:pt x="1" y="55"/>
                    <a:pt x="1" y="58"/>
                  </a:cubicBezTo>
                  <a:cubicBezTo>
                    <a:pt x="2" y="59"/>
                    <a:pt x="2" y="61"/>
                    <a:pt x="2" y="62"/>
                  </a:cubicBezTo>
                  <a:close/>
                </a:path>
              </a:pathLst>
            </a:custGeom>
            <a:grpFill/>
            <a:ln>
              <a:noFill/>
            </a:ln>
          </p:spPr>
          <p:txBody>
            <a:bodyPr vert="horz" wrap="square" lIns="121920" tIns="60960" rIns="121920" bIns="60960" numCol="1" anchor="t" anchorCtr="0" compatLnSpc="1">
              <a:prstTxWarp prst="textNoShape">
                <a:avLst/>
              </a:prstTxWarp>
            </a:bodyPr>
            <a:lstStyle/>
            <a:p>
              <a:endParaRPr lang="zh-CN" altLang="en-US" sz="2400">
                <a:latin typeface="微软雅黑" panose="020B0503020204020204" pitchFamily="34" charset="-122"/>
                <a:ea typeface="微软雅黑" panose="020B0503020204020204" pitchFamily="34" charset="-122"/>
              </a:endParaRPr>
            </a:p>
          </p:txBody>
        </p:sp>
        <p:sp>
          <p:nvSpPr>
            <p:cNvPr id="629" name="Freeform 477"/>
            <p:cNvSpPr>
              <a:spLocks/>
            </p:cNvSpPr>
            <p:nvPr/>
          </p:nvSpPr>
          <p:spPr bwMode="auto">
            <a:xfrm>
              <a:off x="3946607" y="2170330"/>
              <a:ext cx="131273" cy="289954"/>
            </a:xfrm>
            <a:custGeom>
              <a:avLst/>
              <a:gdLst>
                <a:gd name="T0" fmla="*/ 77 w 77"/>
                <a:gd name="T1" fmla="*/ 24 h 170"/>
                <a:gd name="T2" fmla="*/ 66 w 77"/>
                <a:gd name="T3" fmla="*/ 0 h 170"/>
                <a:gd name="T4" fmla="*/ 0 w 77"/>
                <a:gd name="T5" fmla="*/ 89 h 170"/>
                <a:gd name="T6" fmla="*/ 54 w 77"/>
                <a:gd name="T7" fmla="*/ 170 h 170"/>
                <a:gd name="T8" fmla="*/ 54 w 77"/>
                <a:gd name="T9" fmla="*/ 170 h 170"/>
                <a:gd name="T10" fmla="*/ 77 w 77"/>
                <a:gd name="T11" fmla="*/ 147 h 170"/>
                <a:gd name="T12" fmla="*/ 41 w 77"/>
                <a:gd name="T13" fmla="*/ 85 h 170"/>
                <a:gd name="T14" fmla="*/ 77 w 77"/>
                <a:gd name="T15" fmla="*/ 24 h 1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7" h="170">
                  <a:moveTo>
                    <a:pt x="77" y="24"/>
                  </a:moveTo>
                  <a:cubicBezTo>
                    <a:pt x="66" y="0"/>
                    <a:pt x="66" y="0"/>
                    <a:pt x="66" y="0"/>
                  </a:cubicBezTo>
                  <a:cubicBezTo>
                    <a:pt x="25" y="23"/>
                    <a:pt x="0" y="54"/>
                    <a:pt x="0" y="89"/>
                  </a:cubicBezTo>
                  <a:cubicBezTo>
                    <a:pt x="0" y="119"/>
                    <a:pt x="20" y="148"/>
                    <a:pt x="54" y="170"/>
                  </a:cubicBezTo>
                  <a:cubicBezTo>
                    <a:pt x="54" y="170"/>
                    <a:pt x="54" y="170"/>
                    <a:pt x="54" y="170"/>
                  </a:cubicBezTo>
                  <a:cubicBezTo>
                    <a:pt x="77" y="147"/>
                    <a:pt x="77" y="147"/>
                    <a:pt x="77" y="147"/>
                  </a:cubicBezTo>
                  <a:cubicBezTo>
                    <a:pt x="54" y="129"/>
                    <a:pt x="41" y="108"/>
                    <a:pt x="41" y="85"/>
                  </a:cubicBezTo>
                  <a:cubicBezTo>
                    <a:pt x="41" y="62"/>
                    <a:pt x="54" y="41"/>
                    <a:pt x="77" y="24"/>
                  </a:cubicBezTo>
                  <a:close/>
                </a:path>
              </a:pathLst>
            </a:custGeom>
            <a:grpFill/>
            <a:ln>
              <a:noFill/>
            </a:ln>
          </p:spPr>
          <p:txBody>
            <a:bodyPr vert="horz" wrap="square" lIns="121920" tIns="60960" rIns="121920" bIns="60960" numCol="1" anchor="t" anchorCtr="0" compatLnSpc="1">
              <a:prstTxWarp prst="textNoShape">
                <a:avLst/>
              </a:prstTxWarp>
            </a:bodyPr>
            <a:lstStyle/>
            <a:p>
              <a:endParaRPr lang="zh-CN" altLang="en-US" sz="2400">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46591397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图片 178">
            <a:extLst>
              <a:ext uri="{FF2B5EF4-FFF2-40B4-BE49-F238E27FC236}">
                <a16:creationId xmlns="" xmlns:a16="http://schemas.microsoft.com/office/drawing/2014/main" id="{E67D3566-7AA6-4DC4-AB25-C00269F300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pic>
        <p:nvPicPr>
          <p:cNvPr id="47" name="图片 46"/>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
        <p:nvSpPr>
          <p:cNvPr id="99" name="TextBox 128"/>
          <p:cNvSpPr txBox="1"/>
          <p:nvPr/>
        </p:nvSpPr>
        <p:spPr>
          <a:xfrm flipH="1">
            <a:off x="726010" y="3507854"/>
            <a:ext cx="2034099" cy="461665"/>
          </a:xfrm>
          <a:prstGeom prst="rect">
            <a:avLst/>
          </a:prstGeom>
          <a:noFill/>
          <a:ln>
            <a:noFill/>
          </a:ln>
        </p:spPr>
        <p:txBody>
          <a:bodyPr wrap="square" rtlCol="0">
            <a:spAutoFit/>
          </a:bodyPr>
          <a:lstStyle/>
          <a:p>
            <a:pPr algn="ctr"/>
            <a:r>
              <a:rPr lang="zh-CN" altLang="en-US" sz="1200" b="1" dirty="0">
                <a:solidFill>
                  <a:srgbClr val="575757"/>
                </a:solidFill>
                <a:latin typeface="Adobe Arabic" panose="02040503050201020203" pitchFamily="18" charset="-78"/>
                <a:ea typeface="微软雅黑" panose="020B0503020204020204" pitchFamily="34" charset="-122"/>
              </a:rPr>
              <a:t>以学生成长数据为核心</a:t>
            </a:r>
            <a:endParaRPr lang="en-US" altLang="zh-CN" sz="1200" b="1" dirty="0">
              <a:solidFill>
                <a:srgbClr val="575757"/>
              </a:solidFill>
              <a:latin typeface="Adobe Arabic" panose="02040503050201020203" pitchFamily="18" charset="-78"/>
              <a:ea typeface="微软雅黑" panose="020B0503020204020204" pitchFamily="34" charset="-122"/>
            </a:endParaRPr>
          </a:p>
          <a:p>
            <a:pPr algn="ctr"/>
            <a:r>
              <a:rPr lang="zh-CN" altLang="en-US" sz="1200" b="1" dirty="0">
                <a:solidFill>
                  <a:srgbClr val="575757"/>
                </a:solidFill>
                <a:latin typeface="Adobe Arabic" panose="02040503050201020203" pitchFamily="18" charset="-78"/>
                <a:ea typeface="微软雅黑" panose="020B0503020204020204" pitchFamily="34" charset="-122"/>
              </a:rPr>
              <a:t>注重过程性数据采集</a:t>
            </a:r>
            <a:endParaRPr lang="en-US" altLang="zh-CN" sz="1200" b="1" dirty="0">
              <a:solidFill>
                <a:srgbClr val="575757"/>
              </a:solidFill>
              <a:latin typeface="Adobe Arabic" panose="02040503050201020203" pitchFamily="18" charset="-78"/>
              <a:ea typeface="微软雅黑" panose="020B0503020204020204" pitchFamily="34" charset="-122"/>
            </a:endParaRPr>
          </a:p>
        </p:txBody>
      </p:sp>
      <p:sp>
        <p:nvSpPr>
          <p:cNvPr id="100" name="TextBox 129"/>
          <p:cNvSpPr txBox="1"/>
          <p:nvPr/>
        </p:nvSpPr>
        <p:spPr>
          <a:xfrm flipH="1">
            <a:off x="690338" y="3163679"/>
            <a:ext cx="2069328" cy="338554"/>
          </a:xfrm>
          <a:prstGeom prst="rect">
            <a:avLst/>
          </a:prstGeom>
          <a:noFill/>
        </p:spPr>
        <p:txBody>
          <a:bodyPr wrap="square" rtlCol="0">
            <a:spAutoFit/>
          </a:bodyPr>
          <a:lstStyle/>
          <a:p>
            <a:pPr algn="ctr"/>
            <a:r>
              <a:rPr lang="zh-CN" altLang="en-US" sz="1600" b="1" dirty="0">
                <a:solidFill>
                  <a:srgbClr val="1F1F1F"/>
                </a:solidFill>
                <a:latin typeface="Adobe Arabic" panose="02040503050201020203" pitchFamily="18" charset="-78"/>
                <a:ea typeface="微软雅黑" panose="020B0503020204020204" pitchFamily="34" charset="-122"/>
              </a:rPr>
              <a:t>学生数据采集</a:t>
            </a:r>
            <a:endParaRPr lang="en-US" altLang="zh-CN" sz="1600" b="1" dirty="0">
              <a:solidFill>
                <a:srgbClr val="1F1F1F"/>
              </a:solidFill>
              <a:latin typeface="Adobe Arabic" panose="02040503050201020203" pitchFamily="18" charset="-78"/>
              <a:ea typeface="微软雅黑" panose="020B0503020204020204" pitchFamily="34" charset="-122"/>
            </a:endParaRPr>
          </a:p>
        </p:txBody>
      </p:sp>
      <p:sp>
        <p:nvSpPr>
          <p:cNvPr id="109" name="TextBox 138"/>
          <p:cNvSpPr txBox="1"/>
          <p:nvPr/>
        </p:nvSpPr>
        <p:spPr>
          <a:xfrm flipH="1">
            <a:off x="3554043" y="3507854"/>
            <a:ext cx="1985067" cy="461665"/>
          </a:xfrm>
          <a:prstGeom prst="rect">
            <a:avLst/>
          </a:prstGeom>
          <a:noFill/>
          <a:ln>
            <a:noFill/>
          </a:ln>
        </p:spPr>
        <p:txBody>
          <a:bodyPr wrap="square" rtlCol="0">
            <a:spAutoFit/>
          </a:bodyPr>
          <a:lstStyle/>
          <a:p>
            <a:pPr algn="ctr"/>
            <a:r>
              <a:rPr lang="zh-CN" altLang="en-US" sz="1200" b="1" dirty="0">
                <a:solidFill>
                  <a:srgbClr val="575757"/>
                </a:solidFill>
                <a:latin typeface="Adobe Arabic" panose="02040503050201020203" pitchFamily="18" charset="-78"/>
                <a:ea typeface="微软雅黑" panose="020B0503020204020204" pitchFamily="34" charset="-122"/>
              </a:rPr>
              <a:t>数据标准与数据交换</a:t>
            </a:r>
            <a:endParaRPr lang="en-US" altLang="zh-CN" sz="1200" b="1" dirty="0">
              <a:solidFill>
                <a:srgbClr val="575757"/>
              </a:solidFill>
              <a:latin typeface="Adobe Arabic" panose="02040503050201020203" pitchFamily="18" charset="-78"/>
              <a:ea typeface="微软雅黑" panose="020B0503020204020204" pitchFamily="34" charset="-122"/>
            </a:endParaRPr>
          </a:p>
          <a:p>
            <a:pPr algn="ctr"/>
            <a:r>
              <a:rPr lang="zh-CN" altLang="en-US" sz="1200" b="1" dirty="0">
                <a:solidFill>
                  <a:srgbClr val="575757"/>
                </a:solidFill>
                <a:latin typeface="Adobe Arabic" panose="02040503050201020203" pitchFamily="18" charset="-78"/>
                <a:ea typeface="微软雅黑" panose="020B0503020204020204" pitchFamily="34" charset="-122"/>
              </a:rPr>
              <a:t>基础数据库与业务数据库</a:t>
            </a:r>
            <a:endParaRPr lang="en-US" altLang="zh-CN" sz="1200" b="1" dirty="0">
              <a:solidFill>
                <a:srgbClr val="575757"/>
              </a:solidFill>
              <a:latin typeface="Adobe Arabic" panose="02040503050201020203" pitchFamily="18" charset="-78"/>
              <a:ea typeface="微软雅黑" panose="020B0503020204020204" pitchFamily="34" charset="-122"/>
            </a:endParaRPr>
          </a:p>
        </p:txBody>
      </p:sp>
      <p:sp>
        <p:nvSpPr>
          <p:cNvPr id="110" name="TextBox 139"/>
          <p:cNvSpPr txBox="1"/>
          <p:nvPr/>
        </p:nvSpPr>
        <p:spPr>
          <a:xfrm flipH="1">
            <a:off x="3518373" y="3163679"/>
            <a:ext cx="2069328" cy="338554"/>
          </a:xfrm>
          <a:prstGeom prst="rect">
            <a:avLst/>
          </a:prstGeom>
          <a:noFill/>
        </p:spPr>
        <p:txBody>
          <a:bodyPr wrap="square" rtlCol="0">
            <a:spAutoFit/>
          </a:bodyPr>
          <a:lstStyle/>
          <a:p>
            <a:pPr algn="ctr"/>
            <a:r>
              <a:rPr lang="zh-CN" altLang="en-US" sz="1600" b="1" dirty="0">
                <a:solidFill>
                  <a:srgbClr val="1F1F1F"/>
                </a:solidFill>
                <a:latin typeface="Adobe Arabic" panose="02040503050201020203" pitchFamily="18" charset="-78"/>
                <a:ea typeface="微软雅黑" panose="020B0503020204020204" pitchFamily="34" charset="-122"/>
              </a:rPr>
              <a:t>教育数据中心</a:t>
            </a:r>
            <a:endParaRPr lang="en-US" altLang="zh-CN" sz="1600" b="1" dirty="0">
              <a:solidFill>
                <a:srgbClr val="1F1F1F"/>
              </a:solidFill>
              <a:latin typeface="Adobe Arabic" panose="02040503050201020203" pitchFamily="18" charset="-78"/>
              <a:ea typeface="微软雅黑" panose="020B0503020204020204" pitchFamily="34" charset="-122"/>
            </a:endParaRPr>
          </a:p>
        </p:txBody>
      </p:sp>
      <p:grpSp>
        <p:nvGrpSpPr>
          <p:cNvPr id="111" name="Group 143"/>
          <p:cNvGrpSpPr/>
          <p:nvPr/>
        </p:nvGrpSpPr>
        <p:grpSpPr>
          <a:xfrm>
            <a:off x="3534849" y="1503954"/>
            <a:ext cx="1831742" cy="1554479"/>
            <a:chOff x="5062538" y="2392363"/>
            <a:chExt cx="1919288" cy="1628775"/>
          </a:xfrm>
        </p:grpSpPr>
        <p:sp>
          <p:nvSpPr>
            <p:cNvPr id="112" name="Oval 46"/>
            <p:cNvSpPr>
              <a:spLocks noChangeArrowheads="1"/>
            </p:cNvSpPr>
            <p:nvPr/>
          </p:nvSpPr>
          <p:spPr bwMode="auto">
            <a:xfrm>
              <a:off x="5300663" y="2433638"/>
              <a:ext cx="1589088" cy="1587500"/>
            </a:xfrm>
            <a:prstGeom prst="ellipse">
              <a:avLst/>
            </a:prstGeom>
            <a:solidFill>
              <a:srgbClr val="F09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13" name="Oval 47"/>
            <p:cNvSpPr>
              <a:spLocks noChangeArrowheads="1"/>
            </p:cNvSpPr>
            <p:nvPr/>
          </p:nvSpPr>
          <p:spPr bwMode="auto">
            <a:xfrm>
              <a:off x="6392863" y="2406651"/>
              <a:ext cx="576263" cy="577850"/>
            </a:xfrm>
            <a:prstGeom prst="ellipse">
              <a:avLst/>
            </a:prstGeom>
            <a:solidFill>
              <a:srgbClr val="CAE4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14" name="Freeform 48"/>
            <p:cNvSpPr>
              <a:spLocks noEditPoints="1"/>
            </p:cNvSpPr>
            <p:nvPr/>
          </p:nvSpPr>
          <p:spPr bwMode="auto">
            <a:xfrm>
              <a:off x="6376988" y="2392363"/>
              <a:ext cx="604838" cy="604838"/>
            </a:xfrm>
            <a:custGeom>
              <a:avLst/>
              <a:gdLst>
                <a:gd name="T0" fmla="*/ 141 w 282"/>
                <a:gd name="T1" fmla="*/ 0 h 282"/>
                <a:gd name="T2" fmla="*/ 241 w 282"/>
                <a:gd name="T3" fmla="*/ 41 h 282"/>
                <a:gd name="T4" fmla="*/ 282 w 282"/>
                <a:gd name="T5" fmla="*/ 141 h 282"/>
                <a:gd name="T6" fmla="*/ 241 w 282"/>
                <a:gd name="T7" fmla="*/ 240 h 282"/>
                <a:gd name="T8" fmla="*/ 141 w 282"/>
                <a:gd name="T9" fmla="*/ 282 h 282"/>
                <a:gd name="T10" fmla="*/ 141 w 282"/>
                <a:gd name="T11" fmla="*/ 269 h 282"/>
                <a:gd name="T12" fmla="*/ 232 w 282"/>
                <a:gd name="T13" fmla="*/ 232 h 282"/>
                <a:gd name="T14" fmla="*/ 270 w 282"/>
                <a:gd name="T15" fmla="*/ 141 h 282"/>
                <a:gd name="T16" fmla="*/ 232 w 282"/>
                <a:gd name="T17" fmla="*/ 50 h 282"/>
                <a:gd name="T18" fmla="*/ 141 w 282"/>
                <a:gd name="T19" fmla="*/ 12 h 282"/>
                <a:gd name="T20" fmla="*/ 141 w 282"/>
                <a:gd name="T21" fmla="*/ 0 h 282"/>
                <a:gd name="T22" fmla="*/ 141 w 282"/>
                <a:gd name="T23" fmla="*/ 282 h 282"/>
                <a:gd name="T24" fmla="*/ 42 w 282"/>
                <a:gd name="T25" fmla="*/ 240 h 282"/>
                <a:gd name="T26" fmla="*/ 0 w 282"/>
                <a:gd name="T27" fmla="*/ 141 h 282"/>
                <a:gd name="T28" fmla="*/ 42 w 282"/>
                <a:gd name="T29" fmla="*/ 41 h 282"/>
                <a:gd name="T30" fmla="*/ 141 w 282"/>
                <a:gd name="T31" fmla="*/ 0 h 282"/>
                <a:gd name="T32" fmla="*/ 141 w 282"/>
                <a:gd name="T33" fmla="*/ 12 h 282"/>
                <a:gd name="T34" fmla="*/ 50 w 282"/>
                <a:gd name="T35" fmla="*/ 50 h 282"/>
                <a:gd name="T36" fmla="*/ 13 w 282"/>
                <a:gd name="T37" fmla="*/ 141 h 282"/>
                <a:gd name="T38" fmla="*/ 50 w 282"/>
                <a:gd name="T39" fmla="*/ 232 h 282"/>
                <a:gd name="T40" fmla="*/ 141 w 282"/>
                <a:gd name="T41" fmla="*/ 269 h 282"/>
                <a:gd name="T42" fmla="*/ 141 w 282"/>
                <a:gd name="T43" fmla="*/ 28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2" h="282">
                  <a:moveTo>
                    <a:pt x="141" y="0"/>
                  </a:moveTo>
                  <a:cubicBezTo>
                    <a:pt x="180" y="0"/>
                    <a:pt x="216" y="16"/>
                    <a:pt x="241" y="41"/>
                  </a:cubicBezTo>
                  <a:cubicBezTo>
                    <a:pt x="267" y="67"/>
                    <a:pt x="282" y="102"/>
                    <a:pt x="282" y="141"/>
                  </a:cubicBezTo>
                  <a:cubicBezTo>
                    <a:pt x="282" y="180"/>
                    <a:pt x="267" y="215"/>
                    <a:pt x="241" y="240"/>
                  </a:cubicBezTo>
                  <a:cubicBezTo>
                    <a:pt x="216" y="266"/>
                    <a:pt x="180" y="282"/>
                    <a:pt x="141" y="282"/>
                  </a:cubicBezTo>
                  <a:cubicBezTo>
                    <a:pt x="141" y="269"/>
                    <a:pt x="141" y="269"/>
                    <a:pt x="141" y="269"/>
                  </a:cubicBezTo>
                  <a:cubicBezTo>
                    <a:pt x="177" y="269"/>
                    <a:pt x="209" y="255"/>
                    <a:pt x="232" y="232"/>
                  </a:cubicBezTo>
                  <a:cubicBezTo>
                    <a:pt x="256" y="209"/>
                    <a:pt x="270" y="176"/>
                    <a:pt x="270" y="141"/>
                  </a:cubicBezTo>
                  <a:cubicBezTo>
                    <a:pt x="270" y="105"/>
                    <a:pt x="256" y="73"/>
                    <a:pt x="232" y="50"/>
                  </a:cubicBezTo>
                  <a:cubicBezTo>
                    <a:pt x="209" y="27"/>
                    <a:pt x="177" y="12"/>
                    <a:pt x="141" y="12"/>
                  </a:cubicBezTo>
                  <a:lnTo>
                    <a:pt x="141" y="0"/>
                  </a:lnTo>
                  <a:close/>
                  <a:moveTo>
                    <a:pt x="141" y="282"/>
                  </a:moveTo>
                  <a:cubicBezTo>
                    <a:pt x="102" y="282"/>
                    <a:pt x="67" y="266"/>
                    <a:pt x="42" y="240"/>
                  </a:cubicBezTo>
                  <a:cubicBezTo>
                    <a:pt x="16" y="215"/>
                    <a:pt x="0" y="180"/>
                    <a:pt x="0" y="141"/>
                  </a:cubicBezTo>
                  <a:cubicBezTo>
                    <a:pt x="0" y="102"/>
                    <a:pt x="16" y="67"/>
                    <a:pt x="42" y="41"/>
                  </a:cubicBezTo>
                  <a:cubicBezTo>
                    <a:pt x="67" y="16"/>
                    <a:pt x="102" y="0"/>
                    <a:pt x="141" y="0"/>
                  </a:cubicBezTo>
                  <a:cubicBezTo>
                    <a:pt x="141" y="12"/>
                    <a:pt x="141" y="12"/>
                    <a:pt x="141" y="12"/>
                  </a:cubicBezTo>
                  <a:cubicBezTo>
                    <a:pt x="106" y="12"/>
                    <a:pt x="74" y="27"/>
                    <a:pt x="50" y="50"/>
                  </a:cubicBezTo>
                  <a:cubicBezTo>
                    <a:pt x="27" y="73"/>
                    <a:pt x="13" y="105"/>
                    <a:pt x="13" y="141"/>
                  </a:cubicBezTo>
                  <a:cubicBezTo>
                    <a:pt x="13" y="176"/>
                    <a:pt x="27" y="209"/>
                    <a:pt x="50" y="232"/>
                  </a:cubicBezTo>
                  <a:cubicBezTo>
                    <a:pt x="74" y="255"/>
                    <a:pt x="106" y="269"/>
                    <a:pt x="141" y="269"/>
                  </a:cubicBezTo>
                  <a:lnTo>
                    <a:pt x="141" y="282"/>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15" name="Freeform 49"/>
            <p:cNvSpPr>
              <a:spLocks/>
            </p:cNvSpPr>
            <p:nvPr/>
          </p:nvSpPr>
          <p:spPr bwMode="auto">
            <a:xfrm>
              <a:off x="6473825" y="2592388"/>
              <a:ext cx="220663" cy="117475"/>
            </a:xfrm>
            <a:custGeom>
              <a:avLst/>
              <a:gdLst>
                <a:gd name="T0" fmla="*/ 99 w 103"/>
                <a:gd name="T1" fmla="*/ 42 h 55"/>
                <a:gd name="T2" fmla="*/ 102 w 103"/>
                <a:gd name="T3" fmla="*/ 50 h 55"/>
                <a:gd name="T4" fmla="*/ 94 w 103"/>
                <a:gd name="T5" fmla="*/ 53 h 55"/>
                <a:gd name="T6" fmla="*/ 5 w 103"/>
                <a:gd name="T7" fmla="*/ 12 h 55"/>
                <a:gd name="T8" fmla="*/ 2 w 103"/>
                <a:gd name="T9" fmla="*/ 4 h 55"/>
                <a:gd name="T10" fmla="*/ 10 w 103"/>
                <a:gd name="T11" fmla="*/ 1 h 55"/>
                <a:gd name="T12" fmla="*/ 99 w 103"/>
                <a:gd name="T13" fmla="*/ 42 h 55"/>
              </a:gdLst>
              <a:ahLst/>
              <a:cxnLst>
                <a:cxn ang="0">
                  <a:pos x="T0" y="T1"/>
                </a:cxn>
                <a:cxn ang="0">
                  <a:pos x="T2" y="T3"/>
                </a:cxn>
                <a:cxn ang="0">
                  <a:pos x="T4" y="T5"/>
                </a:cxn>
                <a:cxn ang="0">
                  <a:pos x="T6" y="T7"/>
                </a:cxn>
                <a:cxn ang="0">
                  <a:pos x="T8" y="T9"/>
                </a:cxn>
                <a:cxn ang="0">
                  <a:pos x="T10" y="T11"/>
                </a:cxn>
                <a:cxn ang="0">
                  <a:pos x="T12" y="T13"/>
                </a:cxn>
              </a:cxnLst>
              <a:rect l="0" t="0" r="r" b="b"/>
              <a:pathLst>
                <a:path w="103" h="55">
                  <a:moveTo>
                    <a:pt x="99" y="42"/>
                  </a:moveTo>
                  <a:cubicBezTo>
                    <a:pt x="102" y="44"/>
                    <a:pt x="103" y="47"/>
                    <a:pt x="102" y="50"/>
                  </a:cubicBezTo>
                  <a:cubicBezTo>
                    <a:pt x="100" y="53"/>
                    <a:pt x="97" y="55"/>
                    <a:pt x="94" y="53"/>
                  </a:cubicBezTo>
                  <a:cubicBezTo>
                    <a:pt x="5" y="12"/>
                    <a:pt x="5" y="12"/>
                    <a:pt x="5" y="12"/>
                  </a:cubicBezTo>
                  <a:cubicBezTo>
                    <a:pt x="2" y="11"/>
                    <a:pt x="0" y="7"/>
                    <a:pt x="2" y="4"/>
                  </a:cubicBezTo>
                  <a:cubicBezTo>
                    <a:pt x="3" y="1"/>
                    <a:pt x="7" y="0"/>
                    <a:pt x="10" y="1"/>
                  </a:cubicBezTo>
                  <a:lnTo>
                    <a:pt x="99" y="42"/>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16" name="Freeform 50"/>
            <p:cNvSpPr>
              <a:spLocks/>
            </p:cNvSpPr>
            <p:nvPr/>
          </p:nvSpPr>
          <p:spPr bwMode="auto">
            <a:xfrm>
              <a:off x="6664325" y="2600326"/>
              <a:ext cx="128588" cy="109538"/>
            </a:xfrm>
            <a:custGeom>
              <a:avLst/>
              <a:gdLst>
                <a:gd name="T0" fmla="*/ 11 w 60"/>
                <a:gd name="T1" fmla="*/ 49 h 51"/>
                <a:gd name="T2" fmla="*/ 3 w 60"/>
                <a:gd name="T3" fmla="*/ 48 h 51"/>
                <a:gd name="T4" fmla="*/ 4 w 60"/>
                <a:gd name="T5" fmla="*/ 39 h 51"/>
                <a:gd name="T6" fmla="*/ 49 w 60"/>
                <a:gd name="T7" fmla="*/ 2 h 51"/>
                <a:gd name="T8" fmla="*/ 58 w 60"/>
                <a:gd name="T9" fmla="*/ 3 h 51"/>
                <a:gd name="T10" fmla="*/ 57 w 60"/>
                <a:gd name="T11" fmla="*/ 12 h 51"/>
                <a:gd name="T12" fmla="*/ 11 w 60"/>
                <a:gd name="T13" fmla="*/ 49 h 51"/>
              </a:gdLst>
              <a:ahLst/>
              <a:cxnLst>
                <a:cxn ang="0">
                  <a:pos x="T0" y="T1"/>
                </a:cxn>
                <a:cxn ang="0">
                  <a:pos x="T2" y="T3"/>
                </a:cxn>
                <a:cxn ang="0">
                  <a:pos x="T4" y="T5"/>
                </a:cxn>
                <a:cxn ang="0">
                  <a:pos x="T6" y="T7"/>
                </a:cxn>
                <a:cxn ang="0">
                  <a:pos x="T8" y="T9"/>
                </a:cxn>
                <a:cxn ang="0">
                  <a:pos x="T10" y="T11"/>
                </a:cxn>
                <a:cxn ang="0">
                  <a:pos x="T12" y="T13"/>
                </a:cxn>
              </a:cxnLst>
              <a:rect l="0" t="0" r="r" b="b"/>
              <a:pathLst>
                <a:path w="60" h="51">
                  <a:moveTo>
                    <a:pt x="11" y="49"/>
                  </a:moveTo>
                  <a:cubicBezTo>
                    <a:pt x="9" y="51"/>
                    <a:pt x="5" y="50"/>
                    <a:pt x="3" y="48"/>
                  </a:cubicBezTo>
                  <a:cubicBezTo>
                    <a:pt x="0" y="45"/>
                    <a:pt x="1" y="41"/>
                    <a:pt x="4" y="39"/>
                  </a:cubicBezTo>
                  <a:cubicBezTo>
                    <a:pt x="49" y="2"/>
                    <a:pt x="49" y="2"/>
                    <a:pt x="49" y="2"/>
                  </a:cubicBezTo>
                  <a:cubicBezTo>
                    <a:pt x="52" y="0"/>
                    <a:pt x="56" y="1"/>
                    <a:pt x="58" y="3"/>
                  </a:cubicBezTo>
                  <a:cubicBezTo>
                    <a:pt x="60" y="6"/>
                    <a:pt x="59" y="10"/>
                    <a:pt x="57" y="12"/>
                  </a:cubicBezTo>
                  <a:lnTo>
                    <a:pt x="11" y="49"/>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17" name="Freeform 51"/>
            <p:cNvSpPr>
              <a:spLocks/>
            </p:cNvSpPr>
            <p:nvPr/>
          </p:nvSpPr>
          <p:spPr bwMode="auto">
            <a:xfrm>
              <a:off x="6667500" y="2392363"/>
              <a:ext cx="25400" cy="65088"/>
            </a:xfrm>
            <a:custGeom>
              <a:avLst/>
              <a:gdLst>
                <a:gd name="T0" fmla="*/ 0 w 12"/>
                <a:gd name="T1" fmla="*/ 6 h 30"/>
                <a:gd name="T2" fmla="*/ 6 w 12"/>
                <a:gd name="T3" fmla="*/ 0 h 30"/>
                <a:gd name="T4" fmla="*/ 12 w 12"/>
                <a:gd name="T5" fmla="*/ 6 h 30"/>
                <a:gd name="T6" fmla="*/ 12 w 12"/>
                <a:gd name="T7" fmla="*/ 24 h 30"/>
                <a:gd name="T8" fmla="*/ 6 w 12"/>
                <a:gd name="T9" fmla="*/ 30 h 30"/>
                <a:gd name="T10" fmla="*/ 0 w 12"/>
                <a:gd name="T11" fmla="*/ 24 h 30"/>
                <a:gd name="T12" fmla="*/ 0 w 12"/>
                <a:gd name="T13" fmla="*/ 6 h 30"/>
              </a:gdLst>
              <a:ahLst/>
              <a:cxnLst>
                <a:cxn ang="0">
                  <a:pos x="T0" y="T1"/>
                </a:cxn>
                <a:cxn ang="0">
                  <a:pos x="T2" y="T3"/>
                </a:cxn>
                <a:cxn ang="0">
                  <a:pos x="T4" y="T5"/>
                </a:cxn>
                <a:cxn ang="0">
                  <a:pos x="T6" y="T7"/>
                </a:cxn>
                <a:cxn ang="0">
                  <a:pos x="T8" y="T9"/>
                </a:cxn>
                <a:cxn ang="0">
                  <a:pos x="T10" y="T11"/>
                </a:cxn>
                <a:cxn ang="0">
                  <a:pos x="T12" y="T13"/>
                </a:cxn>
              </a:cxnLst>
              <a:rect l="0" t="0" r="r" b="b"/>
              <a:pathLst>
                <a:path w="12" h="30">
                  <a:moveTo>
                    <a:pt x="0" y="6"/>
                  </a:moveTo>
                  <a:cubicBezTo>
                    <a:pt x="0" y="3"/>
                    <a:pt x="3" y="0"/>
                    <a:pt x="6" y="0"/>
                  </a:cubicBezTo>
                  <a:cubicBezTo>
                    <a:pt x="10" y="0"/>
                    <a:pt x="12" y="3"/>
                    <a:pt x="12" y="6"/>
                  </a:cubicBezTo>
                  <a:cubicBezTo>
                    <a:pt x="12" y="24"/>
                    <a:pt x="12" y="24"/>
                    <a:pt x="12" y="24"/>
                  </a:cubicBezTo>
                  <a:cubicBezTo>
                    <a:pt x="12" y="28"/>
                    <a:pt x="10" y="30"/>
                    <a:pt x="6" y="30"/>
                  </a:cubicBezTo>
                  <a:cubicBezTo>
                    <a:pt x="3" y="30"/>
                    <a:pt x="0" y="28"/>
                    <a:pt x="0" y="24"/>
                  </a:cubicBezTo>
                  <a:lnTo>
                    <a:pt x="0" y="6"/>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18" name="Freeform 52"/>
            <p:cNvSpPr>
              <a:spLocks/>
            </p:cNvSpPr>
            <p:nvPr/>
          </p:nvSpPr>
          <p:spPr bwMode="auto">
            <a:xfrm>
              <a:off x="6918325" y="2682876"/>
              <a:ext cx="63500" cy="25400"/>
            </a:xfrm>
            <a:custGeom>
              <a:avLst/>
              <a:gdLst>
                <a:gd name="T0" fmla="*/ 24 w 30"/>
                <a:gd name="T1" fmla="*/ 0 h 12"/>
                <a:gd name="T2" fmla="*/ 30 w 30"/>
                <a:gd name="T3" fmla="*/ 6 h 12"/>
                <a:gd name="T4" fmla="*/ 24 w 30"/>
                <a:gd name="T5" fmla="*/ 12 h 12"/>
                <a:gd name="T6" fmla="*/ 6 w 30"/>
                <a:gd name="T7" fmla="*/ 12 h 12"/>
                <a:gd name="T8" fmla="*/ 0 w 30"/>
                <a:gd name="T9" fmla="*/ 6 h 12"/>
                <a:gd name="T10" fmla="*/ 6 w 30"/>
                <a:gd name="T11" fmla="*/ 0 h 12"/>
                <a:gd name="T12" fmla="*/ 24 w 3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30" h="12">
                  <a:moveTo>
                    <a:pt x="24" y="0"/>
                  </a:moveTo>
                  <a:cubicBezTo>
                    <a:pt x="28" y="0"/>
                    <a:pt x="30" y="2"/>
                    <a:pt x="30" y="6"/>
                  </a:cubicBezTo>
                  <a:cubicBezTo>
                    <a:pt x="30" y="9"/>
                    <a:pt x="28" y="12"/>
                    <a:pt x="24" y="12"/>
                  </a:cubicBezTo>
                  <a:cubicBezTo>
                    <a:pt x="6" y="12"/>
                    <a:pt x="6" y="12"/>
                    <a:pt x="6" y="12"/>
                  </a:cubicBezTo>
                  <a:cubicBezTo>
                    <a:pt x="3" y="12"/>
                    <a:pt x="0" y="9"/>
                    <a:pt x="0" y="6"/>
                  </a:cubicBezTo>
                  <a:cubicBezTo>
                    <a:pt x="0" y="2"/>
                    <a:pt x="3" y="0"/>
                    <a:pt x="6" y="0"/>
                  </a:cubicBezTo>
                  <a:lnTo>
                    <a:pt x="24"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19" name="Freeform 53"/>
            <p:cNvSpPr>
              <a:spLocks/>
            </p:cNvSpPr>
            <p:nvPr/>
          </p:nvSpPr>
          <p:spPr bwMode="auto">
            <a:xfrm>
              <a:off x="6667500" y="2930526"/>
              <a:ext cx="25400" cy="66675"/>
            </a:xfrm>
            <a:custGeom>
              <a:avLst/>
              <a:gdLst>
                <a:gd name="T0" fmla="*/ 12 w 12"/>
                <a:gd name="T1" fmla="*/ 25 h 31"/>
                <a:gd name="T2" fmla="*/ 6 w 12"/>
                <a:gd name="T3" fmla="*/ 31 h 31"/>
                <a:gd name="T4" fmla="*/ 0 w 12"/>
                <a:gd name="T5" fmla="*/ 25 h 31"/>
                <a:gd name="T6" fmla="*/ 0 w 12"/>
                <a:gd name="T7" fmla="*/ 6 h 31"/>
                <a:gd name="T8" fmla="*/ 6 w 12"/>
                <a:gd name="T9" fmla="*/ 0 h 31"/>
                <a:gd name="T10" fmla="*/ 12 w 12"/>
                <a:gd name="T11" fmla="*/ 6 h 31"/>
                <a:gd name="T12" fmla="*/ 12 w 12"/>
                <a:gd name="T13" fmla="*/ 25 h 31"/>
              </a:gdLst>
              <a:ahLst/>
              <a:cxnLst>
                <a:cxn ang="0">
                  <a:pos x="T0" y="T1"/>
                </a:cxn>
                <a:cxn ang="0">
                  <a:pos x="T2" y="T3"/>
                </a:cxn>
                <a:cxn ang="0">
                  <a:pos x="T4" y="T5"/>
                </a:cxn>
                <a:cxn ang="0">
                  <a:pos x="T6" y="T7"/>
                </a:cxn>
                <a:cxn ang="0">
                  <a:pos x="T8" y="T9"/>
                </a:cxn>
                <a:cxn ang="0">
                  <a:pos x="T10" y="T11"/>
                </a:cxn>
                <a:cxn ang="0">
                  <a:pos x="T12" y="T13"/>
                </a:cxn>
              </a:cxnLst>
              <a:rect l="0" t="0" r="r" b="b"/>
              <a:pathLst>
                <a:path w="12" h="31">
                  <a:moveTo>
                    <a:pt x="12" y="25"/>
                  </a:moveTo>
                  <a:cubicBezTo>
                    <a:pt x="12" y="28"/>
                    <a:pt x="10" y="31"/>
                    <a:pt x="6" y="31"/>
                  </a:cubicBezTo>
                  <a:cubicBezTo>
                    <a:pt x="3" y="31"/>
                    <a:pt x="0" y="28"/>
                    <a:pt x="0" y="25"/>
                  </a:cubicBezTo>
                  <a:cubicBezTo>
                    <a:pt x="0" y="6"/>
                    <a:pt x="0" y="6"/>
                    <a:pt x="0" y="6"/>
                  </a:cubicBezTo>
                  <a:cubicBezTo>
                    <a:pt x="0" y="3"/>
                    <a:pt x="3" y="0"/>
                    <a:pt x="6" y="0"/>
                  </a:cubicBezTo>
                  <a:cubicBezTo>
                    <a:pt x="10" y="0"/>
                    <a:pt x="12" y="3"/>
                    <a:pt x="12" y="6"/>
                  </a:cubicBezTo>
                  <a:lnTo>
                    <a:pt x="12" y="25"/>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0" name="Freeform 54"/>
            <p:cNvSpPr>
              <a:spLocks/>
            </p:cNvSpPr>
            <p:nvPr/>
          </p:nvSpPr>
          <p:spPr bwMode="auto">
            <a:xfrm>
              <a:off x="6376988" y="2682876"/>
              <a:ext cx="66675" cy="25400"/>
            </a:xfrm>
            <a:custGeom>
              <a:avLst/>
              <a:gdLst>
                <a:gd name="T0" fmla="*/ 7 w 31"/>
                <a:gd name="T1" fmla="*/ 12 h 12"/>
                <a:gd name="T2" fmla="*/ 0 w 31"/>
                <a:gd name="T3" fmla="*/ 6 h 12"/>
                <a:gd name="T4" fmla="*/ 7 w 31"/>
                <a:gd name="T5" fmla="*/ 0 h 12"/>
                <a:gd name="T6" fmla="*/ 25 w 31"/>
                <a:gd name="T7" fmla="*/ 0 h 12"/>
                <a:gd name="T8" fmla="*/ 31 w 31"/>
                <a:gd name="T9" fmla="*/ 6 h 12"/>
                <a:gd name="T10" fmla="*/ 25 w 31"/>
                <a:gd name="T11" fmla="*/ 12 h 12"/>
                <a:gd name="T12" fmla="*/ 7 w 31"/>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31" h="12">
                  <a:moveTo>
                    <a:pt x="7" y="12"/>
                  </a:moveTo>
                  <a:cubicBezTo>
                    <a:pt x="3" y="12"/>
                    <a:pt x="0" y="9"/>
                    <a:pt x="0" y="6"/>
                  </a:cubicBezTo>
                  <a:cubicBezTo>
                    <a:pt x="0" y="2"/>
                    <a:pt x="3" y="0"/>
                    <a:pt x="7" y="0"/>
                  </a:cubicBezTo>
                  <a:cubicBezTo>
                    <a:pt x="25" y="0"/>
                    <a:pt x="25" y="0"/>
                    <a:pt x="25" y="0"/>
                  </a:cubicBezTo>
                  <a:cubicBezTo>
                    <a:pt x="28" y="0"/>
                    <a:pt x="31" y="2"/>
                    <a:pt x="31" y="6"/>
                  </a:cubicBezTo>
                  <a:cubicBezTo>
                    <a:pt x="31" y="9"/>
                    <a:pt x="28" y="12"/>
                    <a:pt x="25" y="12"/>
                  </a:cubicBezTo>
                  <a:lnTo>
                    <a:pt x="7" y="12"/>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1" name="Freeform 55"/>
            <p:cNvSpPr>
              <a:spLocks/>
            </p:cNvSpPr>
            <p:nvPr/>
          </p:nvSpPr>
          <p:spPr bwMode="auto">
            <a:xfrm>
              <a:off x="6791325" y="2428876"/>
              <a:ext cx="49213" cy="65088"/>
            </a:xfrm>
            <a:custGeom>
              <a:avLst/>
              <a:gdLst>
                <a:gd name="T0" fmla="*/ 10 w 23"/>
                <a:gd name="T1" fmla="*/ 4 h 30"/>
                <a:gd name="T2" fmla="*/ 19 w 23"/>
                <a:gd name="T3" fmla="*/ 2 h 30"/>
                <a:gd name="T4" fmla="*/ 21 w 23"/>
                <a:gd name="T5" fmla="*/ 10 h 30"/>
                <a:gd name="T6" fmla="*/ 12 w 23"/>
                <a:gd name="T7" fmla="*/ 26 h 30"/>
                <a:gd name="T8" fmla="*/ 4 w 23"/>
                <a:gd name="T9" fmla="*/ 28 h 30"/>
                <a:gd name="T10" fmla="*/ 1 w 23"/>
                <a:gd name="T11" fmla="*/ 20 h 30"/>
                <a:gd name="T12" fmla="*/ 10 w 23"/>
                <a:gd name="T13" fmla="*/ 4 h 30"/>
              </a:gdLst>
              <a:ahLst/>
              <a:cxnLst>
                <a:cxn ang="0">
                  <a:pos x="T0" y="T1"/>
                </a:cxn>
                <a:cxn ang="0">
                  <a:pos x="T2" y="T3"/>
                </a:cxn>
                <a:cxn ang="0">
                  <a:pos x="T4" y="T5"/>
                </a:cxn>
                <a:cxn ang="0">
                  <a:pos x="T6" y="T7"/>
                </a:cxn>
                <a:cxn ang="0">
                  <a:pos x="T8" y="T9"/>
                </a:cxn>
                <a:cxn ang="0">
                  <a:pos x="T10" y="T11"/>
                </a:cxn>
                <a:cxn ang="0">
                  <a:pos x="T12" y="T13"/>
                </a:cxn>
              </a:cxnLst>
              <a:rect l="0" t="0" r="r" b="b"/>
              <a:pathLst>
                <a:path w="23" h="30">
                  <a:moveTo>
                    <a:pt x="10" y="4"/>
                  </a:moveTo>
                  <a:cubicBezTo>
                    <a:pt x="12" y="1"/>
                    <a:pt x="16" y="0"/>
                    <a:pt x="19" y="2"/>
                  </a:cubicBezTo>
                  <a:cubicBezTo>
                    <a:pt x="22" y="3"/>
                    <a:pt x="23" y="7"/>
                    <a:pt x="21" y="10"/>
                  </a:cubicBezTo>
                  <a:cubicBezTo>
                    <a:pt x="12" y="26"/>
                    <a:pt x="12" y="26"/>
                    <a:pt x="12" y="26"/>
                  </a:cubicBezTo>
                  <a:cubicBezTo>
                    <a:pt x="10" y="29"/>
                    <a:pt x="7" y="30"/>
                    <a:pt x="4" y="28"/>
                  </a:cubicBezTo>
                  <a:cubicBezTo>
                    <a:pt x="1" y="26"/>
                    <a:pt x="0" y="23"/>
                    <a:pt x="1" y="20"/>
                  </a:cubicBezTo>
                  <a:lnTo>
                    <a:pt x="10" y="4"/>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2" name="Freeform 56"/>
            <p:cNvSpPr>
              <a:spLocks/>
            </p:cNvSpPr>
            <p:nvPr/>
          </p:nvSpPr>
          <p:spPr bwMode="auto">
            <a:xfrm>
              <a:off x="6881813" y="2805113"/>
              <a:ext cx="63500" cy="49213"/>
            </a:xfrm>
            <a:custGeom>
              <a:avLst/>
              <a:gdLst>
                <a:gd name="T0" fmla="*/ 26 w 30"/>
                <a:gd name="T1" fmla="*/ 11 h 23"/>
                <a:gd name="T2" fmla="*/ 28 w 30"/>
                <a:gd name="T3" fmla="*/ 19 h 23"/>
                <a:gd name="T4" fmla="*/ 20 w 30"/>
                <a:gd name="T5" fmla="*/ 22 h 23"/>
                <a:gd name="T6" fmla="*/ 4 w 30"/>
                <a:gd name="T7" fmla="*/ 12 h 23"/>
                <a:gd name="T8" fmla="*/ 2 w 30"/>
                <a:gd name="T9" fmla="*/ 4 h 23"/>
                <a:gd name="T10" fmla="*/ 10 w 30"/>
                <a:gd name="T11" fmla="*/ 2 h 23"/>
                <a:gd name="T12" fmla="*/ 26 w 30"/>
                <a:gd name="T13" fmla="*/ 11 h 23"/>
              </a:gdLst>
              <a:ahLst/>
              <a:cxnLst>
                <a:cxn ang="0">
                  <a:pos x="T0" y="T1"/>
                </a:cxn>
                <a:cxn ang="0">
                  <a:pos x="T2" y="T3"/>
                </a:cxn>
                <a:cxn ang="0">
                  <a:pos x="T4" y="T5"/>
                </a:cxn>
                <a:cxn ang="0">
                  <a:pos x="T6" y="T7"/>
                </a:cxn>
                <a:cxn ang="0">
                  <a:pos x="T8" y="T9"/>
                </a:cxn>
                <a:cxn ang="0">
                  <a:pos x="T10" y="T11"/>
                </a:cxn>
                <a:cxn ang="0">
                  <a:pos x="T12" y="T13"/>
                </a:cxn>
              </a:cxnLst>
              <a:rect l="0" t="0" r="r" b="b"/>
              <a:pathLst>
                <a:path w="30" h="23">
                  <a:moveTo>
                    <a:pt x="26" y="11"/>
                  </a:moveTo>
                  <a:cubicBezTo>
                    <a:pt x="29" y="13"/>
                    <a:pt x="30" y="16"/>
                    <a:pt x="28" y="19"/>
                  </a:cubicBezTo>
                  <a:cubicBezTo>
                    <a:pt x="27" y="22"/>
                    <a:pt x="23" y="23"/>
                    <a:pt x="20" y="22"/>
                  </a:cubicBezTo>
                  <a:cubicBezTo>
                    <a:pt x="4" y="12"/>
                    <a:pt x="4" y="12"/>
                    <a:pt x="4" y="12"/>
                  </a:cubicBezTo>
                  <a:cubicBezTo>
                    <a:pt x="1" y="11"/>
                    <a:pt x="0" y="7"/>
                    <a:pt x="2" y="4"/>
                  </a:cubicBezTo>
                  <a:cubicBezTo>
                    <a:pt x="4" y="1"/>
                    <a:pt x="7" y="0"/>
                    <a:pt x="10" y="2"/>
                  </a:cubicBezTo>
                  <a:lnTo>
                    <a:pt x="26" y="11"/>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3" name="Freeform 57"/>
            <p:cNvSpPr>
              <a:spLocks/>
            </p:cNvSpPr>
            <p:nvPr/>
          </p:nvSpPr>
          <p:spPr bwMode="auto">
            <a:xfrm>
              <a:off x="6521450" y="2897188"/>
              <a:ext cx="49213" cy="63500"/>
            </a:xfrm>
            <a:custGeom>
              <a:avLst/>
              <a:gdLst>
                <a:gd name="T0" fmla="*/ 12 w 23"/>
                <a:gd name="T1" fmla="*/ 26 h 30"/>
                <a:gd name="T2" fmla="*/ 4 w 23"/>
                <a:gd name="T3" fmla="*/ 28 h 30"/>
                <a:gd name="T4" fmla="*/ 2 w 23"/>
                <a:gd name="T5" fmla="*/ 20 h 30"/>
                <a:gd name="T6" fmla="*/ 11 w 23"/>
                <a:gd name="T7" fmla="*/ 4 h 30"/>
                <a:gd name="T8" fmla="*/ 19 w 23"/>
                <a:gd name="T9" fmla="*/ 1 h 30"/>
                <a:gd name="T10" fmla="*/ 21 w 23"/>
                <a:gd name="T11" fmla="*/ 10 h 30"/>
                <a:gd name="T12" fmla="*/ 12 w 23"/>
                <a:gd name="T13" fmla="*/ 26 h 30"/>
              </a:gdLst>
              <a:ahLst/>
              <a:cxnLst>
                <a:cxn ang="0">
                  <a:pos x="T0" y="T1"/>
                </a:cxn>
                <a:cxn ang="0">
                  <a:pos x="T2" y="T3"/>
                </a:cxn>
                <a:cxn ang="0">
                  <a:pos x="T4" y="T5"/>
                </a:cxn>
                <a:cxn ang="0">
                  <a:pos x="T6" y="T7"/>
                </a:cxn>
                <a:cxn ang="0">
                  <a:pos x="T8" y="T9"/>
                </a:cxn>
                <a:cxn ang="0">
                  <a:pos x="T10" y="T11"/>
                </a:cxn>
                <a:cxn ang="0">
                  <a:pos x="T12" y="T13"/>
                </a:cxn>
              </a:cxnLst>
              <a:rect l="0" t="0" r="r" b="b"/>
              <a:pathLst>
                <a:path w="23" h="30">
                  <a:moveTo>
                    <a:pt x="12" y="26"/>
                  </a:moveTo>
                  <a:cubicBezTo>
                    <a:pt x="11" y="29"/>
                    <a:pt x="7" y="30"/>
                    <a:pt x="4" y="28"/>
                  </a:cubicBezTo>
                  <a:cubicBezTo>
                    <a:pt x="1" y="26"/>
                    <a:pt x="0" y="22"/>
                    <a:pt x="2" y="20"/>
                  </a:cubicBezTo>
                  <a:cubicBezTo>
                    <a:pt x="11" y="4"/>
                    <a:pt x="11" y="4"/>
                    <a:pt x="11" y="4"/>
                  </a:cubicBezTo>
                  <a:cubicBezTo>
                    <a:pt x="12" y="1"/>
                    <a:pt x="16" y="0"/>
                    <a:pt x="19" y="1"/>
                  </a:cubicBezTo>
                  <a:cubicBezTo>
                    <a:pt x="22" y="3"/>
                    <a:pt x="23" y="7"/>
                    <a:pt x="21" y="10"/>
                  </a:cubicBezTo>
                  <a:lnTo>
                    <a:pt x="12" y="26"/>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4" name="Freeform 58"/>
            <p:cNvSpPr>
              <a:spLocks/>
            </p:cNvSpPr>
            <p:nvPr/>
          </p:nvSpPr>
          <p:spPr bwMode="auto">
            <a:xfrm>
              <a:off x="6416675" y="2535238"/>
              <a:ext cx="61913" cy="49213"/>
            </a:xfrm>
            <a:custGeom>
              <a:avLst/>
              <a:gdLst>
                <a:gd name="T0" fmla="*/ 4 w 29"/>
                <a:gd name="T1" fmla="*/ 13 h 23"/>
                <a:gd name="T2" fmla="*/ 1 w 29"/>
                <a:gd name="T3" fmla="*/ 4 h 23"/>
                <a:gd name="T4" fmla="*/ 10 w 29"/>
                <a:gd name="T5" fmla="*/ 2 h 23"/>
                <a:gd name="T6" fmla="*/ 25 w 29"/>
                <a:gd name="T7" fmla="*/ 11 h 23"/>
                <a:gd name="T8" fmla="*/ 28 w 29"/>
                <a:gd name="T9" fmla="*/ 20 h 23"/>
                <a:gd name="T10" fmla="*/ 19 w 29"/>
                <a:gd name="T11" fmla="*/ 22 h 23"/>
                <a:gd name="T12" fmla="*/ 4 w 29"/>
                <a:gd name="T13" fmla="*/ 13 h 23"/>
              </a:gdLst>
              <a:ahLst/>
              <a:cxnLst>
                <a:cxn ang="0">
                  <a:pos x="T0" y="T1"/>
                </a:cxn>
                <a:cxn ang="0">
                  <a:pos x="T2" y="T3"/>
                </a:cxn>
                <a:cxn ang="0">
                  <a:pos x="T4" y="T5"/>
                </a:cxn>
                <a:cxn ang="0">
                  <a:pos x="T6" y="T7"/>
                </a:cxn>
                <a:cxn ang="0">
                  <a:pos x="T8" y="T9"/>
                </a:cxn>
                <a:cxn ang="0">
                  <a:pos x="T10" y="T11"/>
                </a:cxn>
                <a:cxn ang="0">
                  <a:pos x="T12" y="T13"/>
                </a:cxn>
              </a:cxnLst>
              <a:rect l="0" t="0" r="r" b="b"/>
              <a:pathLst>
                <a:path w="29" h="23">
                  <a:moveTo>
                    <a:pt x="4" y="13"/>
                  </a:moveTo>
                  <a:cubicBezTo>
                    <a:pt x="1" y="11"/>
                    <a:pt x="0" y="7"/>
                    <a:pt x="1" y="4"/>
                  </a:cubicBezTo>
                  <a:cubicBezTo>
                    <a:pt x="3" y="1"/>
                    <a:pt x="7" y="0"/>
                    <a:pt x="10" y="2"/>
                  </a:cubicBezTo>
                  <a:cubicBezTo>
                    <a:pt x="25" y="11"/>
                    <a:pt x="25" y="11"/>
                    <a:pt x="25" y="11"/>
                  </a:cubicBezTo>
                  <a:cubicBezTo>
                    <a:pt x="28" y="13"/>
                    <a:pt x="29" y="17"/>
                    <a:pt x="28" y="20"/>
                  </a:cubicBezTo>
                  <a:cubicBezTo>
                    <a:pt x="26" y="22"/>
                    <a:pt x="22" y="23"/>
                    <a:pt x="19" y="22"/>
                  </a:cubicBezTo>
                  <a:lnTo>
                    <a:pt x="4" y="13"/>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5" name="Freeform 59"/>
            <p:cNvSpPr>
              <a:spLocks/>
            </p:cNvSpPr>
            <p:nvPr/>
          </p:nvSpPr>
          <p:spPr bwMode="auto">
            <a:xfrm>
              <a:off x="6881813" y="2535238"/>
              <a:ext cx="63500" cy="49213"/>
            </a:xfrm>
            <a:custGeom>
              <a:avLst/>
              <a:gdLst>
                <a:gd name="T0" fmla="*/ 20 w 30"/>
                <a:gd name="T1" fmla="*/ 2 h 23"/>
                <a:gd name="T2" fmla="*/ 28 w 30"/>
                <a:gd name="T3" fmla="*/ 4 h 23"/>
                <a:gd name="T4" fmla="*/ 26 w 30"/>
                <a:gd name="T5" fmla="*/ 13 h 23"/>
                <a:gd name="T6" fmla="*/ 10 w 30"/>
                <a:gd name="T7" fmla="*/ 22 h 23"/>
                <a:gd name="T8" fmla="*/ 2 w 30"/>
                <a:gd name="T9" fmla="*/ 20 h 23"/>
                <a:gd name="T10" fmla="*/ 4 w 30"/>
                <a:gd name="T11" fmla="*/ 11 h 23"/>
                <a:gd name="T12" fmla="*/ 20 w 30"/>
                <a:gd name="T13" fmla="*/ 2 h 23"/>
              </a:gdLst>
              <a:ahLst/>
              <a:cxnLst>
                <a:cxn ang="0">
                  <a:pos x="T0" y="T1"/>
                </a:cxn>
                <a:cxn ang="0">
                  <a:pos x="T2" y="T3"/>
                </a:cxn>
                <a:cxn ang="0">
                  <a:pos x="T4" y="T5"/>
                </a:cxn>
                <a:cxn ang="0">
                  <a:pos x="T6" y="T7"/>
                </a:cxn>
                <a:cxn ang="0">
                  <a:pos x="T8" y="T9"/>
                </a:cxn>
                <a:cxn ang="0">
                  <a:pos x="T10" y="T11"/>
                </a:cxn>
                <a:cxn ang="0">
                  <a:pos x="T12" y="T13"/>
                </a:cxn>
              </a:cxnLst>
              <a:rect l="0" t="0" r="r" b="b"/>
              <a:pathLst>
                <a:path w="30" h="23">
                  <a:moveTo>
                    <a:pt x="20" y="2"/>
                  </a:moveTo>
                  <a:cubicBezTo>
                    <a:pt x="23" y="0"/>
                    <a:pt x="27" y="1"/>
                    <a:pt x="28" y="4"/>
                  </a:cubicBezTo>
                  <a:cubicBezTo>
                    <a:pt x="30" y="7"/>
                    <a:pt x="29" y="11"/>
                    <a:pt x="26" y="13"/>
                  </a:cubicBezTo>
                  <a:cubicBezTo>
                    <a:pt x="10" y="22"/>
                    <a:pt x="10" y="22"/>
                    <a:pt x="10" y="22"/>
                  </a:cubicBezTo>
                  <a:cubicBezTo>
                    <a:pt x="7" y="23"/>
                    <a:pt x="4" y="22"/>
                    <a:pt x="2" y="20"/>
                  </a:cubicBezTo>
                  <a:cubicBezTo>
                    <a:pt x="0" y="17"/>
                    <a:pt x="1" y="13"/>
                    <a:pt x="4" y="11"/>
                  </a:cubicBezTo>
                  <a:lnTo>
                    <a:pt x="20" y="2"/>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6" name="Freeform 60"/>
            <p:cNvSpPr>
              <a:spLocks/>
            </p:cNvSpPr>
            <p:nvPr/>
          </p:nvSpPr>
          <p:spPr bwMode="auto">
            <a:xfrm>
              <a:off x="6791325" y="2897188"/>
              <a:ext cx="49213" cy="63500"/>
            </a:xfrm>
            <a:custGeom>
              <a:avLst/>
              <a:gdLst>
                <a:gd name="T0" fmla="*/ 21 w 23"/>
                <a:gd name="T1" fmla="*/ 19 h 30"/>
                <a:gd name="T2" fmla="*/ 19 w 23"/>
                <a:gd name="T3" fmla="*/ 28 h 30"/>
                <a:gd name="T4" fmla="*/ 10 w 23"/>
                <a:gd name="T5" fmla="*/ 26 h 30"/>
                <a:gd name="T6" fmla="*/ 1 w 23"/>
                <a:gd name="T7" fmla="*/ 10 h 30"/>
                <a:gd name="T8" fmla="*/ 4 w 23"/>
                <a:gd name="T9" fmla="*/ 1 h 30"/>
                <a:gd name="T10" fmla="*/ 12 w 23"/>
                <a:gd name="T11" fmla="*/ 4 h 30"/>
                <a:gd name="T12" fmla="*/ 21 w 23"/>
                <a:gd name="T13" fmla="*/ 19 h 30"/>
              </a:gdLst>
              <a:ahLst/>
              <a:cxnLst>
                <a:cxn ang="0">
                  <a:pos x="T0" y="T1"/>
                </a:cxn>
                <a:cxn ang="0">
                  <a:pos x="T2" y="T3"/>
                </a:cxn>
                <a:cxn ang="0">
                  <a:pos x="T4" y="T5"/>
                </a:cxn>
                <a:cxn ang="0">
                  <a:pos x="T6" y="T7"/>
                </a:cxn>
                <a:cxn ang="0">
                  <a:pos x="T8" y="T9"/>
                </a:cxn>
                <a:cxn ang="0">
                  <a:pos x="T10" y="T11"/>
                </a:cxn>
                <a:cxn ang="0">
                  <a:pos x="T12" y="T13"/>
                </a:cxn>
              </a:cxnLst>
              <a:rect l="0" t="0" r="r" b="b"/>
              <a:pathLst>
                <a:path w="23" h="30">
                  <a:moveTo>
                    <a:pt x="21" y="19"/>
                  </a:moveTo>
                  <a:cubicBezTo>
                    <a:pt x="23" y="22"/>
                    <a:pt x="22" y="26"/>
                    <a:pt x="19" y="28"/>
                  </a:cubicBezTo>
                  <a:cubicBezTo>
                    <a:pt x="16" y="30"/>
                    <a:pt x="12" y="29"/>
                    <a:pt x="10" y="26"/>
                  </a:cubicBezTo>
                  <a:cubicBezTo>
                    <a:pt x="1" y="10"/>
                    <a:pt x="1" y="10"/>
                    <a:pt x="1" y="10"/>
                  </a:cubicBezTo>
                  <a:cubicBezTo>
                    <a:pt x="0" y="7"/>
                    <a:pt x="1" y="3"/>
                    <a:pt x="4" y="1"/>
                  </a:cubicBezTo>
                  <a:cubicBezTo>
                    <a:pt x="7" y="0"/>
                    <a:pt x="10" y="1"/>
                    <a:pt x="12" y="4"/>
                  </a:cubicBezTo>
                  <a:lnTo>
                    <a:pt x="21" y="19"/>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7" name="Freeform 61"/>
            <p:cNvSpPr>
              <a:spLocks/>
            </p:cNvSpPr>
            <p:nvPr/>
          </p:nvSpPr>
          <p:spPr bwMode="auto">
            <a:xfrm>
              <a:off x="6416675" y="2805113"/>
              <a:ext cx="61913" cy="49213"/>
            </a:xfrm>
            <a:custGeom>
              <a:avLst/>
              <a:gdLst>
                <a:gd name="T0" fmla="*/ 10 w 29"/>
                <a:gd name="T1" fmla="*/ 22 h 23"/>
                <a:gd name="T2" fmla="*/ 1 w 29"/>
                <a:gd name="T3" fmla="*/ 19 h 23"/>
                <a:gd name="T4" fmla="*/ 4 w 29"/>
                <a:gd name="T5" fmla="*/ 11 h 23"/>
                <a:gd name="T6" fmla="*/ 19 w 29"/>
                <a:gd name="T7" fmla="*/ 2 h 23"/>
                <a:gd name="T8" fmla="*/ 28 w 29"/>
                <a:gd name="T9" fmla="*/ 4 h 23"/>
                <a:gd name="T10" fmla="*/ 25 w 29"/>
                <a:gd name="T11" fmla="*/ 12 h 23"/>
                <a:gd name="T12" fmla="*/ 10 w 29"/>
                <a:gd name="T13" fmla="*/ 22 h 23"/>
              </a:gdLst>
              <a:ahLst/>
              <a:cxnLst>
                <a:cxn ang="0">
                  <a:pos x="T0" y="T1"/>
                </a:cxn>
                <a:cxn ang="0">
                  <a:pos x="T2" y="T3"/>
                </a:cxn>
                <a:cxn ang="0">
                  <a:pos x="T4" y="T5"/>
                </a:cxn>
                <a:cxn ang="0">
                  <a:pos x="T6" y="T7"/>
                </a:cxn>
                <a:cxn ang="0">
                  <a:pos x="T8" y="T9"/>
                </a:cxn>
                <a:cxn ang="0">
                  <a:pos x="T10" y="T11"/>
                </a:cxn>
                <a:cxn ang="0">
                  <a:pos x="T12" y="T13"/>
                </a:cxn>
              </a:cxnLst>
              <a:rect l="0" t="0" r="r" b="b"/>
              <a:pathLst>
                <a:path w="29" h="23">
                  <a:moveTo>
                    <a:pt x="10" y="22"/>
                  </a:moveTo>
                  <a:cubicBezTo>
                    <a:pt x="7" y="23"/>
                    <a:pt x="3" y="22"/>
                    <a:pt x="1" y="19"/>
                  </a:cubicBezTo>
                  <a:cubicBezTo>
                    <a:pt x="0" y="16"/>
                    <a:pt x="1" y="13"/>
                    <a:pt x="4" y="11"/>
                  </a:cubicBezTo>
                  <a:cubicBezTo>
                    <a:pt x="19" y="2"/>
                    <a:pt x="19" y="2"/>
                    <a:pt x="19" y="2"/>
                  </a:cubicBezTo>
                  <a:cubicBezTo>
                    <a:pt x="22" y="0"/>
                    <a:pt x="26" y="1"/>
                    <a:pt x="28" y="4"/>
                  </a:cubicBezTo>
                  <a:cubicBezTo>
                    <a:pt x="29" y="7"/>
                    <a:pt x="28" y="11"/>
                    <a:pt x="25" y="12"/>
                  </a:cubicBezTo>
                  <a:lnTo>
                    <a:pt x="10" y="22"/>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8" name="Freeform 62"/>
            <p:cNvSpPr>
              <a:spLocks/>
            </p:cNvSpPr>
            <p:nvPr/>
          </p:nvSpPr>
          <p:spPr bwMode="auto">
            <a:xfrm>
              <a:off x="6521450" y="2428876"/>
              <a:ext cx="49213" cy="65088"/>
            </a:xfrm>
            <a:custGeom>
              <a:avLst/>
              <a:gdLst>
                <a:gd name="T0" fmla="*/ 2 w 23"/>
                <a:gd name="T1" fmla="*/ 10 h 30"/>
                <a:gd name="T2" fmla="*/ 4 w 23"/>
                <a:gd name="T3" fmla="*/ 2 h 30"/>
                <a:gd name="T4" fmla="*/ 12 w 23"/>
                <a:gd name="T5" fmla="*/ 4 h 30"/>
                <a:gd name="T6" fmla="*/ 21 w 23"/>
                <a:gd name="T7" fmla="*/ 20 h 30"/>
                <a:gd name="T8" fmla="*/ 19 w 23"/>
                <a:gd name="T9" fmla="*/ 28 h 30"/>
                <a:gd name="T10" fmla="*/ 11 w 23"/>
                <a:gd name="T11" fmla="*/ 26 h 30"/>
                <a:gd name="T12" fmla="*/ 2 w 23"/>
                <a:gd name="T13" fmla="*/ 10 h 30"/>
              </a:gdLst>
              <a:ahLst/>
              <a:cxnLst>
                <a:cxn ang="0">
                  <a:pos x="T0" y="T1"/>
                </a:cxn>
                <a:cxn ang="0">
                  <a:pos x="T2" y="T3"/>
                </a:cxn>
                <a:cxn ang="0">
                  <a:pos x="T4" y="T5"/>
                </a:cxn>
                <a:cxn ang="0">
                  <a:pos x="T6" y="T7"/>
                </a:cxn>
                <a:cxn ang="0">
                  <a:pos x="T8" y="T9"/>
                </a:cxn>
                <a:cxn ang="0">
                  <a:pos x="T10" y="T11"/>
                </a:cxn>
                <a:cxn ang="0">
                  <a:pos x="T12" y="T13"/>
                </a:cxn>
              </a:cxnLst>
              <a:rect l="0" t="0" r="r" b="b"/>
              <a:pathLst>
                <a:path w="23" h="30">
                  <a:moveTo>
                    <a:pt x="2" y="10"/>
                  </a:moveTo>
                  <a:cubicBezTo>
                    <a:pt x="0" y="7"/>
                    <a:pt x="1" y="3"/>
                    <a:pt x="4" y="2"/>
                  </a:cubicBezTo>
                  <a:cubicBezTo>
                    <a:pt x="7" y="0"/>
                    <a:pt x="11" y="1"/>
                    <a:pt x="12" y="4"/>
                  </a:cubicBezTo>
                  <a:cubicBezTo>
                    <a:pt x="21" y="20"/>
                    <a:pt x="21" y="20"/>
                    <a:pt x="21" y="20"/>
                  </a:cubicBezTo>
                  <a:cubicBezTo>
                    <a:pt x="23" y="23"/>
                    <a:pt x="22" y="26"/>
                    <a:pt x="19" y="28"/>
                  </a:cubicBezTo>
                  <a:cubicBezTo>
                    <a:pt x="16" y="30"/>
                    <a:pt x="12" y="29"/>
                    <a:pt x="11" y="26"/>
                  </a:cubicBezTo>
                  <a:lnTo>
                    <a:pt x="2" y="1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29" name="Freeform 63"/>
            <p:cNvSpPr>
              <a:spLocks noEditPoints="1"/>
            </p:cNvSpPr>
            <p:nvPr/>
          </p:nvSpPr>
          <p:spPr bwMode="auto">
            <a:xfrm>
              <a:off x="5522913" y="2528888"/>
              <a:ext cx="785813" cy="782638"/>
            </a:xfrm>
            <a:custGeom>
              <a:avLst/>
              <a:gdLst>
                <a:gd name="T0" fmla="*/ 183 w 367"/>
                <a:gd name="T1" fmla="*/ 25 h 366"/>
                <a:gd name="T2" fmla="*/ 201 w 367"/>
                <a:gd name="T3" fmla="*/ 26 h 366"/>
                <a:gd name="T4" fmla="*/ 209 w 367"/>
                <a:gd name="T5" fmla="*/ 0 h 366"/>
                <a:gd name="T6" fmla="*/ 264 w 367"/>
                <a:gd name="T7" fmla="*/ 16 h 366"/>
                <a:gd name="T8" fmla="*/ 256 w 367"/>
                <a:gd name="T9" fmla="*/ 42 h 366"/>
                <a:gd name="T10" fmla="*/ 307 w 367"/>
                <a:gd name="T11" fmla="*/ 84 h 366"/>
                <a:gd name="T12" fmla="*/ 331 w 367"/>
                <a:gd name="T13" fmla="*/ 71 h 366"/>
                <a:gd name="T14" fmla="*/ 358 w 367"/>
                <a:gd name="T15" fmla="*/ 122 h 366"/>
                <a:gd name="T16" fmla="*/ 334 w 367"/>
                <a:gd name="T17" fmla="*/ 135 h 366"/>
                <a:gd name="T18" fmla="*/ 340 w 367"/>
                <a:gd name="T19" fmla="*/ 200 h 366"/>
                <a:gd name="T20" fmla="*/ 367 w 367"/>
                <a:gd name="T21" fmla="*/ 208 h 366"/>
                <a:gd name="T22" fmla="*/ 350 w 367"/>
                <a:gd name="T23" fmla="*/ 263 h 366"/>
                <a:gd name="T24" fmla="*/ 324 w 367"/>
                <a:gd name="T25" fmla="*/ 255 h 366"/>
                <a:gd name="T26" fmla="*/ 282 w 367"/>
                <a:gd name="T27" fmla="*/ 306 h 366"/>
                <a:gd name="T28" fmla="*/ 295 w 367"/>
                <a:gd name="T29" fmla="*/ 330 h 366"/>
                <a:gd name="T30" fmla="*/ 244 w 367"/>
                <a:gd name="T31" fmla="*/ 357 h 366"/>
                <a:gd name="T32" fmla="*/ 231 w 367"/>
                <a:gd name="T33" fmla="*/ 333 h 366"/>
                <a:gd name="T34" fmla="*/ 183 w 367"/>
                <a:gd name="T35" fmla="*/ 341 h 366"/>
                <a:gd name="T36" fmla="*/ 183 w 367"/>
                <a:gd name="T37" fmla="*/ 299 h 366"/>
                <a:gd name="T38" fmla="*/ 295 w 367"/>
                <a:gd name="T39" fmla="*/ 217 h 366"/>
                <a:gd name="T40" fmla="*/ 217 w 367"/>
                <a:gd name="T41" fmla="*/ 71 h 366"/>
                <a:gd name="T42" fmla="*/ 183 w 367"/>
                <a:gd name="T43" fmla="*/ 66 h 366"/>
                <a:gd name="T44" fmla="*/ 183 w 367"/>
                <a:gd name="T45" fmla="*/ 25 h 366"/>
                <a:gd name="T46" fmla="*/ 85 w 367"/>
                <a:gd name="T47" fmla="*/ 59 h 366"/>
                <a:gd name="T48" fmla="*/ 72 w 367"/>
                <a:gd name="T49" fmla="*/ 35 h 366"/>
                <a:gd name="T50" fmla="*/ 123 w 367"/>
                <a:gd name="T51" fmla="*/ 8 h 366"/>
                <a:gd name="T52" fmla="*/ 136 w 367"/>
                <a:gd name="T53" fmla="*/ 32 h 366"/>
                <a:gd name="T54" fmla="*/ 183 w 367"/>
                <a:gd name="T55" fmla="*/ 25 h 366"/>
                <a:gd name="T56" fmla="*/ 183 w 367"/>
                <a:gd name="T57" fmla="*/ 66 h 366"/>
                <a:gd name="T58" fmla="*/ 72 w 367"/>
                <a:gd name="T59" fmla="*/ 149 h 366"/>
                <a:gd name="T60" fmla="*/ 149 w 367"/>
                <a:gd name="T61" fmla="*/ 294 h 366"/>
                <a:gd name="T62" fmla="*/ 183 w 367"/>
                <a:gd name="T63" fmla="*/ 299 h 366"/>
                <a:gd name="T64" fmla="*/ 183 w 367"/>
                <a:gd name="T65" fmla="*/ 341 h 366"/>
                <a:gd name="T66" fmla="*/ 166 w 367"/>
                <a:gd name="T67" fmla="*/ 340 h 366"/>
                <a:gd name="T68" fmla="*/ 158 w 367"/>
                <a:gd name="T69" fmla="*/ 366 h 366"/>
                <a:gd name="T70" fmla="*/ 103 w 367"/>
                <a:gd name="T71" fmla="*/ 349 h 366"/>
                <a:gd name="T72" fmla="*/ 111 w 367"/>
                <a:gd name="T73" fmla="*/ 323 h 366"/>
                <a:gd name="T74" fmla="*/ 60 w 367"/>
                <a:gd name="T75" fmla="*/ 281 h 366"/>
                <a:gd name="T76" fmla="*/ 36 w 367"/>
                <a:gd name="T77" fmla="*/ 294 h 366"/>
                <a:gd name="T78" fmla="*/ 9 w 367"/>
                <a:gd name="T79" fmla="*/ 243 h 366"/>
                <a:gd name="T80" fmla="*/ 33 w 367"/>
                <a:gd name="T81" fmla="*/ 230 h 366"/>
                <a:gd name="T82" fmla="*/ 26 w 367"/>
                <a:gd name="T83" fmla="*/ 165 h 366"/>
                <a:gd name="T84" fmla="*/ 0 w 367"/>
                <a:gd name="T85" fmla="*/ 157 h 366"/>
                <a:gd name="T86" fmla="*/ 17 w 367"/>
                <a:gd name="T87" fmla="*/ 102 h 366"/>
                <a:gd name="T88" fmla="*/ 43 w 367"/>
                <a:gd name="T89" fmla="*/ 110 h 366"/>
                <a:gd name="T90" fmla="*/ 85 w 367"/>
                <a:gd name="T91" fmla="*/ 59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7" h="366">
                  <a:moveTo>
                    <a:pt x="183" y="25"/>
                  </a:moveTo>
                  <a:cubicBezTo>
                    <a:pt x="189" y="25"/>
                    <a:pt x="195" y="25"/>
                    <a:pt x="201" y="26"/>
                  </a:cubicBezTo>
                  <a:cubicBezTo>
                    <a:pt x="209" y="0"/>
                    <a:pt x="209" y="0"/>
                    <a:pt x="209" y="0"/>
                  </a:cubicBezTo>
                  <a:cubicBezTo>
                    <a:pt x="264" y="16"/>
                    <a:pt x="264" y="16"/>
                    <a:pt x="264" y="16"/>
                  </a:cubicBezTo>
                  <a:cubicBezTo>
                    <a:pt x="256" y="42"/>
                    <a:pt x="256" y="42"/>
                    <a:pt x="256" y="42"/>
                  </a:cubicBezTo>
                  <a:cubicBezTo>
                    <a:pt x="276" y="53"/>
                    <a:pt x="293" y="67"/>
                    <a:pt x="307" y="84"/>
                  </a:cubicBezTo>
                  <a:cubicBezTo>
                    <a:pt x="331" y="71"/>
                    <a:pt x="331" y="71"/>
                    <a:pt x="331" y="71"/>
                  </a:cubicBezTo>
                  <a:cubicBezTo>
                    <a:pt x="358" y="122"/>
                    <a:pt x="358" y="122"/>
                    <a:pt x="358" y="122"/>
                  </a:cubicBezTo>
                  <a:cubicBezTo>
                    <a:pt x="334" y="135"/>
                    <a:pt x="334" y="135"/>
                    <a:pt x="334" y="135"/>
                  </a:cubicBezTo>
                  <a:cubicBezTo>
                    <a:pt x="341" y="156"/>
                    <a:pt x="343" y="178"/>
                    <a:pt x="340" y="200"/>
                  </a:cubicBezTo>
                  <a:cubicBezTo>
                    <a:pt x="367" y="208"/>
                    <a:pt x="367" y="208"/>
                    <a:pt x="367" y="208"/>
                  </a:cubicBezTo>
                  <a:cubicBezTo>
                    <a:pt x="350" y="263"/>
                    <a:pt x="350" y="263"/>
                    <a:pt x="350" y="263"/>
                  </a:cubicBezTo>
                  <a:cubicBezTo>
                    <a:pt x="324" y="255"/>
                    <a:pt x="324" y="255"/>
                    <a:pt x="324" y="255"/>
                  </a:cubicBezTo>
                  <a:cubicBezTo>
                    <a:pt x="313" y="275"/>
                    <a:pt x="299" y="293"/>
                    <a:pt x="282" y="306"/>
                  </a:cubicBezTo>
                  <a:cubicBezTo>
                    <a:pt x="295" y="330"/>
                    <a:pt x="295" y="330"/>
                    <a:pt x="295" y="330"/>
                  </a:cubicBezTo>
                  <a:cubicBezTo>
                    <a:pt x="244" y="357"/>
                    <a:pt x="244" y="357"/>
                    <a:pt x="244" y="357"/>
                  </a:cubicBezTo>
                  <a:cubicBezTo>
                    <a:pt x="231" y="333"/>
                    <a:pt x="231" y="333"/>
                    <a:pt x="231" y="333"/>
                  </a:cubicBezTo>
                  <a:cubicBezTo>
                    <a:pt x="216" y="338"/>
                    <a:pt x="200" y="341"/>
                    <a:pt x="183" y="341"/>
                  </a:cubicBezTo>
                  <a:cubicBezTo>
                    <a:pt x="183" y="299"/>
                    <a:pt x="183" y="299"/>
                    <a:pt x="183" y="299"/>
                  </a:cubicBezTo>
                  <a:cubicBezTo>
                    <a:pt x="233" y="299"/>
                    <a:pt x="280" y="267"/>
                    <a:pt x="295" y="217"/>
                  </a:cubicBezTo>
                  <a:cubicBezTo>
                    <a:pt x="314" y="155"/>
                    <a:pt x="279" y="90"/>
                    <a:pt x="217" y="71"/>
                  </a:cubicBezTo>
                  <a:cubicBezTo>
                    <a:pt x="206" y="68"/>
                    <a:pt x="195" y="66"/>
                    <a:pt x="183" y="66"/>
                  </a:cubicBezTo>
                  <a:lnTo>
                    <a:pt x="183" y="25"/>
                  </a:lnTo>
                  <a:close/>
                  <a:moveTo>
                    <a:pt x="85" y="59"/>
                  </a:moveTo>
                  <a:cubicBezTo>
                    <a:pt x="72" y="35"/>
                    <a:pt x="72" y="35"/>
                    <a:pt x="72" y="35"/>
                  </a:cubicBezTo>
                  <a:cubicBezTo>
                    <a:pt x="123" y="8"/>
                    <a:pt x="123" y="8"/>
                    <a:pt x="123" y="8"/>
                  </a:cubicBezTo>
                  <a:cubicBezTo>
                    <a:pt x="136" y="32"/>
                    <a:pt x="136" y="32"/>
                    <a:pt x="136" y="32"/>
                  </a:cubicBezTo>
                  <a:cubicBezTo>
                    <a:pt x="151" y="27"/>
                    <a:pt x="167" y="25"/>
                    <a:pt x="183" y="25"/>
                  </a:cubicBezTo>
                  <a:cubicBezTo>
                    <a:pt x="183" y="66"/>
                    <a:pt x="183" y="66"/>
                    <a:pt x="183" y="66"/>
                  </a:cubicBezTo>
                  <a:cubicBezTo>
                    <a:pt x="133" y="66"/>
                    <a:pt x="87" y="98"/>
                    <a:pt x="72" y="149"/>
                  </a:cubicBezTo>
                  <a:cubicBezTo>
                    <a:pt x="53" y="210"/>
                    <a:pt x="88" y="275"/>
                    <a:pt x="149" y="294"/>
                  </a:cubicBezTo>
                  <a:cubicBezTo>
                    <a:pt x="161" y="298"/>
                    <a:pt x="172" y="299"/>
                    <a:pt x="183" y="299"/>
                  </a:cubicBezTo>
                  <a:cubicBezTo>
                    <a:pt x="183" y="341"/>
                    <a:pt x="183" y="341"/>
                    <a:pt x="183" y="341"/>
                  </a:cubicBezTo>
                  <a:cubicBezTo>
                    <a:pt x="178" y="341"/>
                    <a:pt x="172" y="340"/>
                    <a:pt x="166" y="340"/>
                  </a:cubicBezTo>
                  <a:cubicBezTo>
                    <a:pt x="158" y="366"/>
                    <a:pt x="158" y="366"/>
                    <a:pt x="158" y="366"/>
                  </a:cubicBezTo>
                  <a:cubicBezTo>
                    <a:pt x="103" y="349"/>
                    <a:pt x="103" y="349"/>
                    <a:pt x="103" y="349"/>
                  </a:cubicBezTo>
                  <a:cubicBezTo>
                    <a:pt x="111" y="323"/>
                    <a:pt x="111" y="323"/>
                    <a:pt x="111" y="323"/>
                  </a:cubicBezTo>
                  <a:cubicBezTo>
                    <a:pt x="91" y="312"/>
                    <a:pt x="74" y="298"/>
                    <a:pt x="60" y="281"/>
                  </a:cubicBezTo>
                  <a:cubicBezTo>
                    <a:pt x="36" y="294"/>
                    <a:pt x="36" y="294"/>
                    <a:pt x="36" y="294"/>
                  </a:cubicBezTo>
                  <a:cubicBezTo>
                    <a:pt x="9" y="243"/>
                    <a:pt x="9" y="243"/>
                    <a:pt x="9" y="243"/>
                  </a:cubicBezTo>
                  <a:cubicBezTo>
                    <a:pt x="33" y="230"/>
                    <a:pt x="33" y="230"/>
                    <a:pt x="33" y="230"/>
                  </a:cubicBezTo>
                  <a:cubicBezTo>
                    <a:pt x="26" y="210"/>
                    <a:pt x="24" y="187"/>
                    <a:pt x="26" y="165"/>
                  </a:cubicBezTo>
                  <a:cubicBezTo>
                    <a:pt x="0" y="157"/>
                    <a:pt x="0" y="157"/>
                    <a:pt x="0" y="157"/>
                  </a:cubicBezTo>
                  <a:cubicBezTo>
                    <a:pt x="17" y="102"/>
                    <a:pt x="17" y="102"/>
                    <a:pt x="17" y="102"/>
                  </a:cubicBezTo>
                  <a:cubicBezTo>
                    <a:pt x="43" y="110"/>
                    <a:pt x="43" y="110"/>
                    <a:pt x="43" y="110"/>
                  </a:cubicBezTo>
                  <a:cubicBezTo>
                    <a:pt x="54" y="90"/>
                    <a:pt x="68" y="73"/>
                    <a:pt x="85" y="59"/>
                  </a:cubicBezTo>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0" name="Freeform 64"/>
            <p:cNvSpPr>
              <a:spLocks/>
            </p:cNvSpPr>
            <p:nvPr/>
          </p:nvSpPr>
          <p:spPr bwMode="auto">
            <a:xfrm>
              <a:off x="5903913" y="3540126"/>
              <a:ext cx="381000" cy="163513"/>
            </a:xfrm>
            <a:custGeom>
              <a:avLst/>
              <a:gdLst>
                <a:gd name="T0" fmla="*/ 58 w 240"/>
                <a:gd name="T1" fmla="*/ 0 h 103"/>
                <a:gd name="T2" fmla="*/ 182 w 240"/>
                <a:gd name="T3" fmla="*/ 0 h 103"/>
                <a:gd name="T4" fmla="*/ 240 w 240"/>
                <a:gd name="T5" fmla="*/ 103 h 103"/>
                <a:gd name="T6" fmla="*/ 0 w 240"/>
                <a:gd name="T7" fmla="*/ 103 h 103"/>
                <a:gd name="T8" fmla="*/ 58 w 240"/>
                <a:gd name="T9" fmla="*/ 0 h 103"/>
              </a:gdLst>
              <a:ahLst/>
              <a:cxnLst>
                <a:cxn ang="0">
                  <a:pos x="T0" y="T1"/>
                </a:cxn>
                <a:cxn ang="0">
                  <a:pos x="T2" y="T3"/>
                </a:cxn>
                <a:cxn ang="0">
                  <a:pos x="T4" y="T5"/>
                </a:cxn>
                <a:cxn ang="0">
                  <a:pos x="T6" y="T7"/>
                </a:cxn>
                <a:cxn ang="0">
                  <a:pos x="T8" y="T9"/>
                </a:cxn>
              </a:cxnLst>
              <a:rect l="0" t="0" r="r" b="b"/>
              <a:pathLst>
                <a:path w="240" h="103">
                  <a:moveTo>
                    <a:pt x="58" y="0"/>
                  </a:moveTo>
                  <a:lnTo>
                    <a:pt x="182" y="0"/>
                  </a:lnTo>
                  <a:lnTo>
                    <a:pt x="240" y="103"/>
                  </a:lnTo>
                  <a:lnTo>
                    <a:pt x="0" y="103"/>
                  </a:lnTo>
                  <a:lnTo>
                    <a:pt x="58"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1" name="Freeform 65"/>
            <p:cNvSpPr>
              <a:spLocks/>
            </p:cNvSpPr>
            <p:nvPr/>
          </p:nvSpPr>
          <p:spPr bwMode="auto">
            <a:xfrm>
              <a:off x="5584825" y="2819401"/>
              <a:ext cx="1020763" cy="760413"/>
            </a:xfrm>
            <a:custGeom>
              <a:avLst/>
              <a:gdLst>
                <a:gd name="T0" fmla="*/ 22 w 476"/>
                <a:gd name="T1" fmla="*/ 0 h 355"/>
                <a:gd name="T2" fmla="*/ 454 w 476"/>
                <a:gd name="T3" fmla="*/ 0 h 355"/>
                <a:gd name="T4" fmla="*/ 476 w 476"/>
                <a:gd name="T5" fmla="*/ 22 h 355"/>
                <a:gd name="T6" fmla="*/ 476 w 476"/>
                <a:gd name="T7" fmla="*/ 333 h 355"/>
                <a:gd name="T8" fmla="*/ 454 w 476"/>
                <a:gd name="T9" fmla="*/ 355 h 355"/>
                <a:gd name="T10" fmla="*/ 22 w 476"/>
                <a:gd name="T11" fmla="*/ 355 h 355"/>
                <a:gd name="T12" fmla="*/ 0 w 476"/>
                <a:gd name="T13" fmla="*/ 333 h 355"/>
                <a:gd name="T14" fmla="*/ 0 w 476"/>
                <a:gd name="T15" fmla="*/ 22 h 355"/>
                <a:gd name="T16" fmla="*/ 22 w 476"/>
                <a:gd name="T17" fmla="*/ 0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6" h="355">
                  <a:moveTo>
                    <a:pt x="22" y="0"/>
                  </a:moveTo>
                  <a:cubicBezTo>
                    <a:pt x="454" y="0"/>
                    <a:pt x="454" y="0"/>
                    <a:pt x="454" y="0"/>
                  </a:cubicBezTo>
                  <a:cubicBezTo>
                    <a:pt x="466" y="0"/>
                    <a:pt x="476" y="10"/>
                    <a:pt x="476" y="22"/>
                  </a:cubicBezTo>
                  <a:cubicBezTo>
                    <a:pt x="476" y="333"/>
                    <a:pt x="476" y="333"/>
                    <a:pt x="476" y="333"/>
                  </a:cubicBezTo>
                  <a:cubicBezTo>
                    <a:pt x="476" y="345"/>
                    <a:pt x="466" y="355"/>
                    <a:pt x="454" y="355"/>
                  </a:cubicBezTo>
                  <a:cubicBezTo>
                    <a:pt x="22" y="355"/>
                    <a:pt x="22" y="355"/>
                    <a:pt x="22" y="355"/>
                  </a:cubicBezTo>
                  <a:cubicBezTo>
                    <a:pt x="9" y="355"/>
                    <a:pt x="0" y="345"/>
                    <a:pt x="0" y="333"/>
                  </a:cubicBezTo>
                  <a:cubicBezTo>
                    <a:pt x="0" y="22"/>
                    <a:pt x="0" y="22"/>
                    <a:pt x="0" y="22"/>
                  </a:cubicBezTo>
                  <a:cubicBezTo>
                    <a:pt x="0" y="10"/>
                    <a:pt x="9" y="0"/>
                    <a:pt x="22" y="0"/>
                  </a:cubicBezTo>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2" name="Oval 66"/>
            <p:cNvSpPr>
              <a:spLocks noChangeArrowheads="1"/>
            </p:cNvSpPr>
            <p:nvPr/>
          </p:nvSpPr>
          <p:spPr bwMode="auto">
            <a:xfrm>
              <a:off x="6540500" y="3532188"/>
              <a:ext cx="12700" cy="14288"/>
            </a:xfrm>
            <a:prstGeom prst="ellipse">
              <a:avLst/>
            </a:pr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3" name="Oval 67"/>
            <p:cNvSpPr>
              <a:spLocks noChangeArrowheads="1"/>
            </p:cNvSpPr>
            <p:nvPr/>
          </p:nvSpPr>
          <p:spPr bwMode="auto">
            <a:xfrm>
              <a:off x="6516688" y="3532188"/>
              <a:ext cx="12700" cy="14288"/>
            </a:xfrm>
            <a:prstGeom prst="ellipse">
              <a:avLst/>
            </a:pr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4" name="Oval 68"/>
            <p:cNvSpPr>
              <a:spLocks noChangeArrowheads="1"/>
            </p:cNvSpPr>
            <p:nvPr/>
          </p:nvSpPr>
          <p:spPr bwMode="auto">
            <a:xfrm>
              <a:off x="6492875" y="3532188"/>
              <a:ext cx="12700" cy="14288"/>
            </a:xfrm>
            <a:prstGeom prst="ellipse">
              <a:avLst/>
            </a:pr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5" name="Freeform 69"/>
            <p:cNvSpPr>
              <a:spLocks/>
            </p:cNvSpPr>
            <p:nvPr/>
          </p:nvSpPr>
          <p:spPr bwMode="auto">
            <a:xfrm>
              <a:off x="5503863" y="3654426"/>
              <a:ext cx="1179513" cy="49213"/>
            </a:xfrm>
            <a:custGeom>
              <a:avLst/>
              <a:gdLst>
                <a:gd name="T0" fmla="*/ 12 w 551"/>
                <a:gd name="T1" fmla="*/ 0 h 23"/>
                <a:gd name="T2" fmla="*/ 540 w 551"/>
                <a:gd name="T3" fmla="*/ 0 h 23"/>
                <a:gd name="T4" fmla="*/ 551 w 551"/>
                <a:gd name="T5" fmla="*/ 12 h 23"/>
                <a:gd name="T6" fmla="*/ 540 w 551"/>
                <a:gd name="T7" fmla="*/ 23 h 23"/>
                <a:gd name="T8" fmla="*/ 12 w 551"/>
                <a:gd name="T9" fmla="*/ 23 h 23"/>
                <a:gd name="T10" fmla="*/ 0 w 551"/>
                <a:gd name="T11" fmla="*/ 12 h 23"/>
                <a:gd name="T12" fmla="*/ 12 w 551"/>
                <a:gd name="T13" fmla="*/ 0 h 23"/>
              </a:gdLst>
              <a:ahLst/>
              <a:cxnLst>
                <a:cxn ang="0">
                  <a:pos x="T0" y="T1"/>
                </a:cxn>
                <a:cxn ang="0">
                  <a:pos x="T2" y="T3"/>
                </a:cxn>
                <a:cxn ang="0">
                  <a:pos x="T4" y="T5"/>
                </a:cxn>
                <a:cxn ang="0">
                  <a:pos x="T6" y="T7"/>
                </a:cxn>
                <a:cxn ang="0">
                  <a:pos x="T8" y="T9"/>
                </a:cxn>
                <a:cxn ang="0">
                  <a:pos x="T10" y="T11"/>
                </a:cxn>
                <a:cxn ang="0">
                  <a:pos x="T12" y="T13"/>
                </a:cxn>
              </a:cxnLst>
              <a:rect l="0" t="0" r="r" b="b"/>
              <a:pathLst>
                <a:path w="551" h="23">
                  <a:moveTo>
                    <a:pt x="12" y="0"/>
                  </a:moveTo>
                  <a:cubicBezTo>
                    <a:pt x="540" y="0"/>
                    <a:pt x="540" y="0"/>
                    <a:pt x="540" y="0"/>
                  </a:cubicBezTo>
                  <a:cubicBezTo>
                    <a:pt x="546" y="0"/>
                    <a:pt x="551" y="5"/>
                    <a:pt x="551" y="12"/>
                  </a:cubicBezTo>
                  <a:cubicBezTo>
                    <a:pt x="551" y="18"/>
                    <a:pt x="546" y="23"/>
                    <a:pt x="540" y="23"/>
                  </a:cubicBezTo>
                  <a:cubicBezTo>
                    <a:pt x="12" y="23"/>
                    <a:pt x="12" y="23"/>
                    <a:pt x="12" y="23"/>
                  </a:cubicBezTo>
                  <a:cubicBezTo>
                    <a:pt x="6" y="23"/>
                    <a:pt x="0" y="18"/>
                    <a:pt x="0" y="12"/>
                  </a:cubicBezTo>
                  <a:cubicBezTo>
                    <a:pt x="0" y="5"/>
                    <a:pt x="6" y="0"/>
                    <a:pt x="12" y="0"/>
                  </a:cubicBezTo>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6" name="Freeform 70"/>
            <p:cNvSpPr>
              <a:spLocks/>
            </p:cNvSpPr>
            <p:nvPr/>
          </p:nvSpPr>
          <p:spPr bwMode="auto">
            <a:xfrm>
              <a:off x="5503863" y="3681413"/>
              <a:ext cx="1179513" cy="22225"/>
            </a:xfrm>
            <a:custGeom>
              <a:avLst/>
              <a:gdLst>
                <a:gd name="T0" fmla="*/ 551 w 551"/>
                <a:gd name="T1" fmla="*/ 0 h 11"/>
                <a:gd name="T2" fmla="*/ 540 w 551"/>
                <a:gd name="T3" fmla="*/ 11 h 11"/>
                <a:gd name="T4" fmla="*/ 12 w 551"/>
                <a:gd name="T5" fmla="*/ 11 h 11"/>
                <a:gd name="T6" fmla="*/ 0 w 551"/>
                <a:gd name="T7" fmla="*/ 0 h 11"/>
                <a:gd name="T8" fmla="*/ 551 w 551"/>
                <a:gd name="T9" fmla="*/ 0 h 11"/>
              </a:gdLst>
              <a:ahLst/>
              <a:cxnLst>
                <a:cxn ang="0">
                  <a:pos x="T0" y="T1"/>
                </a:cxn>
                <a:cxn ang="0">
                  <a:pos x="T2" y="T3"/>
                </a:cxn>
                <a:cxn ang="0">
                  <a:pos x="T4" y="T5"/>
                </a:cxn>
                <a:cxn ang="0">
                  <a:pos x="T6" y="T7"/>
                </a:cxn>
                <a:cxn ang="0">
                  <a:pos x="T8" y="T9"/>
                </a:cxn>
              </a:cxnLst>
              <a:rect l="0" t="0" r="r" b="b"/>
              <a:pathLst>
                <a:path w="551" h="11">
                  <a:moveTo>
                    <a:pt x="551" y="0"/>
                  </a:moveTo>
                  <a:cubicBezTo>
                    <a:pt x="551" y="6"/>
                    <a:pt x="546" y="11"/>
                    <a:pt x="540" y="11"/>
                  </a:cubicBezTo>
                  <a:cubicBezTo>
                    <a:pt x="12" y="11"/>
                    <a:pt x="12" y="11"/>
                    <a:pt x="12" y="11"/>
                  </a:cubicBezTo>
                  <a:cubicBezTo>
                    <a:pt x="6" y="11"/>
                    <a:pt x="0" y="6"/>
                    <a:pt x="0" y="0"/>
                  </a:cubicBezTo>
                  <a:lnTo>
                    <a:pt x="551"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7" name="Rectangle 71"/>
            <p:cNvSpPr>
              <a:spLocks noChangeArrowheads="1"/>
            </p:cNvSpPr>
            <p:nvPr/>
          </p:nvSpPr>
          <p:spPr bwMode="auto">
            <a:xfrm>
              <a:off x="5614988" y="2844801"/>
              <a:ext cx="957263" cy="652463"/>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8" name="Rectangle 72"/>
            <p:cNvSpPr>
              <a:spLocks noChangeArrowheads="1"/>
            </p:cNvSpPr>
            <p:nvPr/>
          </p:nvSpPr>
          <p:spPr bwMode="auto">
            <a:xfrm>
              <a:off x="5713413" y="3292476"/>
              <a:ext cx="374650" cy="52388"/>
            </a:xfrm>
            <a:prstGeom prst="rect">
              <a:avLst/>
            </a:prstGeom>
            <a:solidFill>
              <a:srgbClr val="FCA58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39" name="Rectangle 73"/>
            <p:cNvSpPr>
              <a:spLocks noChangeArrowheads="1"/>
            </p:cNvSpPr>
            <p:nvPr/>
          </p:nvSpPr>
          <p:spPr bwMode="auto">
            <a:xfrm>
              <a:off x="5713413" y="3003551"/>
              <a:ext cx="66675" cy="288925"/>
            </a:xfrm>
            <a:prstGeom prst="rect">
              <a:avLst/>
            </a:prstGeom>
            <a:solidFill>
              <a:srgbClr val="4C8EB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0" name="Rectangle 74"/>
            <p:cNvSpPr>
              <a:spLocks noChangeArrowheads="1"/>
            </p:cNvSpPr>
            <p:nvPr/>
          </p:nvSpPr>
          <p:spPr bwMode="auto">
            <a:xfrm>
              <a:off x="5791200" y="3113088"/>
              <a:ext cx="66675" cy="179388"/>
            </a:xfrm>
            <a:prstGeom prst="rect">
              <a:avLst/>
            </a:prstGeom>
            <a:solidFill>
              <a:srgbClr val="92C0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1" name="Rectangle 75"/>
            <p:cNvSpPr>
              <a:spLocks noChangeArrowheads="1"/>
            </p:cNvSpPr>
            <p:nvPr/>
          </p:nvSpPr>
          <p:spPr bwMode="auto">
            <a:xfrm>
              <a:off x="5867400" y="3175001"/>
              <a:ext cx="66675" cy="117475"/>
            </a:xfrm>
            <a:prstGeom prst="rect">
              <a:avLst/>
            </a:prstGeom>
            <a:solidFill>
              <a:srgbClr val="A5CC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2" name="Rectangle 76"/>
            <p:cNvSpPr>
              <a:spLocks noChangeArrowheads="1"/>
            </p:cNvSpPr>
            <p:nvPr/>
          </p:nvSpPr>
          <p:spPr bwMode="auto">
            <a:xfrm>
              <a:off x="5945188" y="3119438"/>
              <a:ext cx="66675" cy="173038"/>
            </a:xfrm>
            <a:prstGeom prst="rect">
              <a:avLst/>
            </a:prstGeom>
            <a:solidFill>
              <a:srgbClr val="B7D8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3" name="Rectangle 77"/>
            <p:cNvSpPr>
              <a:spLocks noChangeArrowheads="1"/>
            </p:cNvSpPr>
            <p:nvPr/>
          </p:nvSpPr>
          <p:spPr bwMode="auto">
            <a:xfrm>
              <a:off x="6021388" y="3168651"/>
              <a:ext cx="66675" cy="12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4" name="Oval 78"/>
            <p:cNvSpPr>
              <a:spLocks noChangeArrowheads="1"/>
            </p:cNvSpPr>
            <p:nvPr/>
          </p:nvSpPr>
          <p:spPr bwMode="auto">
            <a:xfrm>
              <a:off x="6176963" y="3003551"/>
              <a:ext cx="339725" cy="341313"/>
            </a:xfrm>
            <a:prstGeom prst="ellipse">
              <a:avLst/>
            </a:prstGeom>
            <a:solidFill>
              <a:srgbClr val="FCA5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5" name="Freeform 79"/>
            <p:cNvSpPr>
              <a:spLocks/>
            </p:cNvSpPr>
            <p:nvPr/>
          </p:nvSpPr>
          <p:spPr bwMode="auto">
            <a:xfrm>
              <a:off x="6196013" y="3175001"/>
              <a:ext cx="149225" cy="141288"/>
            </a:xfrm>
            <a:custGeom>
              <a:avLst/>
              <a:gdLst>
                <a:gd name="T0" fmla="*/ 27 w 70"/>
                <a:gd name="T1" fmla="*/ 66 h 66"/>
                <a:gd name="T2" fmla="*/ 0 w 70"/>
                <a:gd name="T3" fmla="*/ 36 h 66"/>
                <a:gd name="T4" fmla="*/ 70 w 70"/>
                <a:gd name="T5" fmla="*/ 0 h 66"/>
                <a:gd name="T6" fmla="*/ 27 w 70"/>
                <a:gd name="T7" fmla="*/ 66 h 66"/>
              </a:gdLst>
              <a:ahLst/>
              <a:cxnLst>
                <a:cxn ang="0">
                  <a:pos x="T0" y="T1"/>
                </a:cxn>
                <a:cxn ang="0">
                  <a:pos x="T2" y="T3"/>
                </a:cxn>
                <a:cxn ang="0">
                  <a:pos x="T4" y="T5"/>
                </a:cxn>
                <a:cxn ang="0">
                  <a:pos x="T6" y="T7"/>
                </a:cxn>
              </a:cxnLst>
              <a:rect l="0" t="0" r="r" b="b"/>
              <a:pathLst>
                <a:path w="70" h="66">
                  <a:moveTo>
                    <a:pt x="27" y="66"/>
                  </a:moveTo>
                  <a:cubicBezTo>
                    <a:pt x="15" y="58"/>
                    <a:pt x="6" y="48"/>
                    <a:pt x="0" y="36"/>
                  </a:cubicBezTo>
                  <a:cubicBezTo>
                    <a:pt x="70" y="0"/>
                    <a:pt x="70" y="0"/>
                    <a:pt x="70" y="0"/>
                  </a:cubicBezTo>
                  <a:lnTo>
                    <a:pt x="27" y="66"/>
                  </a:lnTo>
                  <a:close/>
                </a:path>
              </a:pathLst>
            </a:custGeom>
            <a:solidFill>
              <a:srgbClr val="FCA5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6" name="Freeform 80"/>
            <p:cNvSpPr>
              <a:spLocks/>
            </p:cNvSpPr>
            <p:nvPr/>
          </p:nvSpPr>
          <p:spPr bwMode="auto">
            <a:xfrm>
              <a:off x="6176963" y="3040063"/>
              <a:ext cx="168275" cy="212725"/>
            </a:xfrm>
            <a:custGeom>
              <a:avLst/>
              <a:gdLst>
                <a:gd name="T0" fmla="*/ 9 w 79"/>
                <a:gd name="T1" fmla="*/ 99 h 99"/>
                <a:gd name="T2" fmla="*/ 0 w 79"/>
                <a:gd name="T3" fmla="*/ 63 h 99"/>
                <a:gd name="T4" fmla="*/ 30 w 79"/>
                <a:gd name="T5" fmla="*/ 0 h 99"/>
                <a:gd name="T6" fmla="*/ 79 w 79"/>
                <a:gd name="T7" fmla="*/ 63 h 99"/>
                <a:gd name="T8" fmla="*/ 9 w 79"/>
                <a:gd name="T9" fmla="*/ 99 h 99"/>
              </a:gdLst>
              <a:ahLst/>
              <a:cxnLst>
                <a:cxn ang="0">
                  <a:pos x="T0" y="T1"/>
                </a:cxn>
                <a:cxn ang="0">
                  <a:pos x="T2" y="T3"/>
                </a:cxn>
                <a:cxn ang="0">
                  <a:pos x="T4" y="T5"/>
                </a:cxn>
                <a:cxn ang="0">
                  <a:pos x="T6" y="T7"/>
                </a:cxn>
                <a:cxn ang="0">
                  <a:pos x="T8" y="T9"/>
                </a:cxn>
              </a:cxnLst>
              <a:rect l="0" t="0" r="r" b="b"/>
              <a:pathLst>
                <a:path w="79" h="99">
                  <a:moveTo>
                    <a:pt x="9" y="99"/>
                  </a:moveTo>
                  <a:cubicBezTo>
                    <a:pt x="3" y="88"/>
                    <a:pt x="0" y="76"/>
                    <a:pt x="0" y="63"/>
                  </a:cubicBezTo>
                  <a:cubicBezTo>
                    <a:pt x="0" y="37"/>
                    <a:pt x="12" y="15"/>
                    <a:pt x="30" y="0"/>
                  </a:cubicBezTo>
                  <a:cubicBezTo>
                    <a:pt x="79" y="63"/>
                    <a:pt x="79" y="63"/>
                    <a:pt x="79" y="63"/>
                  </a:cubicBezTo>
                  <a:lnTo>
                    <a:pt x="9" y="99"/>
                  </a:lnTo>
                  <a:close/>
                </a:path>
              </a:pathLst>
            </a:custGeom>
            <a:solidFill>
              <a:srgbClr val="ED7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7" name="Freeform 81"/>
            <p:cNvSpPr>
              <a:spLocks/>
            </p:cNvSpPr>
            <p:nvPr/>
          </p:nvSpPr>
          <p:spPr bwMode="auto">
            <a:xfrm>
              <a:off x="6240463" y="3003551"/>
              <a:ext cx="104775" cy="171450"/>
            </a:xfrm>
            <a:custGeom>
              <a:avLst/>
              <a:gdLst>
                <a:gd name="T0" fmla="*/ 0 w 49"/>
                <a:gd name="T1" fmla="*/ 17 h 80"/>
                <a:gd name="T2" fmla="*/ 49 w 49"/>
                <a:gd name="T3" fmla="*/ 0 h 80"/>
                <a:gd name="T4" fmla="*/ 49 w 49"/>
                <a:gd name="T5" fmla="*/ 80 h 80"/>
                <a:gd name="T6" fmla="*/ 0 w 49"/>
                <a:gd name="T7" fmla="*/ 17 h 80"/>
              </a:gdLst>
              <a:ahLst/>
              <a:cxnLst>
                <a:cxn ang="0">
                  <a:pos x="T0" y="T1"/>
                </a:cxn>
                <a:cxn ang="0">
                  <a:pos x="T2" y="T3"/>
                </a:cxn>
                <a:cxn ang="0">
                  <a:pos x="T4" y="T5"/>
                </a:cxn>
                <a:cxn ang="0">
                  <a:pos x="T6" y="T7"/>
                </a:cxn>
              </a:cxnLst>
              <a:rect l="0" t="0" r="r" b="b"/>
              <a:pathLst>
                <a:path w="49" h="80">
                  <a:moveTo>
                    <a:pt x="0" y="17"/>
                  </a:moveTo>
                  <a:cubicBezTo>
                    <a:pt x="14" y="6"/>
                    <a:pt x="31" y="0"/>
                    <a:pt x="49" y="0"/>
                  </a:cubicBezTo>
                  <a:cubicBezTo>
                    <a:pt x="49" y="80"/>
                    <a:pt x="49" y="80"/>
                    <a:pt x="49" y="80"/>
                  </a:cubicBezTo>
                  <a:lnTo>
                    <a:pt x="0" y="17"/>
                  </a:lnTo>
                  <a:close/>
                </a:path>
              </a:pathLst>
            </a:custGeom>
            <a:solidFill>
              <a:srgbClr val="E6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8" name="Freeform 82"/>
            <p:cNvSpPr>
              <a:spLocks/>
            </p:cNvSpPr>
            <p:nvPr/>
          </p:nvSpPr>
          <p:spPr bwMode="auto">
            <a:xfrm>
              <a:off x="6345238" y="3003551"/>
              <a:ext cx="122238" cy="171450"/>
            </a:xfrm>
            <a:custGeom>
              <a:avLst/>
              <a:gdLst>
                <a:gd name="T0" fmla="*/ 0 w 57"/>
                <a:gd name="T1" fmla="*/ 0 h 80"/>
                <a:gd name="T2" fmla="*/ 0 w 57"/>
                <a:gd name="T3" fmla="*/ 80 h 80"/>
                <a:gd name="T4" fmla="*/ 57 w 57"/>
                <a:gd name="T5" fmla="*/ 24 h 80"/>
                <a:gd name="T6" fmla="*/ 0 w 57"/>
                <a:gd name="T7" fmla="*/ 0 h 80"/>
              </a:gdLst>
              <a:ahLst/>
              <a:cxnLst>
                <a:cxn ang="0">
                  <a:pos x="T0" y="T1"/>
                </a:cxn>
                <a:cxn ang="0">
                  <a:pos x="T2" y="T3"/>
                </a:cxn>
                <a:cxn ang="0">
                  <a:pos x="T4" y="T5"/>
                </a:cxn>
                <a:cxn ang="0">
                  <a:pos x="T6" y="T7"/>
                </a:cxn>
              </a:cxnLst>
              <a:rect l="0" t="0" r="r" b="b"/>
              <a:pathLst>
                <a:path w="57" h="80">
                  <a:moveTo>
                    <a:pt x="0" y="0"/>
                  </a:moveTo>
                  <a:cubicBezTo>
                    <a:pt x="0" y="80"/>
                    <a:pt x="0" y="80"/>
                    <a:pt x="0" y="80"/>
                  </a:cubicBezTo>
                  <a:cubicBezTo>
                    <a:pt x="57" y="24"/>
                    <a:pt x="57" y="24"/>
                    <a:pt x="57" y="24"/>
                  </a:cubicBezTo>
                  <a:cubicBezTo>
                    <a:pt x="43" y="9"/>
                    <a:pt x="22" y="0"/>
                    <a:pt x="0" y="0"/>
                  </a:cubicBezTo>
                </a:path>
              </a:pathLst>
            </a:custGeom>
            <a:solidFill>
              <a:srgbClr val="D64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49" name="Freeform 83"/>
            <p:cNvSpPr>
              <a:spLocks/>
            </p:cNvSpPr>
            <p:nvPr/>
          </p:nvSpPr>
          <p:spPr bwMode="auto">
            <a:xfrm>
              <a:off x="5316538" y="2874963"/>
              <a:ext cx="504825" cy="544513"/>
            </a:xfrm>
            <a:custGeom>
              <a:avLst/>
              <a:gdLst>
                <a:gd name="T0" fmla="*/ 210 w 235"/>
                <a:gd name="T1" fmla="*/ 47 h 254"/>
                <a:gd name="T2" fmla="*/ 210 w 235"/>
                <a:gd name="T3" fmla="*/ 203 h 254"/>
                <a:gd name="T4" fmla="*/ 191 w 235"/>
                <a:gd name="T5" fmla="*/ 219 h 254"/>
                <a:gd name="T6" fmla="*/ 34 w 235"/>
                <a:gd name="T7" fmla="*/ 188 h 254"/>
                <a:gd name="T8" fmla="*/ 66 w 235"/>
                <a:gd name="T9" fmla="*/ 31 h 254"/>
                <a:gd name="T10" fmla="*/ 210 w 235"/>
                <a:gd name="T11" fmla="*/ 47 h 254"/>
              </a:gdLst>
              <a:ahLst/>
              <a:cxnLst>
                <a:cxn ang="0">
                  <a:pos x="T0" y="T1"/>
                </a:cxn>
                <a:cxn ang="0">
                  <a:pos x="T2" y="T3"/>
                </a:cxn>
                <a:cxn ang="0">
                  <a:pos x="T4" y="T5"/>
                </a:cxn>
                <a:cxn ang="0">
                  <a:pos x="T6" y="T7"/>
                </a:cxn>
                <a:cxn ang="0">
                  <a:pos x="T8" y="T9"/>
                </a:cxn>
                <a:cxn ang="0">
                  <a:pos x="T10" y="T11"/>
                </a:cxn>
              </a:cxnLst>
              <a:rect l="0" t="0" r="r" b="b"/>
              <a:pathLst>
                <a:path w="235" h="254">
                  <a:moveTo>
                    <a:pt x="210" y="47"/>
                  </a:moveTo>
                  <a:cubicBezTo>
                    <a:pt x="235" y="97"/>
                    <a:pt x="234" y="155"/>
                    <a:pt x="210" y="203"/>
                  </a:cubicBezTo>
                  <a:cubicBezTo>
                    <a:pt x="204" y="209"/>
                    <a:pt x="198" y="215"/>
                    <a:pt x="191" y="219"/>
                  </a:cubicBezTo>
                  <a:cubicBezTo>
                    <a:pt x="139" y="254"/>
                    <a:pt x="69" y="240"/>
                    <a:pt x="34" y="188"/>
                  </a:cubicBezTo>
                  <a:cubicBezTo>
                    <a:pt x="0" y="136"/>
                    <a:pt x="14" y="66"/>
                    <a:pt x="66" y="31"/>
                  </a:cubicBezTo>
                  <a:cubicBezTo>
                    <a:pt x="112" y="0"/>
                    <a:pt x="173" y="8"/>
                    <a:pt x="210" y="47"/>
                  </a:cubicBezTo>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0" name="Freeform 84"/>
            <p:cNvSpPr>
              <a:spLocks/>
            </p:cNvSpPr>
            <p:nvPr/>
          </p:nvSpPr>
          <p:spPr bwMode="auto">
            <a:xfrm>
              <a:off x="5373688" y="2874963"/>
              <a:ext cx="447675" cy="544513"/>
            </a:xfrm>
            <a:custGeom>
              <a:avLst/>
              <a:gdLst>
                <a:gd name="T0" fmla="*/ 0 w 209"/>
                <a:gd name="T1" fmla="*/ 173 h 254"/>
                <a:gd name="T2" fmla="*/ 0 w 209"/>
                <a:gd name="T3" fmla="*/ 77 h 254"/>
                <a:gd name="T4" fmla="*/ 40 w 209"/>
                <a:gd name="T5" fmla="*/ 31 h 254"/>
                <a:gd name="T6" fmla="*/ 184 w 209"/>
                <a:gd name="T7" fmla="*/ 47 h 254"/>
                <a:gd name="T8" fmla="*/ 184 w 209"/>
                <a:gd name="T9" fmla="*/ 203 h 254"/>
                <a:gd name="T10" fmla="*/ 165 w 209"/>
                <a:gd name="T11" fmla="*/ 219 h 254"/>
                <a:gd name="T12" fmla="*/ 8 w 209"/>
                <a:gd name="T13" fmla="*/ 188 h 254"/>
                <a:gd name="T14" fmla="*/ 0 w 209"/>
                <a:gd name="T15" fmla="*/ 173 h 2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9" h="254">
                  <a:moveTo>
                    <a:pt x="0" y="173"/>
                  </a:moveTo>
                  <a:cubicBezTo>
                    <a:pt x="0" y="77"/>
                    <a:pt x="0" y="77"/>
                    <a:pt x="0" y="77"/>
                  </a:cubicBezTo>
                  <a:cubicBezTo>
                    <a:pt x="8" y="59"/>
                    <a:pt x="22" y="43"/>
                    <a:pt x="40" y="31"/>
                  </a:cubicBezTo>
                  <a:cubicBezTo>
                    <a:pt x="86" y="0"/>
                    <a:pt x="147" y="8"/>
                    <a:pt x="184" y="47"/>
                  </a:cubicBezTo>
                  <a:cubicBezTo>
                    <a:pt x="209" y="97"/>
                    <a:pt x="208" y="155"/>
                    <a:pt x="184" y="203"/>
                  </a:cubicBezTo>
                  <a:cubicBezTo>
                    <a:pt x="178" y="209"/>
                    <a:pt x="172" y="215"/>
                    <a:pt x="165" y="219"/>
                  </a:cubicBezTo>
                  <a:cubicBezTo>
                    <a:pt x="113" y="254"/>
                    <a:pt x="43" y="240"/>
                    <a:pt x="8" y="188"/>
                  </a:cubicBezTo>
                  <a:cubicBezTo>
                    <a:pt x="5" y="183"/>
                    <a:pt x="2" y="178"/>
                    <a:pt x="0" y="173"/>
                  </a:cubicBezTo>
                </a:path>
              </a:pathLst>
            </a:custGeom>
            <a:solidFill>
              <a:srgbClr val="CAE4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1" name="Freeform 85"/>
            <p:cNvSpPr>
              <a:spLocks/>
            </p:cNvSpPr>
            <p:nvPr/>
          </p:nvSpPr>
          <p:spPr bwMode="auto">
            <a:xfrm>
              <a:off x="5546725" y="3381376"/>
              <a:ext cx="92075" cy="6350"/>
            </a:xfrm>
            <a:custGeom>
              <a:avLst/>
              <a:gdLst>
                <a:gd name="T0" fmla="*/ 0 w 43"/>
                <a:gd name="T1" fmla="*/ 0 h 3"/>
                <a:gd name="T2" fmla="*/ 43 w 43"/>
                <a:gd name="T3" fmla="*/ 0 h 3"/>
                <a:gd name="T4" fmla="*/ 0 w 43"/>
                <a:gd name="T5" fmla="*/ 0 h 3"/>
              </a:gdLst>
              <a:ahLst/>
              <a:cxnLst>
                <a:cxn ang="0">
                  <a:pos x="T0" y="T1"/>
                </a:cxn>
                <a:cxn ang="0">
                  <a:pos x="T2" y="T3"/>
                </a:cxn>
                <a:cxn ang="0">
                  <a:pos x="T4" y="T5"/>
                </a:cxn>
              </a:cxnLst>
              <a:rect l="0" t="0" r="r" b="b"/>
              <a:pathLst>
                <a:path w="43" h="3">
                  <a:moveTo>
                    <a:pt x="0" y="0"/>
                  </a:moveTo>
                  <a:cubicBezTo>
                    <a:pt x="43" y="0"/>
                    <a:pt x="43" y="0"/>
                    <a:pt x="43" y="0"/>
                  </a:cubicBezTo>
                  <a:cubicBezTo>
                    <a:pt x="29" y="3"/>
                    <a:pt x="14" y="3"/>
                    <a:pt x="0" y="0"/>
                  </a:cubicBezTo>
                </a:path>
              </a:pathLst>
            </a:custGeom>
            <a:solidFill>
              <a:srgbClr val="FCA5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2" name="Freeform 86"/>
            <p:cNvSpPr>
              <a:spLocks/>
            </p:cNvSpPr>
            <p:nvPr/>
          </p:nvSpPr>
          <p:spPr bwMode="auto">
            <a:xfrm>
              <a:off x="5543550" y="2898776"/>
              <a:ext cx="115888" cy="482600"/>
            </a:xfrm>
            <a:custGeom>
              <a:avLst/>
              <a:gdLst>
                <a:gd name="T0" fmla="*/ 54 w 54"/>
                <a:gd name="T1" fmla="*/ 6 h 225"/>
                <a:gd name="T2" fmla="*/ 54 w 54"/>
                <a:gd name="T3" fmla="*/ 223 h 225"/>
                <a:gd name="T4" fmla="*/ 44 w 54"/>
                <a:gd name="T5" fmla="*/ 225 h 225"/>
                <a:gd name="T6" fmla="*/ 1 w 54"/>
                <a:gd name="T7" fmla="*/ 225 h 225"/>
                <a:gd name="T8" fmla="*/ 0 w 54"/>
                <a:gd name="T9" fmla="*/ 225 h 225"/>
                <a:gd name="T10" fmla="*/ 0 w 54"/>
                <a:gd name="T11" fmla="*/ 3 h 225"/>
                <a:gd name="T12" fmla="*/ 54 w 54"/>
                <a:gd name="T13" fmla="*/ 6 h 225"/>
              </a:gdLst>
              <a:ahLst/>
              <a:cxnLst>
                <a:cxn ang="0">
                  <a:pos x="T0" y="T1"/>
                </a:cxn>
                <a:cxn ang="0">
                  <a:pos x="T2" y="T3"/>
                </a:cxn>
                <a:cxn ang="0">
                  <a:pos x="T4" y="T5"/>
                </a:cxn>
                <a:cxn ang="0">
                  <a:pos x="T6" y="T7"/>
                </a:cxn>
                <a:cxn ang="0">
                  <a:pos x="T8" y="T9"/>
                </a:cxn>
                <a:cxn ang="0">
                  <a:pos x="T10" y="T11"/>
                </a:cxn>
                <a:cxn ang="0">
                  <a:pos x="T12" y="T13"/>
                </a:cxn>
              </a:cxnLst>
              <a:rect l="0" t="0" r="r" b="b"/>
              <a:pathLst>
                <a:path w="54" h="225">
                  <a:moveTo>
                    <a:pt x="54" y="6"/>
                  </a:moveTo>
                  <a:cubicBezTo>
                    <a:pt x="54" y="223"/>
                    <a:pt x="54" y="223"/>
                    <a:pt x="54" y="223"/>
                  </a:cubicBezTo>
                  <a:cubicBezTo>
                    <a:pt x="51" y="224"/>
                    <a:pt x="47" y="225"/>
                    <a:pt x="44" y="225"/>
                  </a:cubicBezTo>
                  <a:cubicBezTo>
                    <a:pt x="1" y="225"/>
                    <a:pt x="1" y="225"/>
                    <a:pt x="1" y="225"/>
                  </a:cubicBezTo>
                  <a:cubicBezTo>
                    <a:pt x="1" y="225"/>
                    <a:pt x="1" y="225"/>
                    <a:pt x="0" y="225"/>
                  </a:cubicBezTo>
                  <a:cubicBezTo>
                    <a:pt x="0" y="3"/>
                    <a:pt x="0" y="3"/>
                    <a:pt x="0" y="3"/>
                  </a:cubicBezTo>
                  <a:cubicBezTo>
                    <a:pt x="18" y="0"/>
                    <a:pt x="37" y="1"/>
                    <a:pt x="54" y="6"/>
                  </a:cubicBezTo>
                </a:path>
              </a:pathLst>
            </a:custGeom>
            <a:solidFill>
              <a:srgbClr val="4C8E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3" name="Freeform 87"/>
            <p:cNvSpPr>
              <a:spLocks/>
            </p:cNvSpPr>
            <p:nvPr/>
          </p:nvSpPr>
          <p:spPr bwMode="auto">
            <a:xfrm>
              <a:off x="5678488" y="3065463"/>
              <a:ext cx="115888" cy="304800"/>
            </a:xfrm>
            <a:custGeom>
              <a:avLst/>
              <a:gdLst>
                <a:gd name="T0" fmla="*/ 0 w 54"/>
                <a:gd name="T1" fmla="*/ 0 h 142"/>
                <a:gd name="T2" fmla="*/ 54 w 54"/>
                <a:gd name="T3" fmla="*/ 0 h 142"/>
                <a:gd name="T4" fmla="*/ 54 w 54"/>
                <a:gd name="T5" fmla="*/ 80 h 142"/>
                <a:gd name="T6" fmla="*/ 41 w 54"/>
                <a:gd name="T7" fmla="*/ 114 h 142"/>
                <a:gd name="T8" fmla="*/ 22 w 54"/>
                <a:gd name="T9" fmla="*/ 130 h 142"/>
                <a:gd name="T10" fmla="*/ 0 w 54"/>
                <a:gd name="T11" fmla="*/ 142 h 142"/>
                <a:gd name="T12" fmla="*/ 0 w 54"/>
                <a:gd name="T13" fmla="*/ 0 h 142"/>
              </a:gdLst>
              <a:ahLst/>
              <a:cxnLst>
                <a:cxn ang="0">
                  <a:pos x="T0" y="T1"/>
                </a:cxn>
                <a:cxn ang="0">
                  <a:pos x="T2" y="T3"/>
                </a:cxn>
                <a:cxn ang="0">
                  <a:pos x="T4" y="T5"/>
                </a:cxn>
                <a:cxn ang="0">
                  <a:pos x="T6" y="T7"/>
                </a:cxn>
                <a:cxn ang="0">
                  <a:pos x="T8" y="T9"/>
                </a:cxn>
                <a:cxn ang="0">
                  <a:pos x="T10" y="T11"/>
                </a:cxn>
                <a:cxn ang="0">
                  <a:pos x="T12" y="T13"/>
                </a:cxn>
              </a:cxnLst>
              <a:rect l="0" t="0" r="r" b="b"/>
              <a:pathLst>
                <a:path w="54" h="142">
                  <a:moveTo>
                    <a:pt x="0" y="0"/>
                  </a:moveTo>
                  <a:cubicBezTo>
                    <a:pt x="54" y="0"/>
                    <a:pt x="54" y="0"/>
                    <a:pt x="54" y="0"/>
                  </a:cubicBezTo>
                  <a:cubicBezTo>
                    <a:pt x="54" y="80"/>
                    <a:pt x="54" y="80"/>
                    <a:pt x="54" y="80"/>
                  </a:cubicBezTo>
                  <a:cubicBezTo>
                    <a:pt x="51" y="92"/>
                    <a:pt x="47" y="103"/>
                    <a:pt x="41" y="114"/>
                  </a:cubicBezTo>
                  <a:cubicBezTo>
                    <a:pt x="35" y="120"/>
                    <a:pt x="29" y="126"/>
                    <a:pt x="22" y="130"/>
                  </a:cubicBezTo>
                  <a:cubicBezTo>
                    <a:pt x="15" y="135"/>
                    <a:pt x="7" y="139"/>
                    <a:pt x="0" y="142"/>
                  </a:cubicBezTo>
                  <a:lnTo>
                    <a:pt x="0" y="0"/>
                  </a:lnTo>
                  <a:close/>
                </a:path>
              </a:pathLst>
            </a:custGeom>
            <a:solidFill>
              <a:srgbClr val="92C0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4" name="Freeform 88"/>
            <p:cNvSpPr>
              <a:spLocks/>
            </p:cNvSpPr>
            <p:nvPr/>
          </p:nvSpPr>
          <p:spPr bwMode="auto">
            <a:xfrm>
              <a:off x="5197475" y="3235326"/>
              <a:ext cx="233363" cy="185738"/>
            </a:xfrm>
            <a:custGeom>
              <a:avLst/>
              <a:gdLst>
                <a:gd name="T0" fmla="*/ 23 w 147"/>
                <a:gd name="T1" fmla="*/ 117 h 117"/>
                <a:gd name="T2" fmla="*/ 0 w 147"/>
                <a:gd name="T3" fmla="*/ 82 h 117"/>
                <a:gd name="T4" fmla="*/ 124 w 147"/>
                <a:gd name="T5" fmla="*/ 0 h 117"/>
                <a:gd name="T6" fmla="*/ 147 w 147"/>
                <a:gd name="T7" fmla="*/ 35 h 117"/>
                <a:gd name="T8" fmla="*/ 23 w 147"/>
                <a:gd name="T9" fmla="*/ 117 h 117"/>
              </a:gdLst>
              <a:ahLst/>
              <a:cxnLst>
                <a:cxn ang="0">
                  <a:pos x="T0" y="T1"/>
                </a:cxn>
                <a:cxn ang="0">
                  <a:pos x="T2" y="T3"/>
                </a:cxn>
                <a:cxn ang="0">
                  <a:pos x="T4" y="T5"/>
                </a:cxn>
                <a:cxn ang="0">
                  <a:pos x="T6" y="T7"/>
                </a:cxn>
                <a:cxn ang="0">
                  <a:pos x="T8" y="T9"/>
                </a:cxn>
              </a:cxnLst>
              <a:rect l="0" t="0" r="r" b="b"/>
              <a:pathLst>
                <a:path w="147" h="117">
                  <a:moveTo>
                    <a:pt x="23" y="117"/>
                  </a:moveTo>
                  <a:lnTo>
                    <a:pt x="0" y="82"/>
                  </a:lnTo>
                  <a:lnTo>
                    <a:pt x="124" y="0"/>
                  </a:lnTo>
                  <a:lnTo>
                    <a:pt x="147" y="35"/>
                  </a:lnTo>
                  <a:lnTo>
                    <a:pt x="23"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5" name="Freeform 89"/>
            <p:cNvSpPr>
              <a:spLocks/>
            </p:cNvSpPr>
            <p:nvPr/>
          </p:nvSpPr>
          <p:spPr bwMode="auto">
            <a:xfrm>
              <a:off x="5062538" y="3273426"/>
              <a:ext cx="303213" cy="242888"/>
            </a:xfrm>
            <a:custGeom>
              <a:avLst/>
              <a:gdLst>
                <a:gd name="T0" fmla="*/ 41 w 142"/>
                <a:gd name="T1" fmla="*/ 106 h 113"/>
                <a:gd name="T2" fmla="*/ 8 w 142"/>
                <a:gd name="T3" fmla="*/ 99 h 113"/>
                <a:gd name="T4" fmla="*/ 14 w 142"/>
                <a:gd name="T5" fmla="*/ 65 h 113"/>
                <a:gd name="T6" fmla="*/ 101 w 142"/>
                <a:gd name="T7" fmla="*/ 8 h 113"/>
                <a:gd name="T8" fmla="*/ 135 w 142"/>
                <a:gd name="T9" fmla="*/ 14 h 113"/>
                <a:gd name="T10" fmla="*/ 128 w 142"/>
                <a:gd name="T11" fmla="*/ 48 h 113"/>
                <a:gd name="T12" fmla="*/ 41 w 142"/>
                <a:gd name="T13" fmla="*/ 106 h 113"/>
              </a:gdLst>
              <a:ahLst/>
              <a:cxnLst>
                <a:cxn ang="0">
                  <a:pos x="T0" y="T1"/>
                </a:cxn>
                <a:cxn ang="0">
                  <a:pos x="T2" y="T3"/>
                </a:cxn>
                <a:cxn ang="0">
                  <a:pos x="T4" y="T5"/>
                </a:cxn>
                <a:cxn ang="0">
                  <a:pos x="T6" y="T7"/>
                </a:cxn>
                <a:cxn ang="0">
                  <a:pos x="T8" y="T9"/>
                </a:cxn>
                <a:cxn ang="0">
                  <a:pos x="T10" y="T11"/>
                </a:cxn>
                <a:cxn ang="0">
                  <a:pos x="T12" y="T13"/>
                </a:cxn>
              </a:cxnLst>
              <a:rect l="0" t="0" r="r" b="b"/>
              <a:pathLst>
                <a:path w="142" h="113">
                  <a:moveTo>
                    <a:pt x="41" y="106"/>
                  </a:moveTo>
                  <a:cubicBezTo>
                    <a:pt x="30" y="113"/>
                    <a:pt x="15" y="110"/>
                    <a:pt x="8" y="99"/>
                  </a:cubicBezTo>
                  <a:cubicBezTo>
                    <a:pt x="0" y="88"/>
                    <a:pt x="3" y="73"/>
                    <a:pt x="14" y="65"/>
                  </a:cubicBezTo>
                  <a:cubicBezTo>
                    <a:pt x="101" y="8"/>
                    <a:pt x="101" y="8"/>
                    <a:pt x="101" y="8"/>
                  </a:cubicBezTo>
                  <a:cubicBezTo>
                    <a:pt x="112" y="0"/>
                    <a:pt x="127" y="3"/>
                    <a:pt x="135" y="14"/>
                  </a:cubicBezTo>
                  <a:cubicBezTo>
                    <a:pt x="142" y="26"/>
                    <a:pt x="139" y="41"/>
                    <a:pt x="128" y="48"/>
                  </a:cubicBezTo>
                  <a:lnTo>
                    <a:pt x="41" y="106"/>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6" name="Freeform 90"/>
            <p:cNvSpPr>
              <a:spLocks noEditPoints="1"/>
            </p:cNvSpPr>
            <p:nvPr/>
          </p:nvSpPr>
          <p:spPr bwMode="auto">
            <a:xfrm>
              <a:off x="5316538" y="2900363"/>
              <a:ext cx="550863" cy="484188"/>
            </a:xfrm>
            <a:custGeom>
              <a:avLst/>
              <a:gdLst>
                <a:gd name="T0" fmla="*/ 222 w 257"/>
                <a:gd name="T1" fmla="*/ 50 h 226"/>
                <a:gd name="T2" fmla="*/ 128 w 257"/>
                <a:gd name="T3" fmla="*/ 0 h 226"/>
                <a:gd name="T4" fmla="*/ 128 w 257"/>
                <a:gd name="T5" fmla="*/ 21 h 226"/>
                <a:gd name="T6" fmla="*/ 205 w 257"/>
                <a:gd name="T7" fmla="*/ 62 h 226"/>
                <a:gd name="T8" fmla="*/ 179 w 257"/>
                <a:gd name="T9" fmla="*/ 190 h 226"/>
                <a:gd name="T10" fmla="*/ 128 w 257"/>
                <a:gd name="T11" fmla="*/ 205 h 226"/>
                <a:gd name="T12" fmla="*/ 128 w 257"/>
                <a:gd name="T13" fmla="*/ 226 h 226"/>
                <a:gd name="T14" fmla="*/ 191 w 257"/>
                <a:gd name="T15" fmla="*/ 207 h 226"/>
                <a:gd name="T16" fmla="*/ 222 w 257"/>
                <a:gd name="T17" fmla="*/ 50 h 226"/>
                <a:gd name="T18" fmla="*/ 128 w 257"/>
                <a:gd name="T19" fmla="*/ 0 h 226"/>
                <a:gd name="T20" fmla="*/ 66 w 257"/>
                <a:gd name="T21" fmla="*/ 19 h 226"/>
                <a:gd name="T22" fmla="*/ 34 w 257"/>
                <a:gd name="T23" fmla="*/ 176 h 226"/>
                <a:gd name="T24" fmla="*/ 128 w 257"/>
                <a:gd name="T25" fmla="*/ 226 h 226"/>
                <a:gd name="T26" fmla="*/ 128 w 257"/>
                <a:gd name="T27" fmla="*/ 205 h 226"/>
                <a:gd name="T28" fmla="*/ 52 w 257"/>
                <a:gd name="T29" fmla="*/ 164 h 226"/>
                <a:gd name="T30" fmla="*/ 77 w 257"/>
                <a:gd name="T31" fmla="*/ 37 h 226"/>
                <a:gd name="T32" fmla="*/ 128 w 257"/>
                <a:gd name="T33" fmla="*/ 21 h 226"/>
                <a:gd name="T34" fmla="*/ 128 w 257"/>
                <a:gd name="T35"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7" h="226">
                  <a:moveTo>
                    <a:pt x="222" y="50"/>
                  </a:moveTo>
                  <a:cubicBezTo>
                    <a:pt x="201" y="18"/>
                    <a:pt x="165" y="0"/>
                    <a:pt x="128" y="0"/>
                  </a:cubicBezTo>
                  <a:cubicBezTo>
                    <a:pt x="128" y="21"/>
                    <a:pt x="128" y="21"/>
                    <a:pt x="128" y="21"/>
                  </a:cubicBezTo>
                  <a:cubicBezTo>
                    <a:pt x="158" y="21"/>
                    <a:pt x="187" y="36"/>
                    <a:pt x="205" y="62"/>
                  </a:cubicBezTo>
                  <a:cubicBezTo>
                    <a:pt x="233" y="104"/>
                    <a:pt x="222" y="162"/>
                    <a:pt x="179" y="190"/>
                  </a:cubicBezTo>
                  <a:cubicBezTo>
                    <a:pt x="164" y="200"/>
                    <a:pt x="146" y="205"/>
                    <a:pt x="128" y="205"/>
                  </a:cubicBezTo>
                  <a:cubicBezTo>
                    <a:pt x="128" y="226"/>
                    <a:pt x="128" y="226"/>
                    <a:pt x="128" y="226"/>
                  </a:cubicBezTo>
                  <a:cubicBezTo>
                    <a:pt x="150" y="226"/>
                    <a:pt x="172" y="220"/>
                    <a:pt x="191" y="207"/>
                  </a:cubicBezTo>
                  <a:cubicBezTo>
                    <a:pt x="243" y="173"/>
                    <a:pt x="257" y="102"/>
                    <a:pt x="222" y="50"/>
                  </a:cubicBezTo>
                  <a:moveTo>
                    <a:pt x="128" y="0"/>
                  </a:moveTo>
                  <a:cubicBezTo>
                    <a:pt x="107" y="0"/>
                    <a:pt x="85" y="6"/>
                    <a:pt x="66" y="19"/>
                  </a:cubicBezTo>
                  <a:cubicBezTo>
                    <a:pt x="14" y="54"/>
                    <a:pt x="0" y="124"/>
                    <a:pt x="34" y="176"/>
                  </a:cubicBezTo>
                  <a:cubicBezTo>
                    <a:pt x="56" y="209"/>
                    <a:pt x="92" y="226"/>
                    <a:pt x="128" y="226"/>
                  </a:cubicBezTo>
                  <a:cubicBezTo>
                    <a:pt x="128" y="205"/>
                    <a:pt x="128" y="205"/>
                    <a:pt x="128" y="205"/>
                  </a:cubicBezTo>
                  <a:cubicBezTo>
                    <a:pt x="99" y="205"/>
                    <a:pt x="70" y="191"/>
                    <a:pt x="52" y="164"/>
                  </a:cubicBezTo>
                  <a:cubicBezTo>
                    <a:pt x="24" y="122"/>
                    <a:pt x="35" y="65"/>
                    <a:pt x="77" y="37"/>
                  </a:cubicBezTo>
                  <a:cubicBezTo>
                    <a:pt x="93" y="26"/>
                    <a:pt x="111" y="21"/>
                    <a:pt x="128" y="21"/>
                  </a:cubicBezTo>
                  <a:lnTo>
                    <a:pt x="128"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7" name="Oval 91"/>
            <p:cNvSpPr>
              <a:spLocks noChangeArrowheads="1"/>
            </p:cNvSpPr>
            <p:nvPr/>
          </p:nvSpPr>
          <p:spPr bwMode="auto">
            <a:xfrm>
              <a:off x="5308600" y="3278188"/>
              <a:ext cx="66675" cy="635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8" name="Freeform 92"/>
            <p:cNvSpPr>
              <a:spLocks/>
            </p:cNvSpPr>
            <p:nvPr/>
          </p:nvSpPr>
          <p:spPr bwMode="auto">
            <a:xfrm>
              <a:off x="6423025" y="3338513"/>
              <a:ext cx="376238" cy="579438"/>
            </a:xfrm>
            <a:custGeom>
              <a:avLst/>
              <a:gdLst>
                <a:gd name="T0" fmla="*/ 36 w 176"/>
                <a:gd name="T1" fmla="*/ 0 h 271"/>
                <a:gd name="T2" fmla="*/ 140 w 176"/>
                <a:gd name="T3" fmla="*/ 0 h 271"/>
                <a:gd name="T4" fmla="*/ 176 w 176"/>
                <a:gd name="T5" fmla="*/ 36 h 271"/>
                <a:gd name="T6" fmla="*/ 176 w 176"/>
                <a:gd name="T7" fmla="*/ 235 h 271"/>
                <a:gd name="T8" fmla="*/ 140 w 176"/>
                <a:gd name="T9" fmla="*/ 271 h 271"/>
                <a:gd name="T10" fmla="*/ 36 w 176"/>
                <a:gd name="T11" fmla="*/ 271 h 271"/>
                <a:gd name="T12" fmla="*/ 0 w 176"/>
                <a:gd name="T13" fmla="*/ 235 h 271"/>
                <a:gd name="T14" fmla="*/ 0 w 176"/>
                <a:gd name="T15" fmla="*/ 36 h 271"/>
                <a:gd name="T16" fmla="*/ 36 w 176"/>
                <a:gd name="T1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71">
                  <a:moveTo>
                    <a:pt x="36" y="0"/>
                  </a:moveTo>
                  <a:cubicBezTo>
                    <a:pt x="140" y="0"/>
                    <a:pt x="140" y="0"/>
                    <a:pt x="140" y="0"/>
                  </a:cubicBezTo>
                  <a:cubicBezTo>
                    <a:pt x="160" y="0"/>
                    <a:pt x="176" y="16"/>
                    <a:pt x="176" y="36"/>
                  </a:cubicBezTo>
                  <a:cubicBezTo>
                    <a:pt x="176" y="235"/>
                    <a:pt x="176" y="235"/>
                    <a:pt x="176" y="235"/>
                  </a:cubicBezTo>
                  <a:cubicBezTo>
                    <a:pt x="176" y="255"/>
                    <a:pt x="160" y="271"/>
                    <a:pt x="140" y="271"/>
                  </a:cubicBezTo>
                  <a:cubicBezTo>
                    <a:pt x="36" y="271"/>
                    <a:pt x="36" y="271"/>
                    <a:pt x="36" y="271"/>
                  </a:cubicBezTo>
                  <a:cubicBezTo>
                    <a:pt x="16" y="271"/>
                    <a:pt x="0" y="255"/>
                    <a:pt x="0" y="235"/>
                  </a:cubicBezTo>
                  <a:cubicBezTo>
                    <a:pt x="0" y="36"/>
                    <a:pt x="0" y="36"/>
                    <a:pt x="0" y="36"/>
                  </a:cubicBezTo>
                  <a:cubicBezTo>
                    <a:pt x="0" y="16"/>
                    <a:pt x="16" y="0"/>
                    <a:pt x="36" y="0"/>
                  </a:cubicBezTo>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59" name="Rectangle 93"/>
            <p:cNvSpPr>
              <a:spLocks noChangeArrowheads="1"/>
            </p:cNvSpPr>
            <p:nvPr/>
          </p:nvSpPr>
          <p:spPr bwMode="auto">
            <a:xfrm>
              <a:off x="6443663" y="3397251"/>
              <a:ext cx="334963" cy="441325"/>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60" name="Freeform 94"/>
            <p:cNvSpPr>
              <a:spLocks/>
            </p:cNvSpPr>
            <p:nvPr/>
          </p:nvSpPr>
          <p:spPr bwMode="auto">
            <a:xfrm>
              <a:off x="6548438" y="3357563"/>
              <a:ext cx="125413" cy="12700"/>
            </a:xfrm>
            <a:custGeom>
              <a:avLst/>
              <a:gdLst>
                <a:gd name="T0" fmla="*/ 3 w 58"/>
                <a:gd name="T1" fmla="*/ 6 h 6"/>
                <a:gd name="T2" fmla="*/ 55 w 58"/>
                <a:gd name="T3" fmla="*/ 6 h 6"/>
                <a:gd name="T4" fmla="*/ 58 w 58"/>
                <a:gd name="T5" fmla="*/ 3 h 6"/>
                <a:gd name="T6" fmla="*/ 58 w 58"/>
                <a:gd name="T7" fmla="*/ 3 h 6"/>
                <a:gd name="T8" fmla="*/ 55 w 58"/>
                <a:gd name="T9" fmla="*/ 0 h 6"/>
                <a:gd name="T10" fmla="*/ 3 w 58"/>
                <a:gd name="T11" fmla="*/ 0 h 6"/>
                <a:gd name="T12" fmla="*/ 0 w 58"/>
                <a:gd name="T13" fmla="*/ 3 h 6"/>
                <a:gd name="T14" fmla="*/ 3 w 58"/>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6">
                  <a:moveTo>
                    <a:pt x="3" y="6"/>
                  </a:moveTo>
                  <a:cubicBezTo>
                    <a:pt x="55" y="6"/>
                    <a:pt x="55" y="6"/>
                    <a:pt x="55" y="6"/>
                  </a:cubicBezTo>
                  <a:cubicBezTo>
                    <a:pt x="57" y="6"/>
                    <a:pt x="58" y="4"/>
                    <a:pt x="58" y="3"/>
                  </a:cubicBezTo>
                  <a:cubicBezTo>
                    <a:pt x="58" y="3"/>
                    <a:pt x="58" y="3"/>
                    <a:pt x="58" y="3"/>
                  </a:cubicBezTo>
                  <a:cubicBezTo>
                    <a:pt x="58" y="2"/>
                    <a:pt x="57" y="0"/>
                    <a:pt x="55" y="0"/>
                  </a:cubicBezTo>
                  <a:cubicBezTo>
                    <a:pt x="3" y="0"/>
                    <a:pt x="3" y="0"/>
                    <a:pt x="3" y="0"/>
                  </a:cubicBezTo>
                  <a:cubicBezTo>
                    <a:pt x="2" y="0"/>
                    <a:pt x="0" y="2"/>
                    <a:pt x="0" y="3"/>
                  </a:cubicBezTo>
                  <a:cubicBezTo>
                    <a:pt x="0" y="4"/>
                    <a:pt x="2" y="6"/>
                    <a:pt x="3" y="6"/>
                  </a:cubicBezTo>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61" name="Freeform 95"/>
            <p:cNvSpPr>
              <a:spLocks/>
            </p:cNvSpPr>
            <p:nvPr/>
          </p:nvSpPr>
          <p:spPr bwMode="auto">
            <a:xfrm>
              <a:off x="6508750" y="3871913"/>
              <a:ext cx="204788" cy="15875"/>
            </a:xfrm>
            <a:custGeom>
              <a:avLst/>
              <a:gdLst>
                <a:gd name="T0" fmla="*/ 4 w 96"/>
                <a:gd name="T1" fmla="*/ 8 h 8"/>
                <a:gd name="T2" fmla="*/ 92 w 96"/>
                <a:gd name="T3" fmla="*/ 8 h 8"/>
                <a:gd name="T4" fmla="*/ 96 w 96"/>
                <a:gd name="T5" fmla="*/ 4 h 8"/>
                <a:gd name="T6" fmla="*/ 92 w 96"/>
                <a:gd name="T7" fmla="*/ 0 h 8"/>
                <a:gd name="T8" fmla="*/ 4 w 96"/>
                <a:gd name="T9" fmla="*/ 0 h 8"/>
                <a:gd name="T10" fmla="*/ 0 w 96"/>
                <a:gd name="T11" fmla="*/ 4 h 8"/>
                <a:gd name="T12" fmla="*/ 4 w 96"/>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96" h="8">
                  <a:moveTo>
                    <a:pt x="4" y="8"/>
                  </a:moveTo>
                  <a:cubicBezTo>
                    <a:pt x="92" y="8"/>
                    <a:pt x="92" y="8"/>
                    <a:pt x="92" y="8"/>
                  </a:cubicBezTo>
                  <a:cubicBezTo>
                    <a:pt x="94" y="8"/>
                    <a:pt x="96" y="6"/>
                    <a:pt x="96" y="4"/>
                  </a:cubicBezTo>
                  <a:cubicBezTo>
                    <a:pt x="96" y="2"/>
                    <a:pt x="94" y="0"/>
                    <a:pt x="92" y="0"/>
                  </a:cubicBezTo>
                  <a:cubicBezTo>
                    <a:pt x="4" y="0"/>
                    <a:pt x="4" y="0"/>
                    <a:pt x="4" y="0"/>
                  </a:cubicBezTo>
                  <a:cubicBezTo>
                    <a:pt x="2" y="0"/>
                    <a:pt x="0" y="2"/>
                    <a:pt x="0" y="4"/>
                  </a:cubicBezTo>
                  <a:cubicBezTo>
                    <a:pt x="0" y="6"/>
                    <a:pt x="2" y="8"/>
                    <a:pt x="4" y="8"/>
                  </a:cubicBezTo>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62" name="Oval 96"/>
            <p:cNvSpPr>
              <a:spLocks noChangeArrowheads="1"/>
            </p:cNvSpPr>
            <p:nvPr/>
          </p:nvSpPr>
          <p:spPr bwMode="auto">
            <a:xfrm>
              <a:off x="6577013" y="3846513"/>
              <a:ext cx="68263" cy="68263"/>
            </a:xfrm>
            <a:prstGeom prst="ellipse">
              <a:avLst/>
            </a:pr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63" name="Oval 97"/>
            <p:cNvSpPr>
              <a:spLocks noChangeArrowheads="1"/>
            </p:cNvSpPr>
            <p:nvPr/>
          </p:nvSpPr>
          <p:spPr bwMode="auto">
            <a:xfrm>
              <a:off x="6588125" y="3856038"/>
              <a:ext cx="46038" cy="47625"/>
            </a:xfrm>
            <a:prstGeom prst="ellipse">
              <a:avLst/>
            </a:pr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64" name="Oval 98"/>
            <p:cNvSpPr>
              <a:spLocks noChangeArrowheads="1"/>
            </p:cNvSpPr>
            <p:nvPr/>
          </p:nvSpPr>
          <p:spPr bwMode="auto">
            <a:xfrm>
              <a:off x="6497638" y="3516313"/>
              <a:ext cx="227013" cy="223838"/>
            </a:xfrm>
            <a:prstGeom prst="ellipse">
              <a:avLst/>
            </a:prstGeom>
            <a:solidFill>
              <a:srgbClr val="FCA5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65" name="Freeform 99"/>
            <p:cNvSpPr>
              <a:spLocks/>
            </p:cNvSpPr>
            <p:nvPr/>
          </p:nvSpPr>
          <p:spPr bwMode="auto">
            <a:xfrm>
              <a:off x="6510338" y="3629026"/>
              <a:ext cx="101600" cy="95250"/>
            </a:xfrm>
            <a:custGeom>
              <a:avLst/>
              <a:gdLst>
                <a:gd name="T0" fmla="*/ 18 w 47"/>
                <a:gd name="T1" fmla="*/ 44 h 44"/>
                <a:gd name="T2" fmla="*/ 0 w 47"/>
                <a:gd name="T3" fmla="*/ 24 h 44"/>
                <a:gd name="T4" fmla="*/ 47 w 47"/>
                <a:gd name="T5" fmla="*/ 0 h 44"/>
                <a:gd name="T6" fmla="*/ 18 w 47"/>
                <a:gd name="T7" fmla="*/ 44 h 44"/>
              </a:gdLst>
              <a:ahLst/>
              <a:cxnLst>
                <a:cxn ang="0">
                  <a:pos x="T0" y="T1"/>
                </a:cxn>
                <a:cxn ang="0">
                  <a:pos x="T2" y="T3"/>
                </a:cxn>
                <a:cxn ang="0">
                  <a:pos x="T4" y="T5"/>
                </a:cxn>
                <a:cxn ang="0">
                  <a:pos x="T6" y="T7"/>
                </a:cxn>
              </a:cxnLst>
              <a:rect l="0" t="0" r="r" b="b"/>
              <a:pathLst>
                <a:path w="47" h="44">
                  <a:moveTo>
                    <a:pt x="18" y="44"/>
                  </a:moveTo>
                  <a:cubicBezTo>
                    <a:pt x="10" y="39"/>
                    <a:pt x="4" y="32"/>
                    <a:pt x="0" y="24"/>
                  </a:cubicBezTo>
                  <a:cubicBezTo>
                    <a:pt x="47" y="0"/>
                    <a:pt x="47" y="0"/>
                    <a:pt x="47" y="0"/>
                  </a:cubicBezTo>
                  <a:lnTo>
                    <a:pt x="18" y="44"/>
                  </a:lnTo>
                  <a:close/>
                </a:path>
              </a:pathLst>
            </a:custGeom>
            <a:solidFill>
              <a:srgbClr val="FCA5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66" name="Freeform 100"/>
            <p:cNvSpPr>
              <a:spLocks/>
            </p:cNvSpPr>
            <p:nvPr/>
          </p:nvSpPr>
          <p:spPr bwMode="auto">
            <a:xfrm>
              <a:off x="6497638" y="3540126"/>
              <a:ext cx="114300" cy="141288"/>
            </a:xfrm>
            <a:custGeom>
              <a:avLst/>
              <a:gdLst>
                <a:gd name="T0" fmla="*/ 6 w 53"/>
                <a:gd name="T1" fmla="*/ 66 h 66"/>
                <a:gd name="T2" fmla="*/ 0 w 53"/>
                <a:gd name="T3" fmla="*/ 42 h 66"/>
                <a:gd name="T4" fmla="*/ 20 w 53"/>
                <a:gd name="T5" fmla="*/ 0 h 66"/>
                <a:gd name="T6" fmla="*/ 53 w 53"/>
                <a:gd name="T7" fmla="*/ 42 h 66"/>
                <a:gd name="T8" fmla="*/ 6 w 53"/>
                <a:gd name="T9" fmla="*/ 66 h 66"/>
              </a:gdLst>
              <a:ahLst/>
              <a:cxnLst>
                <a:cxn ang="0">
                  <a:pos x="T0" y="T1"/>
                </a:cxn>
                <a:cxn ang="0">
                  <a:pos x="T2" y="T3"/>
                </a:cxn>
                <a:cxn ang="0">
                  <a:pos x="T4" y="T5"/>
                </a:cxn>
                <a:cxn ang="0">
                  <a:pos x="T6" y="T7"/>
                </a:cxn>
                <a:cxn ang="0">
                  <a:pos x="T8" y="T9"/>
                </a:cxn>
              </a:cxnLst>
              <a:rect l="0" t="0" r="r" b="b"/>
              <a:pathLst>
                <a:path w="53" h="66">
                  <a:moveTo>
                    <a:pt x="6" y="66"/>
                  </a:moveTo>
                  <a:cubicBezTo>
                    <a:pt x="2" y="58"/>
                    <a:pt x="0" y="50"/>
                    <a:pt x="0" y="42"/>
                  </a:cubicBezTo>
                  <a:cubicBezTo>
                    <a:pt x="0" y="25"/>
                    <a:pt x="8" y="10"/>
                    <a:pt x="20" y="0"/>
                  </a:cubicBezTo>
                  <a:cubicBezTo>
                    <a:pt x="53" y="42"/>
                    <a:pt x="53" y="42"/>
                    <a:pt x="53" y="42"/>
                  </a:cubicBezTo>
                  <a:lnTo>
                    <a:pt x="6" y="66"/>
                  </a:lnTo>
                  <a:close/>
                </a:path>
              </a:pathLst>
            </a:custGeom>
            <a:solidFill>
              <a:srgbClr val="ED7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67" name="Freeform 101"/>
            <p:cNvSpPr>
              <a:spLocks/>
            </p:cNvSpPr>
            <p:nvPr/>
          </p:nvSpPr>
          <p:spPr bwMode="auto">
            <a:xfrm>
              <a:off x="6540500" y="3516313"/>
              <a:ext cx="71438" cy="112713"/>
            </a:xfrm>
            <a:custGeom>
              <a:avLst/>
              <a:gdLst>
                <a:gd name="T0" fmla="*/ 0 w 33"/>
                <a:gd name="T1" fmla="*/ 11 h 53"/>
                <a:gd name="T2" fmla="*/ 33 w 33"/>
                <a:gd name="T3" fmla="*/ 0 h 53"/>
                <a:gd name="T4" fmla="*/ 33 w 33"/>
                <a:gd name="T5" fmla="*/ 53 h 53"/>
                <a:gd name="T6" fmla="*/ 0 w 33"/>
                <a:gd name="T7" fmla="*/ 11 h 53"/>
              </a:gdLst>
              <a:ahLst/>
              <a:cxnLst>
                <a:cxn ang="0">
                  <a:pos x="T0" y="T1"/>
                </a:cxn>
                <a:cxn ang="0">
                  <a:pos x="T2" y="T3"/>
                </a:cxn>
                <a:cxn ang="0">
                  <a:pos x="T4" y="T5"/>
                </a:cxn>
                <a:cxn ang="0">
                  <a:pos x="T6" y="T7"/>
                </a:cxn>
              </a:cxnLst>
              <a:rect l="0" t="0" r="r" b="b"/>
              <a:pathLst>
                <a:path w="33" h="53">
                  <a:moveTo>
                    <a:pt x="0" y="11"/>
                  </a:moveTo>
                  <a:cubicBezTo>
                    <a:pt x="9" y="4"/>
                    <a:pt x="21" y="0"/>
                    <a:pt x="33" y="0"/>
                  </a:cubicBezTo>
                  <a:cubicBezTo>
                    <a:pt x="33" y="53"/>
                    <a:pt x="33" y="53"/>
                    <a:pt x="33" y="53"/>
                  </a:cubicBezTo>
                  <a:lnTo>
                    <a:pt x="0" y="11"/>
                  </a:lnTo>
                  <a:close/>
                </a:path>
              </a:pathLst>
            </a:custGeom>
            <a:solidFill>
              <a:srgbClr val="E66C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168" name="Freeform 102"/>
            <p:cNvSpPr>
              <a:spLocks/>
            </p:cNvSpPr>
            <p:nvPr/>
          </p:nvSpPr>
          <p:spPr bwMode="auto">
            <a:xfrm>
              <a:off x="6611938" y="3516313"/>
              <a:ext cx="80963" cy="112713"/>
            </a:xfrm>
            <a:custGeom>
              <a:avLst/>
              <a:gdLst>
                <a:gd name="T0" fmla="*/ 0 w 38"/>
                <a:gd name="T1" fmla="*/ 0 h 53"/>
                <a:gd name="T2" fmla="*/ 0 w 38"/>
                <a:gd name="T3" fmla="*/ 53 h 53"/>
                <a:gd name="T4" fmla="*/ 38 w 38"/>
                <a:gd name="T5" fmla="*/ 15 h 53"/>
                <a:gd name="T6" fmla="*/ 0 w 38"/>
                <a:gd name="T7" fmla="*/ 0 h 53"/>
              </a:gdLst>
              <a:ahLst/>
              <a:cxnLst>
                <a:cxn ang="0">
                  <a:pos x="T0" y="T1"/>
                </a:cxn>
                <a:cxn ang="0">
                  <a:pos x="T2" y="T3"/>
                </a:cxn>
                <a:cxn ang="0">
                  <a:pos x="T4" y="T5"/>
                </a:cxn>
                <a:cxn ang="0">
                  <a:pos x="T6" y="T7"/>
                </a:cxn>
              </a:cxnLst>
              <a:rect l="0" t="0" r="r" b="b"/>
              <a:pathLst>
                <a:path w="38" h="53">
                  <a:moveTo>
                    <a:pt x="0" y="0"/>
                  </a:moveTo>
                  <a:cubicBezTo>
                    <a:pt x="0" y="53"/>
                    <a:pt x="0" y="53"/>
                    <a:pt x="0" y="53"/>
                  </a:cubicBezTo>
                  <a:cubicBezTo>
                    <a:pt x="38" y="15"/>
                    <a:pt x="38" y="15"/>
                    <a:pt x="38" y="15"/>
                  </a:cubicBezTo>
                  <a:cubicBezTo>
                    <a:pt x="28" y="6"/>
                    <a:pt x="15" y="0"/>
                    <a:pt x="0" y="0"/>
                  </a:cubicBezTo>
                </a:path>
              </a:pathLst>
            </a:custGeom>
            <a:solidFill>
              <a:srgbClr val="D643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grpSp>
      <p:grpSp>
        <p:nvGrpSpPr>
          <p:cNvPr id="316" name="Group 295"/>
          <p:cNvGrpSpPr/>
          <p:nvPr/>
        </p:nvGrpSpPr>
        <p:grpSpPr>
          <a:xfrm>
            <a:off x="811273" y="1503954"/>
            <a:ext cx="1669257" cy="1548017"/>
            <a:chOff x="3119438" y="2433638"/>
            <a:chExt cx="1792288" cy="1662112"/>
          </a:xfrm>
        </p:grpSpPr>
        <p:sp>
          <p:nvSpPr>
            <p:cNvPr id="317" name="Oval 336"/>
            <p:cNvSpPr>
              <a:spLocks noChangeArrowheads="1"/>
            </p:cNvSpPr>
            <p:nvPr/>
          </p:nvSpPr>
          <p:spPr bwMode="auto">
            <a:xfrm>
              <a:off x="3232151" y="2433638"/>
              <a:ext cx="1590675" cy="158750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18" name="Freeform 337"/>
            <p:cNvSpPr>
              <a:spLocks noEditPoints="1"/>
            </p:cNvSpPr>
            <p:nvPr/>
          </p:nvSpPr>
          <p:spPr bwMode="auto">
            <a:xfrm>
              <a:off x="3835401" y="2622550"/>
              <a:ext cx="760413" cy="758825"/>
            </a:xfrm>
            <a:custGeom>
              <a:avLst/>
              <a:gdLst>
                <a:gd name="T0" fmla="*/ 355 w 355"/>
                <a:gd name="T1" fmla="*/ 177 h 354"/>
                <a:gd name="T2" fmla="*/ 243 w 355"/>
                <a:gd name="T3" fmla="*/ 306 h 354"/>
                <a:gd name="T4" fmla="*/ 243 w 355"/>
                <a:gd name="T5" fmla="*/ 49 h 354"/>
                <a:gd name="T6" fmla="*/ 243 w 355"/>
                <a:gd name="T7" fmla="*/ 206 h 354"/>
                <a:gd name="T8" fmla="*/ 271 w 355"/>
                <a:gd name="T9" fmla="*/ 175 h 354"/>
                <a:gd name="T10" fmla="*/ 243 w 355"/>
                <a:gd name="T11" fmla="*/ 206 h 354"/>
                <a:gd name="T12" fmla="*/ 244 w 355"/>
                <a:gd name="T13" fmla="*/ 117 h 354"/>
                <a:gd name="T14" fmla="*/ 243 w 355"/>
                <a:gd name="T15" fmla="*/ 119 h 354"/>
                <a:gd name="T16" fmla="*/ 243 w 355"/>
                <a:gd name="T17" fmla="*/ 13 h 354"/>
                <a:gd name="T18" fmla="*/ 202 w 355"/>
                <a:gd name="T19" fmla="*/ 35 h 354"/>
                <a:gd name="T20" fmla="*/ 243 w 355"/>
                <a:gd name="T21" fmla="*/ 342 h 354"/>
                <a:gd name="T22" fmla="*/ 202 w 355"/>
                <a:gd name="T23" fmla="*/ 319 h 354"/>
                <a:gd name="T24" fmla="*/ 243 w 355"/>
                <a:gd name="T25" fmla="*/ 342 h 354"/>
                <a:gd name="T26" fmla="*/ 243 w 355"/>
                <a:gd name="T27" fmla="*/ 119 h 354"/>
                <a:gd name="T28" fmla="*/ 223 w 355"/>
                <a:gd name="T29" fmla="*/ 149 h 354"/>
                <a:gd name="T30" fmla="*/ 202 w 355"/>
                <a:gd name="T31" fmla="*/ 111 h 354"/>
                <a:gd name="T32" fmla="*/ 243 w 355"/>
                <a:gd name="T33" fmla="*/ 92 h 354"/>
                <a:gd name="T34" fmla="*/ 243 w 355"/>
                <a:gd name="T35" fmla="*/ 206 h 354"/>
                <a:gd name="T36" fmla="*/ 225 w 355"/>
                <a:gd name="T37" fmla="*/ 202 h 354"/>
                <a:gd name="T38" fmla="*/ 202 w 355"/>
                <a:gd name="T39" fmla="*/ 180 h 354"/>
                <a:gd name="T40" fmla="*/ 231 w 355"/>
                <a:gd name="T41" fmla="*/ 162 h 354"/>
                <a:gd name="T42" fmla="*/ 202 w 355"/>
                <a:gd name="T43" fmla="*/ 271 h 354"/>
                <a:gd name="T44" fmla="*/ 212 w 355"/>
                <a:gd name="T45" fmla="*/ 215 h 354"/>
                <a:gd name="T46" fmla="*/ 227 w 355"/>
                <a:gd name="T47" fmla="*/ 257 h 354"/>
                <a:gd name="T48" fmla="*/ 177 w 355"/>
                <a:gd name="T49" fmla="*/ 0 h 354"/>
                <a:gd name="T50" fmla="*/ 202 w 355"/>
                <a:gd name="T51" fmla="*/ 35 h 354"/>
                <a:gd name="T52" fmla="*/ 136 w 355"/>
                <a:gd name="T53" fmla="*/ 39 h 354"/>
                <a:gd name="T54" fmla="*/ 177 w 355"/>
                <a:gd name="T55" fmla="*/ 0 h 354"/>
                <a:gd name="T56" fmla="*/ 177 w 355"/>
                <a:gd name="T57" fmla="*/ 354 h 354"/>
                <a:gd name="T58" fmla="*/ 136 w 355"/>
                <a:gd name="T59" fmla="*/ 315 h 354"/>
                <a:gd name="T60" fmla="*/ 202 w 355"/>
                <a:gd name="T61" fmla="*/ 319 h 354"/>
                <a:gd name="T62" fmla="*/ 202 w 355"/>
                <a:gd name="T63" fmla="*/ 111 h 354"/>
                <a:gd name="T64" fmla="*/ 192 w 355"/>
                <a:gd name="T65" fmla="*/ 158 h 354"/>
                <a:gd name="T66" fmla="*/ 191 w 355"/>
                <a:gd name="T67" fmla="*/ 123 h 354"/>
                <a:gd name="T68" fmla="*/ 202 w 355"/>
                <a:gd name="T69" fmla="*/ 180 h 354"/>
                <a:gd name="T70" fmla="*/ 202 w 355"/>
                <a:gd name="T71" fmla="*/ 180 h 354"/>
                <a:gd name="T72" fmla="*/ 202 w 355"/>
                <a:gd name="T73" fmla="*/ 271 h 354"/>
                <a:gd name="T74" fmla="*/ 178 w 355"/>
                <a:gd name="T75" fmla="*/ 234 h 354"/>
                <a:gd name="T76" fmla="*/ 187 w 355"/>
                <a:gd name="T77" fmla="*/ 200 h 354"/>
                <a:gd name="T78" fmla="*/ 136 w 355"/>
                <a:gd name="T79" fmla="*/ 258 h 354"/>
                <a:gd name="T80" fmla="*/ 163 w 355"/>
                <a:gd name="T81" fmla="*/ 197 h 354"/>
                <a:gd name="T82" fmla="*/ 164 w 355"/>
                <a:gd name="T83" fmla="*/ 232 h 354"/>
                <a:gd name="T84" fmla="*/ 136 w 355"/>
                <a:gd name="T85" fmla="*/ 183 h 354"/>
                <a:gd name="T86" fmla="*/ 153 w 355"/>
                <a:gd name="T87" fmla="*/ 175 h 354"/>
                <a:gd name="T88" fmla="*/ 136 w 355"/>
                <a:gd name="T89" fmla="*/ 135 h 354"/>
                <a:gd name="T90" fmla="*/ 158 w 355"/>
                <a:gd name="T91" fmla="*/ 90 h 354"/>
                <a:gd name="T92" fmla="*/ 175 w 355"/>
                <a:gd name="T93" fmla="*/ 124 h 354"/>
                <a:gd name="T94" fmla="*/ 143 w 355"/>
                <a:gd name="T95" fmla="*/ 140 h 354"/>
                <a:gd name="T96" fmla="*/ 136 w 355"/>
                <a:gd name="T97" fmla="*/ 135 h 354"/>
                <a:gd name="T98" fmla="*/ 0 w 355"/>
                <a:gd name="T99" fmla="*/ 177 h 354"/>
                <a:gd name="T100" fmla="*/ 136 w 355"/>
                <a:gd name="T101" fmla="*/ 39 h 354"/>
                <a:gd name="T102" fmla="*/ 136 w 355"/>
                <a:gd name="T103" fmla="*/ 315 h 354"/>
                <a:gd name="T104" fmla="*/ 136 w 355"/>
                <a:gd name="T105" fmla="*/ 78 h 354"/>
                <a:gd name="T106" fmla="*/ 136 w 355"/>
                <a:gd name="T107" fmla="*/ 135 h 354"/>
                <a:gd name="T108" fmla="*/ 136 w 355"/>
                <a:gd name="T109" fmla="*/ 160 h 354"/>
                <a:gd name="T110" fmla="*/ 129 w 355"/>
                <a:gd name="T111" fmla="*/ 149 h 354"/>
                <a:gd name="T112" fmla="*/ 84 w 355"/>
                <a:gd name="T113" fmla="*/ 180 h 354"/>
                <a:gd name="T114" fmla="*/ 128 w 355"/>
                <a:gd name="T115" fmla="*/ 189 h 354"/>
                <a:gd name="T116" fmla="*/ 136 w 355"/>
                <a:gd name="T117" fmla="*/ 160 h 354"/>
                <a:gd name="T118" fmla="*/ 132 w 355"/>
                <a:gd name="T119" fmla="*/ 206 h 354"/>
                <a:gd name="T120" fmla="*/ 111 w 355"/>
                <a:gd name="T121" fmla="*/ 237 h 354"/>
                <a:gd name="T122" fmla="*/ 136 w 355"/>
                <a:gd name="T123" fmla="*/ 258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5" h="354">
                  <a:moveTo>
                    <a:pt x="243" y="13"/>
                  </a:moveTo>
                  <a:cubicBezTo>
                    <a:pt x="308" y="39"/>
                    <a:pt x="355" y="103"/>
                    <a:pt x="355" y="177"/>
                  </a:cubicBezTo>
                  <a:cubicBezTo>
                    <a:pt x="355" y="252"/>
                    <a:pt x="308" y="316"/>
                    <a:pt x="243" y="342"/>
                  </a:cubicBezTo>
                  <a:cubicBezTo>
                    <a:pt x="243" y="306"/>
                    <a:pt x="243" y="306"/>
                    <a:pt x="243" y="306"/>
                  </a:cubicBezTo>
                  <a:cubicBezTo>
                    <a:pt x="290" y="282"/>
                    <a:pt x="322" y="233"/>
                    <a:pt x="322" y="177"/>
                  </a:cubicBezTo>
                  <a:cubicBezTo>
                    <a:pt x="322" y="121"/>
                    <a:pt x="290" y="73"/>
                    <a:pt x="243" y="49"/>
                  </a:cubicBezTo>
                  <a:lnTo>
                    <a:pt x="243" y="13"/>
                  </a:lnTo>
                  <a:close/>
                  <a:moveTo>
                    <a:pt x="243" y="206"/>
                  </a:moveTo>
                  <a:cubicBezTo>
                    <a:pt x="250" y="206"/>
                    <a:pt x="257" y="206"/>
                    <a:pt x="263" y="205"/>
                  </a:cubicBezTo>
                  <a:cubicBezTo>
                    <a:pt x="288" y="200"/>
                    <a:pt x="292" y="186"/>
                    <a:pt x="271" y="175"/>
                  </a:cubicBezTo>
                  <a:cubicBezTo>
                    <a:pt x="264" y="170"/>
                    <a:pt x="254" y="167"/>
                    <a:pt x="243" y="164"/>
                  </a:cubicBezTo>
                  <a:lnTo>
                    <a:pt x="243" y="206"/>
                  </a:lnTo>
                  <a:close/>
                  <a:moveTo>
                    <a:pt x="243" y="119"/>
                  </a:moveTo>
                  <a:cubicBezTo>
                    <a:pt x="243" y="118"/>
                    <a:pt x="243" y="118"/>
                    <a:pt x="244" y="117"/>
                  </a:cubicBezTo>
                  <a:cubicBezTo>
                    <a:pt x="248" y="105"/>
                    <a:pt x="247" y="96"/>
                    <a:pt x="243" y="92"/>
                  </a:cubicBezTo>
                  <a:lnTo>
                    <a:pt x="243" y="119"/>
                  </a:lnTo>
                  <a:close/>
                  <a:moveTo>
                    <a:pt x="202" y="2"/>
                  </a:moveTo>
                  <a:cubicBezTo>
                    <a:pt x="216" y="4"/>
                    <a:pt x="230" y="8"/>
                    <a:pt x="243" y="13"/>
                  </a:cubicBezTo>
                  <a:cubicBezTo>
                    <a:pt x="243" y="49"/>
                    <a:pt x="243" y="49"/>
                    <a:pt x="243" y="49"/>
                  </a:cubicBezTo>
                  <a:cubicBezTo>
                    <a:pt x="230" y="42"/>
                    <a:pt x="217" y="38"/>
                    <a:pt x="202" y="35"/>
                  </a:cubicBezTo>
                  <a:lnTo>
                    <a:pt x="202" y="2"/>
                  </a:lnTo>
                  <a:close/>
                  <a:moveTo>
                    <a:pt x="243" y="342"/>
                  </a:moveTo>
                  <a:cubicBezTo>
                    <a:pt x="230" y="347"/>
                    <a:pt x="216" y="351"/>
                    <a:pt x="202" y="353"/>
                  </a:cubicBezTo>
                  <a:cubicBezTo>
                    <a:pt x="202" y="319"/>
                    <a:pt x="202" y="319"/>
                    <a:pt x="202" y="319"/>
                  </a:cubicBezTo>
                  <a:cubicBezTo>
                    <a:pt x="217" y="317"/>
                    <a:pt x="230" y="312"/>
                    <a:pt x="243" y="306"/>
                  </a:cubicBezTo>
                  <a:lnTo>
                    <a:pt x="243" y="342"/>
                  </a:lnTo>
                  <a:close/>
                  <a:moveTo>
                    <a:pt x="243" y="92"/>
                  </a:moveTo>
                  <a:cubicBezTo>
                    <a:pt x="243" y="119"/>
                    <a:pt x="243" y="119"/>
                    <a:pt x="243" y="119"/>
                  </a:cubicBezTo>
                  <a:cubicBezTo>
                    <a:pt x="239" y="129"/>
                    <a:pt x="233" y="139"/>
                    <a:pt x="226" y="149"/>
                  </a:cubicBezTo>
                  <a:cubicBezTo>
                    <a:pt x="225" y="149"/>
                    <a:pt x="224" y="149"/>
                    <a:pt x="223" y="149"/>
                  </a:cubicBezTo>
                  <a:cubicBezTo>
                    <a:pt x="217" y="149"/>
                    <a:pt x="209" y="151"/>
                    <a:pt x="202" y="153"/>
                  </a:cubicBezTo>
                  <a:cubicBezTo>
                    <a:pt x="202" y="111"/>
                    <a:pt x="202" y="111"/>
                    <a:pt x="202" y="111"/>
                  </a:cubicBezTo>
                  <a:cubicBezTo>
                    <a:pt x="209" y="104"/>
                    <a:pt x="215" y="99"/>
                    <a:pt x="222" y="95"/>
                  </a:cubicBezTo>
                  <a:cubicBezTo>
                    <a:pt x="232" y="89"/>
                    <a:pt x="239" y="89"/>
                    <a:pt x="243" y="92"/>
                  </a:cubicBezTo>
                  <a:moveTo>
                    <a:pt x="243" y="164"/>
                  </a:moveTo>
                  <a:cubicBezTo>
                    <a:pt x="243" y="206"/>
                    <a:pt x="243" y="206"/>
                    <a:pt x="243" y="206"/>
                  </a:cubicBezTo>
                  <a:cubicBezTo>
                    <a:pt x="238" y="206"/>
                    <a:pt x="232" y="206"/>
                    <a:pt x="226" y="205"/>
                  </a:cubicBezTo>
                  <a:cubicBezTo>
                    <a:pt x="226" y="204"/>
                    <a:pt x="225" y="203"/>
                    <a:pt x="225" y="202"/>
                  </a:cubicBezTo>
                  <a:cubicBezTo>
                    <a:pt x="220" y="195"/>
                    <a:pt x="211" y="186"/>
                    <a:pt x="202" y="180"/>
                  </a:cubicBezTo>
                  <a:cubicBezTo>
                    <a:pt x="202" y="180"/>
                    <a:pt x="202" y="180"/>
                    <a:pt x="202" y="180"/>
                  </a:cubicBezTo>
                  <a:cubicBezTo>
                    <a:pt x="211" y="177"/>
                    <a:pt x="221" y="172"/>
                    <a:pt x="227" y="166"/>
                  </a:cubicBezTo>
                  <a:cubicBezTo>
                    <a:pt x="229" y="165"/>
                    <a:pt x="230" y="163"/>
                    <a:pt x="231" y="162"/>
                  </a:cubicBezTo>
                  <a:cubicBezTo>
                    <a:pt x="235" y="163"/>
                    <a:pt x="239" y="163"/>
                    <a:pt x="243" y="164"/>
                  </a:cubicBezTo>
                  <a:moveTo>
                    <a:pt x="202" y="271"/>
                  </a:moveTo>
                  <a:cubicBezTo>
                    <a:pt x="202" y="210"/>
                    <a:pt x="202" y="210"/>
                    <a:pt x="202" y="210"/>
                  </a:cubicBezTo>
                  <a:cubicBezTo>
                    <a:pt x="205" y="212"/>
                    <a:pt x="209" y="214"/>
                    <a:pt x="212" y="215"/>
                  </a:cubicBezTo>
                  <a:cubicBezTo>
                    <a:pt x="214" y="215"/>
                    <a:pt x="216" y="216"/>
                    <a:pt x="218" y="216"/>
                  </a:cubicBezTo>
                  <a:cubicBezTo>
                    <a:pt x="223" y="230"/>
                    <a:pt x="227" y="245"/>
                    <a:pt x="227" y="257"/>
                  </a:cubicBezTo>
                  <a:cubicBezTo>
                    <a:pt x="227" y="278"/>
                    <a:pt x="216" y="283"/>
                    <a:pt x="202" y="271"/>
                  </a:cubicBezTo>
                  <a:moveTo>
                    <a:pt x="177" y="0"/>
                  </a:moveTo>
                  <a:cubicBezTo>
                    <a:pt x="186" y="0"/>
                    <a:pt x="194" y="1"/>
                    <a:pt x="202" y="2"/>
                  </a:cubicBezTo>
                  <a:cubicBezTo>
                    <a:pt x="202" y="35"/>
                    <a:pt x="202" y="35"/>
                    <a:pt x="202" y="35"/>
                  </a:cubicBezTo>
                  <a:cubicBezTo>
                    <a:pt x="194" y="34"/>
                    <a:pt x="186" y="33"/>
                    <a:pt x="177" y="33"/>
                  </a:cubicBezTo>
                  <a:cubicBezTo>
                    <a:pt x="163" y="33"/>
                    <a:pt x="149" y="35"/>
                    <a:pt x="136" y="39"/>
                  </a:cubicBezTo>
                  <a:cubicBezTo>
                    <a:pt x="136" y="5"/>
                    <a:pt x="136" y="5"/>
                    <a:pt x="136" y="5"/>
                  </a:cubicBezTo>
                  <a:cubicBezTo>
                    <a:pt x="149" y="2"/>
                    <a:pt x="163" y="0"/>
                    <a:pt x="177" y="0"/>
                  </a:cubicBezTo>
                  <a:moveTo>
                    <a:pt x="202" y="353"/>
                  </a:moveTo>
                  <a:cubicBezTo>
                    <a:pt x="194" y="354"/>
                    <a:pt x="186" y="354"/>
                    <a:pt x="177" y="354"/>
                  </a:cubicBezTo>
                  <a:cubicBezTo>
                    <a:pt x="163" y="354"/>
                    <a:pt x="149" y="353"/>
                    <a:pt x="136" y="350"/>
                  </a:cubicBezTo>
                  <a:cubicBezTo>
                    <a:pt x="136" y="315"/>
                    <a:pt x="136" y="315"/>
                    <a:pt x="136" y="315"/>
                  </a:cubicBezTo>
                  <a:cubicBezTo>
                    <a:pt x="149" y="319"/>
                    <a:pt x="163" y="322"/>
                    <a:pt x="177" y="322"/>
                  </a:cubicBezTo>
                  <a:cubicBezTo>
                    <a:pt x="186" y="322"/>
                    <a:pt x="194" y="321"/>
                    <a:pt x="202" y="319"/>
                  </a:cubicBezTo>
                  <a:lnTo>
                    <a:pt x="202" y="353"/>
                  </a:lnTo>
                  <a:close/>
                  <a:moveTo>
                    <a:pt x="202" y="111"/>
                  </a:moveTo>
                  <a:cubicBezTo>
                    <a:pt x="202" y="153"/>
                    <a:pt x="202" y="153"/>
                    <a:pt x="202" y="153"/>
                  </a:cubicBezTo>
                  <a:cubicBezTo>
                    <a:pt x="199" y="154"/>
                    <a:pt x="195" y="156"/>
                    <a:pt x="192" y="158"/>
                  </a:cubicBezTo>
                  <a:cubicBezTo>
                    <a:pt x="194" y="148"/>
                    <a:pt x="194" y="137"/>
                    <a:pt x="193" y="129"/>
                  </a:cubicBezTo>
                  <a:cubicBezTo>
                    <a:pt x="192" y="127"/>
                    <a:pt x="192" y="125"/>
                    <a:pt x="191" y="123"/>
                  </a:cubicBezTo>
                  <a:cubicBezTo>
                    <a:pt x="195" y="119"/>
                    <a:pt x="198" y="115"/>
                    <a:pt x="202" y="111"/>
                  </a:cubicBezTo>
                  <a:moveTo>
                    <a:pt x="202" y="180"/>
                  </a:moveTo>
                  <a:cubicBezTo>
                    <a:pt x="202" y="180"/>
                    <a:pt x="202" y="180"/>
                    <a:pt x="202" y="180"/>
                  </a:cubicBezTo>
                  <a:cubicBezTo>
                    <a:pt x="202" y="180"/>
                    <a:pt x="202" y="180"/>
                    <a:pt x="202" y="180"/>
                  </a:cubicBezTo>
                  <a:close/>
                  <a:moveTo>
                    <a:pt x="202" y="210"/>
                  </a:moveTo>
                  <a:cubicBezTo>
                    <a:pt x="202" y="271"/>
                    <a:pt x="202" y="271"/>
                    <a:pt x="202" y="271"/>
                  </a:cubicBezTo>
                  <a:cubicBezTo>
                    <a:pt x="200" y="269"/>
                    <a:pt x="198" y="267"/>
                    <a:pt x="196" y="265"/>
                  </a:cubicBezTo>
                  <a:cubicBezTo>
                    <a:pt x="189" y="257"/>
                    <a:pt x="183" y="245"/>
                    <a:pt x="178" y="234"/>
                  </a:cubicBezTo>
                  <a:cubicBezTo>
                    <a:pt x="178" y="233"/>
                    <a:pt x="179" y="232"/>
                    <a:pt x="179" y="231"/>
                  </a:cubicBezTo>
                  <a:cubicBezTo>
                    <a:pt x="184" y="223"/>
                    <a:pt x="187" y="211"/>
                    <a:pt x="187" y="200"/>
                  </a:cubicBezTo>
                  <a:cubicBezTo>
                    <a:pt x="192" y="204"/>
                    <a:pt x="197" y="207"/>
                    <a:pt x="202" y="210"/>
                  </a:cubicBezTo>
                  <a:moveTo>
                    <a:pt x="136" y="258"/>
                  </a:moveTo>
                  <a:cubicBezTo>
                    <a:pt x="136" y="206"/>
                    <a:pt x="136" y="206"/>
                    <a:pt x="136" y="206"/>
                  </a:cubicBezTo>
                  <a:cubicBezTo>
                    <a:pt x="144" y="205"/>
                    <a:pt x="154" y="202"/>
                    <a:pt x="163" y="197"/>
                  </a:cubicBezTo>
                  <a:cubicBezTo>
                    <a:pt x="161" y="207"/>
                    <a:pt x="161" y="218"/>
                    <a:pt x="162" y="226"/>
                  </a:cubicBezTo>
                  <a:cubicBezTo>
                    <a:pt x="163" y="228"/>
                    <a:pt x="163" y="230"/>
                    <a:pt x="164" y="232"/>
                  </a:cubicBezTo>
                  <a:cubicBezTo>
                    <a:pt x="155" y="242"/>
                    <a:pt x="145" y="252"/>
                    <a:pt x="136" y="258"/>
                  </a:cubicBezTo>
                  <a:moveTo>
                    <a:pt x="136" y="183"/>
                  </a:moveTo>
                  <a:cubicBezTo>
                    <a:pt x="136" y="160"/>
                    <a:pt x="136" y="160"/>
                    <a:pt x="136" y="160"/>
                  </a:cubicBezTo>
                  <a:cubicBezTo>
                    <a:pt x="141" y="165"/>
                    <a:pt x="147" y="171"/>
                    <a:pt x="153" y="175"/>
                  </a:cubicBezTo>
                  <a:cubicBezTo>
                    <a:pt x="147" y="177"/>
                    <a:pt x="141" y="179"/>
                    <a:pt x="136" y="183"/>
                  </a:cubicBezTo>
                  <a:moveTo>
                    <a:pt x="136" y="135"/>
                  </a:moveTo>
                  <a:cubicBezTo>
                    <a:pt x="136" y="78"/>
                    <a:pt x="136" y="78"/>
                    <a:pt x="136" y="78"/>
                  </a:cubicBezTo>
                  <a:cubicBezTo>
                    <a:pt x="142" y="76"/>
                    <a:pt x="150" y="80"/>
                    <a:pt x="158" y="90"/>
                  </a:cubicBezTo>
                  <a:cubicBezTo>
                    <a:pt x="166" y="98"/>
                    <a:pt x="172" y="109"/>
                    <a:pt x="177" y="121"/>
                  </a:cubicBezTo>
                  <a:cubicBezTo>
                    <a:pt x="177" y="122"/>
                    <a:pt x="176" y="123"/>
                    <a:pt x="175" y="124"/>
                  </a:cubicBezTo>
                  <a:cubicBezTo>
                    <a:pt x="171" y="132"/>
                    <a:pt x="168" y="144"/>
                    <a:pt x="168" y="155"/>
                  </a:cubicBezTo>
                  <a:cubicBezTo>
                    <a:pt x="160" y="148"/>
                    <a:pt x="151" y="143"/>
                    <a:pt x="143" y="140"/>
                  </a:cubicBezTo>
                  <a:cubicBezTo>
                    <a:pt x="141" y="139"/>
                    <a:pt x="139" y="139"/>
                    <a:pt x="137" y="139"/>
                  </a:cubicBezTo>
                  <a:cubicBezTo>
                    <a:pt x="137" y="137"/>
                    <a:pt x="136" y="136"/>
                    <a:pt x="136" y="135"/>
                  </a:cubicBezTo>
                  <a:moveTo>
                    <a:pt x="136" y="350"/>
                  </a:moveTo>
                  <a:cubicBezTo>
                    <a:pt x="58" y="331"/>
                    <a:pt x="0" y="261"/>
                    <a:pt x="0" y="177"/>
                  </a:cubicBezTo>
                  <a:cubicBezTo>
                    <a:pt x="0" y="94"/>
                    <a:pt x="58" y="24"/>
                    <a:pt x="136" y="5"/>
                  </a:cubicBezTo>
                  <a:cubicBezTo>
                    <a:pt x="136" y="39"/>
                    <a:pt x="136" y="39"/>
                    <a:pt x="136" y="39"/>
                  </a:cubicBezTo>
                  <a:cubicBezTo>
                    <a:pt x="77" y="57"/>
                    <a:pt x="33" y="112"/>
                    <a:pt x="33" y="177"/>
                  </a:cubicBezTo>
                  <a:cubicBezTo>
                    <a:pt x="33" y="243"/>
                    <a:pt x="77" y="298"/>
                    <a:pt x="136" y="315"/>
                  </a:cubicBezTo>
                  <a:lnTo>
                    <a:pt x="136" y="350"/>
                  </a:lnTo>
                  <a:close/>
                  <a:moveTo>
                    <a:pt x="136" y="78"/>
                  </a:moveTo>
                  <a:cubicBezTo>
                    <a:pt x="131" y="80"/>
                    <a:pt x="128" y="87"/>
                    <a:pt x="128" y="98"/>
                  </a:cubicBezTo>
                  <a:cubicBezTo>
                    <a:pt x="128" y="109"/>
                    <a:pt x="131" y="122"/>
                    <a:pt x="136" y="135"/>
                  </a:cubicBezTo>
                  <a:lnTo>
                    <a:pt x="136" y="78"/>
                  </a:lnTo>
                  <a:close/>
                  <a:moveTo>
                    <a:pt x="136" y="160"/>
                  </a:moveTo>
                  <a:cubicBezTo>
                    <a:pt x="134" y="158"/>
                    <a:pt x="132" y="155"/>
                    <a:pt x="130" y="152"/>
                  </a:cubicBezTo>
                  <a:cubicBezTo>
                    <a:pt x="129" y="151"/>
                    <a:pt x="129" y="150"/>
                    <a:pt x="129" y="149"/>
                  </a:cubicBezTo>
                  <a:cubicBezTo>
                    <a:pt x="116" y="148"/>
                    <a:pt x="103" y="148"/>
                    <a:pt x="92" y="150"/>
                  </a:cubicBezTo>
                  <a:cubicBezTo>
                    <a:pt x="67" y="155"/>
                    <a:pt x="63" y="168"/>
                    <a:pt x="84" y="180"/>
                  </a:cubicBezTo>
                  <a:cubicBezTo>
                    <a:pt x="94" y="186"/>
                    <a:pt x="109" y="190"/>
                    <a:pt x="124" y="193"/>
                  </a:cubicBezTo>
                  <a:cubicBezTo>
                    <a:pt x="125" y="191"/>
                    <a:pt x="126" y="190"/>
                    <a:pt x="128" y="189"/>
                  </a:cubicBezTo>
                  <a:cubicBezTo>
                    <a:pt x="130" y="187"/>
                    <a:pt x="133" y="185"/>
                    <a:pt x="136" y="183"/>
                  </a:cubicBezTo>
                  <a:lnTo>
                    <a:pt x="136" y="160"/>
                  </a:lnTo>
                  <a:close/>
                  <a:moveTo>
                    <a:pt x="136" y="206"/>
                  </a:moveTo>
                  <a:cubicBezTo>
                    <a:pt x="135" y="206"/>
                    <a:pt x="133" y="206"/>
                    <a:pt x="132" y="206"/>
                  </a:cubicBezTo>
                  <a:cubicBezTo>
                    <a:pt x="131" y="206"/>
                    <a:pt x="130" y="206"/>
                    <a:pt x="129" y="206"/>
                  </a:cubicBezTo>
                  <a:cubicBezTo>
                    <a:pt x="121" y="216"/>
                    <a:pt x="115" y="227"/>
                    <a:pt x="111" y="237"/>
                  </a:cubicBezTo>
                  <a:cubicBezTo>
                    <a:pt x="103" y="262"/>
                    <a:pt x="112" y="272"/>
                    <a:pt x="133" y="260"/>
                  </a:cubicBezTo>
                  <a:cubicBezTo>
                    <a:pt x="134" y="259"/>
                    <a:pt x="135" y="259"/>
                    <a:pt x="136" y="258"/>
                  </a:cubicBezTo>
                  <a:lnTo>
                    <a:pt x="136" y="206"/>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19" name="Rectangle 338"/>
            <p:cNvSpPr>
              <a:spLocks noChangeArrowheads="1"/>
            </p:cNvSpPr>
            <p:nvPr/>
          </p:nvSpPr>
          <p:spPr bwMode="auto">
            <a:xfrm>
              <a:off x="3119438" y="2701925"/>
              <a:ext cx="747713" cy="1071563"/>
            </a:xfrm>
            <a:prstGeom prst="rect">
              <a:avLst/>
            </a:prstGeom>
            <a:solidFill>
              <a:srgbClr val="91BD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0" name="Freeform 339"/>
            <p:cNvSpPr>
              <a:spLocks/>
            </p:cNvSpPr>
            <p:nvPr/>
          </p:nvSpPr>
          <p:spPr bwMode="auto">
            <a:xfrm>
              <a:off x="3144838" y="2762250"/>
              <a:ext cx="711200" cy="998538"/>
            </a:xfrm>
            <a:custGeom>
              <a:avLst/>
              <a:gdLst>
                <a:gd name="T0" fmla="*/ 0 w 448"/>
                <a:gd name="T1" fmla="*/ 0 h 629"/>
                <a:gd name="T2" fmla="*/ 439 w 448"/>
                <a:gd name="T3" fmla="*/ 0 h 629"/>
                <a:gd name="T4" fmla="*/ 448 w 448"/>
                <a:gd name="T5" fmla="*/ 629 h 629"/>
                <a:gd name="T6" fmla="*/ 0 w 448"/>
                <a:gd name="T7" fmla="*/ 620 h 629"/>
                <a:gd name="T8" fmla="*/ 0 w 448"/>
                <a:gd name="T9" fmla="*/ 0 h 629"/>
              </a:gdLst>
              <a:ahLst/>
              <a:cxnLst>
                <a:cxn ang="0">
                  <a:pos x="T0" y="T1"/>
                </a:cxn>
                <a:cxn ang="0">
                  <a:pos x="T2" y="T3"/>
                </a:cxn>
                <a:cxn ang="0">
                  <a:pos x="T4" y="T5"/>
                </a:cxn>
                <a:cxn ang="0">
                  <a:pos x="T6" y="T7"/>
                </a:cxn>
                <a:cxn ang="0">
                  <a:pos x="T8" y="T9"/>
                </a:cxn>
              </a:cxnLst>
              <a:rect l="0" t="0" r="r" b="b"/>
              <a:pathLst>
                <a:path w="448" h="629">
                  <a:moveTo>
                    <a:pt x="0" y="0"/>
                  </a:moveTo>
                  <a:lnTo>
                    <a:pt x="439" y="0"/>
                  </a:lnTo>
                  <a:lnTo>
                    <a:pt x="448" y="629"/>
                  </a:lnTo>
                  <a:lnTo>
                    <a:pt x="0" y="620"/>
                  </a:lnTo>
                  <a:lnTo>
                    <a:pt x="0" y="0"/>
                  </a:lnTo>
                  <a:close/>
                </a:path>
              </a:pathLst>
            </a:custGeom>
            <a:solidFill>
              <a:srgbClr val="9DB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1" name="Rectangle 340"/>
            <p:cNvSpPr>
              <a:spLocks noChangeArrowheads="1"/>
            </p:cNvSpPr>
            <p:nvPr/>
          </p:nvSpPr>
          <p:spPr bwMode="auto">
            <a:xfrm>
              <a:off x="3144838" y="2762250"/>
              <a:ext cx="696913" cy="9842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2" name="Freeform 341"/>
            <p:cNvSpPr>
              <a:spLocks/>
            </p:cNvSpPr>
            <p:nvPr/>
          </p:nvSpPr>
          <p:spPr bwMode="auto">
            <a:xfrm>
              <a:off x="3354388" y="2762250"/>
              <a:ext cx="280988" cy="30163"/>
            </a:xfrm>
            <a:custGeom>
              <a:avLst/>
              <a:gdLst>
                <a:gd name="T0" fmla="*/ 2 w 177"/>
                <a:gd name="T1" fmla="*/ 0 h 19"/>
                <a:gd name="T2" fmla="*/ 177 w 177"/>
                <a:gd name="T3" fmla="*/ 0 h 19"/>
                <a:gd name="T4" fmla="*/ 176 w 177"/>
                <a:gd name="T5" fmla="*/ 19 h 19"/>
                <a:gd name="T6" fmla="*/ 0 w 177"/>
                <a:gd name="T7" fmla="*/ 19 h 19"/>
                <a:gd name="T8" fmla="*/ 2 w 177"/>
                <a:gd name="T9" fmla="*/ 0 h 19"/>
              </a:gdLst>
              <a:ahLst/>
              <a:cxnLst>
                <a:cxn ang="0">
                  <a:pos x="T0" y="T1"/>
                </a:cxn>
                <a:cxn ang="0">
                  <a:pos x="T2" y="T3"/>
                </a:cxn>
                <a:cxn ang="0">
                  <a:pos x="T4" y="T5"/>
                </a:cxn>
                <a:cxn ang="0">
                  <a:pos x="T6" y="T7"/>
                </a:cxn>
                <a:cxn ang="0">
                  <a:pos x="T8" y="T9"/>
                </a:cxn>
              </a:cxnLst>
              <a:rect l="0" t="0" r="r" b="b"/>
              <a:pathLst>
                <a:path w="177" h="19">
                  <a:moveTo>
                    <a:pt x="2" y="0"/>
                  </a:moveTo>
                  <a:lnTo>
                    <a:pt x="177" y="0"/>
                  </a:lnTo>
                  <a:lnTo>
                    <a:pt x="176" y="19"/>
                  </a:lnTo>
                  <a:lnTo>
                    <a:pt x="0" y="19"/>
                  </a:lnTo>
                  <a:lnTo>
                    <a:pt x="2"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3" name="Freeform 342"/>
            <p:cNvSpPr>
              <a:spLocks/>
            </p:cNvSpPr>
            <p:nvPr/>
          </p:nvSpPr>
          <p:spPr bwMode="auto">
            <a:xfrm>
              <a:off x="3357563" y="2701925"/>
              <a:ext cx="279400" cy="60325"/>
            </a:xfrm>
            <a:custGeom>
              <a:avLst/>
              <a:gdLst>
                <a:gd name="T0" fmla="*/ 12 w 131"/>
                <a:gd name="T1" fmla="*/ 8 h 28"/>
                <a:gd name="T2" fmla="*/ 47 w 131"/>
                <a:gd name="T3" fmla="*/ 8 h 28"/>
                <a:gd name="T4" fmla="*/ 47 w 131"/>
                <a:gd name="T5" fmla="*/ 0 h 28"/>
                <a:gd name="T6" fmla="*/ 85 w 131"/>
                <a:gd name="T7" fmla="*/ 0 h 28"/>
                <a:gd name="T8" fmla="*/ 85 w 131"/>
                <a:gd name="T9" fmla="*/ 8 h 28"/>
                <a:gd name="T10" fmla="*/ 120 w 131"/>
                <a:gd name="T11" fmla="*/ 8 h 28"/>
                <a:gd name="T12" fmla="*/ 131 w 131"/>
                <a:gd name="T13" fmla="*/ 19 h 28"/>
                <a:gd name="T14" fmla="*/ 130 w 131"/>
                <a:gd name="T15" fmla="*/ 28 h 28"/>
                <a:gd name="T16" fmla="*/ 0 w 131"/>
                <a:gd name="T17" fmla="*/ 28 h 28"/>
                <a:gd name="T18" fmla="*/ 1 w 131"/>
                <a:gd name="T19" fmla="*/ 19 h 28"/>
                <a:gd name="T20" fmla="*/ 12 w 131"/>
                <a:gd name="T21" fmla="*/ 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28">
                  <a:moveTo>
                    <a:pt x="12" y="8"/>
                  </a:moveTo>
                  <a:cubicBezTo>
                    <a:pt x="47" y="8"/>
                    <a:pt x="47" y="8"/>
                    <a:pt x="47" y="8"/>
                  </a:cubicBezTo>
                  <a:cubicBezTo>
                    <a:pt x="47" y="0"/>
                    <a:pt x="47" y="0"/>
                    <a:pt x="47" y="0"/>
                  </a:cubicBezTo>
                  <a:cubicBezTo>
                    <a:pt x="85" y="0"/>
                    <a:pt x="85" y="0"/>
                    <a:pt x="85" y="0"/>
                  </a:cubicBezTo>
                  <a:cubicBezTo>
                    <a:pt x="85" y="8"/>
                    <a:pt x="85" y="8"/>
                    <a:pt x="85" y="8"/>
                  </a:cubicBezTo>
                  <a:cubicBezTo>
                    <a:pt x="120" y="8"/>
                    <a:pt x="120" y="8"/>
                    <a:pt x="120" y="8"/>
                  </a:cubicBezTo>
                  <a:cubicBezTo>
                    <a:pt x="126" y="8"/>
                    <a:pt x="131" y="13"/>
                    <a:pt x="131" y="19"/>
                  </a:cubicBezTo>
                  <a:cubicBezTo>
                    <a:pt x="130" y="28"/>
                    <a:pt x="130" y="28"/>
                    <a:pt x="130" y="28"/>
                  </a:cubicBezTo>
                  <a:cubicBezTo>
                    <a:pt x="0" y="28"/>
                    <a:pt x="0" y="28"/>
                    <a:pt x="0" y="28"/>
                  </a:cubicBezTo>
                  <a:cubicBezTo>
                    <a:pt x="1" y="19"/>
                    <a:pt x="1" y="19"/>
                    <a:pt x="1" y="19"/>
                  </a:cubicBezTo>
                  <a:cubicBezTo>
                    <a:pt x="1" y="13"/>
                    <a:pt x="6" y="8"/>
                    <a:pt x="12" y="8"/>
                  </a:cubicBezTo>
                </a:path>
              </a:pathLst>
            </a:custGeom>
            <a:solidFill>
              <a:srgbClr val="9DB8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4" name="Freeform 343"/>
            <p:cNvSpPr>
              <a:spLocks noEditPoints="1"/>
            </p:cNvSpPr>
            <p:nvPr/>
          </p:nvSpPr>
          <p:spPr bwMode="auto">
            <a:xfrm>
              <a:off x="3354388" y="2554288"/>
              <a:ext cx="279400" cy="238125"/>
            </a:xfrm>
            <a:custGeom>
              <a:avLst/>
              <a:gdLst>
                <a:gd name="T0" fmla="*/ 65 w 130"/>
                <a:gd name="T1" fmla="*/ 0 h 111"/>
                <a:gd name="T2" fmla="*/ 65 w 130"/>
                <a:gd name="T3" fmla="*/ 0 h 111"/>
                <a:gd name="T4" fmla="*/ 84 w 130"/>
                <a:gd name="T5" fmla="*/ 19 h 111"/>
                <a:gd name="T6" fmla="*/ 84 w 130"/>
                <a:gd name="T7" fmla="*/ 75 h 111"/>
                <a:gd name="T8" fmla="*/ 119 w 130"/>
                <a:gd name="T9" fmla="*/ 75 h 111"/>
                <a:gd name="T10" fmla="*/ 130 w 130"/>
                <a:gd name="T11" fmla="*/ 86 h 111"/>
                <a:gd name="T12" fmla="*/ 130 w 130"/>
                <a:gd name="T13" fmla="*/ 111 h 111"/>
                <a:gd name="T14" fmla="*/ 65 w 130"/>
                <a:gd name="T15" fmla="*/ 111 h 111"/>
                <a:gd name="T16" fmla="*/ 65 w 130"/>
                <a:gd name="T17" fmla="*/ 28 h 111"/>
                <a:gd name="T18" fmla="*/ 73 w 130"/>
                <a:gd name="T19" fmla="*/ 19 h 111"/>
                <a:gd name="T20" fmla="*/ 65 w 130"/>
                <a:gd name="T21" fmla="*/ 11 h 111"/>
                <a:gd name="T22" fmla="*/ 65 w 130"/>
                <a:gd name="T23" fmla="*/ 0 h 111"/>
                <a:gd name="T24" fmla="*/ 11 w 130"/>
                <a:gd name="T25" fmla="*/ 75 h 111"/>
                <a:gd name="T26" fmla="*/ 46 w 130"/>
                <a:gd name="T27" fmla="*/ 75 h 111"/>
                <a:gd name="T28" fmla="*/ 46 w 130"/>
                <a:gd name="T29" fmla="*/ 19 h 111"/>
                <a:gd name="T30" fmla="*/ 65 w 130"/>
                <a:gd name="T31" fmla="*/ 0 h 111"/>
                <a:gd name="T32" fmla="*/ 65 w 130"/>
                <a:gd name="T33" fmla="*/ 11 h 111"/>
                <a:gd name="T34" fmla="*/ 56 w 130"/>
                <a:gd name="T35" fmla="*/ 19 h 111"/>
                <a:gd name="T36" fmla="*/ 65 w 130"/>
                <a:gd name="T37" fmla="*/ 28 h 111"/>
                <a:gd name="T38" fmla="*/ 65 w 130"/>
                <a:gd name="T39" fmla="*/ 111 h 111"/>
                <a:gd name="T40" fmla="*/ 0 w 130"/>
                <a:gd name="T41" fmla="*/ 111 h 111"/>
                <a:gd name="T42" fmla="*/ 0 w 130"/>
                <a:gd name="T43" fmla="*/ 86 h 111"/>
                <a:gd name="T44" fmla="*/ 11 w 130"/>
                <a:gd name="T45" fmla="*/ 75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0" h="111">
                  <a:moveTo>
                    <a:pt x="65" y="0"/>
                  </a:moveTo>
                  <a:cubicBezTo>
                    <a:pt x="65" y="0"/>
                    <a:pt x="65" y="0"/>
                    <a:pt x="65" y="0"/>
                  </a:cubicBezTo>
                  <a:cubicBezTo>
                    <a:pt x="75" y="0"/>
                    <a:pt x="84" y="9"/>
                    <a:pt x="84" y="19"/>
                  </a:cubicBezTo>
                  <a:cubicBezTo>
                    <a:pt x="84" y="75"/>
                    <a:pt x="84" y="75"/>
                    <a:pt x="84" y="75"/>
                  </a:cubicBezTo>
                  <a:cubicBezTo>
                    <a:pt x="119" y="75"/>
                    <a:pt x="119" y="75"/>
                    <a:pt x="119" y="75"/>
                  </a:cubicBezTo>
                  <a:cubicBezTo>
                    <a:pt x="125" y="75"/>
                    <a:pt x="130" y="80"/>
                    <a:pt x="130" y="86"/>
                  </a:cubicBezTo>
                  <a:cubicBezTo>
                    <a:pt x="130" y="111"/>
                    <a:pt x="130" y="111"/>
                    <a:pt x="130" y="111"/>
                  </a:cubicBezTo>
                  <a:cubicBezTo>
                    <a:pt x="65" y="111"/>
                    <a:pt x="65" y="111"/>
                    <a:pt x="65" y="111"/>
                  </a:cubicBezTo>
                  <a:cubicBezTo>
                    <a:pt x="65" y="28"/>
                    <a:pt x="65" y="28"/>
                    <a:pt x="65" y="28"/>
                  </a:cubicBezTo>
                  <a:cubicBezTo>
                    <a:pt x="70" y="28"/>
                    <a:pt x="73" y="24"/>
                    <a:pt x="73" y="19"/>
                  </a:cubicBezTo>
                  <a:cubicBezTo>
                    <a:pt x="73" y="14"/>
                    <a:pt x="70" y="11"/>
                    <a:pt x="65" y="11"/>
                  </a:cubicBezTo>
                  <a:lnTo>
                    <a:pt x="65" y="0"/>
                  </a:lnTo>
                  <a:close/>
                  <a:moveTo>
                    <a:pt x="11" y="75"/>
                  </a:moveTo>
                  <a:cubicBezTo>
                    <a:pt x="46" y="75"/>
                    <a:pt x="46" y="75"/>
                    <a:pt x="46" y="75"/>
                  </a:cubicBezTo>
                  <a:cubicBezTo>
                    <a:pt x="46" y="19"/>
                    <a:pt x="46" y="19"/>
                    <a:pt x="46" y="19"/>
                  </a:cubicBezTo>
                  <a:cubicBezTo>
                    <a:pt x="46" y="9"/>
                    <a:pt x="54" y="0"/>
                    <a:pt x="65" y="0"/>
                  </a:cubicBezTo>
                  <a:cubicBezTo>
                    <a:pt x="65" y="11"/>
                    <a:pt x="65" y="11"/>
                    <a:pt x="65" y="11"/>
                  </a:cubicBezTo>
                  <a:cubicBezTo>
                    <a:pt x="60" y="11"/>
                    <a:pt x="56" y="14"/>
                    <a:pt x="56" y="19"/>
                  </a:cubicBezTo>
                  <a:cubicBezTo>
                    <a:pt x="56" y="24"/>
                    <a:pt x="60" y="28"/>
                    <a:pt x="65" y="28"/>
                  </a:cubicBezTo>
                  <a:cubicBezTo>
                    <a:pt x="65" y="111"/>
                    <a:pt x="65" y="111"/>
                    <a:pt x="65" y="111"/>
                  </a:cubicBezTo>
                  <a:cubicBezTo>
                    <a:pt x="0" y="111"/>
                    <a:pt x="0" y="111"/>
                    <a:pt x="0" y="111"/>
                  </a:cubicBezTo>
                  <a:cubicBezTo>
                    <a:pt x="0" y="86"/>
                    <a:pt x="0" y="86"/>
                    <a:pt x="0" y="86"/>
                  </a:cubicBezTo>
                  <a:cubicBezTo>
                    <a:pt x="0" y="80"/>
                    <a:pt x="5" y="75"/>
                    <a:pt x="11" y="75"/>
                  </a:cubicBezTo>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5" name="Rectangle 344"/>
            <p:cNvSpPr>
              <a:spLocks noChangeArrowheads="1"/>
            </p:cNvSpPr>
            <p:nvPr/>
          </p:nvSpPr>
          <p:spPr bwMode="auto">
            <a:xfrm>
              <a:off x="3727451" y="3451225"/>
              <a:ext cx="735013" cy="3683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6" name="Freeform 345"/>
            <p:cNvSpPr>
              <a:spLocks/>
            </p:cNvSpPr>
            <p:nvPr/>
          </p:nvSpPr>
          <p:spPr bwMode="auto">
            <a:xfrm>
              <a:off x="3727451" y="3451225"/>
              <a:ext cx="735013" cy="61913"/>
            </a:xfrm>
            <a:custGeom>
              <a:avLst/>
              <a:gdLst>
                <a:gd name="T0" fmla="*/ 0 w 343"/>
                <a:gd name="T1" fmla="*/ 0 h 29"/>
                <a:gd name="T2" fmla="*/ 343 w 343"/>
                <a:gd name="T3" fmla="*/ 0 h 29"/>
                <a:gd name="T4" fmla="*/ 338 w 343"/>
                <a:gd name="T5" fmla="*/ 23 h 29"/>
                <a:gd name="T6" fmla="*/ 332 w 343"/>
                <a:gd name="T7" fmla="*/ 29 h 29"/>
                <a:gd name="T8" fmla="*/ 12 w 343"/>
                <a:gd name="T9" fmla="*/ 29 h 29"/>
                <a:gd name="T10" fmla="*/ 5 w 343"/>
                <a:gd name="T11" fmla="*/ 23 h 29"/>
                <a:gd name="T12" fmla="*/ 0 w 343"/>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343" h="29">
                  <a:moveTo>
                    <a:pt x="0" y="0"/>
                  </a:moveTo>
                  <a:cubicBezTo>
                    <a:pt x="343" y="0"/>
                    <a:pt x="343" y="0"/>
                    <a:pt x="343" y="0"/>
                  </a:cubicBezTo>
                  <a:cubicBezTo>
                    <a:pt x="338" y="23"/>
                    <a:pt x="338" y="23"/>
                    <a:pt x="338" y="23"/>
                  </a:cubicBezTo>
                  <a:cubicBezTo>
                    <a:pt x="337" y="26"/>
                    <a:pt x="335" y="29"/>
                    <a:pt x="332" y="29"/>
                  </a:cubicBezTo>
                  <a:cubicBezTo>
                    <a:pt x="12" y="29"/>
                    <a:pt x="12" y="29"/>
                    <a:pt x="12" y="29"/>
                  </a:cubicBezTo>
                  <a:cubicBezTo>
                    <a:pt x="8" y="29"/>
                    <a:pt x="6" y="26"/>
                    <a:pt x="5" y="23"/>
                  </a:cubicBezTo>
                  <a:lnTo>
                    <a:pt x="0" y="0"/>
                  </a:lnTo>
                  <a:close/>
                </a:path>
              </a:pathLst>
            </a:custGeom>
            <a:solidFill>
              <a:srgbClr val="7FB4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7" name="Freeform 346"/>
            <p:cNvSpPr>
              <a:spLocks noEditPoints="1"/>
            </p:cNvSpPr>
            <p:nvPr/>
          </p:nvSpPr>
          <p:spPr bwMode="auto">
            <a:xfrm>
              <a:off x="4005263" y="3579813"/>
              <a:ext cx="177800" cy="177800"/>
            </a:xfrm>
            <a:custGeom>
              <a:avLst/>
              <a:gdLst>
                <a:gd name="T0" fmla="*/ 83 w 83"/>
                <a:gd name="T1" fmla="*/ 42 h 83"/>
                <a:gd name="T2" fmla="*/ 57 w 83"/>
                <a:gd name="T3" fmla="*/ 72 h 83"/>
                <a:gd name="T4" fmla="*/ 57 w 83"/>
                <a:gd name="T5" fmla="*/ 11 h 83"/>
                <a:gd name="T6" fmla="*/ 57 w 83"/>
                <a:gd name="T7" fmla="*/ 48 h 83"/>
                <a:gd name="T8" fmla="*/ 64 w 83"/>
                <a:gd name="T9" fmla="*/ 41 h 83"/>
                <a:gd name="T10" fmla="*/ 57 w 83"/>
                <a:gd name="T11" fmla="*/ 48 h 83"/>
                <a:gd name="T12" fmla="*/ 57 w 83"/>
                <a:gd name="T13" fmla="*/ 27 h 83"/>
                <a:gd name="T14" fmla="*/ 57 w 83"/>
                <a:gd name="T15" fmla="*/ 28 h 83"/>
                <a:gd name="T16" fmla="*/ 57 w 83"/>
                <a:gd name="T17" fmla="*/ 3 h 83"/>
                <a:gd name="T18" fmla="*/ 47 w 83"/>
                <a:gd name="T19" fmla="*/ 8 h 83"/>
                <a:gd name="T20" fmla="*/ 57 w 83"/>
                <a:gd name="T21" fmla="*/ 80 h 83"/>
                <a:gd name="T22" fmla="*/ 47 w 83"/>
                <a:gd name="T23" fmla="*/ 75 h 83"/>
                <a:gd name="T24" fmla="*/ 57 w 83"/>
                <a:gd name="T25" fmla="*/ 80 h 83"/>
                <a:gd name="T26" fmla="*/ 57 w 83"/>
                <a:gd name="T27" fmla="*/ 28 h 83"/>
                <a:gd name="T28" fmla="*/ 52 w 83"/>
                <a:gd name="T29" fmla="*/ 35 h 83"/>
                <a:gd name="T30" fmla="*/ 47 w 83"/>
                <a:gd name="T31" fmla="*/ 26 h 83"/>
                <a:gd name="T32" fmla="*/ 57 w 83"/>
                <a:gd name="T33" fmla="*/ 21 h 83"/>
                <a:gd name="T34" fmla="*/ 57 w 83"/>
                <a:gd name="T35" fmla="*/ 48 h 83"/>
                <a:gd name="T36" fmla="*/ 53 w 83"/>
                <a:gd name="T37" fmla="*/ 47 h 83"/>
                <a:gd name="T38" fmla="*/ 47 w 83"/>
                <a:gd name="T39" fmla="*/ 42 h 83"/>
                <a:gd name="T40" fmla="*/ 54 w 83"/>
                <a:gd name="T41" fmla="*/ 38 h 83"/>
                <a:gd name="T42" fmla="*/ 47 w 83"/>
                <a:gd name="T43" fmla="*/ 64 h 83"/>
                <a:gd name="T44" fmla="*/ 50 w 83"/>
                <a:gd name="T45" fmla="*/ 50 h 83"/>
                <a:gd name="T46" fmla="*/ 53 w 83"/>
                <a:gd name="T47" fmla="*/ 60 h 83"/>
                <a:gd name="T48" fmla="*/ 42 w 83"/>
                <a:gd name="T49" fmla="*/ 0 h 83"/>
                <a:gd name="T50" fmla="*/ 47 w 83"/>
                <a:gd name="T51" fmla="*/ 8 h 83"/>
                <a:gd name="T52" fmla="*/ 32 w 83"/>
                <a:gd name="T53" fmla="*/ 9 h 83"/>
                <a:gd name="T54" fmla="*/ 42 w 83"/>
                <a:gd name="T55" fmla="*/ 0 h 83"/>
                <a:gd name="T56" fmla="*/ 42 w 83"/>
                <a:gd name="T57" fmla="*/ 83 h 83"/>
                <a:gd name="T58" fmla="*/ 32 w 83"/>
                <a:gd name="T59" fmla="*/ 74 h 83"/>
                <a:gd name="T60" fmla="*/ 47 w 83"/>
                <a:gd name="T61" fmla="*/ 75 h 83"/>
                <a:gd name="T62" fmla="*/ 47 w 83"/>
                <a:gd name="T63" fmla="*/ 26 h 83"/>
                <a:gd name="T64" fmla="*/ 45 w 83"/>
                <a:gd name="T65" fmla="*/ 37 h 83"/>
                <a:gd name="T66" fmla="*/ 45 w 83"/>
                <a:gd name="T67" fmla="*/ 29 h 83"/>
                <a:gd name="T68" fmla="*/ 47 w 83"/>
                <a:gd name="T69" fmla="*/ 42 h 83"/>
                <a:gd name="T70" fmla="*/ 47 w 83"/>
                <a:gd name="T71" fmla="*/ 42 h 83"/>
                <a:gd name="T72" fmla="*/ 47 w 83"/>
                <a:gd name="T73" fmla="*/ 64 h 83"/>
                <a:gd name="T74" fmla="*/ 42 w 83"/>
                <a:gd name="T75" fmla="*/ 55 h 83"/>
                <a:gd name="T76" fmla="*/ 44 w 83"/>
                <a:gd name="T77" fmla="*/ 47 h 83"/>
                <a:gd name="T78" fmla="*/ 32 w 83"/>
                <a:gd name="T79" fmla="*/ 61 h 83"/>
                <a:gd name="T80" fmla="*/ 38 w 83"/>
                <a:gd name="T81" fmla="*/ 46 h 83"/>
                <a:gd name="T82" fmla="*/ 38 w 83"/>
                <a:gd name="T83" fmla="*/ 54 h 83"/>
                <a:gd name="T84" fmla="*/ 32 w 83"/>
                <a:gd name="T85" fmla="*/ 43 h 83"/>
                <a:gd name="T86" fmla="*/ 36 w 83"/>
                <a:gd name="T87" fmla="*/ 41 h 83"/>
                <a:gd name="T88" fmla="*/ 32 w 83"/>
                <a:gd name="T89" fmla="*/ 32 h 83"/>
                <a:gd name="T90" fmla="*/ 37 w 83"/>
                <a:gd name="T91" fmla="*/ 21 h 83"/>
                <a:gd name="T92" fmla="*/ 41 w 83"/>
                <a:gd name="T93" fmla="*/ 29 h 83"/>
                <a:gd name="T94" fmla="*/ 33 w 83"/>
                <a:gd name="T95" fmla="*/ 33 h 83"/>
                <a:gd name="T96" fmla="*/ 32 w 83"/>
                <a:gd name="T97" fmla="*/ 82 h 83"/>
                <a:gd name="T98" fmla="*/ 32 w 83"/>
                <a:gd name="T99" fmla="*/ 1 h 83"/>
                <a:gd name="T100" fmla="*/ 8 w 83"/>
                <a:gd name="T101" fmla="*/ 42 h 83"/>
                <a:gd name="T102" fmla="*/ 32 w 83"/>
                <a:gd name="T103" fmla="*/ 82 h 83"/>
                <a:gd name="T104" fmla="*/ 30 w 83"/>
                <a:gd name="T105" fmla="*/ 23 h 83"/>
                <a:gd name="T106" fmla="*/ 32 w 83"/>
                <a:gd name="T107" fmla="*/ 18 h 83"/>
                <a:gd name="T108" fmla="*/ 30 w 83"/>
                <a:gd name="T109" fmla="*/ 36 h 83"/>
                <a:gd name="T110" fmla="*/ 22 w 83"/>
                <a:gd name="T111" fmla="*/ 35 h 83"/>
                <a:gd name="T112" fmla="*/ 29 w 83"/>
                <a:gd name="T113" fmla="*/ 45 h 83"/>
                <a:gd name="T114" fmla="*/ 32 w 83"/>
                <a:gd name="T115" fmla="*/ 43 h 83"/>
                <a:gd name="T116" fmla="*/ 32 w 83"/>
                <a:gd name="T117" fmla="*/ 48 h 83"/>
                <a:gd name="T118" fmla="*/ 30 w 83"/>
                <a:gd name="T119" fmla="*/ 48 h 83"/>
                <a:gd name="T120" fmla="*/ 31 w 83"/>
                <a:gd name="T121" fmla="*/ 61 h 83"/>
                <a:gd name="T122" fmla="*/ 32 w 83"/>
                <a:gd name="T123" fmla="*/ 4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3" h="83">
                  <a:moveTo>
                    <a:pt x="57" y="3"/>
                  </a:moveTo>
                  <a:cubicBezTo>
                    <a:pt x="72" y="9"/>
                    <a:pt x="83" y="24"/>
                    <a:pt x="83" y="42"/>
                  </a:cubicBezTo>
                  <a:cubicBezTo>
                    <a:pt x="83" y="59"/>
                    <a:pt x="72" y="74"/>
                    <a:pt x="57" y="80"/>
                  </a:cubicBezTo>
                  <a:cubicBezTo>
                    <a:pt x="57" y="72"/>
                    <a:pt x="57" y="72"/>
                    <a:pt x="57" y="72"/>
                  </a:cubicBezTo>
                  <a:cubicBezTo>
                    <a:pt x="68" y="66"/>
                    <a:pt x="76" y="55"/>
                    <a:pt x="76" y="42"/>
                  </a:cubicBezTo>
                  <a:cubicBezTo>
                    <a:pt x="76" y="28"/>
                    <a:pt x="68" y="17"/>
                    <a:pt x="57" y="11"/>
                  </a:cubicBezTo>
                  <a:lnTo>
                    <a:pt x="57" y="3"/>
                  </a:lnTo>
                  <a:close/>
                  <a:moveTo>
                    <a:pt x="57" y="48"/>
                  </a:moveTo>
                  <a:cubicBezTo>
                    <a:pt x="59" y="48"/>
                    <a:pt x="60" y="48"/>
                    <a:pt x="62" y="48"/>
                  </a:cubicBezTo>
                  <a:cubicBezTo>
                    <a:pt x="68" y="47"/>
                    <a:pt x="68" y="44"/>
                    <a:pt x="64" y="41"/>
                  </a:cubicBezTo>
                  <a:cubicBezTo>
                    <a:pt x="62" y="40"/>
                    <a:pt x="60" y="39"/>
                    <a:pt x="57" y="38"/>
                  </a:cubicBezTo>
                  <a:lnTo>
                    <a:pt x="57" y="48"/>
                  </a:lnTo>
                  <a:close/>
                  <a:moveTo>
                    <a:pt x="57" y="28"/>
                  </a:moveTo>
                  <a:cubicBezTo>
                    <a:pt x="57" y="27"/>
                    <a:pt x="57" y="27"/>
                    <a:pt x="57" y="27"/>
                  </a:cubicBezTo>
                  <a:cubicBezTo>
                    <a:pt x="58" y="24"/>
                    <a:pt x="58" y="22"/>
                    <a:pt x="57" y="21"/>
                  </a:cubicBezTo>
                  <a:lnTo>
                    <a:pt x="57" y="28"/>
                  </a:lnTo>
                  <a:close/>
                  <a:moveTo>
                    <a:pt x="47" y="0"/>
                  </a:moveTo>
                  <a:cubicBezTo>
                    <a:pt x="51" y="1"/>
                    <a:pt x="54" y="2"/>
                    <a:pt x="57" y="3"/>
                  </a:cubicBezTo>
                  <a:cubicBezTo>
                    <a:pt x="57" y="11"/>
                    <a:pt x="57" y="11"/>
                    <a:pt x="57" y="11"/>
                  </a:cubicBezTo>
                  <a:cubicBezTo>
                    <a:pt x="54" y="10"/>
                    <a:pt x="51" y="9"/>
                    <a:pt x="47" y="8"/>
                  </a:cubicBezTo>
                  <a:lnTo>
                    <a:pt x="47" y="0"/>
                  </a:lnTo>
                  <a:close/>
                  <a:moveTo>
                    <a:pt x="57" y="80"/>
                  </a:moveTo>
                  <a:cubicBezTo>
                    <a:pt x="54" y="82"/>
                    <a:pt x="51" y="82"/>
                    <a:pt x="47" y="83"/>
                  </a:cubicBezTo>
                  <a:cubicBezTo>
                    <a:pt x="47" y="75"/>
                    <a:pt x="47" y="75"/>
                    <a:pt x="47" y="75"/>
                  </a:cubicBezTo>
                  <a:cubicBezTo>
                    <a:pt x="51" y="74"/>
                    <a:pt x="54" y="73"/>
                    <a:pt x="57" y="72"/>
                  </a:cubicBezTo>
                  <a:lnTo>
                    <a:pt x="57" y="80"/>
                  </a:lnTo>
                  <a:close/>
                  <a:moveTo>
                    <a:pt x="57" y="21"/>
                  </a:moveTo>
                  <a:cubicBezTo>
                    <a:pt x="57" y="28"/>
                    <a:pt x="57" y="28"/>
                    <a:pt x="57" y="28"/>
                  </a:cubicBezTo>
                  <a:cubicBezTo>
                    <a:pt x="56" y="30"/>
                    <a:pt x="55" y="33"/>
                    <a:pt x="53" y="35"/>
                  </a:cubicBezTo>
                  <a:cubicBezTo>
                    <a:pt x="53" y="35"/>
                    <a:pt x="53" y="35"/>
                    <a:pt x="52" y="35"/>
                  </a:cubicBezTo>
                  <a:cubicBezTo>
                    <a:pt x="51" y="35"/>
                    <a:pt x="49" y="35"/>
                    <a:pt x="47" y="36"/>
                  </a:cubicBezTo>
                  <a:cubicBezTo>
                    <a:pt x="47" y="26"/>
                    <a:pt x="47" y="26"/>
                    <a:pt x="47" y="26"/>
                  </a:cubicBezTo>
                  <a:cubicBezTo>
                    <a:pt x="49" y="24"/>
                    <a:pt x="51" y="23"/>
                    <a:pt x="52" y="22"/>
                  </a:cubicBezTo>
                  <a:cubicBezTo>
                    <a:pt x="54" y="21"/>
                    <a:pt x="56" y="21"/>
                    <a:pt x="57" y="21"/>
                  </a:cubicBezTo>
                  <a:moveTo>
                    <a:pt x="57" y="38"/>
                  </a:moveTo>
                  <a:cubicBezTo>
                    <a:pt x="57" y="48"/>
                    <a:pt x="57" y="48"/>
                    <a:pt x="57" y="48"/>
                  </a:cubicBezTo>
                  <a:cubicBezTo>
                    <a:pt x="56" y="48"/>
                    <a:pt x="54" y="48"/>
                    <a:pt x="53" y="48"/>
                  </a:cubicBezTo>
                  <a:cubicBezTo>
                    <a:pt x="53" y="48"/>
                    <a:pt x="53" y="48"/>
                    <a:pt x="53" y="47"/>
                  </a:cubicBezTo>
                  <a:cubicBezTo>
                    <a:pt x="52" y="46"/>
                    <a:pt x="50" y="44"/>
                    <a:pt x="47" y="42"/>
                  </a:cubicBezTo>
                  <a:cubicBezTo>
                    <a:pt x="47" y="42"/>
                    <a:pt x="47" y="42"/>
                    <a:pt x="47" y="42"/>
                  </a:cubicBezTo>
                  <a:cubicBezTo>
                    <a:pt x="50" y="41"/>
                    <a:pt x="52" y="40"/>
                    <a:pt x="53" y="39"/>
                  </a:cubicBezTo>
                  <a:cubicBezTo>
                    <a:pt x="54" y="39"/>
                    <a:pt x="54" y="38"/>
                    <a:pt x="54" y="38"/>
                  </a:cubicBezTo>
                  <a:cubicBezTo>
                    <a:pt x="55" y="38"/>
                    <a:pt x="56" y="38"/>
                    <a:pt x="57" y="38"/>
                  </a:cubicBezTo>
                  <a:moveTo>
                    <a:pt x="47" y="64"/>
                  </a:moveTo>
                  <a:cubicBezTo>
                    <a:pt x="47" y="49"/>
                    <a:pt x="47" y="49"/>
                    <a:pt x="47" y="49"/>
                  </a:cubicBezTo>
                  <a:cubicBezTo>
                    <a:pt x="48" y="50"/>
                    <a:pt x="49" y="50"/>
                    <a:pt x="50" y="50"/>
                  </a:cubicBezTo>
                  <a:cubicBezTo>
                    <a:pt x="50" y="51"/>
                    <a:pt x="51" y="51"/>
                    <a:pt x="51" y="51"/>
                  </a:cubicBezTo>
                  <a:cubicBezTo>
                    <a:pt x="52" y="54"/>
                    <a:pt x="53" y="58"/>
                    <a:pt x="53" y="60"/>
                  </a:cubicBezTo>
                  <a:cubicBezTo>
                    <a:pt x="53" y="65"/>
                    <a:pt x="51" y="66"/>
                    <a:pt x="47" y="64"/>
                  </a:cubicBezTo>
                  <a:moveTo>
                    <a:pt x="42" y="0"/>
                  </a:moveTo>
                  <a:cubicBezTo>
                    <a:pt x="44" y="0"/>
                    <a:pt x="45" y="0"/>
                    <a:pt x="47" y="0"/>
                  </a:cubicBezTo>
                  <a:cubicBezTo>
                    <a:pt x="47" y="8"/>
                    <a:pt x="47" y="8"/>
                    <a:pt x="47" y="8"/>
                  </a:cubicBezTo>
                  <a:cubicBezTo>
                    <a:pt x="46" y="8"/>
                    <a:pt x="44" y="8"/>
                    <a:pt x="42" y="8"/>
                  </a:cubicBezTo>
                  <a:cubicBezTo>
                    <a:pt x="38" y="8"/>
                    <a:pt x="35" y="8"/>
                    <a:pt x="32" y="9"/>
                  </a:cubicBezTo>
                  <a:cubicBezTo>
                    <a:pt x="32" y="1"/>
                    <a:pt x="32" y="1"/>
                    <a:pt x="32" y="1"/>
                  </a:cubicBezTo>
                  <a:cubicBezTo>
                    <a:pt x="35" y="0"/>
                    <a:pt x="38" y="0"/>
                    <a:pt x="42" y="0"/>
                  </a:cubicBezTo>
                  <a:moveTo>
                    <a:pt x="47" y="83"/>
                  </a:moveTo>
                  <a:cubicBezTo>
                    <a:pt x="45" y="83"/>
                    <a:pt x="44" y="83"/>
                    <a:pt x="42" y="83"/>
                  </a:cubicBezTo>
                  <a:cubicBezTo>
                    <a:pt x="38" y="83"/>
                    <a:pt x="35" y="83"/>
                    <a:pt x="32" y="82"/>
                  </a:cubicBezTo>
                  <a:cubicBezTo>
                    <a:pt x="32" y="74"/>
                    <a:pt x="32" y="74"/>
                    <a:pt x="32" y="74"/>
                  </a:cubicBezTo>
                  <a:cubicBezTo>
                    <a:pt x="35" y="75"/>
                    <a:pt x="38" y="75"/>
                    <a:pt x="42" y="75"/>
                  </a:cubicBezTo>
                  <a:cubicBezTo>
                    <a:pt x="44" y="75"/>
                    <a:pt x="46" y="75"/>
                    <a:pt x="47" y="75"/>
                  </a:cubicBezTo>
                  <a:lnTo>
                    <a:pt x="47" y="83"/>
                  </a:lnTo>
                  <a:close/>
                  <a:moveTo>
                    <a:pt x="47" y="26"/>
                  </a:moveTo>
                  <a:cubicBezTo>
                    <a:pt x="47" y="36"/>
                    <a:pt x="47" y="36"/>
                    <a:pt x="47" y="36"/>
                  </a:cubicBezTo>
                  <a:cubicBezTo>
                    <a:pt x="47" y="36"/>
                    <a:pt x="46" y="37"/>
                    <a:pt x="45" y="37"/>
                  </a:cubicBezTo>
                  <a:cubicBezTo>
                    <a:pt x="45" y="35"/>
                    <a:pt x="46" y="32"/>
                    <a:pt x="45" y="30"/>
                  </a:cubicBezTo>
                  <a:cubicBezTo>
                    <a:pt x="45" y="30"/>
                    <a:pt x="45" y="29"/>
                    <a:pt x="45" y="29"/>
                  </a:cubicBezTo>
                  <a:cubicBezTo>
                    <a:pt x="46" y="28"/>
                    <a:pt x="46" y="27"/>
                    <a:pt x="47" y="26"/>
                  </a:cubicBezTo>
                  <a:moveTo>
                    <a:pt x="47" y="42"/>
                  </a:moveTo>
                  <a:cubicBezTo>
                    <a:pt x="47" y="42"/>
                    <a:pt x="47" y="42"/>
                    <a:pt x="47" y="42"/>
                  </a:cubicBezTo>
                  <a:cubicBezTo>
                    <a:pt x="47" y="42"/>
                    <a:pt x="47" y="42"/>
                    <a:pt x="47" y="42"/>
                  </a:cubicBezTo>
                  <a:close/>
                  <a:moveTo>
                    <a:pt x="47" y="49"/>
                  </a:moveTo>
                  <a:cubicBezTo>
                    <a:pt x="47" y="64"/>
                    <a:pt x="47" y="64"/>
                    <a:pt x="47" y="64"/>
                  </a:cubicBezTo>
                  <a:cubicBezTo>
                    <a:pt x="47" y="63"/>
                    <a:pt x="47" y="63"/>
                    <a:pt x="46" y="62"/>
                  </a:cubicBezTo>
                  <a:cubicBezTo>
                    <a:pt x="44" y="60"/>
                    <a:pt x="43" y="58"/>
                    <a:pt x="42" y="55"/>
                  </a:cubicBezTo>
                  <a:cubicBezTo>
                    <a:pt x="42" y="55"/>
                    <a:pt x="42" y="54"/>
                    <a:pt x="42" y="54"/>
                  </a:cubicBezTo>
                  <a:cubicBezTo>
                    <a:pt x="43" y="52"/>
                    <a:pt x="44" y="49"/>
                    <a:pt x="44" y="47"/>
                  </a:cubicBezTo>
                  <a:cubicBezTo>
                    <a:pt x="45" y="48"/>
                    <a:pt x="46" y="49"/>
                    <a:pt x="47" y="49"/>
                  </a:cubicBezTo>
                  <a:moveTo>
                    <a:pt x="32" y="61"/>
                  </a:moveTo>
                  <a:cubicBezTo>
                    <a:pt x="32" y="48"/>
                    <a:pt x="32" y="48"/>
                    <a:pt x="32" y="48"/>
                  </a:cubicBezTo>
                  <a:cubicBezTo>
                    <a:pt x="34" y="48"/>
                    <a:pt x="36" y="47"/>
                    <a:pt x="38" y="46"/>
                  </a:cubicBezTo>
                  <a:cubicBezTo>
                    <a:pt x="38" y="49"/>
                    <a:pt x="38" y="51"/>
                    <a:pt x="38" y="53"/>
                  </a:cubicBezTo>
                  <a:cubicBezTo>
                    <a:pt x="38" y="54"/>
                    <a:pt x="38" y="54"/>
                    <a:pt x="38" y="54"/>
                  </a:cubicBezTo>
                  <a:cubicBezTo>
                    <a:pt x="36" y="57"/>
                    <a:pt x="34" y="59"/>
                    <a:pt x="32" y="61"/>
                  </a:cubicBezTo>
                  <a:moveTo>
                    <a:pt x="32" y="43"/>
                  </a:moveTo>
                  <a:cubicBezTo>
                    <a:pt x="32" y="38"/>
                    <a:pt x="32" y="38"/>
                    <a:pt x="32" y="38"/>
                  </a:cubicBezTo>
                  <a:cubicBezTo>
                    <a:pt x="33" y="39"/>
                    <a:pt x="34" y="40"/>
                    <a:pt x="36" y="41"/>
                  </a:cubicBezTo>
                  <a:cubicBezTo>
                    <a:pt x="34" y="41"/>
                    <a:pt x="33" y="42"/>
                    <a:pt x="32" y="43"/>
                  </a:cubicBezTo>
                  <a:moveTo>
                    <a:pt x="32" y="32"/>
                  </a:moveTo>
                  <a:cubicBezTo>
                    <a:pt x="32" y="18"/>
                    <a:pt x="32" y="18"/>
                    <a:pt x="32" y="18"/>
                  </a:cubicBezTo>
                  <a:cubicBezTo>
                    <a:pt x="33" y="18"/>
                    <a:pt x="35" y="19"/>
                    <a:pt x="37" y="21"/>
                  </a:cubicBezTo>
                  <a:cubicBezTo>
                    <a:pt x="39" y="23"/>
                    <a:pt x="40" y="26"/>
                    <a:pt x="42" y="28"/>
                  </a:cubicBezTo>
                  <a:cubicBezTo>
                    <a:pt x="41" y="28"/>
                    <a:pt x="41" y="29"/>
                    <a:pt x="41" y="29"/>
                  </a:cubicBezTo>
                  <a:cubicBezTo>
                    <a:pt x="40" y="31"/>
                    <a:pt x="39" y="34"/>
                    <a:pt x="39" y="36"/>
                  </a:cubicBezTo>
                  <a:cubicBezTo>
                    <a:pt x="37" y="35"/>
                    <a:pt x="35" y="33"/>
                    <a:pt x="33" y="33"/>
                  </a:cubicBezTo>
                  <a:cubicBezTo>
                    <a:pt x="33" y="33"/>
                    <a:pt x="33" y="32"/>
                    <a:pt x="32" y="32"/>
                  </a:cubicBezTo>
                  <a:close/>
                  <a:moveTo>
                    <a:pt x="32" y="82"/>
                  </a:moveTo>
                  <a:cubicBezTo>
                    <a:pt x="14" y="78"/>
                    <a:pt x="0" y="61"/>
                    <a:pt x="0" y="42"/>
                  </a:cubicBezTo>
                  <a:cubicBezTo>
                    <a:pt x="0" y="22"/>
                    <a:pt x="14" y="5"/>
                    <a:pt x="32" y="1"/>
                  </a:cubicBezTo>
                  <a:cubicBezTo>
                    <a:pt x="32" y="9"/>
                    <a:pt x="32" y="9"/>
                    <a:pt x="32" y="9"/>
                  </a:cubicBezTo>
                  <a:cubicBezTo>
                    <a:pt x="18" y="13"/>
                    <a:pt x="8" y="26"/>
                    <a:pt x="8" y="42"/>
                  </a:cubicBezTo>
                  <a:cubicBezTo>
                    <a:pt x="8" y="57"/>
                    <a:pt x="18" y="70"/>
                    <a:pt x="32" y="74"/>
                  </a:cubicBezTo>
                  <a:lnTo>
                    <a:pt x="32" y="82"/>
                  </a:lnTo>
                  <a:close/>
                  <a:moveTo>
                    <a:pt x="32" y="18"/>
                  </a:moveTo>
                  <a:cubicBezTo>
                    <a:pt x="31" y="19"/>
                    <a:pt x="30" y="20"/>
                    <a:pt x="30" y="23"/>
                  </a:cubicBezTo>
                  <a:cubicBezTo>
                    <a:pt x="30" y="25"/>
                    <a:pt x="31" y="29"/>
                    <a:pt x="32" y="32"/>
                  </a:cubicBezTo>
                  <a:lnTo>
                    <a:pt x="32" y="18"/>
                  </a:lnTo>
                  <a:close/>
                  <a:moveTo>
                    <a:pt x="32" y="38"/>
                  </a:moveTo>
                  <a:cubicBezTo>
                    <a:pt x="31" y="37"/>
                    <a:pt x="31" y="36"/>
                    <a:pt x="30" y="36"/>
                  </a:cubicBezTo>
                  <a:cubicBezTo>
                    <a:pt x="30" y="35"/>
                    <a:pt x="30" y="35"/>
                    <a:pt x="30" y="35"/>
                  </a:cubicBezTo>
                  <a:cubicBezTo>
                    <a:pt x="27" y="35"/>
                    <a:pt x="24" y="35"/>
                    <a:pt x="22" y="35"/>
                  </a:cubicBezTo>
                  <a:cubicBezTo>
                    <a:pt x="16" y="36"/>
                    <a:pt x="15" y="39"/>
                    <a:pt x="20" y="42"/>
                  </a:cubicBezTo>
                  <a:cubicBezTo>
                    <a:pt x="22" y="44"/>
                    <a:pt x="25" y="45"/>
                    <a:pt x="29" y="45"/>
                  </a:cubicBezTo>
                  <a:cubicBezTo>
                    <a:pt x="29" y="45"/>
                    <a:pt x="29" y="45"/>
                    <a:pt x="30" y="44"/>
                  </a:cubicBezTo>
                  <a:cubicBezTo>
                    <a:pt x="30" y="44"/>
                    <a:pt x="31" y="43"/>
                    <a:pt x="32" y="43"/>
                  </a:cubicBezTo>
                  <a:lnTo>
                    <a:pt x="32" y="38"/>
                  </a:lnTo>
                  <a:close/>
                  <a:moveTo>
                    <a:pt x="32" y="48"/>
                  </a:moveTo>
                  <a:cubicBezTo>
                    <a:pt x="32" y="48"/>
                    <a:pt x="31" y="48"/>
                    <a:pt x="31" y="48"/>
                  </a:cubicBezTo>
                  <a:cubicBezTo>
                    <a:pt x="31" y="48"/>
                    <a:pt x="30" y="48"/>
                    <a:pt x="30" y="48"/>
                  </a:cubicBezTo>
                  <a:cubicBezTo>
                    <a:pt x="28" y="51"/>
                    <a:pt x="27" y="53"/>
                    <a:pt x="26" y="56"/>
                  </a:cubicBezTo>
                  <a:cubicBezTo>
                    <a:pt x="24" y="61"/>
                    <a:pt x="26" y="64"/>
                    <a:pt x="31" y="61"/>
                  </a:cubicBezTo>
                  <a:cubicBezTo>
                    <a:pt x="31" y="61"/>
                    <a:pt x="32" y="61"/>
                    <a:pt x="32" y="61"/>
                  </a:cubicBezTo>
                  <a:lnTo>
                    <a:pt x="32" y="48"/>
                  </a:lnTo>
                  <a:close/>
                </a:path>
              </a:pathLst>
            </a:custGeom>
            <a:solidFill>
              <a:srgbClr val="E3F1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8" name="Freeform 347"/>
            <p:cNvSpPr>
              <a:spLocks/>
            </p:cNvSpPr>
            <p:nvPr/>
          </p:nvSpPr>
          <p:spPr bwMode="auto">
            <a:xfrm>
              <a:off x="4522788" y="2979738"/>
              <a:ext cx="366713" cy="593725"/>
            </a:xfrm>
            <a:custGeom>
              <a:avLst/>
              <a:gdLst>
                <a:gd name="T0" fmla="*/ 194 w 231"/>
                <a:gd name="T1" fmla="*/ 374 h 374"/>
                <a:gd name="T2" fmla="*/ 36 w 231"/>
                <a:gd name="T3" fmla="*/ 374 h 374"/>
                <a:gd name="T4" fmla="*/ 0 w 231"/>
                <a:gd name="T5" fmla="*/ 0 h 374"/>
                <a:gd name="T6" fmla="*/ 231 w 231"/>
                <a:gd name="T7" fmla="*/ 0 h 374"/>
                <a:gd name="T8" fmla="*/ 194 w 231"/>
                <a:gd name="T9" fmla="*/ 374 h 374"/>
              </a:gdLst>
              <a:ahLst/>
              <a:cxnLst>
                <a:cxn ang="0">
                  <a:pos x="T0" y="T1"/>
                </a:cxn>
                <a:cxn ang="0">
                  <a:pos x="T2" y="T3"/>
                </a:cxn>
                <a:cxn ang="0">
                  <a:pos x="T4" y="T5"/>
                </a:cxn>
                <a:cxn ang="0">
                  <a:pos x="T6" y="T7"/>
                </a:cxn>
                <a:cxn ang="0">
                  <a:pos x="T8" y="T9"/>
                </a:cxn>
              </a:cxnLst>
              <a:rect l="0" t="0" r="r" b="b"/>
              <a:pathLst>
                <a:path w="231" h="374">
                  <a:moveTo>
                    <a:pt x="194" y="374"/>
                  </a:moveTo>
                  <a:lnTo>
                    <a:pt x="36" y="374"/>
                  </a:lnTo>
                  <a:lnTo>
                    <a:pt x="0" y="0"/>
                  </a:lnTo>
                  <a:lnTo>
                    <a:pt x="231" y="0"/>
                  </a:lnTo>
                  <a:lnTo>
                    <a:pt x="194" y="374"/>
                  </a:lnTo>
                  <a:close/>
                </a:path>
              </a:pathLst>
            </a:custGeom>
            <a:solidFill>
              <a:srgbClr val="7FB4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29" name="Freeform 348"/>
            <p:cNvSpPr>
              <a:spLocks/>
            </p:cNvSpPr>
            <p:nvPr/>
          </p:nvSpPr>
          <p:spPr bwMode="auto">
            <a:xfrm>
              <a:off x="4548188" y="2962275"/>
              <a:ext cx="115888" cy="611188"/>
            </a:xfrm>
            <a:custGeom>
              <a:avLst/>
              <a:gdLst>
                <a:gd name="T0" fmla="*/ 73 w 73"/>
                <a:gd name="T1" fmla="*/ 385 h 385"/>
                <a:gd name="T2" fmla="*/ 32 w 73"/>
                <a:gd name="T3" fmla="*/ 385 h 385"/>
                <a:gd name="T4" fmla="*/ 0 w 73"/>
                <a:gd name="T5" fmla="*/ 0 h 385"/>
                <a:gd name="T6" fmla="*/ 69 w 73"/>
                <a:gd name="T7" fmla="*/ 0 h 385"/>
                <a:gd name="T8" fmla="*/ 73 w 73"/>
                <a:gd name="T9" fmla="*/ 385 h 385"/>
              </a:gdLst>
              <a:ahLst/>
              <a:cxnLst>
                <a:cxn ang="0">
                  <a:pos x="T0" y="T1"/>
                </a:cxn>
                <a:cxn ang="0">
                  <a:pos x="T2" y="T3"/>
                </a:cxn>
                <a:cxn ang="0">
                  <a:pos x="T4" y="T5"/>
                </a:cxn>
                <a:cxn ang="0">
                  <a:pos x="T6" y="T7"/>
                </a:cxn>
                <a:cxn ang="0">
                  <a:pos x="T8" y="T9"/>
                </a:cxn>
              </a:cxnLst>
              <a:rect l="0" t="0" r="r" b="b"/>
              <a:pathLst>
                <a:path w="73" h="385">
                  <a:moveTo>
                    <a:pt x="73" y="385"/>
                  </a:moveTo>
                  <a:lnTo>
                    <a:pt x="32" y="385"/>
                  </a:lnTo>
                  <a:lnTo>
                    <a:pt x="0" y="0"/>
                  </a:lnTo>
                  <a:lnTo>
                    <a:pt x="69" y="0"/>
                  </a:lnTo>
                  <a:lnTo>
                    <a:pt x="73" y="385"/>
                  </a:lnTo>
                  <a:close/>
                </a:path>
              </a:pathLst>
            </a:custGeom>
            <a:solidFill>
              <a:srgbClr val="CAE4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0" name="Rectangle 349"/>
            <p:cNvSpPr>
              <a:spLocks noChangeArrowheads="1"/>
            </p:cNvSpPr>
            <p:nvPr/>
          </p:nvSpPr>
          <p:spPr bwMode="auto">
            <a:xfrm>
              <a:off x="4522788" y="2913063"/>
              <a:ext cx="366713" cy="79375"/>
            </a:xfrm>
            <a:prstGeom prst="rect">
              <a:avLst/>
            </a:prstGeom>
            <a:solidFill>
              <a:srgbClr val="7FB4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1" name="Rectangle 350"/>
            <p:cNvSpPr>
              <a:spLocks noChangeArrowheads="1"/>
            </p:cNvSpPr>
            <p:nvPr/>
          </p:nvSpPr>
          <p:spPr bwMode="auto">
            <a:xfrm>
              <a:off x="4546601" y="2913063"/>
              <a:ext cx="107950" cy="49213"/>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2" name="Freeform 351"/>
            <p:cNvSpPr>
              <a:spLocks/>
            </p:cNvSpPr>
            <p:nvPr/>
          </p:nvSpPr>
          <p:spPr bwMode="auto">
            <a:xfrm>
              <a:off x="4522788" y="2979738"/>
              <a:ext cx="366713" cy="49213"/>
            </a:xfrm>
            <a:custGeom>
              <a:avLst/>
              <a:gdLst>
                <a:gd name="T0" fmla="*/ 4 w 231"/>
                <a:gd name="T1" fmla="*/ 31 h 31"/>
                <a:gd name="T2" fmla="*/ 0 w 231"/>
                <a:gd name="T3" fmla="*/ 0 h 31"/>
                <a:gd name="T4" fmla="*/ 231 w 231"/>
                <a:gd name="T5" fmla="*/ 0 h 31"/>
                <a:gd name="T6" fmla="*/ 226 w 231"/>
                <a:gd name="T7" fmla="*/ 31 h 31"/>
                <a:gd name="T8" fmla="*/ 4 w 231"/>
                <a:gd name="T9" fmla="*/ 31 h 31"/>
              </a:gdLst>
              <a:ahLst/>
              <a:cxnLst>
                <a:cxn ang="0">
                  <a:pos x="T0" y="T1"/>
                </a:cxn>
                <a:cxn ang="0">
                  <a:pos x="T2" y="T3"/>
                </a:cxn>
                <a:cxn ang="0">
                  <a:pos x="T4" y="T5"/>
                </a:cxn>
                <a:cxn ang="0">
                  <a:pos x="T6" y="T7"/>
                </a:cxn>
                <a:cxn ang="0">
                  <a:pos x="T8" y="T9"/>
                </a:cxn>
              </a:cxnLst>
              <a:rect l="0" t="0" r="r" b="b"/>
              <a:pathLst>
                <a:path w="231" h="31">
                  <a:moveTo>
                    <a:pt x="4" y="31"/>
                  </a:moveTo>
                  <a:lnTo>
                    <a:pt x="0" y="0"/>
                  </a:lnTo>
                  <a:lnTo>
                    <a:pt x="231" y="0"/>
                  </a:lnTo>
                  <a:lnTo>
                    <a:pt x="226" y="31"/>
                  </a:lnTo>
                  <a:lnTo>
                    <a:pt x="4" y="31"/>
                  </a:lnTo>
                  <a:close/>
                </a:path>
              </a:pathLst>
            </a:custGeom>
            <a:solidFill>
              <a:srgbClr val="53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3" name="Rectangle 352"/>
            <p:cNvSpPr>
              <a:spLocks noChangeArrowheads="1"/>
            </p:cNvSpPr>
            <p:nvPr/>
          </p:nvSpPr>
          <p:spPr bwMode="auto">
            <a:xfrm>
              <a:off x="4522788" y="2955925"/>
              <a:ext cx="366713" cy="36513"/>
            </a:xfrm>
            <a:prstGeom prst="rect">
              <a:avLst/>
            </a:prstGeom>
            <a:solidFill>
              <a:srgbClr val="5389B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4" name="Rectangle 353"/>
            <p:cNvSpPr>
              <a:spLocks noChangeArrowheads="1"/>
            </p:cNvSpPr>
            <p:nvPr/>
          </p:nvSpPr>
          <p:spPr bwMode="auto">
            <a:xfrm>
              <a:off x="4546601" y="2955925"/>
              <a:ext cx="107950" cy="6350"/>
            </a:xfrm>
            <a:prstGeom prst="rect">
              <a:avLst/>
            </a:prstGeom>
            <a:solidFill>
              <a:srgbClr val="7FB4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5" name="Freeform 354"/>
            <p:cNvSpPr>
              <a:spLocks/>
            </p:cNvSpPr>
            <p:nvPr/>
          </p:nvSpPr>
          <p:spPr bwMode="auto">
            <a:xfrm>
              <a:off x="4548188" y="2962275"/>
              <a:ext cx="109538" cy="66675"/>
            </a:xfrm>
            <a:custGeom>
              <a:avLst/>
              <a:gdLst>
                <a:gd name="T0" fmla="*/ 3 w 69"/>
                <a:gd name="T1" fmla="*/ 42 h 42"/>
                <a:gd name="T2" fmla="*/ 0 w 69"/>
                <a:gd name="T3" fmla="*/ 0 h 42"/>
                <a:gd name="T4" fmla="*/ 69 w 69"/>
                <a:gd name="T5" fmla="*/ 0 h 42"/>
                <a:gd name="T6" fmla="*/ 69 w 69"/>
                <a:gd name="T7" fmla="*/ 42 h 42"/>
                <a:gd name="T8" fmla="*/ 3 w 69"/>
                <a:gd name="T9" fmla="*/ 42 h 42"/>
              </a:gdLst>
              <a:ahLst/>
              <a:cxnLst>
                <a:cxn ang="0">
                  <a:pos x="T0" y="T1"/>
                </a:cxn>
                <a:cxn ang="0">
                  <a:pos x="T2" y="T3"/>
                </a:cxn>
                <a:cxn ang="0">
                  <a:pos x="T4" y="T5"/>
                </a:cxn>
                <a:cxn ang="0">
                  <a:pos x="T6" y="T7"/>
                </a:cxn>
                <a:cxn ang="0">
                  <a:pos x="T8" y="T9"/>
                </a:cxn>
              </a:cxnLst>
              <a:rect l="0" t="0" r="r" b="b"/>
              <a:pathLst>
                <a:path w="69" h="42">
                  <a:moveTo>
                    <a:pt x="3" y="42"/>
                  </a:moveTo>
                  <a:lnTo>
                    <a:pt x="0" y="0"/>
                  </a:lnTo>
                  <a:lnTo>
                    <a:pt x="69" y="0"/>
                  </a:lnTo>
                  <a:lnTo>
                    <a:pt x="69" y="42"/>
                  </a:lnTo>
                  <a:lnTo>
                    <a:pt x="3" y="42"/>
                  </a:lnTo>
                  <a:close/>
                </a:path>
              </a:pathLst>
            </a:custGeom>
            <a:solidFill>
              <a:srgbClr val="7FB4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6" name="Rectangle 355"/>
            <p:cNvSpPr>
              <a:spLocks noChangeArrowheads="1"/>
            </p:cNvSpPr>
            <p:nvPr/>
          </p:nvSpPr>
          <p:spPr bwMode="auto">
            <a:xfrm>
              <a:off x="4498976" y="2962275"/>
              <a:ext cx="412750" cy="60325"/>
            </a:xfrm>
            <a:prstGeom prst="rect">
              <a:avLst/>
            </a:prstGeom>
            <a:solidFill>
              <a:srgbClr val="7FB4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7" name="Rectangle 356"/>
            <p:cNvSpPr>
              <a:spLocks noChangeArrowheads="1"/>
            </p:cNvSpPr>
            <p:nvPr/>
          </p:nvSpPr>
          <p:spPr bwMode="auto">
            <a:xfrm>
              <a:off x="4522788" y="2962275"/>
              <a:ext cx="109538" cy="60325"/>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8" name="Rectangle 357"/>
            <p:cNvSpPr>
              <a:spLocks noChangeArrowheads="1"/>
            </p:cNvSpPr>
            <p:nvPr/>
          </p:nvSpPr>
          <p:spPr bwMode="auto">
            <a:xfrm>
              <a:off x="3959226" y="3730625"/>
              <a:ext cx="731838" cy="365125"/>
            </a:xfrm>
            <a:prstGeom prst="rect">
              <a:avLst/>
            </a:prstGeom>
            <a:solidFill>
              <a:srgbClr val="ED7B5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39" name="Freeform 358"/>
            <p:cNvSpPr>
              <a:spLocks/>
            </p:cNvSpPr>
            <p:nvPr/>
          </p:nvSpPr>
          <p:spPr bwMode="auto">
            <a:xfrm>
              <a:off x="3709988" y="2703513"/>
              <a:ext cx="309563" cy="654050"/>
            </a:xfrm>
            <a:custGeom>
              <a:avLst/>
              <a:gdLst>
                <a:gd name="T0" fmla="*/ 0 w 144"/>
                <a:gd name="T1" fmla="*/ 38 h 305"/>
                <a:gd name="T2" fmla="*/ 0 w 144"/>
                <a:gd name="T3" fmla="*/ 0 h 305"/>
                <a:gd name="T4" fmla="*/ 28 w 144"/>
                <a:gd name="T5" fmla="*/ 26 h 305"/>
                <a:gd name="T6" fmla="*/ 142 w 144"/>
                <a:gd name="T7" fmla="*/ 286 h 305"/>
                <a:gd name="T8" fmla="*/ 137 w 144"/>
                <a:gd name="T9" fmla="*/ 297 h 305"/>
                <a:gd name="T10" fmla="*/ 125 w 144"/>
                <a:gd name="T11" fmla="*/ 303 h 305"/>
                <a:gd name="T12" fmla="*/ 114 w 144"/>
                <a:gd name="T13" fmla="*/ 299 h 305"/>
                <a:gd name="T14" fmla="*/ 0 w 144"/>
                <a:gd name="T15" fmla="*/ 38 h 3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4" h="305">
                  <a:moveTo>
                    <a:pt x="0" y="38"/>
                  </a:moveTo>
                  <a:cubicBezTo>
                    <a:pt x="0" y="0"/>
                    <a:pt x="0" y="0"/>
                    <a:pt x="0" y="0"/>
                  </a:cubicBezTo>
                  <a:cubicBezTo>
                    <a:pt x="28" y="26"/>
                    <a:pt x="28" y="26"/>
                    <a:pt x="28" y="26"/>
                  </a:cubicBezTo>
                  <a:cubicBezTo>
                    <a:pt x="142" y="286"/>
                    <a:pt x="142" y="286"/>
                    <a:pt x="142" y="286"/>
                  </a:cubicBezTo>
                  <a:cubicBezTo>
                    <a:pt x="144" y="291"/>
                    <a:pt x="142" y="296"/>
                    <a:pt x="137" y="297"/>
                  </a:cubicBezTo>
                  <a:cubicBezTo>
                    <a:pt x="125" y="303"/>
                    <a:pt x="125" y="303"/>
                    <a:pt x="125" y="303"/>
                  </a:cubicBezTo>
                  <a:cubicBezTo>
                    <a:pt x="120" y="305"/>
                    <a:pt x="115" y="303"/>
                    <a:pt x="114" y="299"/>
                  </a:cubicBezTo>
                  <a:lnTo>
                    <a:pt x="0" y="38"/>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0" name="Freeform 359"/>
            <p:cNvSpPr>
              <a:spLocks/>
            </p:cNvSpPr>
            <p:nvPr/>
          </p:nvSpPr>
          <p:spPr bwMode="auto">
            <a:xfrm>
              <a:off x="3709988" y="2703513"/>
              <a:ext cx="280988" cy="654050"/>
            </a:xfrm>
            <a:custGeom>
              <a:avLst/>
              <a:gdLst>
                <a:gd name="T0" fmla="*/ 0 w 131"/>
                <a:gd name="T1" fmla="*/ 38 h 305"/>
                <a:gd name="T2" fmla="*/ 0 w 131"/>
                <a:gd name="T3" fmla="*/ 0 h 305"/>
                <a:gd name="T4" fmla="*/ 15 w 131"/>
                <a:gd name="T5" fmla="*/ 33 h 305"/>
                <a:gd name="T6" fmla="*/ 131 w 131"/>
                <a:gd name="T7" fmla="*/ 300 h 305"/>
                <a:gd name="T8" fmla="*/ 125 w 131"/>
                <a:gd name="T9" fmla="*/ 303 h 305"/>
                <a:gd name="T10" fmla="*/ 114 w 131"/>
                <a:gd name="T11" fmla="*/ 299 h 305"/>
                <a:gd name="T12" fmla="*/ 0 w 131"/>
                <a:gd name="T13" fmla="*/ 38 h 305"/>
              </a:gdLst>
              <a:ahLst/>
              <a:cxnLst>
                <a:cxn ang="0">
                  <a:pos x="T0" y="T1"/>
                </a:cxn>
                <a:cxn ang="0">
                  <a:pos x="T2" y="T3"/>
                </a:cxn>
                <a:cxn ang="0">
                  <a:pos x="T4" y="T5"/>
                </a:cxn>
                <a:cxn ang="0">
                  <a:pos x="T6" y="T7"/>
                </a:cxn>
                <a:cxn ang="0">
                  <a:pos x="T8" y="T9"/>
                </a:cxn>
                <a:cxn ang="0">
                  <a:pos x="T10" y="T11"/>
                </a:cxn>
                <a:cxn ang="0">
                  <a:pos x="T12" y="T13"/>
                </a:cxn>
              </a:cxnLst>
              <a:rect l="0" t="0" r="r" b="b"/>
              <a:pathLst>
                <a:path w="131" h="305">
                  <a:moveTo>
                    <a:pt x="0" y="38"/>
                  </a:moveTo>
                  <a:cubicBezTo>
                    <a:pt x="0" y="0"/>
                    <a:pt x="0" y="0"/>
                    <a:pt x="0" y="0"/>
                  </a:cubicBezTo>
                  <a:cubicBezTo>
                    <a:pt x="15" y="33"/>
                    <a:pt x="15" y="33"/>
                    <a:pt x="15" y="33"/>
                  </a:cubicBezTo>
                  <a:cubicBezTo>
                    <a:pt x="131" y="300"/>
                    <a:pt x="131" y="300"/>
                    <a:pt x="131" y="300"/>
                  </a:cubicBezTo>
                  <a:cubicBezTo>
                    <a:pt x="125" y="303"/>
                    <a:pt x="125" y="303"/>
                    <a:pt x="125" y="303"/>
                  </a:cubicBezTo>
                  <a:cubicBezTo>
                    <a:pt x="120" y="305"/>
                    <a:pt x="115" y="303"/>
                    <a:pt x="114" y="299"/>
                  </a:cubicBezTo>
                  <a:lnTo>
                    <a:pt x="0" y="38"/>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1" name="Freeform 360"/>
            <p:cNvSpPr>
              <a:spLocks/>
            </p:cNvSpPr>
            <p:nvPr/>
          </p:nvSpPr>
          <p:spPr bwMode="auto">
            <a:xfrm>
              <a:off x="3709988" y="2703513"/>
              <a:ext cx="293688" cy="615950"/>
            </a:xfrm>
            <a:custGeom>
              <a:avLst/>
              <a:gdLst>
                <a:gd name="T0" fmla="*/ 0 w 137"/>
                <a:gd name="T1" fmla="*/ 38 h 287"/>
                <a:gd name="T2" fmla="*/ 0 w 137"/>
                <a:gd name="T3" fmla="*/ 0 h 287"/>
                <a:gd name="T4" fmla="*/ 28 w 137"/>
                <a:gd name="T5" fmla="*/ 26 h 287"/>
                <a:gd name="T6" fmla="*/ 137 w 137"/>
                <a:gd name="T7" fmla="*/ 275 h 287"/>
                <a:gd name="T8" fmla="*/ 109 w 137"/>
                <a:gd name="T9" fmla="*/ 287 h 287"/>
                <a:gd name="T10" fmla="*/ 0 w 137"/>
                <a:gd name="T11" fmla="*/ 38 h 287"/>
              </a:gdLst>
              <a:ahLst/>
              <a:cxnLst>
                <a:cxn ang="0">
                  <a:pos x="T0" y="T1"/>
                </a:cxn>
                <a:cxn ang="0">
                  <a:pos x="T2" y="T3"/>
                </a:cxn>
                <a:cxn ang="0">
                  <a:pos x="T4" y="T5"/>
                </a:cxn>
                <a:cxn ang="0">
                  <a:pos x="T6" y="T7"/>
                </a:cxn>
                <a:cxn ang="0">
                  <a:pos x="T8" y="T9"/>
                </a:cxn>
                <a:cxn ang="0">
                  <a:pos x="T10" y="T11"/>
                </a:cxn>
              </a:cxnLst>
              <a:rect l="0" t="0" r="r" b="b"/>
              <a:pathLst>
                <a:path w="137" h="287">
                  <a:moveTo>
                    <a:pt x="0" y="38"/>
                  </a:moveTo>
                  <a:cubicBezTo>
                    <a:pt x="0" y="0"/>
                    <a:pt x="0" y="0"/>
                    <a:pt x="0" y="0"/>
                  </a:cubicBezTo>
                  <a:cubicBezTo>
                    <a:pt x="28" y="26"/>
                    <a:pt x="28" y="26"/>
                    <a:pt x="28" y="26"/>
                  </a:cubicBezTo>
                  <a:cubicBezTo>
                    <a:pt x="137" y="275"/>
                    <a:pt x="137" y="275"/>
                    <a:pt x="137" y="275"/>
                  </a:cubicBezTo>
                  <a:cubicBezTo>
                    <a:pt x="128" y="281"/>
                    <a:pt x="118" y="285"/>
                    <a:pt x="109" y="287"/>
                  </a:cubicBezTo>
                  <a:lnTo>
                    <a:pt x="0" y="3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2" name="Freeform 361"/>
            <p:cNvSpPr>
              <a:spLocks/>
            </p:cNvSpPr>
            <p:nvPr/>
          </p:nvSpPr>
          <p:spPr bwMode="auto">
            <a:xfrm>
              <a:off x="3709988" y="2703513"/>
              <a:ext cx="263525" cy="615950"/>
            </a:xfrm>
            <a:custGeom>
              <a:avLst/>
              <a:gdLst>
                <a:gd name="T0" fmla="*/ 0 w 123"/>
                <a:gd name="T1" fmla="*/ 38 h 287"/>
                <a:gd name="T2" fmla="*/ 0 w 123"/>
                <a:gd name="T3" fmla="*/ 0 h 287"/>
                <a:gd name="T4" fmla="*/ 15 w 123"/>
                <a:gd name="T5" fmla="*/ 33 h 287"/>
                <a:gd name="T6" fmla="*/ 123 w 123"/>
                <a:gd name="T7" fmla="*/ 282 h 287"/>
                <a:gd name="T8" fmla="*/ 109 w 123"/>
                <a:gd name="T9" fmla="*/ 287 h 287"/>
                <a:gd name="T10" fmla="*/ 0 w 123"/>
                <a:gd name="T11" fmla="*/ 38 h 287"/>
              </a:gdLst>
              <a:ahLst/>
              <a:cxnLst>
                <a:cxn ang="0">
                  <a:pos x="T0" y="T1"/>
                </a:cxn>
                <a:cxn ang="0">
                  <a:pos x="T2" y="T3"/>
                </a:cxn>
                <a:cxn ang="0">
                  <a:pos x="T4" y="T5"/>
                </a:cxn>
                <a:cxn ang="0">
                  <a:pos x="T6" y="T7"/>
                </a:cxn>
                <a:cxn ang="0">
                  <a:pos x="T8" y="T9"/>
                </a:cxn>
                <a:cxn ang="0">
                  <a:pos x="T10" y="T11"/>
                </a:cxn>
              </a:cxnLst>
              <a:rect l="0" t="0" r="r" b="b"/>
              <a:pathLst>
                <a:path w="123" h="287">
                  <a:moveTo>
                    <a:pt x="0" y="38"/>
                  </a:moveTo>
                  <a:cubicBezTo>
                    <a:pt x="0" y="0"/>
                    <a:pt x="0" y="0"/>
                    <a:pt x="0" y="0"/>
                  </a:cubicBezTo>
                  <a:cubicBezTo>
                    <a:pt x="15" y="33"/>
                    <a:pt x="15" y="33"/>
                    <a:pt x="15" y="33"/>
                  </a:cubicBezTo>
                  <a:cubicBezTo>
                    <a:pt x="123" y="282"/>
                    <a:pt x="123" y="282"/>
                    <a:pt x="123" y="282"/>
                  </a:cubicBezTo>
                  <a:cubicBezTo>
                    <a:pt x="119" y="284"/>
                    <a:pt x="114" y="286"/>
                    <a:pt x="109" y="287"/>
                  </a:cubicBezTo>
                  <a:lnTo>
                    <a:pt x="0" y="38"/>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3" name="Freeform 362"/>
            <p:cNvSpPr>
              <a:spLocks/>
            </p:cNvSpPr>
            <p:nvPr/>
          </p:nvSpPr>
          <p:spPr bwMode="auto">
            <a:xfrm>
              <a:off x="3709988" y="2703513"/>
              <a:ext cx="285750" cy="595313"/>
            </a:xfrm>
            <a:custGeom>
              <a:avLst/>
              <a:gdLst>
                <a:gd name="T0" fmla="*/ 0 w 133"/>
                <a:gd name="T1" fmla="*/ 38 h 278"/>
                <a:gd name="T2" fmla="*/ 0 w 133"/>
                <a:gd name="T3" fmla="*/ 0 h 278"/>
                <a:gd name="T4" fmla="*/ 28 w 133"/>
                <a:gd name="T5" fmla="*/ 26 h 278"/>
                <a:gd name="T6" fmla="*/ 133 w 133"/>
                <a:gd name="T7" fmla="*/ 266 h 278"/>
                <a:gd name="T8" fmla="*/ 105 w 133"/>
                <a:gd name="T9" fmla="*/ 278 h 278"/>
                <a:gd name="T10" fmla="*/ 0 w 133"/>
                <a:gd name="T11" fmla="*/ 38 h 278"/>
              </a:gdLst>
              <a:ahLst/>
              <a:cxnLst>
                <a:cxn ang="0">
                  <a:pos x="T0" y="T1"/>
                </a:cxn>
                <a:cxn ang="0">
                  <a:pos x="T2" y="T3"/>
                </a:cxn>
                <a:cxn ang="0">
                  <a:pos x="T4" y="T5"/>
                </a:cxn>
                <a:cxn ang="0">
                  <a:pos x="T6" y="T7"/>
                </a:cxn>
                <a:cxn ang="0">
                  <a:pos x="T8" y="T9"/>
                </a:cxn>
                <a:cxn ang="0">
                  <a:pos x="T10" y="T11"/>
                </a:cxn>
              </a:cxnLst>
              <a:rect l="0" t="0" r="r" b="b"/>
              <a:pathLst>
                <a:path w="133" h="278">
                  <a:moveTo>
                    <a:pt x="0" y="38"/>
                  </a:moveTo>
                  <a:cubicBezTo>
                    <a:pt x="0" y="0"/>
                    <a:pt x="0" y="0"/>
                    <a:pt x="0" y="0"/>
                  </a:cubicBezTo>
                  <a:cubicBezTo>
                    <a:pt x="28" y="26"/>
                    <a:pt x="28" y="26"/>
                    <a:pt x="28" y="26"/>
                  </a:cubicBezTo>
                  <a:cubicBezTo>
                    <a:pt x="133" y="266"/>
                    <a:pt x="133" y="266"/>
                    <a:pt x="133" y="266"/>
                  </a:cubicBezTo>
                  <a:cubicBezTo>
                    <a:pt x="124" y="272"/>
                    <a:pt x="114" y="276"/>
                    <a:pt x="105" y="278"/>
                  </a:cubicBezTo>
                  <a:lnTo>
                    <a:pt x="0" y="38"/>
                  </a:lnTo>
                  <a:close/>
                </a:path>
              </a:pathLst>
            </a:custGeom>
            <a:solidFill>
              <a:srgbClr val="FCA5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4" name="Freeform 363"/>
            <p:cNvSpPr>
              <a:spLocks/>
            </p:cNvSpPr>
            <p:nvPr/>
          </p:nvSpPr>
          <p:spPr bwMode="auto">
            <a:xfrm>
              <a:off x="3709988" y="2703513"/>
              <a:ext cx="255588" cy="595313"/>
            </a:xfrm>
            <a:custGeom>
              <a:avLst/>
              <a:gdLst>
                <a:gd name="T0" fmla="*/ 0 w 119"/>
                <a:gd name="T1" fmla="*/ 38 h 278"/>
                <a:gd name="T2" fmla="*/ 0 w 119"/>
                <a:gd name="T3" fmla="*/ 0 h 278"/>
                <a:gd name="T4" fmla="*/ 15 w 119"/>
                <a:gd name="T5" fmla="*/ 33 h 278"/>
                <a:gd name="T6" fmla="*/ 119 w 119"/>
                <a:gd name="T7" fmla="*/ 273 h 278"/>
                <a:gd name="T8" fmla="*/ 105 w 119"/>
                <a:gd name="T9" fmla="*/ 278 h 278"/>
                <a:gd name="T10" fmla="*/ 0 w 119"/>
                <a:gd name="T11" fmla="*/ 38 h 278"/>
              </a:gdLst>
              <a:ahLst/>
              <a:cxnLst>
                <a:cxn ang="0">
                  <a:pos x="T0" y="T1"/>
                </a:cxn>
                <a:cxn ang="0">
                  <a:pos x="T2" y="T3"/>
                </a:cxn>
                <a:cxn ang="0">
                  <a:pos x="T4" y="T5"/>
                </a:cxn>
                <a:cxn ang="0">
                  <a:pos x="T6" y="T7"/>
                </a:cxn>
                <a:cxn ang="0">
                  <a:pos x="T8" y="T9"/>
                </a:cxn>
                <a:cxn ang="0">
                  <a:pos x="T10" y="T11"/>
                </a:cxn>
              </a:cxnLst>
              <a:rect l="0" t="0" r="r" b="b"/>
              <a:pathLst>
                <a:path w="119" h="278">
                  <a:moveTo>
                    <a:pt x="0" y="38"/>
                  </a:moveTo>
                  <a:cubicBezTo>
                    <a:pt x="0" y="0"/>
                    <a:pt x="0" y="0"/>
                    <a:pt x="0" y="0"/>
                  </a:cubicBezTo>
                  <a:cubicBezTo>
                    <a:pt x="15" y="33"/>
                    <a:pt x="15" y="33"/>
                    <a:pt x="15" y="33"/>
                  </a:cubicBezTo>
                  <a:cubicBezTo>
                    <a:pt x="119" y="273"/>
                    <a:pt x="119" y="273"/>
                    <a:pt x="119" y="273"/>
                  </a:cubicBezTo>
                  <a:cubicBezTo>
                    <a:pt x="115" y="276"/>
                    <a:pt x="110" y="277"/>
                    <a:pt x="105" y="278"/>
                  </a:cubicBezTo>
                  <a:lnTo>
                    <a:pt x="0" y="38"/>
                  </a:lnTo>
                  <a:close/>
                </a:path>
              </a:pathLst>
            </a:custGeom>
            <a:solidFill>
              <a:srgbClr val="ED7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5" name="Freeform 364"/>
            <p:cNvSpPr>
              <a:spLocks/>
            </p:cNvSpPr>
            <p:nvPr/>
          </p:nvSpPr>
          <p:spPr bwMode="auto">
            <a:xfrm>
              <a:off x="3709988" y="2703513"/>
              <a:ext cx="60325" cy="80963"/>
            </a:xfrm>
            <a:custGeom>
              <a:avLst/>
              <a:gdLst>
                <a:gd name="T0" fmla="*/ 0 w 28"/>
                <a:gd name="T1" fmla="*/ 38 h 38"/>
                <a:gd name="T2" fmla="*/ 0 w 28"/>
                <a:gd name="T3" fmla="*/ 0 h 38"/>
                <a:gd name="T4" fmla="*/ 28 w 28"/>
                <a:gd name="T5" fmla="*/ 26 h 38"/>
                <a:gd name="T6" fmla="*/ 15 w 28"/>
                <a:gd name="T7" fmla="*/ 33 h 38"/>
                <a:gd name="T8" fmla="*/ 0 w 28"/>
                <a:gd name="T9" fmla="*/ 38 h 38"/>
              </a:gdLst>
              <a:ahLst/>
              <a:cxnLst>
                <a:cxn ang="0">
                  <a:pos x="T0" y="T1"/>
                </a:cxn>
                <a:cxn ang="0">
                  <a:pos x="T2" y="T3"/>
                </a:cxn>
                <a:cxn ang="0">
                  <a:pos x="T4" y="T5"/>
                </a:cxn>
                <a:cxn ang="0">
                  <a:pos x="T6" y="T7"/>
                </a:cxn>
                <a:cxn ang="0">
                  <a:pos x="T8" y="T9"/>
                </a:cxn>
              </a:cxnLst>
              <a:rect l="0" t="0" r="r" b="b"/>
              <a:pathLst>
                <a:path w="28" h="38">
                  <a:moveTo>
                    <a:pt x="0" y="38"/>
                  </a:moveTo>
                  <a:cubicBezTo>
                    <a:pt x="0" y="0"/>
                    <a:pt x="0" y="0"/>
                    <a:pt x="0" y="0"/>
                  </a:cubicBezTo>
                  <a:cubicBezTo>
                    <a:pt x="28" y="26"/>
                    <a:pt x="28" y="26"/>
                    <a:pt x="28" y="26"/>
                  </a:cubicBezTo>
                  <a:cubicBezTo>
                    <a:pt x="24" y="29"/>
                    <a:pt x="20" y="31"/>
                    <a:pt x="15" y="33"/>
                  </a:cubicBezTo>
                  <a:cubicBezTo>
                    <a:pt x="10" y="35"/>
                    <a:pt x="5" y="37"/>
                    <a:pt x="0" y="3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6" name="Freeform 365"/>
            <p:cNvSpPr>
              <a:spLocks/>
            </p:cNvSpPr>
            <p:nvPr/>
          </p:nvSpPr>
          <p:spPr bwMode="auto">
            <a:xfrm>
              <a:off x="3709988" y="2703513"/>
              <a:ext cx="31750" cy="80963"/>
            </a:xfrm>
            <a:custGeom>
              <a:avLst/>
              <a:gdLst>
                <a:gd name="T0" fmla="*/ 0 w 15"/>
                <a:gd name="T1" fmla="*/ 38 h 38"/>
                <a:gd name="T2" fmla="*/ 0 w 15"/>
                <a:gd name="T3" fmla="*/ 0 h 38"/>
                <a:gd name="T4" fmla="*/ 15 w 15"/>
                <a:gd name="T5" fmla="*/ 33 h 38"/>
                <a:gd name="T6" fmla="*/ 0 w 15"/>
                <a:gd name="T7" fmla="*/ 38 h 38"/>
              </a:gdLst>
              <a:ahLst/>
              <a:cxnLst>
                <a:cxn ang="0">
                  <a:pos x="T0" y="T1"/>
                </a:cxn>
                <a:cxn ang="0">
                  <a:pos x="T2" y="T3"/>
                </a:cxn>
                <a:cxn ang="0">
                  <a:pos x="T4" y="T5"/>
                </a:cxn>
                <a:cxn ang="0">
                  <a:pos x="T6" y="T7"/>
                </a:cxn>
              </a:cxnLst>
              <a:rect l="0" t="0" r="r" b="b"/>
              <a:pathLst>
                <a:path w="15" h="38">
                  <a:moveTo>
                    <a:pt x="0" y="38"/>
                  </a:moveTo>
                  <a:cubicBezTo>
                    <a:pt x="0" y="0"/>
                    <a:pt x="0" y="0"/>
                    <a:pt x="0" y="0"/>
                  </a:cubicBezTo>
                  <a:cubicBezTo>
                    <a:pt x="15" y="33"/>
                    <a:pt x="15" y="33"/>
                    <a:pt x="15" y="33"/>
                  </a:cubicBezTo>
                  <a:cubicBezTo>
                    <a:pt x="10" y="35"/>
                    <a:pt x="5" y="37"/>
                    <a:pt x="0" y="38"/>
                  </a:cubicBezTo>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7" name="Freeform 366"/>
            <p:cNvSpPr>
              <a:spLocks/>
            </p:cNvSpPr>
            <p:nvPr/>
          </p:nvSpPr>
          <p:spPr bwMode="auto">
            <a:xfrm>
              <a:off x="3709988" y="2703513"/>
              <a:ext cx="19050" cy="28575"/>
            </a:xfrm>
            <a:custGeom>
              <a:avLst/>
              <a:gdLst>
                <a:gd name="T0" fmla="*/ 0 w 9"/>
                <a:gd name="T1" fmla="*/ 13 h 13"/>
                <a:gd name="T2" fmla="*/ 0 w 9"/>
                <a:gd name="T3" fmla="*/ 0 h 13"/>
                <a:gd name="T4" fmla="*/ 9 w 9"/>
                <a:gd name="T5" fmla="*/ 9 h 13"/>
                <a:gd name="T6" fmla="*/ 5 w 9"/>
                <a:gd name="T7" fmla="*/ 11 h 13"/>
                <a:gd name="T8" fmla="*/ 0 w 9"/>
                <a:gd name="T9" fmla="*/ 13 h 13"/>
              </a:gdLst>
              <a:ahLst/>
              <a:cxnLst>
                <a:cxn ang="0">
                  <a:pos x="T0" y="T1"/>
                </a:cxn>
                <a:cxn ang="0">
                  <a:pos x="T2" y="T3"/>
                </a:cxn>
                <a:cxn ang="0">
                  <a:pos x="T4" y="T5"/>
                </a:cxn>
                <a:cxn ang="0">
                  <a:pos x="T6" y="T7"/>
                </a:cxn>
                <a:cxn ang="0">
                  <a:pos x="T8" y="T9"/>
                </a:cxn>
              </a:cxnLst>
              <a:rect l="0" t="0" r="r" b="b"/>
              <a:pathLst>
                <a:path w="9" h="13">
                  <a:moveTo>
                    <a:pt x="0" y="13"/>
                  </a:moveTo>
                  <a:cubicBezTo>
                    <a:pt x="0" y="0"/>
                    <a:pt x="0" y="0"/>
                    <a:pt x="0" y="0"/>
                  </a:cubicBezTo>
                  <a:cubicBezTo>
                    <a:pt x="9" y="9"/>
                    <a:pt x="9" y="9"/>
                    <a:pt x="9" y="9"/>
                  </a:cubicBezTo>
                  <a:cubicBezTo>
                    <a:pt x="8" y="9"/>
                    <a:pt x="7" y="10"/>
                    <a:pt x="5" y="11"/>
                  </a:cubicBezTo>
                  <a:cubicBezTo>
                    <a:pt x="3" y="12"/>
                    <a:pt x="2" y="12"/>
                    <a:pt x="0" y="13"/>
                  </a:cubicBezTo>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8" name="Rectangle 367"/>
            <p:cNvSpPr>
              <a:spLocks noChangeArrowheads="1"/>
            </p:cNvSpPr>
            <p:nvPr/>
          </p:nvSpPr>
          <p:spPr bwMode="auto">
            <a:xfrm>
              <a:off x="4075113" y="2617788"/>
              <a:ext cx="112713" cy="692150"/>
            </a:xfrm>
            <a:prstGeom prst="rect">
              <a:avLst/>
            </a:prstGeom>
            <a:solidFill>
              <a:srgbClr val="7FB4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49" name="Rectangle 368"/>
            <p:cNvSpPr>
              <a:spLocks noChangeArrowheads="1"/>
            </p:cNvSpPr>
            <p:nvPr/>
          </p:nvSpPr>
          <p:spPr bwMode="auto">
            <a:xfrm>
              <a:off x="4075113" y="2654300"/>
              <a:ext cx="25400" cy="617538"/>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0" name="Rectangle 369"/>
            <p:cNvSpPr>
              <a:spLocks noChangeArrowheads="1"/>
            </p:cNvSpPr>
            <p:nvPr/>
          </p:nvSpPr>
          <p:spPr bwMode="auto">
            <a:xfrm>
              <a:off x="4075113" y="2676525"/>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1" name="Rectangle 370"/>
            <p:cNvSpPr>
              <a:spLocks noChangeArrowheads="1"/>
            </p:cNvSpPr>
            <p:nvPr/>
          </p:nvSpPr>
          <p:spPr bwMode="auto">
            <a:xfrm>
              <a:off x="4075113" y="2719388"/>
              <a:ext cx="57150" cy="14288"/>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2" name="Rectangle 371"/>
            <p:cNvSpPr>
              <a:spLocks noChangeArrowheads="1"/>
            </p:cNvSpPr>
            <p:nvPr/>
          </p:nvSpPr>
          <p:spPr bwMode="auto">
            <a:xfrm>
              <a:off x="4075113" y="2763838"/>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3" name="Rectangle 372"/>
            <p:cNvSpPr>
              <a:spLocks noChangeArrowheads="1"/>
            </p:cNvSpPr>
            <p:nvPr/>
          </p:nvSpPr>
          <p:spPr bwMode="auto">
            <a:xfrm>
              <a:off x="4075113" y="2806700"/>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4" name="Rectangle 373"/>
            <p:cNvSpPr>
              <a:spLocks noChangeArrowheads="1"/>
            </p:cNvSpPr>
            <p:nvPr/>
          </p:nvSpPr>
          <p:spPr bwMode="auto">
            <a:xfrm>
              <a:off x="4075113" y="2849563"/>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5" name="Rectangle 374"/>
            <p:cNvSpPr>
              <a:spLocks noChangeArrowheads="1"/>
            </p:cNvSpPr>
            <p:nvPr/>
          </p:nvSpPr>
          <p:spPr bwMode="auto">
            <a:xfrm>
              <a:off x="4075113" y="2892425"/>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6" name="Rectangle 375"/>
            <p:cNvSpPr>
              <a:spLocks noChangeArrowheads="1"/>
            </p:cNvSpPr>
            <p:nvPr/>
          </p:nvSpPr>
          <p:spPr bwMode="auto">
            <a:xfrm>
              <a:off x="4075113" y="2935288"/>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7" name="Rectangle 376"/>
            <p:cNvSpPr>
              <a:spLocks noChangeArrowheads="1"/>
            </p:cNvSpPr>
            <p:nvPr/>
          </p:nvSpPr>
          <p:spPr bwMode="auto">
            <a:xfrm>
              <a:off x="4075113" y="2978150"/>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8" name="Rectangle 377"/>
            <p:cNvSpPr>
              <a:spLocks noChangeArrowheads="1"/>
            </p:cNvSpPr>
            <p:nvPr/>
          </p:nvSpPr>
          <p:spPr bwMode="auto">
            <a:xfrm>
              <a:off x="4075113" y="3021013"/>
              <a:ext cx="57150" cy="14288"/>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59" name="Rectangle 378"/>
            <p:cNvSpPr>
              <a:spLocks noChangeArrowheads="1"/>
            </p:cNvSpPr>
            <p:nvPr/>
          </p:nvSpPr>
          <p:spPr bwMode="auto">
            <a:xfrm>
              <a:off x="4075113" y="3065463"/>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60" name="Rectangle 379"/>
            <p:cNvSpPr>
              <a:spLocks noChangeArrowheads="1"/>
            </p:cNvSpPr>
            <p:nvPr/>
          </p:nvSpPr>
          <p:spPr bwMode="auto">
            <a:xfrm>
              <a:off x="4075113" y="3108325"/>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61" name="Rectangle 380"/>
            <p:cNvSpPr>
              <a:spLocks noChangeArrowheads="1"/>
            </p:cNvSpPr>
            <p:nvPr/>
          </p:nvSpPr>
          <p:spPr bwMode="auto">
            <a:xfrm>
              <a:off x="4075113" y="3151188"/>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62" name="Rectangle 381"/>
            <p:cNvSpPr>
              <a:spLocks noChangeArrowheads="1"/>
            </p:cNvSpPr>
            <p:nvPr/>
          </p:nvSpPr>
          <p:spPr bwMode="auto">
            <a:xfrm>
              <a:off x="4075113" y="3194050"/>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63" name="Rectangle 382"/>
            <p:cNvSpPr>
              <a:spLocks noChangeArrowheads="1"/>
            </p:cNvSpPr>
            <p:nvPr/>
          </p:nvSpPr>
          <p:spPr bwMode="auto">
            <a:xfrm>
              <a:off x="4075113" y="3236913"/>
              <a:ext cx="57150" cy="12700"/>
            </a:xfrm>
            <a:prstGeom prst="rect">
              <a:avLst/>
            </a:prstGeom>
            <a:solidFill>
              <a:srgbClr val="CAE4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64" name="Freeform 383"/>
            <p:cNvSpPr>
              <a:spLocks noEditPoints="1"/>
            </p:cNvSpPr>
            <p:nvPr/>
          </p:nvSpPr>
          <p:spPr bwMode="auto">
            <a:xfrm>
              <a:off x="4235451" y="3824288"/>
              <a:ext cx="179388" cy="177800"/>
            </a:xfrm>
            <a:custGeom>
              <a:avLst/>
              <a:gdLst>
                <a:gd name="T0" fmla="*/ 84 w 84"/>
                <a:gd name="T1" fmla="*/ 41 h 83"/>
                <a:gd name="T2" fmla="*/ 57 w 84"/>
                <a:gd name="T3" fmla="*/ 72 h 83"/>
                <a:gd name="T4" fmla="*/ 57 w 84"/>
                <a:gd name="T5" fmla="*/ 11 h 83"/>
                <a:gd name="T6" fmla="*/ 57 w 84"/>
                <a:gd name="T7" fmla="*/ 48 h 83"/>
                <a:gd name="T8" fmla="*/ 64 w 84"/>
                <a:gd name="T9" fmla="*/ 41 h 83"/>
                <a:gd name="T10" fmla="*/ 57 w 84"/>
                <a:gd name="T11" fmla="*/ 48 h 83"/>
                <a:gd name="T12" fmla="*/ 57 w 84"/>
                <a:gd name="T13" fmla="*/ 27 h 83"/>
                <a:gd name="T14" fmla="*/ 57 w 84"/>
                <a:gd name="T15" fmla="*/ 28 h 83"/>
                <a:gd name="T16" fmla="*/ 57 w 84"/>
                <a:gd name="T17" fmla="*/ 3 h 83"/>
                <a:gd name="T18" fmla="*/ 48 w 84"/>
                <a:gd name="T19" fmla="*/ 8 h 83"/>
                <a:gd name="T20" fmla="*/ 57 w 84"/>
                <a:gd name="T21" fmla="*/ 80 h 83"/>
                <a:gd name="T22" fmla="*/ 48 w 84"/>
                <a:gd name="T23" fmla="*/ 75 h 83"/>
                <a:gd name="T24" fmla="*/ 57 w 84"/>
                <a:gd name="T25" fmla="*/ 80 h 83"/>
                <a:gd name="T26" fmla="*/ 57 w 84"/>
                <a:gd name="T27" fmla="*/ 28 h 83"/>
                <a:gd name="T28" fmla="*/ 53 w 84"/>
                <a:gd name="T29" fmla="*/ 35 h 83"/>
                <a:gd name="T30" fmla="*/ 48 w 84"/>
                <a:gd name="T31" fmla="*/ 26 h 83"/>
                <a:gd name="T32" fmla="*/ 57 w 84"/>
                <a:gd name="T33" fmla="*/ 21 h 83"/>
                <a:gd name="T34" fmla="*/ 57 w 84"/>
                <a:gd name="T35" fmla="*/ 48 h 83"/>
                <a:gd name="T36" fmla="*/ 53 w 84"/>
                <a:gd name="T37" fmla="*/ 47 h 83"/>
                <a:gd name="T38" fmla="*/ 48 w 84"/>
                <a:gd name="T39" fmla="*/ 42 h 83"/>
                <a:gd name="T40" fmla="*/ 55 w 84"/>
                <a:gd name="T41" fmla="*/ 38 h 83"/>
                <a:gd name="T42" fmla="*/ 48 w 84"/>
                <a:gd name="T43" fmla="*/ 63 h 83"/>
                <a:gd name="T44" fmla="*/ 50 w 84"/>
                <a:gd name="T45" fmla="*/ 50 h 83"/>
                <a:gd name="T46" fmla="*/ 53 w 84"/>
                <a:gd name="T47" fmla="*/ 60 h 83"/>
                <a:gd name="T48" fmla="*/ 42 w 84"/>
                <a:gd name="T49" fmla="*/ 0 h 83"/>
                <a:gd name="T50" fmla="*/ 48 w 84"/>
                <a:gd name="T51" fmla="*/ 8 h 83"/>
                <a:gd name="T52" fmla="*/ 32 w 84"/>
                <a:gd name="T53" fmla="*/ 9 h 83"/>
                <a:gd name="T54" fmla="*/ 42 w 84"/>
                <a:gd name="T55" fmla="*/ 0 h 83"/>
                <a:gd name="T56" fmla="*/ 42 w 84"/>
                <a:gd name="T57" fmla="*/ 83 h 83"/>
                <a:gd name="T58" fmla="*/ 32 w 84"/>
                <a:gd name="T59" fmla="*/ 74 h 83"/>
                <a:gd name="T60" fmla="*/ 48 w 84"/>
                <a:gd name="T61" fmla="*/ 75 h 83"/>
                <a:gd name="T62" fmla="*/ 48 w 84"/>
                <a:gd name="T63" fmla="*/ 26 h 83"/>
                <a:gd name="T64" fmla="*/ 45 w 84"/>
                <a:gd name="T65" fmla="*/ 37 h 83"/>
                <a:gd name="T66" fmla="*/ 45 w 84"/>
                <a:gd name="T67" fmla="*/ 29 h 83"/>
                <a:gd name="T68" fmla="*/ 48 w 84"/>
                <a:gd name="T69" fmla="*/ 42 h 83"/>
                <a:gd name="T70" fmla="*/ 48 w 84"/>
                <a:gd name="T71" fmla="*/ 42 h 83"/>
                <a:gd name="T72" fmla="*/ 48 w 84"/>
                <a:gd name="T73" fmla="*/ 63 h 83"/>
                <a:gd name="T74" fmla="*/ 42 w 84"/>
                <a:gd name="T75" fmla="*/ 55 h 83"/>
                <a:gd name="T76" fmla="*/ 44 w 84"/>
                <a:gd name="T77" fmla="*/ 47 h 83"/>
                <a:gd name="T78" fmla="*/ 32 w 84"/>
                <a:gd name="T79" fmla="*/ 60 h 83"/>
                <a:gd name="T80" fmla="*/ 38 w 84"/>
                <a:gd name="T81" fmla="*/ 46 h 83"/>
                <a:gd name="T82" fmla="*/ 39 w 84"/>
                <a:gd name="T83" fmla="*/ 54 h 83"/>
                <a:gd name="T84" fmla="*/ 32 w 84"/>
                <a:gd name="T85" fmla="*/ 43 h 83"/>
                <a:gd name="T86" fmla="*/ 36 w 84"/>
                <a:gd name="T87" fmla="*/ 41 h 83"/>
                <a:gd name="T88" fmla="*/ 32 w 84"/>
                <a:gd name="T89" fmla="*/ 31 h 83"/>
                <a:gd name="T90" fmla="*/ 37 w 84"/>
                <a:gd name="T91" fmla="*/ 21 h 83"/>
                <a:gd name="T92" fmla="*/ 41 w 84"/>
                <a:gd name="T93" fmla="*/ 29 h 83"/>
                <a:gd name="T94" fmla="*/ 34 w 84"/>
                <a:gd name="T95" fmla="*/ 33 h 83"/>
                <a:gd name="T96" fmla="*/ 32 w 84"/>
                <a:gd name="T97" fmla="*/ 31 h 83"/>
                <a:gd name="T98" fmla="*/ 0 w 84"/>
                <a:gd name="T99" fmla="*/ 41 h 83"/>
                <a:gd name="T100" fmla="*/ 32 w 84"/>
                <a:gd name="T101" fmla="*/ 9 h 83"/>
                <a:gd name="T102" fmla="*/ 32 w 84"/>
                <a:gd name="T103" fmla="*/ 74 h 83"/>
                <a:gd name="T104" fmla="*/ 32 w 84"/>
                <a:gd name="T105" fmla="*/ 18 h 83"/>
                <a:gd name="T106" fmla="*/ 32 w 84"/>
                <a:gd name="T107" fmla="*/ 31 h 83"/>
                <a:gd name="T108" fmla="*/ 32 w 84"/>
                <a:gd name="T109" fmla="*/ 37 h 83"/>
                <a:gd name="T110" fmla="*/ 30 w 84"/>
                <a:gd name="T111" fmla="*/ 35 h 83"/>
                <a:gd name="T112" fmla="*/ 20 w 84"/>
                <a:gd name="T113" fmla="*/ 42 h 83"/>
                <a:gd name="T114" fmla="*/ 30 w 84"/>
                <a:gd name="T115" fmla="*/ 44 h 83"/>
                <a:gd name="T116" fmla="*/ 32 w 84"/>
                <a:gd name="T117" fmla="*/ 37 h 83"/>
                <a:gd name="T118" fmla="*/ 31 w 84"/>
                <a:gd name="T119" fmla="*/ 48 h 83"/>
                <a:gd name="T120" fmla="*/ 26 w 84"/>
                <a:gd name="T121" fmla="*/ 56 h 83"/>
                <a:gd name="T122" fmla="*/ 32 w 84"/>
                <a:gd name="T123" fmla="*/ 6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4" h="83">
                  <a:moveTo>
                    <a:pt x="57" y="3"/>
                  </a:moveTo>
                  <a:cubicBezTo>
                    <a:pt x="73" y="9"/>
                    <a:pt x="84" y="24"/>
                    <a:pt x="84" y="41"/>
                  </a:cubicBezTo>
                  <a:cubicBezTo>
                    <a:pt x="84" y="59"/>
                    <a:pt x="73" y="74"/>
                    <a:pt x="57" y="80"/>
                  </a:cubicBezTo>
                  <a:cubicBezTo>
                    <a:pt x="57" y="72"/>
                    <a:pt x="57" y="72"/>
                    <a:pt x="57" y="72"/>
                  </a:cubicBezTo>
                  <a:cubicBezTo>
                    <a:pt x="68" y="66"/>
                    <a:pt x="76" y="55"/>
                    <a:pt x="76" y="41"/>
                  </a:cubicBezTo>
                  <a:cubicBezTo>
                    <a:pt x="76" y="28"/>
                    <a:pt x="68" y="17"/>
                    <a:pt x="57" y="11"/>
                  </a:cubicBezTo>
                  <a:lnTo>
                    <a:pt x="57" y="3"/>
                  </a:lnTo>
                  <a:close/>
                  <a:moveTo>
                    <a:pt x="57" y="48"/>
                  </a:moveTo>
                  <a:cubicBezTo>
                    <a:pt x="59" y="48"/>
                    <a:pt x="61" y="48"/>
                    <a:pt x="62" y="48"/>
                  </a:cubicBezTo>
                  <a:cubicBezTo>
                    <a:pt x="68" y="47"/>
                    <a:pt x="69" y="44"/>
                    <a:pt x="64" y="41"/>
                  </a:cubicBezTo>
                  <a:cubicBezTo>
                    <a:pt x="62" y="40"/>
                    <a:pt x="60" y="39"/>
                    <a:pt x="57" y="38"/>
                  </a:cubicBezTo>
                  <a:lnTo>
                    <a:pt x="57" y="48"/>
                  </a:lnTo>
                  <a:close/>
                  <a:moveTo>
                    <a:pt x="57" y="28"/>
                  </a:moveTo>
                  <a:cubicBezTo>
                    <a:pt x="57" y="27"/>
                    <a:pt x="57" y="27"/>
                    <a:pt x="57" y="27"/>
                  </a:cubicBezTo>
                  <a:cubicBezTo>
                    <a:pt x="59" y="24"/>
                    <a:pt x="58" y="22"/>
                    <a:pt x="57" y="21"/>
                  </a:cubicBezTo>
                  <a:lnTo>
                    <a:pt x="57" y="28"/>
                  </a:lnTo>
                  <a:close/>
                  <a:moveTo>
                    <a:pt x="48" y="0"/>
                  </a:moveTo>
                  <a:cubicBezTo>
                    <a:pt x="51" y="1"/>
                    <a:pt x="54" y="1"/>
                    <a:pt x="57" y="3"/>
                  </a:cubicBezTo>
                  <a:cubicBezTo>
                    <a:pt x="57" y="11"/>
                    <a:pt x="57" y="11"/>
                    <a:pt x="57" y="11"/>
                  </a:cubicBezTo>
                  <a:cubicBezTo>
                    <a:pt x="54" y="10"/>
                    <a:pt x="51" y="9"/>
                    <a:pt x="48" y="8"/>
                  </a:cubicBezTo>
                  <a:lnTo>
                    <a:pt x="48" y="0"/>
                  </a:lnTo>
                  <a:close/>
                  <a:moveTo>
                    <a:pt x="57" y="80"/>
                  </a:moveTo>
                  <a:cubicBezTo>
                    <a:pt x="54" y="81"/>
                    <a:pt x="51" y="82"/>
                    <a:pt x="48" y="83"/>
                  </a:cubicBezTo>
                  <a:cubicBezTo>
                    <a:pt x="48" y="75"/>
                    <a:pt x="48" y="75"/>
                    <a:pt x="48" y="75"/>
                  </a:cubicBezTo>
                  <a:cubicBezTo>
                    <a:pt x="51" y="74"/>
                    <a:pt x="54" y="73"/>
                    <a:pt x="57" y="72"/>
                  </a:cubicBezTo>
                  <a:lnTo>
                    <a:pt x="57" y="80"/>
                  </a:lnTo>
                  <a:close/>
                  <a:moveTo>
                    <a:pt x="57" y="21"/>
                  </a:moveTo>
                  <a:cubicBezTo>
                    <a:pt x="57" y="28"/>
                    <a:pt x="57" y="28"/>
                    <a:pt x="57" y="28"/>
                  </a:cubicBezTo>
                  <a:cubicBezTo>
                    <a:pt x="56" y="30"/>
                    <a:pt x="55" y="32"/>
                    <a:pt x="53" y="35"/>
                  </a:cubicBezTo>
                  <a:cubicBezTo>
                    <a:pt x="53" y="35"/>
                    <a:pt x="53" y="35"/>
                    <a:pt x="53" y="35"/>
                  </a:cubicBezTo>
                  <a:cubicBezTo>
                    <a:pt x="51" y="35"/>
                    <a:pt x="49" y="35"/>
                    <a:pt x="48" y="36"/>
                  </a:cubicBezTo>
                  <a:cubicBezTo>
                    <a:pt x="48" y="26"/>
                    <a:pt x="48" y="26"/>
                    <a:pt x="48" y="26"/>
                  </a:cubicBezTo>
                  <a:cubicBezTo>
                    <a:pt x="49" y="24"/>
                    <a:pt x="51" y="23"/>
                    <a:pt x="52" y="22"/>
                  </a:cubicBezTo>
                  <a:cubicBezTo>
                    <a:pt x="55" y="21"/>
                    <a:pt x="56" y="20"/>
                    <a:pt x="57" y="21"/>
                  </a:cubicBezTo>
                  <a:moveTo>
                    <a:pt x="57" y="38"/>
                  </a:moveTo>
                  <a:cubicBezTo>
                    <a:pt x="57" y="48"/>
                    <a:pt x="57" y="48"/>
                    <a:pt x="57" y="48"/>
                  </a:cubicBezTo>
                  <a:cubicBezTo>
                    <a:pt x="56" y="48"/>
                    <a:pt x="55" y="48"/>
                    <a:pt x="53" y="48"/>
                  </a:cubicBezTo>
                  <a:cubicBezTo>
                    <a:pt x="53" y="48"/>
                    <a:pt x="53" y="47"/>
                    <a:pt x="53" y="47"/>
                  </a:cubicBezTo>
                  <a:cubicBezTo>
                    <a:pt x="52" y="45"/>
                    <a:pt x="50" y="44"/>
                    <a:pt x="48" y="42"/>
                  </a:cubicBezTo>
                  <a:cubicBezTo>
                    <a:pt x="48" y="42"/>
                    <a:pt x="48" y="42"/>
                    <a:pt x="48" y="42"/>
                  </a:cubicBezTo>
                  <a:cubicBezTo>
                    <a:pt x="50" y="41"/>
                    <a:pt x="52" y="40"/>
                    <a:pt x="54" y="39"/>
                  </a:cubicBezTo>
                  <a:cubicBezTo>
                    <a:pt x="54" y="38"/>
                    <a:pt x="54" y="38"/>
                    <a:pt x="55" y="38"/>
                  </a:cubicBezTo>
                  <a:cubicBezTo>
                    <a:pt x="55" y="38"/>
                    <a:pt x="56" y="38"/>
                    <a:pt x="57" y="38"/>
                  </a:cubicBezTo>
                  <a:moveTo>
                    <a:pt x="48" y="63"/>
                  </a:moveTo>
                  <a:cubicBezTo>
                    <a:pt x="48" y="49"/>
                    <a:pt x="48" y="49"/>
                    <a:pt x="48" y="49"/>
                  </a:cubicBezTo>
                  <a:cubicBezTo>
                    <a:pt x="48" y="50"/>
                    <a:pt x="49" y="50"/>
                    <a:pt x="50" y="50"/>
                  </a:cubicBezTo>
                  <a:cubicBezTo>
                    <a:pt x="51" y="50"/>
                    <a:pt x="51" y="50"/>
                    <a:pt x="51" y="51"/>
                  </a:cubicBezTo>
                  <a:cubicBezTo>
                    <a:pt x="53" y="54"/>
                    <a:pt x="53" y="57"/>
                    <a:pt x="53" y="60"/>
                  </a:cubicBezTo>
                  <a:cubicBezTo>
                    <a:pt x="53" y="65"/>
                    <a:pt x="51" y="66"/>
                    <a:pt x="48" y="63"/>
                  </a:cubicBezTo>
                  <a:moveTo>
                    <a:pt x="42" y="0"/>
                  </a:moveTo>
                  <a:cubicBezTo>
                    <a:pt x="44" y="0"/>
                    <a:pt x="46" y="0"/>
                    <a:pt x="48" y="0"/>
                  </a:cubicBezTo>
                  <a:cubicBezTo>
                    <a:pt x="48" y="8"/>
                    <a:pt x="48" y="8"/>
                    <a:pt x="48" y="8"/>
                  </a:cubicBezTo>
                  <a:cubicBezTo>
                    <a:pt x="46" y="8"/>
                    <a:pt x="44" y="7"/>
                    <a:pt x="42" y="7"/>
                  </a:cubicBezTo>
                  <a:cubicBezTo>
                    <a:pt x="38" y="7"/>
                    <a:pt x="35" y="8"/>
                    <a:pt x="32" y="9"/>
                  </a:cubicBezTo>
                  <a:cubicBezTo>
                    <a:pt x="32" y="1"/>
                    <a:pt x="32" y="1"/>
                    <a:pt x="32" y="1"/>
                  </a:cubicBezTo>
                  <a:cubicBezTo>
                    <a:pt x="35" y="0"/>
                    <a:pt x="39" y="0"/>
                    <a:pt x="42" y="0"/>
                  </a:cubicBezTo>
                  <a:moveTo>
                    <a:pt x="48" y="83"/>
                  </a:moveTo>
                  <a:cubicBezTo>
                    <a:pt x="46" y="83"/>
                    <a:pt x="44" y="83"/>
                    <a:pt x="42" y="83"/>
                  </a:cubicBezTo>
                  <a:cubicBezTo>
                    <a:pt x="39" y="83"/>
                    <a:pt x="35" y="83"/>
                    <a:pt x="32" y="82"/>
                  </a:cubicBezTo>
                  <a:cubicBezTo>
                    <a:pt x="32" y="74"/>
                    <a:pt x="32" y="74"/>
                    <a:pt x="32" y="74"/>
                  </a:cubicBezTo>
                  <a:cubicBezTo>
                    <a:pt x="35" y="75"/>
                    <a:pt x="38" y="75"/>
                    <a:pt x="42" y="75"/>
                  </a:cubicBezTo>
                  <a:cubicBezTo>
                    <a:pt x="44" y="75"/>
                    <a:pt x="46" y="75"/>
                    <a:pt x="48" y="75"/>
                  </a:cubicBezTo>
                  <a:lnTo>
                    <a:pt x="48" y="83"/>
                  </a:lnTo>
                  <a:close/>
                  <a:moveTo>
                    <a:pt x="48" y="26"/>
                  </a:moveTo>
                  <a:cubicBezTo>
                    <a:pt x="48" y="36"/>
                    <a:pt x="48" y="36"/>
                    <a:pt x="48" y="36"/>
                  </a:cubicBezTo>
                  <a:cubicBezTo>
                    <a:pt x="47" y="36"/>
                    <a:pt x="46" y="36"/>
                    <a:pt x="45" y="37"/>
                  </a:cubicBezTo>
                  <a:cubicBezTo>
                    <a:pt x="46" y="34"/>
                    <a:pt x="46" y="32"/>
                    <a:pt x="45" y="30"/>
                  </a:cubicBezTo>
                  <a:cubicBezTo>
                    <a:pt x="45" y="29"/>
                    <a:pt x="45" y="29"/>
                    <a:pt x="45" y="29"/>
                  </a:cubicBezTo>
                  <a:cubicBezTo>
                    <a:pt x="46" y="28"/>
                    <a:pt x="47" y="27"/>
                    <a:pt x="48" y="26"/>
                  </a:cubicBezTo>
                  <a:moveTo>
                    <a:pt x="48" y="42"/>
                  </a:moveTo>
                  <a:cubicBezTo>
                    <a:pt x="48" y="42"/>
                    <a:pt x="48" y="42"/>
                    <a:pt x="48" y="42"/>
                  </a:cubicBezTo>
                  <a:cubicBezTo>
                    <a:pt x="48" y="42"/>
                    <a:pt x="48" y="42"/>
                    <a:pt x="48" y="42"/>
                  </a:cubicBezTo>
                  <a:close/>
                  <a:moveTo>
                    <a:pt x="48" y="49"/>
                  </a:moveTo>
                  <a:cubicBezTo>
                    <a:pt x="48" y="63"/>
                    <a:pt x="48" y="63"/>
                    <a:pt x="48" y="63"/>
                  </a:cubicBezTo>
                  <a:cubicBezTo>
                    <a:pt x="47" y="63"/>
                    <a:pt x="47" y="62"/>
                    <a:pt x="46" y="62"/>
                  </a:cubicBezTo>
                  <a:cubicBezTo>
                    <a:pt x="45" y="60"/>
                    <a:pt x="43" y="57"/>
                    <a:pt x="42" y="55"/>
                  </a:cubicBezTo>
                  <a:cubicBezTo>
                    <a:pt x="42" y="54"/>
                    <a:pt x="42" y="54"/>
                    <a:pt x="42" y="54"/>
                  </a:cubicBezTo>
                  <a:cubicBezTo>
                    <a:pt x="43" y="52"/>
                    <a:pt x="44" y="49"/>
                    <a:pt x="44" y="47"/>
                  </a:cubicBezTo>
                  <a:cubicBezTo>
                    <a:pt x="45" y="48"/>
                    <a:pt x="46" y="48"/>
                    <a:pt x="48" y="49"/>
                  </a:cubicBezTo>
                  <a:moveTo>
                    <a:pt x="32" y="60"/>
                  </a:moveTo>
                  <a:cubicBezTo>
                    <a:pt x="32" y="48"/>
                    <a:pt x="32" y="48"/>
                    <a:pt x="32" y="48"/>
                  </a:cubicBezTo>
                  <a:cubicBezTo>
                    <a:pt x="34" y="48"/>
                    <a:pt x="36" y="47"/>
                    <a:pt x="38" y="46"/>
                  </a:cubicBezTo>
                  <a:cubicBezTo>
                    <a:pt x="38" y="48"/>
                    <a:pt x="38" y="51"/>
                    <a:pt x="38" y="53"/>
                  </a:cubicBezTo>
                  <a:cubicBezTo>
                    <a:pt x="38" y="53"/>
                    <a:pt x="39" y="54"/>
                    <a:pt x="39" y="54"/>
                  </a:cubicBezTo>
                  <a:cubicBezTo>
                    <a:pt x="37" y="57"/>
                    <a:pt x="34" y="59"/>
                    <a:pt x="32" y="60"/>
                  </a:cubicBezTo>
                  <a:moveTo>
                    <a:pt x="32" y="43"/>
                  </a:moveTo>
                  <a:cubicBezTo>
                    <a:pt x="32" y="37"/>
                    <a:pt x="32" y="37"/>
                    <a:pt x="32" y="37"/>
                  </a:cubicBezTo>
                  <a:cubicBezTo>
                    <a:pt x="33" y="39"/>
                    <a:pt x="35" y="40"/>
                    <a:pt x="36" y="41"/>
                  </a:cubicBezTo>
                  <a:cubicBezTo>
                    <a:pt x="35" y="41"/>
                    <a:pt x="33" y="42"/>
                    <a:pt x="32" y="43"/>
                  </a:cubicBezTo>
                  <a:moveTo>
                    <a:pt x="32" y="31"/>
                  </a:moveTo>
                  <a:cubicBezTo>
                    <a:pt x="32" y="18"/>
                    <a:pt x="32" y="18"/>
                    <a:pt x="32" y="18"/>
                  </a:cubicBezTo>
                  <a:cubicBezTo>
                    <a:pt x="33" y="17"/>
                    <a:pt x="35" y="18"/>
                    <a:pt x="37" y="21"/>
                  </a:cubicBezTo>
                  <a:cubicBezTo>
                    <a:pt x="39" y="23"/>
                    <a:pt x="41" y="25"/>
                    <a:pt x="42" y="28"/>
                  </a:cubicBezTo>
                  <a:cubicBezTo>
                    <a:pt x="42" y="28"/>
                    <a:pt x="42" y="29"/>
                    <a:pt x="41" y="29"/>
                  </a:cubicBezTo>
                  <a:cubicBezTo>
                    <a:pt x="40" y="31"/>
                    <a:pt x="40" y="33"/>
                    <a:pt x="40" y="36"/>
                  </a:cubicBezTo>
                  <a:cubicBezTo>
                    <a:pt x="38" y="35"/>
                    <a:pt x="36" y="33"/>
                    <a:pt x="34" y="33"/>
                  </a:cubicBezTo>
                  <a:cubicBezTo>
                    <a:pt x="33" y="32"/>
                    <a:pt x="33" y="32"/>
                    <a:pt x="32" y="32"/>
                  </a:cubicBezTo>
                  <a:lnTo>
                    <a:pt x="32" y="31"/>
                  </a:lnTo>
                  <a:close/>
                  <a:moveTo>
                    <a:pt x="32" y="82"/>
                  </a:moveTo>
                  <a:cubicBezTo>
                    <a:pt x="14" y="78"/>
                    <a:pt x="0" y="61"/>
                    <a:pt x="0" y="41"/>
                  </a:cubicBezTo>
                  <a:cubicBezTo>
                    <a:pt x="0" y="22"/>
                    <a:pt x="14" y="5"/>
                    <a:pt x="32" y="1"/>
                  </a:cubicBezTo>
                  <a:cubicBezTo>
                    <a:pt x="32" y="9"/>
                    <a:pt x="32" y="9"/>
                    <a:pt x="32" y="9"/>
                  </a:cubicBezTo>
                  <a:cubicBezTo>
                    <a:pt x="18" y="13"/>
                    <a:pt x="8" y="26"/>
                    <a:pt x="8" y="41"/>
                  </a:cubicBezTo>
                  <a:cubicBezTo>
                    <a:pt x="8" y="57"/>
                    <a:pt x="18" y="70"/>
                    <a:pt x="32" y="74"/>
                  </a:cubicBezTo>
                  <a:lnTo>
                    <a:pt x="32" y="82"/>
                  </a:lnTo>
                  <a:close/>
                  <a:moveTo>
                    <a:pt x="32" y="18"/>
                  </a:moveTo>
                  <a:cubicBezTo>
                    <a:pt x="31" y="18"/>
                    <a:pt x="30" y="20"/>
                    <a:pt x="30" y="23"/>
                  </a:cubicBezTo>
                  <a:cubicBezTo>
                    <a:pt x="30" y="25"/>
                    <a:pt x="31" y="28"/>
                    <a:pt x="32" y="31"/>
                  </a:cubicBezTo>
                  <a:lnTo>
                    <a:pt x="32" y="18"/>
                  </a:lnTo>
                  <a:close/>
                  <a:moveTo>
                    <a:pt x="32" y="37"/>
                  </a:moveTo>
                  <a:cubicBezTo>
                    <a:pt x="32" y="37"/>
                    <a:pt x="31" y="36"/>
                    <a:pt x="31" y="35"/>
                  </a:cubicBezTo>
                  <a:cubicBezTo>
                    <a:pt x="31" y="35"/>
                    <a:pt x="30" y="35"/>
                    <a:pt x="30" y="35"/>
                  </a:cubicBezTo>
                  <a:cubicBezTo>
                    <a:pt x="27" y="34"/>
                    <a:pt x="24" y="34"/>
                    <a:pt x="22" y="35"/>
                  </a:cubicBezTo>
                  <a:cubicBezTo>
                    <a:pt x="16" y="36"/>
                    <a:pt x="15" y="39"/>
                    <a:pt x="20" y="42"/>
                  </a:cubicBezTo>
                  <a:cubicBezTo>
                    <a:pt x="22" y="43"/>
                    <a:pt x="26" y="44"/>
                    <a:pt x="29" y="45"/>
                  </a:cubicBezTo>
                  <a:cubicBezTo>
                    <a:pt x="29" y="45"/>
                    <a:pt x="30" y="44"/>
                    <a:pt x="30" y="44"/>
                  </a:cubicBezTo>
                  <a:cubicBezTo>
                    <a:pt x="31" y="44"/>
                    <a:pt x="31" y="43"/>
                    <a:pt x="32" y="43"/>
                  </a:cubicBezTo>
                  <a:lnTo>
                    <a:pt x="32" y="37"/>
                  </a:lnTo>
                  <a:close/>
                  <a:moveTo>
                    <a:pt x="32" y="48"/>
                  </a:moveTo>
                  <a:cubicBezTo>
                    <a:pt x="32" y="48"/>
                    <a:pt x="32" y="48"/>
                    <a:pt x="31" y="48"/>
                  </a:cubicBezTo>
                  <a:cubicBezTo>
                    <a:pt x="31" y="48"/>
                    <a:pt x="31" y="48"/>
                    <a:pt x="30" y="48"/>
                  </a:cubicBezTo>
                  <a:cubicBezTo>
                    <a:pt x="29" y="50"/>
                    <a:pt x="27" y="53"/>
                    <a:pt x="26" y="56"/>
                  </a:cubicBezTo>
                  <a:cubicBezTo>
                    <a:pt x="24" y="61"/>
                    <a:pt x="27" y="64"/>
                    <a:pt x="31" y="61"/>
                  </a:cubicBezTo>
                  <a:cubicBezTo>
                    <a:pt x="32" y="61"/>
                    <a:pt x="32" y="61"/>
                    <a:pt x="32" y="60"/>
                  </a:cubicBezTo>
                  <a:lnTo>
                    <a:pt x="32" y="48"/>
                  </a:lnTo>
                  <a:close/>
                </a:path>
              </a:pathLst>
            </a:custGeom>
            <a:solidFill>
              <a:srgbClr val="F78E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65" name="Freeform 384"/>
            <p:cNvSpPr>
              <a:spLocks noEditPoints="1"/>
            </p:cNvSpPr>
            <p:nvPr/>
          </p:nvSpPr>
          <p:spPr bwMode="auto">
            <a:xfrm>
              <a:off x="3273426" y="3014663"/>
              <a:ext cx="441325" cy="439738"/>
            </a:xfrm>
            <a:custGeom>
              <a:avLst/>
              <a:gdLst>
                <a:gd name="T0" fmla="*/ 206 w 206"/>
                <a:gd name="T1" fmla="*/ 103 h 205"/>
                <a:gd name="T2" fmla="*/ 141 w 206"/>
                <a:gd name="T3" fmla="*/ 177 h 205"/>
                <a:gd name="T4" fmla="*/ 141 w 206"/>
                <a:gd name="T5" fmla="*/ 28 h 205"/>
                <a:gd name="T6" fmla="*/ 141 w 206"/>
                <a:gd name="T7" fmla="*/ 120 h 205"/>
                <a:gd name="T8" fmla="*/ 157 w 206"/>
                <a:gd name="T9" fmla="*/ 101 h 205"/>
                <a:gd name="T10" fmla="*/ 141 w 206"/>
                <a:gd name="T11" fmla="*/ 120 h 205"/>
                <a:gd name="T12" fmla="*/ 141 w 206"/>
                <a:gd name="T13" fmla="*/ 68 h 205"/>
                <a:gd name="T14" fmla="*/ 141 w 206"/>
                <a:gd name="T15" fmla="*/ 69 h 205"/>
                <a:gd name="T16" fmla="*/ 141 w 206"/>
                <a:gd name="T17" fmla="*/ 7 h 205"/>
                <a:gd name="T18" fmla="*/ 117 w 206"/>
                <a:gd name="T19" fmla="*/ 20 h 205"/>
                <a:gd name="T20" fmla="*/ 141 w 206"/>
                <a:gd name="T21" fmla="*/ 198 h 205"/>
                <a:gd name="T22" fmla="*/ 117 w 206"/>
                <a:gd name="T23" fmla="*/ 185 h 205"/>
                <a:gd name="T24" fmla="*/ 141 w 206"/>
                <a:gd name="T25" fmla="*/ 198 h 205"/>
                <a:gd name="T26" fmla="*/ 141 w 206"/>
                <a:gd name="T27" fmla="*/ 69 h 205"/>
                <a:gd name="T28" fmla="*/ 129 w 206"/>
                <a:gd name="T29" fmla="*/ 86 h 205"/>
                <a:gd name="T30" fmla="*/ 117 w 206"/>
                <a:gd name="T31" fmla="*/ 64 h 205"/>
                <a:gd name="T32" fmla="*/ 141 w 206"/>
                <a:gd name="T33" fmla="*/ 53 h 205"/>
                <a:gd name="T34" fmla="*/ 141 w 206"/>
                <a:gd name="T35" fmla="*/ 120 h 205"/>
                <a:gd name="T36" fmla="*/ 130 w 206"/>
                <a:gd name="T37" fmla="*/ 117 h 205"/>
                <a:gd name="T38" fmla="*/ 117 w 206"/>
                <a:gd name="T39" fmla="*/ 104 h 205"/>
                <a:gd name="T40" fmla="*/ 134 w 206"/>
                <a:gd name="T41" fmla="*/ 94 h 205"/>
                <a:gd name="T42" fmla="*/ 117 w 206"/>
                <a:gd name="T43" fmla="*/ 157 h 205"/>
                <a:gd name="T44" fmla="*/ 123 w 206"/>
                <a:gd name="T45" fmla="*/ 124 h 205"/>
                <a:gd name="T46" fmla="*/ 131 w 206"/>
                <a:gd name="T47" fmla="*/ 149 h 205"/>
                <a:gd name="T48" fmla="*/ 103 w 206"/>
                <a:gd name="T49" fmla="*/ 0 h 205"/>
                <a:gd name="T50" fmla="*/ 117 w 206"/>
                <a:gd name="T51" fmla="*/ 20 h 205"/>
                <a:gd name="T52" fmla="*/ 79 w 206"/>
                <a:gd name="T53" fmla="*/ 23 h 205"/>
                <a:gd name="T54" fmla="*/ 103 w 206"/>
                <a:gd name="T55" fmla="*/ 0 h 205"/>
                <a:gd name="T56" fmla="*/ 103 w 206"/>
                <a:gd name="T57" fmla="*/ 205 h 205"/>
                <a:gd name="T58" fmla="*/ 79 w 206"/>
                <a:gd name="T59" fmla="*/ 183 h 205"/>
                <a:gd name="T60" fmla="*/ 117 w 206"/>
                <a:gd name="T61" fmla="*/ 185 h 205"/>
                <a:gd name="T62" fmla="*/ 117 w 206"/>
                <a:gd name="T63" fmla="*/ 64 h 205"/>
                <a:gd name="T64" fmla="*/ 111 w 206"/>
                <a:gd name="T65" fmla="*/ 91 h 205"/>
                <a:gd name="T66" fmla="*/ 111 w 206"/>
                <a:gd name="T67" fmla="*/ 71 h 205"/>
                <a:gd name="T68" fmla="*/ 117 w 206"/>
                <a:gd name="T69" fmla="*/ 104 h 205"/>
                <a:gd name="T70" fmla="*/ 117 w 206"/>
                <a:gd name="T71" fmla="*/ 104 h 205"/>
                <a:gd name="T72" fmla="*/ 117 w 206"/>
                <a:gd name="T73" fmla="*/ 157 h 205"/>
                <a:gd name="T74" fmla="*/ 103 w 206"/>
                <a:gd name="T75" fmla="*/ 135 h 205"/>
                <a:gd name="T76" fmla="*/ 108 w 206"/>
                <a:gd name="T77" fmla="*/ 116 h 205"/>
                <a:gd name="T78" fmla="*/ 79 w 206"/>
                <a:gd name="T79" fmla="*/ 149 h 205"/>
                <a:gd name="T80" fmla="*/ 94 w 206"/>
                <a:gd name="T81" fmla="*/ 114 h 205"/>
                <a:gd name="T82" fmla="*/ 95 w 206"/>
                <a:gd name="T83" fmla="*/ 134 h 205"/>
                <a:gd name="T84" fmla="*/ 79 w 206"/>
                <a:gd name="T85" fmla="*/ 106 h 205"/>
                <a:gd name="T86" fmla="*/ 89 w 206"/>
                <a:gd name="T87" fmla="*/ 101 h 205"/>
                <a:gd name="T88" fmla="*/ 79 w 206"/>
                <a:gd name="T89" fmla="*/ 78 h 205"/>
                <a:gd name="T90" fmla="*/ 92 w 206"/>
                <a:gd name="T91" fmla="*/ 52 h 205"/>
                <a:gd name="T92" fmla="*/ 102 w 206"/>
                <a:gd name="T93" fmla="*/ 72 h 205"/>
                <a:gd name="T94" fmla="*/ 83 w 206"/>
                <a:gd name="T95" fmla="*/ 81 h 205"/>
                <a:gd name="T96" fmla="*/ 79 w 206"/>
                <a:gd name="T97" fmla="*/ 78 h 205"/>
                <a:gd name="T98" fmla="*/ 0 w 206"/>
                <a:gd name="T99" fmla="*/ 103 h 205"/>
                <a:gd name="T100" fmla="*/ 79 w 206"/>
                <a:gd name="T101" fmla="*/ 23 h 205"/>
                <a:gd name="T102" fmla="*/ 79 w 206"/>
                <a:gd name="T103" fmla="*/ 183 h 205"/>
                <a:gd name="T104" fmla="*/ 79 w 206"/>
                <a:gd name="T105" fmla="*/ 45 h 205"/>
                <a:gd name="T106" fmla="*/ 79 w 206"/>
                <a:gd name="T107" fmla="*/ 78 h 205"/>
                <a:gd name="T108" fmla="*/ 79 w 206"/>
                <a:gd name="T109" fmla="*/ 93 h 205"/>
                <a:gd name="T110" fmla="*/ 74 w 206"/>
                <a:gd name="T111" fmla="*/ 86 h 205"/>
                <a:gd name="T112" fmla="*/ 48 w 206"/>
                <a:gd name="T113" fmla="*/ 104 h 205"/>
                <a:gd name="T114" fmla="*/ 74 w 206"/>
                <a:gd name="T115" fmla="*/ 109 h 205"/>
                <a:gd name="T116" fmla="*/ 79 w 206"/>
                <a:gd name="T117" fmla="*/ 93 h 205"/>
                <a:gd name="T118" fmla="*/ 76 w 206"/>
                <a:gd name="T119" fmla="*/ 119 h 205"/>
                <a:gd name="T120" fmla="*/ 64 w 206"/>
                <a:gd name="T121" fmla="*/ 138 h 205"/>
                <a:gd name="T122" fmla="*/ 79 w 206"/>
                <a:gd name="T123" fmla="*/ 149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06" h="205">
                  <a:moveTo>
                    <a:pt x="141" y="7"/>
                  </a:moveTo>
                  <a:cubicBezTo>
                    <a:pt x="179" y="22"/>
                    <a:pt x="206" y="59"/>
                    <a:pt x="206" y="103"/>
                  </a:cubicBezTo>
                  <a:cubicBezTo>
                    <a:pt x="206" y="146"/>
                    <a:pt x="179" y="183"/>
                    <a:pt x="141" y="198"/>
                  </a:cubicBezTo>
                  <a:cubicBezTo>
                    <a:pt x="141" y="177"/>
                    <a:pt x="141" y="177"/>
                    <a:pt x="141" y="177"/>
                  </a:cubicBezTo>
                  <a:cubicBezTo>
                    <a:pt x="168" y="163"/>
                    <a:pt x="186" y="135"/>
                    <a:pt x="186" y="103"/>
                  </a:cubicBezTo>
                  <a:cubicBezTo>
                    <a:pt x="186" y="70"/>
                    <a:pt x="168" y="42"/>
                    <a:pt x="141" y="28"/>
                  </a:cubicBezTo>
                  <a:lnTo>
                    <a:pt x="141" y="7"/>
                  </a:lnTo>
                  <a:close/>
                  <a:moveTo>
                    <a:pt x="141" y="120"/>
                  </a:moveTo>
                  <a:cubicBezTo>
                    <a:pt x="145" y="120"/>
                    <a:pt x="149" y="119"/>
                    <a:pt x="152" y="119"/>
                  </a:cubicBezTo>
                  <a:cubicBezTo>
                    <a:pt x="167" y="116"/>
                    <a:pt x="169" y="108"/>
                    <a:pt x="157" y="101"/>
                  </a:cubicBezTo>
                  <a:cubicBezTo>
                    <a:pt x="153" y="99"/>
                    <a:pt x="147" y="97"/>
                    <a:pt x="141" y="95"/>
                  </a:cubicBezTo>
                  <a:lnTo>
                    <a:pt x="141" y="120"/>
                  </a:lnTo>
                  <a:close/>
                  <a:moveTo>
                    <a:pt x="141" y="69"/>
                  </a:moveTo>
                  <a:cubicBezTo>
                    <a:pt x="141" y="69"/>
                    <a:pt x="141" y="68"/>
                    <a:pt x="141" y="68"/>
                  </a:cubicBezTo>
                  <a:cubicBezTo>
                    <a:pt x="144" y="60"/>
                    <a:pt x="143" y="55"/>
                    <a:pt x="141" y="53"/>
                  </a:cubicBezTo>
                  <a:lnTo>
                    <a:pt x="141" y="69"/>
                  </a:lnTo>
                  <a:close/>
                  <a:moveTo>
                    <a:pt x="117" y="1"/>
                  </a:moveTo>
                  <a:cubicBezTo>
                    <a:pt x="125" y="2"/>
                    <a:pt x="133" y="4"/>
                    <a:pt x="141" y="7"/>
                  </a:cubicBezTo>
                  <a:cubicBezTo>
                    <a:pt x="141" y="28"/>
                    <a:pt x="141" y="28"/>
                    <a:pt x="141" y="28"/>
                  </a:cubicBezTo>
                  <a:cubicBezTo>
                    <a:pt x="133" y="24"/>
                    <a:pt x="125" y="22"/>
                    <a:pt x="117" y="20"/>
                  </a:cubicBezTo>
                  <a:lnTo>
                    <a:pt x="117" y="1"/>
                  </a:lnTo>
                  <a:close/>
                  <a:moveTo>
                    <a:pt x="141" y="198"/>
                  </a:moveTo>
                  <a:cubicBezTo>
                    <a:pt x="133" y="201"/>
                    <a:pt x="125" y="203"/>
                    <a:pt x="117" y="204"/>
                  </a:cubicBezTo>
                  <a:cubicBezTo>
                    <a:pt x="117" y="185"/>
                    <a:pt x="117" y="185"/>
                    <a:pt x="117" y="185"/>
                  </a:cubicBezTo>
                  <a:cubicBezTo>
                    <a:pt x="125" y="184"/>
                    <a:pt x="133" y="181"/>
                    <a:pt x="141" y="177"/>
                  </a:cubicBezTo>
                  <a:lnTo>
                    <a:pt x="141" y="198"/>
                  </a:lnTo>
                  <a:close/>
                  <a:moveTo>
                    <a:pt x="141" y="53"/>
                  </a:moveTo>
                  <a:cubicBezTo>
                    <a:pt x="141" y="69"/>
                    <a:pt x="141" y="69"/>
                    <a:pt x="141" y="69"/>
                  </a:cubicBezTo>
                  <a:cubicBezTo>
                    <a:pt x="139" y="75"/>
                    <a:pt x="135" y="81"/>
                    <a:pt x="131" y="86"/>
                  </a:cubicBezTo>
                  <a:cubicBezTo>
                    <a:pt x="130" y="86"/>
                    <a:pt x="130" y="86"/>
                    <a:pt x="129" y="86"/>
                  </a:cubicBezTo>
                  <a:cubicBezTo>
                    <a:pt x="125" y="86"/>
                    <a:pt x="121" y="87"/>
                    <a:pt x="117" y="89"/>
                  </a:cubicBezTo>
                  <a:cubicBezTo>
                    <a:pt x="117" y="64"/>
                    <a:pt x="117" y="64"/>
                    <a:pt x="117" y="64"/>
                  </a:cubicBezTo>
                  <a:cubicBezTo>
                    <a:pt x="121" y="60"/>
                    <a:pt x="125" y="57"/>
                    <a:pt x="129" y="55"/>
                  </a:cubicBezTo>
                  <a:cubicBezTo>
                    <a:pt x="134" y="52"/>
                    <a:pt x="138" y="51"/>
                    <a:pt x="141" y="53"/>
                  </a:cubicBezTo>
                  <a:moveTo>
                    <a:pt x="141" y="95"/>
                  </a:moveTo>
                  <a:cubicBezTo>
                    <a:pt x="141" y="120"/>
                    <a:pt x="141" y="120"/>
                    <a:pt x="141" y="120"/>
                  </a:cubicBezTo>
                  <a:cubicBezTo>
                    <a:pt x="138" y="120"/>
                    <a:pt x="134" y="119"/>
                    <a:pt x="131" y="119"/>
                  </a:cubicBezTo>
                  <a:cubicBezTo>
                    <a:pt x="131" y="118"/>
                    <a:pt x="131" y="118"/>
                    <a:pt x="130" y="117"/>
                  </a:cubicBezTo>
                  <a:cubicBezTo>
                    <a:pt x="128" y="113"/>
                    <a:pt x="123" y="108"/>
                    <a:pt x="117" y="104"/>
                  </a:cubicBezTo>
                  <a:cubicBezTo>
                    <a:pt x="117" y="104"/>
                    <a:pt x="117" y="104"/>
                    <a:pt x="117" y="104"/>
                  </a:cubicBezTo>
                  <a:cubicBezTo>
                    <a:pt x="122" y="102"/>
                    <a:pt x="128" y="99"/>
                    <a:pt x="132" y="96"/>
                  </a:cubicBezTo>
                  <a:cubicBezTo>
                    <a:pt x="133" y="95"/>
                    <a:pt x="133" y="95"/>
                    <a:pt x="134" y="94"/>
                  </a:cubicBezTo>
                  <a:cubicBezTo>
                    <a:pt x="136" y="94"/>
                    <a:pt x="139" y="95"/>
                    <a:pt x="141" y="95"/>
                  </a:cubicBezTo>
                  <a:moveTo>
                    <a:pt x="117" y="157"/>
                  </a:moveTo>
                  <a:cubicBezTo>
                    <a:pt x="117" y="122"/>
                    <a:pt x="117" y="122"/>
                    <a:pt x="117" y="122"/>
                  </a:cubicBezTo>
                  <a:cubicBezTo>
                    <a:pt x="119" y="123"/>
                    <a:pt x="121" y="124"/>
                    <a:pt x="123" y="124"/>
                  </a:cubicBezTo>
                  <a:cubicBezTo>
                    <a:pt x="124" y="125"/>
                    <a:pt x="125" y="125"/>
                    <a:pt x="126" y="125"/>
                  </a:cubicBezTo>
                  <a:cubicBezTo>
                    <a:pt x="129" y="134"/>
                    <a:pt x="131" y="142"/>
                    <a:pt x="131" y="149"/>
                  </a:cubicBezTo>
                  <a:cubicBezTo>
                    <a:pt x="131" y="161"/>
                    <a:pt x="125" y="164"/>
                    <a:pt x="117" y="157"/>
                  </a:cubicBezTo>
                  <a:moveTo>
                    <a:pt x="103" y="0"/>
                  </a:moveTo>
                  <a:cubicBezTo>
                    <a:pt x="108" y="0"/>
                    <a:pt x="112" y="0"/>
                    <a:pt x="117" y="1"/>
                  </a:cubicBezTo>
                  <a:cubicBezTo>
                    <a:pt x="117" y="20"/>
                    <a:pt x="117" y="20"/>
                    <a:pt x="117" y="20"/>
                  </a:cubicBezTo>
                  <a:cubicBezTo>
                    <a:pt x="112" y="19"/>
                    <a:pt x="108" y="19"/>
                    <a:pt x="103" y="19"/>
                  </a:cubicBezTo>
                  <a:cubicBezTo>
                    <a:pt x="94" y="19"/>
                    <a:pt x="86" y="20"/>
                    <a:pt x="79" y="23"/>
                  </a:cubicBezTo>
                  <a:cubicBezTo>
                    <a:pt x="79" y="3"/>
                    <a:pt x="79" y="3"/>
                    <a:pt x="79" y="3"/>
                  </a:cubicBezTo>
                  <a:cubicBezTo>
                    <a:pt x="86" y="1"/>
                    <a:pt x="94" y="0"/>
                    <a:pt x="103" y="0"/>
                  </a:cubicBezTo>
                  <a:moveTo>
                    <a:pt x="117" y="204"/>
                  </a:moveTo>
                  <a:cubicBezTo>
                    <a:pt x="112" y="205"/>
                    <a:pt x="108" y="205"/>
                    <a:pt x="103" y="205"/>
                  </a:cubicBezTo>
                  <a:cubicBezTo>
                    <a:pt x="94" y="205"/>
                    <a:pt x="86" y="205"/>
                    <a:pt x="79" y="203"/>
                  </a:cubicBezTo>
                  <a:cubicBezTo>
                    <a:pt x="79" y="183"/>
                    <a:pt x="79" y="183"/>
                    <a:pt x="79" y="183"/>
                  </a:cubicBezTo>
                  <a:cubicBezTo>
                    <a:pt x="86" y="185"/>
                    <a:pt x="94" y="186"/>
                    <a:pt x="103" y="186"/>
                  </a:cubicBezTo>
                  <a:cubicBezTo>
                    <a:pt x="108" y="186"/>
                    <a:pt x="112" y="186"/>
                    <a:pt x="117" y="185"/>
                  </a:cubicBezTo>
                  <a:lnTo>
                    <a:pt x="117" y="204"/>
                  </a:lnTo>
                  <a:close/>
                  <a:moveTo>
                    <a:pt x="117" y="64"/>
                  </a:moveTo>
                  <a:cubicBezTo>
                    <a:pt x="117" y="89"/>
                    <a:pt x="117" y="89"/>
                    <a:pt x="117" y="89"/>
                  </a:cubicBezTo>
                  <a:cubicBezTo>
                    <a:pt x="115" y="89"/>
                    <a:pt x="113" y="90"/>
                    <a:pt x="111" y="91"/>
                  </a:cubicBezTo>
                  <a:cubicBezTo>
                    <a:pt x="112" y="86"/>
                    <a:pt x="112" y="79"/>
                    <a:pt x="111" y="74"/>
                  </a:cubicBezTo>
                  <a:cubicBezTo>
                    <a:pt x="111" y="73"/>
                    <a:pt x="111" y="72"/>
                    <a:pt x="111" y="71"/>
                  </a:cubicBezTo>
                  <a:cubicBezTo>
                    <a:pt x="113" y="69"/>
                    <a:pt x="115" y="66"/>
                    <a:pt x="117" y="64"/>
                  </a:cubicBezTo>
                  <a:moveTo>
                    <a:pt x="117" y="104"/>
                  </a:moveTo>
                  <a:cubicBezTo>
                    <a:pt x="117" y="104"/>
                    <a:pt x="117" y="104"/>
                    <a:pt x="117" y="104"/>
                  </a:cubicBezTo>
                  <a:cubicBezTo>
                    <a:pt x="117" y="104"/>
                    <a:pt x="117" y="104"/>
                    <a:pt x="117" y="104"/>
                  </a:cubicBezTo>
                  <a:close/>
                  <a:moveTo>
                    <a:pt x="117" y="122"/>
                  </a:moveTo>
                  <a:cubicBezTo>
                    <a:pt x="117" y="157"/>
                    <a:pt x="117" y="157"/>
                    <a:pt x="117" y="157"/>
                  </a:cubicBezTo>
                  <a:cubicBezTo>
                    <a:pt x="116" y="156"/>
                    <a:pt x="115" y="155"/>
                    <a:pt x="114" y="153"/>
                  </a:cubicBezTo>
                  <a:cubicBezTo>
                    <a:pt x="110" y="149"/>
                    <a:pt x="106" y="142"/>
                    <a:pt x="103" y="135"/>
                  </a:cubicBezTo>
                  <a:cubicBezTo>
                    <a:pt x="103" y="135"/>
                    <a:pt x="104" y="134"/>
                    <a:pt x="104" y="134"/>
                  </a:cubicBezTo>
                  <a:cubicBezTo>
                    <a:pt x="106" y="129"/>
                    <a:pt x="108" y="122"/>
                    <a:pt x="108" y="116"/>
                  </a:cubicBezTo>
                  <a:cubicBezTo>
                    <a:pt x="111" y="118"/>
                    <a:pt x="114" y="120"/>
                    <a:pt x="117" y="122"/>
                  </a:cubicBezTo>
                  <a:moveTo>
                    <a:pt x="79" y="149"/>
                  </a:moveTo>
                  <a:cubicBezTo>
                    <a:pt x="79" y="119"/>
                    <a:pt x="79" y="119"/>
                    <a:pt x="79" y="119"/>
                  </a:cubicBezTo>
                  <a:cubicBezTo>
                    <a:pt x="84" y="119"/>
                    <a:pt x="89" y="117"/>
                    <a:pt x="94" y="114"/>
                  </a:cubicBezTo>
                  <a:cubicBezTo>
                    <a:pt x="93" y="120"/>
                    <a:pt x="93" y="126"/>
                    <a:pt x="94" y="131"/>
                  </a:cubicBezTo>
                  <a:cubicBezTo>
                    <a:pt x="94" y="132"/>
                    <a:pt x="95" y="133"/>
                    <a:pt x="95" y="134"/>
                  </a:cubicBezTo>
                  <a:cubicBezTo>
                    <a:pt x="90" y="140"/>
                    <a:pt x="84" y="146"/>
                    <a:pt x="79" y="149"/>
                  </a:cubicBezTo>
                  <a:moveTo>
                    <a:pt x="79" y="106"/>
                  </a:moveTo>
                  <a:cubicBezTo>
                    <a:pt x="79" y="93"/>
                    <a:pt x="79" y="93"/>
                    <a:pt x="79" y="93"/>
                  </a:cubicBezTo>
                  <a:cubicBezTo>
                    <a:pt x="81" y="96"/>
                    <a:pt x="85" y="99"/>
                    <a:pt x="89" y="101"/>
                  </a:cubicBezTo>
                  <a:cubicBezTo>
                    <a:pt x="85" y="102"/>
                    <a:pt x="82" y="104"/>
                    <a:pt x="79" y="106"/>
                  </a:cubicBezTo>
                  <a:moveTo>
                    <a:pt x="79" y="78"/>
                  </a:moveTo>
                  <a:cubicBezTo>
                    <a:pt x="79" y="45"/>
                    <a:pt x="79" y="45"/>
                    <a:pt x="79" y="45"/>
                  </a:cubicBezTo>
                  <a:cubicBezTo>
                    <a:pt x="82" y="44"/>
                    <a:pt x="87" y="46"/>
                    <a:pt x="92" y="52"/>
                  </a:cubicBezTo>
                  <a:cubicBezTo>
                    <a:pt x="96" y="57"/>
                    <a:pt x="100" y="63"/>
                    <a:pt x="103" y="70"/>
                  </a:cubicBezTo>
                  <a:cubicBezTo>
                    <a:pt x="102" y="71"/>
                    <a:pt x="102" y="71"/>
                    <a:pt x="102" y="72"/>
                  </a:cubicBezTo>
                  <a:cubicBezTo>
                    <a:pt x="99" y="76"/>
                    <a:pt x="97" y="83"/>
                    <a:pt x="97" y="90"/>
                  </a:cubicBezTo>
                  <a:cubicBezTo>
                    <a:pt x="93" y="86"/>
                    <a:pt x="87" y="83"/>
                    <a:pt x="83" y="81"/>
                  </a:cubicBezTo>
                  <a:cubicBezTo>
                    <a:pt x="81" y="81"/>
                    <a:pt x="80" y="80"/>
                    <a:pt x="79" y="80"/>
                  </a:cubicBezTo>
                  <a:cubicBezTo>
                    <a:pt x="79" y="80"/>
                    <a:pt x="79" y="79"/>
                    <a:pt x="79" y="78"/>
                  </a:cubicBezTo>
                  <a:moveTo>
                    <a:pt x="79" y="203"/>
                  </a:moveTo>
                  <a:cubicBezTo>
                    <a:pt x="34" y="192"/>
                    <a:pt x="0" y="151"/>
                    <a:pt x="0" y="103"/>
                  </a:cubicBezTo>
                  <a:cubicBezTo>
                    <a:pt x="0" y="54"/>
                    <a:pt x="34" y="14"/>
                    <a:pt x="79" y="3"/>
                  </a:cubicBezTo>
                  <a:cubicBezTo>
                    <a:pt x="79" y="23"/>
                    <a:pt x="79" y="23"/>
                    <a:pt x="79" y="23"/>
                  </a:cubicBezTo>
                  <a:cubicBezTo>
                    <a:pt x="44" y="33"/>
                    <a:pt x="19" y="65"/>
                    <a:pt x="19" y="103"/>
                  </a:cubicBezTo>
                  <a:cubicBezTo>
                    <a:pt x="19" y="141"/>
                    <a:pt x="44" y="173"/>
                    <a:pt x="79" y="183"/>
                  </a:cubicBezTo>
                  <a:lnTo>
                    <a:pt x="79" y="203"/>
                  </a:lnTo>
                  <a:close/>
                  <a:moveTo>
                    <a:pt x="79" y="45"/>
                  </a:moveTo>
                  <a:cubicBezTo>
                    <a:pt x="76" y="46"/>
                    <a:pt x="74" y="50"/>
                    <a:pt x="74" y="56"/>
                  </a:cubicBezTo>
                  <a:cubicBezTo>
                    <a:pt x="74" y="63"/>
                    <a:pt x="76" y="71"/>
                    <a:pt x="79" y="78"/>
                  </a:cubicBezTo>
                  <a:lnTo>
                    <a:pt x="79" y="45"/>
                  </a:lnTo>
                  <a:close/>
                  <a:moveTo>
                    <a:pt x="79" y="93"/>
                  </a:moveTo>
                  <a:cubicBezTo>
                    <a:pt x="77" y="91"/>
                    <a:pt x="76" y="90"/>
                    <a:pt x="75" y="88"/>
                  </a:cubicBezTo>
                  <a:cubicBezTo>
                    <a:pt x="75" y="88"/>
                    <a:pt x="75" y="87"/>
                    <a:pt x="74" y="86"/>
                  </a:cubicBezTo>
                  <a:cubicBezTo>
                    <a:pt x="67" y="86"/>
                    <a:pt x="60" y="86"/>
                    <a:pt x="53" y="87"/>
                  </a:cubicBezTo>
                  <a:cubicBezTo>
                    <a:pt x="39" y="90"/>
                    <a:pt x="37" y="97"/>
                    <a:pt x="48" y="104"/>
                  </a:cubicBezTo>
                  <a:cubicBezTo>
                    <a:pt x="54" y="108"/>
                    <a:pt x="63" y="110"/>
                    <a:pt x="72" y="112"/>
                  </a:cubicBezTo>
                  <a:cubicBezTo>
                    <a:pt x="72" y="111"/>
                    <a:pt x="73" y="110"/>
                    <a:pt x="74" y="109"/>
                  </a:cubicBezTo>
                  <a:cubicBezTo>
                    <a:pt x="75" y="108"/>
                    <a:pt x="77" y="107"/>
                    <a:pt x="79" y="106"/>
                  </a:cubicBezTo>
                  <a:lnTo>
                    <a:pt x="79" y="93"/>
                  </a:lnTo>
                  <a:close/>
                  <a:moveTo>
                    <a:pt x="79" y="119"/>
                  </a:moveTo>
                  <a:cubicBezTo>
                    <a:pt x="78" y="119"/>
                    <a:pt x="77" y="119"/>
                    <a:pt x="76" y="119"/>
                  </a:cubicBezTo>
                  <a:cubicBezTo>
                    <a:pt x="76" y="119"/>
                    <a:pt x="75" y="119"/>
                    <a:pt x="74" y="119"/>
                  </a:cubicBezTo>
                  <a:cubicBezTo>
                    <a:pt x="70" y="125"/>
                    <a:pt x="66" y="132"/>
                    <a:pt x="64" y="138"/>
                  </a:cubicBezTo>
                  <a:cubicBezTo>
                    <a:pt x="59" y="152"/>
                    <a:pt x="65" y="157"/>
                    <a:pt x="77" y="151"/>
                  </a:cubicBezTo>
                  <a:cubicBezTo>
                    <a:pt x="77" y="150"/>
                    <a:pt x="78" y="150"/>
                    <a:pt x="79" y="149"/>
                  </a:cubicBezTo>
                  <a:lnTo>
                    <a:pt x="79" y="119"/>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66" name="Freeform 385"/>
            <p:cNvSpPr>
              <a:spLocks noEditPoints="1"/>
            </p:cNvSpPr>
            <p:nvPr/>
          </p:nvSpPr>
          <p:spPr bwMode="auto">
            <a:xfrm>
              <a:off x="4591051" y="3130550"/>
              <a:ext cx="228600" cy="228600"/>
            </a:xfrm>
            <a:custGeom>
              <a:avLst/>
              <a:gdLst>
                <a:gd name="T0" fmla="*/ 107 w 107"/>
                <a:gd name="T1" fmla="*/ 53 h 107"/>
                <a:gd name="T2" fmla="*/ 73 w 107"/>
                <a:gd name="T3" fmla="*/ 92 h 107"/>
                <a:gd name="T4" fmla="*/ 73 w 107"/>
                <a:gd name="T5" fmla="*/ 15 h 107"/>
                <a:gd name="T6" fmla="*/ 73 w 107"/>
                <a:gd name="T7" fmla="*/ 62 h 107"/>
                <a:gd name="T8" fmla="*/ 82 w 107"/>
                <a:gd name="T9" fmla="*/ 53 h 107"/>
                <a:gd name="T10" fmla="*/ 73 w 107"/>
                <a:gd name="T11" fmla="*/ 62 h 107"/>
                <a:gd name="T12" fmla="*/ 73 w 107"/>
                <a:gd name="T13" fmla="*/ 35 h 107"/>
                <a:gd name="T14" fmla="*/ 73 w 107"/>
                <a:gd name="T15" fmla="*/ 36 h 107"/>
                <a:gd name="T16" fmla="*/ 73 w 107"/>
                <a:gd name="T17" fmla="*/ 4 h 107"/>
                <a:gd name="T18" fmla="*/ 61 w 107"/>
                <a:gd name="T19" fmla="*/ 11 h 107"/>
                <a:gd name="T20" fmla="*/ 73 w 107"/>
                <a:gd name="T21" fmla="*/ 103 h 107"/>
                <a:gd name="T22" fmla="*/ 61 w 107"/>
                <a:gd name="T23" fmla="*/ 96 h 107"/>
                <a:gd name="T24" fmla="*/ 73 w 107"/>
                <a:gd name="T25" fmla="*/ 103 h 107"/>
                <a:gd name="T26" fmla="*/ 73 w 107"/>
                <a:gd name="T27" fmla="*/ 36 h 107"/>
                <a:gd name="T28" fmla="*/ 67 w 107"/>
                <a:gd name="T29" fmla="*/ 45 h 107"/>
                <a:gd name="T30" fmla="*/ 61 w 107"/>
                <a:gd name="T31" fmla="*/ 33 h 107"/>
                <a:gd name="T32" fmla="*/ 73 w 107"/>
                <a:gd name="T33" fmla="*/ 28 h 107"/>
                <a:gd name="T34" fmla="*/ 73 w 107"/>
                <a:gd name="T35" fmla="*/ 62 h 107"/>
                <a:gd name="T36" fmla="*/ 68 w 107"/>
                <a:gd name="T37" fmla="*/ 61 h 107"/>
                <a:gd name="T38" fmla="*/ 61 w 107"/>
                <a:gd name="T39" fmla="*/ 54 h 107"/>
                <a:gd name="T40" fmla="*/ 70 w 107"/>
                <a:gd name="T41" fmla="*/ 49 h 107"/>
                <a:gd name="T42" fmla="*/ 61 w 107"/>
                <a:gd name="T43" fmla="*/ 81 h 107"/>
                <a:gd name="T44" fmla="*/ 64 w 107"/>
                <a:gd name="T45" fmla="*/ 65 h 107"/>
                <a:gd name="T46" fmla="*/ 68 w 107"/>
                <a:gd name="T47" fmla="*/ 77 h 107"/>
                <a:gd name="T48" fmla="*/ 53 w 107"/>
                <a:gd name="T49" fmla="*/ 0 h 107"/>
                <a:gd name="T50" fmla="*/ 61 w 107"/>
                <a:gd name="T51" fmla="*/ 11 h 107"/>
                <a:gd name="T52" fmla="*/ 41 w 107"/>
                <a:gd name="T53" fmla="*/ 12 h 107"/>
                <a:gd name="T54" fmla="*/ 53 w 107"/>
                <a:gd name="T55" fmla="*/ 0 h 107"/>
                <a:gd name="T56" fmla="*/ 53 w 107"/>
                <a:gd name="T57" fmla="*/ 107 h 107"/>
                <a:gd name="T58" fmla="*/ 41 w 107"/>
                <a:gd name="T59" fmla="*/ 95 h 107"/>
                <a:gd name="T60" fmla="*/ 61 w 107"/>
                <a:gd name="T61" fmla="*/ 96 h 107"/>
                <a:gd name="T62" fmla="*/ 61 w 107"/>
                <a:gd name="T63" fmla="*/ 33 h 107"/>
                <a:gd name="T64" fmla="*/ 58 w 107"/>
                <a:gd name="T65" fmla="*/ 48 h 107"/>
                <a:gd name="T66" fmla="*/ 58 w 107"/>
                <a:gd name="T67" fmla="*/ 37 h 107"/>
                <a:gd name="T68" fmla="*/ 61 w 107"/>
                <a:gd name="T69" fmla="*/ 54 h 107"/>
                <a:gd name="T70" fmla="*/ 61 w 107"/>
                <a:gd name="T71" fmla="*/ 54 h 107"/>
                <a:gd name="T72" fmla="*/ 61 w 107"/>
                <a:gd name="T73" fmla="*/ 81 h 107"/>
                <a:gd name="T74" fmla="*/ 54 w 107"/>
                <a:gd name="T75" fmla="*/ 70 h 107"/>
                <a:gd name="T76" fmla="*/ 56 w 107"/>
                <a:gd name="T77" fmla="*/ 60 h 107"/>
                <a:gd name="T78" fmla="*/ 41 w 107"/>
                <a:gd name="T79" fmla="*/ 78 h 107"/>
                <a:gd name="T80" fmla="*/ 49 w 107"/>
                <a:gd name="T81" fmla="*/ 59 h 107"/>
                <a:gd name="T82" fmla="*/ 49 w 107"/>
                <a:gd name="T83" fmla="*/ 70 h 107"/>
                <a:gd name="T84" fmla="*/ 41 w 107"/>
                <a:gd name="T85" fmla="*/ 55 h 107"/>
                <a:gd name="T86" fmla="*/ 46 w 107"/>
                <a:gd name="T87" fmla="*/ 53 h 107"/>
                <a:gd name="T88" fmla="*/ 41 w 107"/>
                <a:gd name="T89" fmla="*/ 41 h 107"/>
                <a:gd name="T90" fmla="*/ 48 w 107"/>
                <a:gd name="T91" fmla="*/ 27 h 107"/>
                <a:gd name="T92" fmla="*/ 53 w 107"/>
                <a:gd name="T93" fmla="*/ 37 h 107"/>
                <a:gd name="T94" fmla="*/ 43 w 107"/>
                <a:gd name="T95" fmla="*/ 42 h 107"/>
                <a:gd name="T96" fmla="*/ 41 w 107"/>
                <a:gd name="T97" fmla="*/ 41 h 107"/>
                <a:gd name="T98" fmla="*/ 0 w 107"/>
                <a:gd name="T99" fmla="*/ 53 h 107"/>
                <a:gd name="T100" fmla="*/ 41 w 107"/>
                <a:gd name="T101" fmla="*/ 12 h 107"/>
                <a:gd name="T102" fmla="*/ 41 w 107"/>
                <a:gd name="T103" fmla="*/ 95 h 107"/>
                <a:gd name="T104" fmla="*/ 41 w 107"/>
                <a:gd name="T105" fmla="*/ 24 h 107"/>
                <a:gd name="T106" fmla="*/ 41 w 107"/>
                <a:gd name="T107" fmla="*/ 41 h 107"/>
                <a:gd name="T108" fmla="*/ 41 w 107"/>
                <a:gd name="T109" fmla="*/ 48 h 107"/>
                <a:gd name="T110" fmla="*/ 39 w 107"/>
                <a:gd name="T111" fmla="*/ 45 h 107"/>
                <a:gd name="T112" fmla="*/ 25 w 107"/>
                <a:gd name="T113" fmla="*/ 54 h 107"/>
                <a:gd name="T114" fmla="*/ 39 w 107"/>
                <a:gd name="T115" fmla="*/ 57 h 107"/>
                <a:gd name="T116" fmla="*/ 41 w 107"/>
                <a:gd name="T117" fmla="*/ 48 h 107"/>
                <a:gd name="T118" fmla="*/ 40 w 107"/>
                <a:gd name="T119" fmla="*/ 62 h 107"/>
                <a:gd name="T120" fmla="*/ 34 w 107"/>
                <a:gd name="T121" fmla="*/ 71 h 107"/>
                <a:gd name="T122" fmla="*/ 41 w 107"/>
                <a:gd name="T123" fmla="*/ 7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7" h="107">
                  <a:moveTo>
                    <a:pt x="73" y="4"/>
                  </a:moveTo>
                  <a:cubicBezTo>
                    <a:pt x="93" y="12"/>
                    <a:pt x="107" y="31"/>
                    <a:pt x="107" y="53"/>
                  </a:cubicBezTo>
                  <a:cubicBezTo>
                    <a:pt x="107" y="76"/>
                    <a:pt x="93" y="95"/>
                    <a:pt x="73" y="103"/>
                  </a:cubicBezTo>
                  <a:cubicBezTo>
                    <a:pt x="73" y="92"/>
                    <a:pt x="73" y="92"/>
                    <a:pt x="73" y="92"/>
                  </a:cubicBezTo>
                  <a:cubicBezTo>
                    <a:pt x="87" y="85"/>
                    <a:pt x="97" y="70"/>
                    <a:pt x="97" y="53"/>
                  </a:cubicBezTo>
                  <a:cubicBezTo>
                    <a:pt x="97" y="37"/>
                    <a:pt x="87" y="22"/>
                    <a:pt x="73" y="15"/>
                  </a:cubicBezTo>
                  <a:lnTo>
                    <a:pt x="73" y="4"/>
                  </a:lnTo>
                  <a:close/>
                  <a:moveTo>
                    <a:pt x="73" y="62"/>
                  </a:moveTo>
                  <a:cubicBezTo>
                    <a:pt x="75" y="62"/>
                    <a:pt x="77" y="62"/>
                    <a:pt x="79" y="62"/>
                  </a:cubicBezTo>
                  <a:cubicBezTo>
                    <a:pt x="87" y="60"/>
                    <a:pt x="88" y="56"/>
                    <a:pt x="82" y="53"/>
                  </a:cubicBezTo>
                  <a:cubicBezTo>
                    <a:pt x="79" y="51"/>
                    <a:pt x="76" y="50"/>
                    <a:pt x="73" y="50"/>
                  </a:cubicBezTo>
                  <a:lnTo>
                    <a:pt x="73" y="62"/>
                  </a:lnTo>
                  <a:close/>
                  <a:moveTo>
                    <a:pt x="73" y="36"/>
                  </a:moveTo>
                  <a:cubicBezTo>
                    <a:pt x="73" y="35"/>
                    <a:pt x="73" y="35"/>
                    <a:pt x="73" y="35"/>
                  </a:cubicBezTo>
                  <a:cubicBezTo>
                    <a:pt x="75" y="32"/>
                    <a:pt x="74" y="29"/>
                    <a:pt x="73" y="28"/>
                  </a:cubicBezTo>
                  <a:lnTo>
                    <a:pt x="73" y="36"/>
                  </a:lnTo>
                  <a:close/>
                  <a:moveTo>
                    <a:pt x="61" y="1"/>
                  </a:moveTo>
                  <a:cubicBezTo>
                    <a:pt x="65" y="1"/>
                    <a:pt x="69" y="3"/>
                    <a:pt x="73" y="4"/>
                  </a:cubicBezTo>
                  <a:cubicBezTo>
                    <a:pt x="73" y="15"/>
                    <a:pt x="73" y="15"/>
                    <a:pt x="73" y="15"/>
                  </a:cubicBezTo>
                  <a:cubicBezTo>
                    <a:pt x="69" y="13"/>
                    <a:pt x="65" y="12"/>
                    <a:pt x="61" y="11"/>
                  </a:cubicBezTo>
                  <a:lnTo>
                    <a:pt x="61" y="1"/>
                  </a:lnTo>
                  <a:close/>
                  <a:moveTo>
                    <a:pt x="73" y="103"/>
                  </a:moveTo>
                  <a:cubicBezTo>
                    <a:pt x="69" y="104"/>
                    <a:pt x="65" y="105"/>
                    <a:pt x="61" y="106"/>
                  </a:cubicBezTo>
                  <a:cubicBezTo>
                    <a:pt x="61" y="96"/>
                    <a:pt x="61" y="96"/>
                    <a:pt x="61" y="96"/>
                  </a:cubicBezTo>
                  <a:cubicBezTo>
                    <a:pt x="65" y="95"/>
                    <a:pt x="69" y="94"/>
                    <a:pt x="73" y="92"/>
                  </a:cubicBezTo>
                  <a:lnTo>
                    <a:pt x="73" y="103"/>
                  </a:lnTo>
                  <a:close/>
                  <a:moveTo>
                    <a:pt x="73" y="28"/>
                  </a:moveTo>
                  <a:cubicBezTo>
                    <a:pt x="73" y="36"/>
                    <a:pt x="73" y="36"/>
                    <a:pt x="73" y="36"/>
                  </a:cubicBezTo>
                  <a:cubicBezTo>
                    <a:pt x="72" y="39"/>
                    <a:pt x="70" y="42"/>
                    <a:pt x="68" y="45"/>
                  </a:cubicBezTo>
                  <a:cubicBezTo>
                    <a:pt x="68" y="45"/>
                    <a:pt x="67" y="45"/>
                    <a:pt x="67" y="45"/>
                  </a:cubicBezTo>
                  <a:cubicBezTo>
                    <a:pt x="65" y="45"/>
                    <a:pt x="63" y="45"/>
                    <a:pt x="61" y="46"/>
                  </a:cubicBezTo>
                  <a:cubicBezTo>
                    <a:pt x="61" y="33"/>
                    <a:pt x="61" y="33"/>
                    <a:pt x="61" y="33"/>
                  </a:cubicBezTo>
                  <a:cubicBezTo>
                    <a:pt x="63" y="31"/>
                    <a:pt x="65" y="30"/>
                    <a:pt x="67" y="29"/>
                  </a:cubicBezTo>
                  <a:cubicBezTo>
                    <a:pt x="70" y="27"/>
                    <a:pt x="72" y="27"/>
                    <a:pt x="73" y="28"/>
                  </a:cubicBezTo>
                  <a:moveTo>
                    <a:pt x="73" y="50"/>
                  </a:moveTo>
                  <a:cubicBezTo>
                    <a:pt x="73" y="62"/>
                    <a:pt x="73" y="62"/>
                    <a:pt x="73" y="62"/>
                  </a:cubicBezTo>
                  <a:cubicBezTo>
                    <a:pt x="71" y="62"/>
                    <a:pt x="70" y="62"/>
                    <a:pt x="68" y="62"/>
                  </a:cubicBezTo>
                  <a:cubicBezTo>
                    <a:pt x="68" y="62"/>
                    <a:pt x="68" y="61"/>
                    <a:pt x="68" y="61"/>
                  </a:cubicBezTo>
                  <a:cubicBezTo>
                    <a:pt x="66" y="59"/>
                    <a:pt x="64" y="56"/>
                    <a:pt x="61" y="54"/>
                  </a:cubicBezTo>
                  <a:cubicBezTo>
                    <a:pt x="61" y="54"/>
                    <a:pt x="61" y="54"/>
                    <a:pt x="61" y="54"/>
                  </a:cubicBezTo>
                  <a:cubicBezTo>
                    <a:pt x="64" y="53"/>
                    <a:pt x="66" y="52"/>
                    <a:pt x="68" y="50"/>
                  </a:cubicBezTo>
                  <a:cubicBezTo>
                    <a:pt x="69" y="50"/>
                    <a:pt x="69" y="49"/>
                    <a:pt x="70" y="49"/>
                  </a:cubicBezTo>
                  <a:cubicBezTo>
                    <a:pt x="71" y="49"/>
                    <a:pt x="72" y="49"/>
                    <a:pt x="73" y="50"/>
                  </a:cubicBezTo>
                  <a:moveTo>
                    <a:pt x="61" y="81"/>
                  </a:moveTo>
                  <a:cubicBezTo>
                    <a:pt x="61" y="63"/>
                    <a:pt x="61" y="63"/>
                    <a:pt x="61" y="63"/>
                  </a:cubicBezTo>
                  <a:cubicBezTo>
                    <a:pt x="62" y="64"/>
                    <a:pt x="63" y="64"/>
                    <a:pt x="64" y="65"/>
                  </a:cubicBezTo>
                  <a:cubicBezTo>
                    <a:pt x="64" y="65"/>
                    <a:pt x="65" y="65"/>
                    <a:pt x="65" y="65"/>
                  </a:cubicBezTo>
                  <a:cubicBezTo>
                    <a:pt x="67" y="69"/>
                    <a:pt x="68" y="74"/>
                    <a:pt x="68" y="77"/>
                  </a:cubicBezTo>
                  <a:cubicBezTo>
                    <a:pt x="68" y="84"/>
                    <a:pt x="65" y="85"/>
                    <a:pt x="61" y="81"/>
                  </a:cubicBezTo>
                  <a:moveTo>
                    <a:pt x="53" y="0"/>
                  </a:moveTo>
                  <a:cubicBezTo>
                    <a:pt x="56" y="0"/>
                    <a:pt x="58" y="0"/>
                    <a:pt x="61" y="1"/>
                  </a:cubicBezTo>
                  <a:cubicBezTo>
                    <a:pt x="61" y="11"/>
                    <a:pt x="61" y="11"/>
                    <a:pt x="61" y="11"/>
                  </a:cubicBezTo>
                  <a:cubicBezTo>
                    <a:pt x="58" y="10"/>
                    <a:pt x="56" y="10"/>
                    <a:pt x="53" y="10"/>
                  </a:cubicBezTo>
                  <a:cubicBezTo>
                    <a:pt x="49" y="10"/>
                    <a:pt x="45" y="11"/>
                    <a:pt x="41" y="12"/>
                  </a:cubicBezTo>
                  <a:cubicBezTo>
                    <a:pt x="41" y="2"/>
                    <a:pt x="41" y="2"/>
                    <a:pt x="41" y="2"/>
                  </a:cubicBezTo>
                  <a:cubicBezTo>
                    <a:pt x="45" y="1"/>
                    <a:pt x="49" y="0"/>
                    <a:pt x="53" y="0"/>
                  </a:cubicBezTo>
                  <a:moveTo>
                    <a:pt x="61" y="106"/>
                  </a:moveTo>
                  <a:cubicBezTo>
                    <a:pt x="58" y="106"/>
                    <a:pt x="56" y="107"/>
                    <a:pt x="53" y="107"/>
                  </a:cubicBezTo>
                  <a:cubicBezTo>
                    <a:pt x="49" y="107"/>
                    <a:pt x="45" y="106"/>
                    <a:pt x="41" y="105"/>
                  </a:cubicBezTo>
                  <a:cubicBezTo>
                    <a:pt x="41" y="95"/>
                    <a:pt x="41" y="95"/>
                    <a:pt x="41" y="95"/>
                  </a:cubicBezTo>
                  <a:cubicBezTo>
                    <a:pt x="45" y="96"/>
                    <a:pt x="49" y="97"/>
                    <a:pt x="53" y="97"/>
                  </a:cubicBezTo>
                  <a:cubicBezTo>
                    <a:pt x="56" y="97"/>
                    <a:pt x="58" y="96"/>
                    <a:pt x="61" y="96"/>
                  </a:cubicBezTo>
                  <a:lnTo>
                    <a:pt x="61" y="106"/>
                  </a:lnTo>
                  <a:close/>
                  <a:moveTo>
                    <a:pt x="61" y="33"/>
                  </a:moveTo>
                  <a:cubicBezTo>
                    <a:pt x="61" y="46"/>
                    <a:pt x="61" y="46"/>
                    <a:pt x="61" y="46"/>
                  </a:cubicBezTo>
                  <a:cubicBezTo>
                    <a:pt x="60" y="47"/>
                    <a:pt x="59" y="47"/>
                    <a:pt x="58" y="48"/>
                  </a:cubicBezTo>
                  <a:cubicBezTo>
                    <a:pt x="58" y="45"/>
                    <a:pt x="58" y="41"/>
                    <a:pt x="58" y="39"/>
                  </a:cubicBezTo>
                  <a:cubicBezTo>
                    <a:pt x="58" y="38"/>
                    <a:pt x="58" y="38"/>
                    <a:pt x="58" y="37"/>
                  </a:cubicBezTo>
                  <a:cubicBezTo>
                    <a:pt x="59" y="36"/>
                    <a:pt x="60" y="35"/>
                    <a:pt x="61" y="33"/>
                  </a:cubicBezTo>
                  <a:moveTo>
                    <a:pt x="61" y="54"/>
                  </a:moveTo>
                  <a:cubicBezTo>
                    <a:pt x="61" y="54"/>
                    <a:pt x="61" y="54"/>
                    <a:pt x="61" y="54"/>
                  </a:cubicBezTo>
                  <a:cubicBezTo>
                    <a:pt x="61" y="54"/>
                    <a:pt x="61" y="54"/>
                    <a:pt x="61" y="54"/>
                  </a:cubicBezTo>
                  <a:close/>
                  <a:moveTo>
                    <a:pt x="61" y="63"/>
                  </a:moveTo>
                  <a:cubicBezTo>
                    <a:pt x="61" y="81"/>
                    <a:pt x="61" y="81"/>
                    <a:pt x="61" y="81"/>
                  </a:cubicBezTo>
                  <a:cubicBezTo>
                    <a:pt x="60" y="81"/>
                    <a:pt x="60" y="80"/>
                    <a:pt x="59" y="80"/>
                  </a:cubicBezTo>
                  <a:cubicBezTo>
                    <a:pt x="57" y="77"/>
                    <a:pt x="55" y="74"/>
                    <a:pt x="54" y="70"/>
                  </a:cubicBezTo>
                  <a:cubicBezTo>
                    <a:pt x="54" y="70"/>
                    <a:pt x="54" y="70"/>
                    <a:pt x="54" y="69"/>
                  </a:cubicBezTo>
                  <a:cubicBezTo>
                    <a:pt x="55" y="67"/>
                    <a:pt x="56" y="64"/>
                    <a:pt x="56" y="60"/>
                  </a:cubicBezTo>
                  <a:cubicBezTo>
                    <a:pt x="58" y="61"/>
                    <a:pt x="59" y="62"/>
                    <a:pt x="61" y="63"/>
                  </a:cubicBezTo>
                  <a:moveTo>
                    <a:pt x="41" y="78"/>
                  </a:moveTo>
                  <a:cubicBezTo>
                    <a:pt x="41" y="62"/>
                    <a:pt x="41" y="62"/>
                    <a:pt x="41" y="62"/>
                  </a:cubicBezTo>
                  <a:cubicBezTo>
                    <a:pt x="44" y="62"/>
                    <a:pt x="46" y="61"/>
                    <a:pt x="49" y="59"/>
                  </a:cubicBezTo>
                  <a:cubicBezTo>
                    <a:pt x="49" y="62"/>
                    <a:pt x="48" y="66"/>
                    <a:pt x="49" y="68"/>
                  </a:cubicBezTo>
                  <a:cubicBezTo>
                    <a:pt x="49" y="69"/>
                    <a:pt x="49" y="69"/>
                    <a:pt x="49" y="70"/>
                  </a:cubicBezTo>
                  <a:cubicBezTo>
                    <a:pt x="47" y="73"/>
                    <a:pt x="44" y="76"/>
                    <a:pt x="41" y="78"/>
                  </a:cubicBezTo>
                  <a:moveTo>
                    <a:pt x="41" y="55"/>
                  </a:moveTo>
                  <a:cubicBezTo>
                    <a:pt x="41" y="48"/>
                    <a:pt x="41" y="48"/>
                    <a:pt x="41" y="48"/>
                  </a:cubicBezTo>
                  <a:cubicBezTo>
                    <a:pt x="42" y="50"/>
                    <a:pt x="44" y="51"/>
                    <a:pt x="46" y="53"/>
                  </a:cubicBezTo>
                  <a:cubicBezTo>
                    <a:pt x="44" y="53"/>
                    <a:pt x="43" y="54"/>
                    <a:pt x="41" y="55"/>
                  </a:cubicBezTo>
                  <a:moveTo>
                    <a:pt x="41" y="41"/>
                  </a:moveTo>
                  <a:cubicBezTo>
                    <a:pt x="41" y="24"/>
                    <a:pt x="41" y="24"/>
                    <a:pt x="41" y="24"/>
                  </a:cubicBezTo>
                  <a:cubicBezTo>
                    <a:pt x="43" y="23"/>
                    <a:pt x="45" y="24"/>
                    <a:pt x="48" y="27"/>
                  </a:cubicBezTo>
                  <a:cubicBezTo>
                    <a:pt x="50" y="30"/>
                    <a:pt x="52" y="33"/>
                    <a:pt x="53" y="37"/>
                  </a:cubicBezTo>
                  <a:cubicBezTo>
                    <a:pt x="53" y="37"/>
                    <a:pt x="53" y="37"/>
                    <a:pt x="53" y="37"/>
                  </a:cubicBezTo>
                  <a:cubicBezTo>
                    <a:pt x="52" y="40"/>
                    <a:pt x="51" y="43"/>
                    <a:pt x="50" y="47"/>
                  </a:cubicBezTo>
                  <a:cubicBezTo>
                    <a:pt x="48" y="45"/>
                    <a:pt x="45" y="43"/>
                    <a:pt x="43" y="42"/>
                  </a:cubicBezTo>
                  <a:cubicBezTo>
                    <a:pt x="42" y="42"/>
                    <a:pt x="42" y="42"/>
                    <a:pt x="41" y="42"/>
                  </a:cubicBezTo>
                  <a:cubicBezTo>
                    <a:pt x="41" y="41"/>
                    <a:pt x="41" y="41"/>
                    <a:pt x="41" y="41"/>
                  </a:cubicBezTo>
                  <a:moveTo>
                    <a:pt x="41" y="105"/>
                  </a:moveTo>
                  <a:cubicBezTo>
                    <a:pt x="18" y="100"/>
                    <a:pt x="0" y="79"/>
                    <a:pt x="0" y="53"/>
                  </a:cubicBezTo>
                  <a:cubicBezTo>
                    <a:pt x="0" y="28"/>
                    <a:pt x="18" y="7"/>
                    <a:pt x="41" y="2"/>
                  </a:cubicBezTo>
                  <a:cubicBezTo>
                    <a:pt x="41" y="12"/>
                    <a:pt x="41" y="12"/>
                    <a:pt x="41" y="12"/>
                  </a:cubicBezTo>
                  <a:cubicBezTo>
                    <a:pt x="23" y="17"/>
                    <a:pt x="10" y="34"/>
                    <a:pt x="10" y="53"/>
                  </a:cubicBezTo>
                  <a:cubicBezTo>
                    <a:pt x="10" y="73"/>
                    <a:pt x="23" y="90"/>
                    <a:pt x="41" y="95"/>
                  </a:cubicBezTo>
                  <a:lnTo>
                    <a:pt x="41" y="105"/>
                  </a:lnTo>
                  <a:close/>
                  <a:moveTo>
                    <a:pt x="41" y="24"/>
                  </a:moveTo>
                  <a:cubicBezTo>
                    <a:pt x="40" y="24"/>
                    <a:pt x="39" y="26"/>
                    <a:pt x="39" y="30"/>
                  </a:cubicBezTo>
                  <a:cubicBezTo>
                    <a:pt x="39" y="33"/>
                    <a:pt x="40" y="37"/>
                    <a:pt x="41" y="41"/>
                  </a:cubicBezTo>
                  <a:lnTo>
                    <a:pt x="41" y="24"/>
                  </a:lnTo>
                  <a:close/>
                  <a:moveTo>
                    <a:pt x="41" y="48"/>
                  </a:moveTo>
                  <a:cubicBezTo>
                    <a:pt x="40" y="48"/>
                    <a:pt x="40" y="47"/>
                    <a:pt x="39" y="46"/>
                  </a:cubicBezTo>
                  <a:cubicBezTo>
                    <a:pt x="39" y="46"/>
                    <a:pt x="39" y="45"/>
                    <a:pt x="39" y="45"/>
                  </a:cubicBezTo>
                  <a:cubicBezTo>
                    <a:pt x="35" y="45"/>
                    <a:pt x="31" y="45"/>
                    <a:pt x="28" y="45"/>
                  </a:cubicBezTo>
                  <a:cubicBezTo>
                    <a:pt x="20" y="47"/>
                    <a:pt x="19" y="51"/>
                    <a:pt x="25" y="54"/>
                  </a:cubicBezTo>
                  <a:cubicBezTo>
                    <a:pt x="28" y="56"/>
                    <a:pt x="33" y="57"/>
                    <a:pt x="37" y="58"/>
                  </a:cubicBezTo>
                  <a:cubicBezTo>
                    <a:pt x="38" y="58"/>
                    <a:pt x="38" y="57"/>
                    <a:pt x="39" y="57"/>
                  </a:cubicBezTo>
                  <a:cubicBezTo>
                    <a:pt x="39" y="56"/>
                    <a:pt x="40" y="56"/>
                    <a:pt x="41" y="55"/>
                  </a:cubicBezTo>
                  <a:lnTo>
                    <a:pt x="41" y="48"/>
                  </a:lnTo>
                  <a:close/>
                  <a:moveTo>
                    <a:pt x="41" y="62"/>
                  </a:moveTo>
                  <a:cubicBezTo>
                    <a:pt x="41" y="62"/>
                    <a:pt x="40" y="62"/>
                    <a:pt x="40" y="62"/>
                  </a:cubicBezTo>
                  <a:cubicBezTo>
                    <a:pt x="39" y="62"/>
                    <a:pt x="39" y="62"/>
                    <a:pt x="39" y="62"/>
                  </a:cubicBezTo>
                  <a:cubicBezTo>
                    <a:pt x="37" y="65"/>
                    <a:pt x="35" y="68"/>
                    <a:pt x="34" y="71"/>
                  </a:cubicBezTo>
                  <a:cubicBezTo>
                    <a:pt x="31" y="79"/>
                    <a:pt x="34" y="82"/>
                    <a:pt x="40" y="78"/>
                  </a:cubicBezTo>
                  <a:cubicBezTo>
                    <a:pt x="40" y="78"/>
                    <a:pt x="41" y="78"/>
                    <a:pt x="41" y="78"/>
                  </a:cubicBezTo>
                  <a:lnTo>
                    <a:pt x="41" y="62"/>
                  </a:lnTo>
                  <a:close/>
                </a:path>
              </a:pathLst>
            </a:custGeom>
            <a:solidFill>
              <a:srgbClr val="538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67" name="Freeform 386"/>
            <p:cNvSpPr>
              <a:spLocks noEditPoints="1"/>
            </p:cNvSpPr>
            <p:nvPr/>
          </p:nvSpPr>
          <p:spPr bwMode="auto">
            <a:xfrm>
              <a:off x="4591051" y="3140075"/>
              <a:ext cx="69850" cy="211138"/>
            </a:xfrm>
            <a:custGeom>
              <a:avLst/>
              <a:gdLst>
                <a:gd name="T0" fmla="*/ 33 w 33"/>
                <a:gd name="T1" fmla="*/ 98 h 98"/>
                <a:gd name="T2" fmla="*/ 33 w 33"/>
                <a:gd name="T3" fmla="*/ 97 h 98"/>
                <a:gd name="T4" fmla="*/ 33 w 33"/>
                <a:gd name="T5" fmla="*/ 86 h 98"/>
                <a:gd name="T6" fmla="*/ 33 w 33"/>
                <a:gd name="T7" fmla="*/ 86 h 98"/>
                <a:gd name="T8" fmla="*/ 33 w 33"/>
                <a:gd name="T9" fmla="*/ 98 h 98"/>
                <a:gd name="T10" fmla="*/ 33 w 33"/>
                <a:gd name="T11" fmla="*/ 72 h 98"/>
                <a:gd name="T12" fmla="*/ 33 w 33"/>
                <a:gd name="T13" fmla="*/ 70 h 98"/>
                <a:gd name="T14" fmla="*/ 33 w 33"/>
                <a:gd name="T15" fmla="*/ 70 h 98"/>
                <a:gd name="T16" fmla="*/ 33 w 33"/>
                <a:gd name="T17" fmla="*/ 72 h 98"/>
                <a:gd name="T18" fmla="*/ 33 w 33"/>
                <a:gd name="T19" fmla="*/ 97 h 98"/>
                <a:gd name="T20" fmla="*/ 27 w 33"/>
                <a:gd name="T21" fmla="*/ 94 h 98"/>
                <a:gd name="T22" fmla="*/ 27 w 33"/>
                <a:gd name="T23" fmla="*/ 83 h 98"/>
                <a:gd name="T24" fmla="*/ 33 w 33"/>
                <a:gd name="T25" fmla="*/ 86 h 98"/>
                <a:gd name="T26" fmla="*/ 33 w 33"/>
                <a:gd name="T27" fmla="*/ 97 h 98"/>
                <a:gd name="T28" fmla="*/ 27 w 33"/>
                <a:gd name="T29" fmla="*/ 2 h 98"/>
                <a:gd name="T30" fmla="*/ 32 w 33"/>
                <a:gd name="T31" fmla="*/ 0 h 98"/>
                <a:gd name="T32" fmla="*/ 32 w 33"/>
                <a:gd name="T33" fmla="*/ 11 h 98"/>
                <a:gd name="T34" fmla="*/ 27 w 33"/>
                <a:gd name="T35" fmla="*/ 14 h 98"/>
                <a:gd name="T36" fmla="*/ 27 w 33"/>
                <a:gd name="T37" fmla="*/ 2 h 98"/>
                <a:gd name="T38" fmla="*/ 33 w 33"/>
                <a:gd name="T39" fmla="*/ 70 h 98"/>
                <a:gd name="T40" fmla="*/ 33 w 33"/>
                <a:gd name="T41" fmla="*/ 72 h 98"/>
                <a:gd name="T42" fmla="*/ 33 w 33"/>
                <a:gd name="T43" fmla="*/ 70 h 98"/>
                <a:gd name="T44" fmla="*/ 27 w 33"/>
                <a:gd name="T45" fmla="*/ 50 h 98"/>
                <a:gd name="T46" fmla="*/ 27 w 33"/>
                <a:gd name="T47" fmla="*/ 40 h 98"/>
                <a:gd name="T48" fmla="*/ 28 w 33"/>
                <a:gd name="T49" fmla="*/ 40 h 98"/>
                <a:gd name="T50" fmla="*/ 32 w 33"/>
                <a:gd name="T51" fmla="*/ 40 h 98"/>
                <a:gd name="T52" fmla="*/ 32 w 33"/>
                <a:gd name="T53" fmla="*/ 52 h 98"/>
                <a:gd name="T54" fmla="*/ 27 w 33"/>
                <a:gd name="T55" fmla="*/ 50 h 98"/>
                <a:gd name="T56" fmla="*/ 27 w 33"/>
                <a:gd name="T57" fmla="*/ 94 h 98"/>
                <a:gd name="T58" fmla="*/ 0 w 33"/>
                <a:gd name="T59" fmla="*/ 48 h 98"/>
                <a:gd name="T60" fmla="*/ 27 w 33"/>
                <a:gd name="T61" fmla="*/ 2 h 98"/>
                <a:gd name="T62" fmla="*/ 27 w 33"/>
                <a:gd name="T63" fmla="*/ 14 h 98"/>
                <a:gd name="T64" fmla="*/ 10 w 33"/>
                <a:gd name="T65" fmla="*/ 48 h 98"/>
                <a:gd name="T66" fmla="*/ 27 w 33"/>
                <a:gd name="T67" fmla="*/ 83 h 98"/>
                <a:gd name="T68" fmla="*/ 27 w 33"/>
                <a:gd name="T69" fmla="*/ 94 h 98"/>
                <a:gd name="T70" fmla="*/ 27 w 33"/>
                <a:gd name="T71" fmla="*/ 40 h 98"/>
                <a:gd name="T72" fmla="*/ 25 w 33"/>
                <a:gd name="T73" fmla="*/ 49 h 98"/>
                <a:gd name="T74" fmla="*/ 27 w 33"/>
                <a:gd name="T75" fmla="*/ 50 h 98"/>
                <a:gd name="T76" fmla="*/ 27 w 33"/>
                <a:gd name="T77" fmla="*/ 4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3" h="98">
                  <a:moveTo>
                    <a:pt x="33" y="98"/>
                  </a:moveTo>
                  <a:cubicBezTo>
                    <a:pt x="33" y="97"/>
                    <a:pt x="33" y="97"/>
                    <a:pt x="33" y="97"/>
                  </a:cubicBezTo>
                  <a:cubicBezTo>
                    <a:pt x="33" y="86"/>
                    <a:pt x="33" y="86"/>
                    <a:pt x="33" y="86"/>
                  </a:cubicBezTo>
                  <a:cubicBezTo>
                    <a:pt x="33" y="86"/>
                    <a:pt x="33" y="86"/>
                    <a:pt x="33" y="86"/>
                  </a:cubicBezTo>
                  <a:lnTo>
                    <a:pt x="33" y="98"/>
                  </a:lnTo>
                  <a:close/>
                  <a:moveTo>
                    <a:pt x="33" y="72"/>
                  </a:moveTo>
                  <a:cubicBezTo>
                    <a:pt x="33" y="70"/>
                    <a:pt x="33" y="70"/>
                    <a:pt x="33" y="70"/>
                  </a:cubicBezTo>
                  <a:cubicBezTo>
                    <a:pt x="33" y="70"/>
                    <a:pt x="33" y="70"/>
                    <a:pt x="33" y="70"/>
                  </a:cubicBezTo>
                  <a:cubicBezTo>
                    <a:pt x="33" y="72"/>
                    <a:pt x="33" y="72"/>
                    <a:pt x="33" y="72"/>
                  </a:cubicBezTo>
                  <a:close/>
                  <a:moveTo>
                    <a:pt x="33" y="97"/>
                  </a:moveTo>
                  <a:cubicBezTo>
                    <a:pt x="31" y="97"/>
                    <a:pt x="29" y="96"/>
                    <a:pt x="27" y="94"/>
                  </a:cubicBezTo>
                  <a:cubicBezTo>
                    <a:pt x="27" y="83"/>
                    <a:pt x="27" y="83"/>
                    <a:pt x="27" y="83"/>
                  </a:cubicBezTo>
                  <a:cubicBezTo>
                    <a:pt x="29" y="84"/>
                    <a:pt x="31" y="85"/>
                    <a:pt x="33" y="86"/>
                  </a:cubicBezTo>
                  <a:lnTo>
                    <a:pt x="33" y="97"/>
                  </a:lnTo>
                  <a:close/>
                  <a:moveTo>
                    <a:pt x="27" y="2"/>
                  </a:moveTo>
                  <a:cubicBezTo>
                    <a:pt x="28" y="1"/>
                    <a:pt x="30" y="1"/>
                    <a:pt x="32" y="0"/>
                  </a:cubicBezTo>
                  <a:cubicBezTo>
                    <a:pt x="32" y="11"/>
                    <a:pt x="32" y="11"/>
                    <a:pt x="32" y="11"/>
                  </a:cubicBezTo>
                  <a:cubicBezTo>
                    <a:pt x="30" y="12"/>
                    <a:pt x="29" y="13"/>
                    <a:pt x="27" y="14"/>
                  </a:cubicBezTo>
                  <a:lnTo>
                    <a:pt x="27" y="2"/>
                  </a:lnTo>
                  <a:close/>
                  <a:moveTo>
                    <a:pt x="33" y="70"/>
                  </a:moveTo>
                  <a:cubicBezTo>
                    <a:pt x="33" y="72"/>
                    <a:pt x="33" y="72"/>
                    <a:pt x="33" y="72"/>
                  </a:cubicBezTo>
                  <a:cubicBezTo>
                    <a:pt x="33" y="71"/>
                    <a:pt x="33" y="71"/>
                    <a:pt x="33" y="70"/>
                  </a:cubicBezTo>
                  <a:moveTo>
                    <a:pt x="27" y="50"/>
                  </a:moveTo>
                  <a:cubicBezTo>
                    <a:pt x="27" y="40"/>
                    <a:pt x="27" y="40"/>
                    <a:pt x="27" y="40"/>
                  </a:cubicBezTo>
                  <a:cubicBezTo>
                    <a:pt x="27" y="40"/>
                    <a:pt x="28" y="40"/>
                    <a:pt x="28" y="40"/>
                  </a:cubicBezTo>
                  <a:cubicBezTo>
                    <a:pt x="29" y="40"/>
                    <a:pt x="31" y="40"/>
                    <a:pt x="32" y="40"/>
                  </a:cubicBezTo>
                  <a:cubicBezTo>
                    <a:pt x="32" y="52"/>
                    <a:pt x="32" y="52"/>
                    <a:pt x="32" y="52"/>
                  </a:cubicBezTo>
                  <a:cubicBezTo>
                    <a:pt x="30" y="51"/>
                    <a:pt x="29" y="51"/>
                    <a:pt x="27" y="50"/>
                  </a:cubicBezTo>
                  <a:moveTo>
                    <a:pt x="27" y="94"/>
                  </a:moveTo>
                  <a:cubicBezTo>
                    <a:pt x="11" y="85"/>
                    <a:pt x="0" y="68"/>
                    <a:pt x="0" y="48"/>
                  </a:cubicBezTo>
                  <a:cubicBezTo>
                    <a:pt x="0" y="29"/>
                    <a:pt x="11" y="12"/>
                    <a:pt x="27" y="2"/>
                  </a:cubicBezTo>
                  <a:cubicBezTo>
                    <a:pt x="27" y="14"/>
                    <a:pt x="27" y="14"/>
                    <a:pt x="27" y="14"/>
                  </a:cubicBezTo>
                  <a:cubicBezTo>
                    <a:pt x="17" y="22"/>
                    <a:pt x="10" y="35"/>
                    <a:pt x="10" y="48"/>
                  </a:cubicBezTo>
                  <a:cubicBezTo>
                    <a:pt x="10" y="62"/>
                    <a:pt x="17" y="75"/>
                    <a:pt x="27" y="83"/>
                  </a:cubicBezTo>
                  <a:lnTo>
                    <a:pt x="27" y="94"/>
                  </a:lnTo>
                  <a:close/>
                  <a:moveTo>
                    <a:pt x="27" y="40"/>
                  </a:moveTo>
                  <a:cubicBezTo>
                    <a:pt x="20" y="42"/>
                    <a:pt x="19" y="46"/>
                    <a:pt x="25" y="49"/>
                  </a:cubicBezTo>
                  <a:cubicBezTo>
                    <a:pt x="26" y="50"/>
                    <a:pt x="26" y="50"/>
                    <a:pt x="27" y="50"/>
                  </a:cubicBezTo>
                  <a:lnTo>
                    <a:pt x="27" y="40"/>
                  </a:lnTo>
                  <a:close/>
                </a:path>
              </a:pathLst>
            </a:custGeom>
            <a:solidFill>
              <a:srgbClr val="7FB4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grpSp>
      <p:grpSp>
        <p:nvGrpSpPr>
          <p:cNvPr id="368" name="Group 37"/>
          <p:cNvGrpSpPr/>
          <p:nvPr/>
        </p:nvGrpSpPr>
        <p:grpSpPr>
          <a:xfrm>
            <a:off x="6420911" y="1503954"/>
            <a:ext cx="1706339" cy="1516914"/>
            <a:chOff x="5102226" y="361950"/>
            <a:chExt cx="1787525" cy="1589088"/>
          </a:xfrm>
        </p:grpSpPr>
        <p:sp>
          <p:nvSpPr>
            <p:cNvPr id="369" name="Oval 274"/>
            <p:cNvSpPr>
              <a:spLocks noChangeArrowheads="1"/>
            </p:cNvSpPr>
            <p:nvPr/>
          </p:nvSpPr>
          <p:spPr bwMode="auto">
            <a:xfrm>
              <a:off x="5300663" y="361950"/>
              <a:ext cx="1589088" cy="1589088"/>
            </a:xfrm>
            <a:prstGeom prst="ellipse">
              <a:avLst/>
            </a:prstGeom>
            <a:solidFill>
              <a:srgbClr val="3992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0" name="Freeform 275"/>
            <p:cNvSpPr>
              <a:spLocks/>
            </p:cNvSpPr>
            <p:nvPr/>
          </p:nvSpPr>
          <p:spPr bwMode="auto">
            <a:xfrm>
              <a:off x="6088063" y="479425"/>
              <a:ext cx="109538" cy="109538"/>
            </a:xfrm>
            <a:custGeom>
              <a:avLst/>
              <a:gdLst>
                <a:gd name="T0" fmla="*/ 46 w 51"/>
                <a:gd name="T1" fmla="*/ 34 h 51"/>
                <a:gd name="T2" fmla="*/ 34 w 51"/>
                <a:gd name="T3" fmla="*/ 4 h 51"/>
                <a:gd name="T4" fmla="*/ 5 w 51"/>
                <a:gd name="T5" fmla="*/ 16 h 51"/>
                <a:gd name="T6" fmla="*/ 17 w 51"/>
                <a:gd name="T7" fmla="*/ 46 h 51"/>
                <a:gd name="T8" fmla="*/ 46 w 51"/>
                <a:gd name="T9" fmla="*/ 34 h 51"/>
              </a:gdLst>
              <a:ahLst/>
              <a:cxnLst>
                <a:cxn ang="0">
                  <a:pos x="T0" y="T1"/>
                </a:cxn>
                <a:cxn ang="0">
                  <a:pos x="T2" y="T3"/>
                </a:cxn>
                <a:cxn ang="0">
                  <a:pos x="T4" y="T5"/>
                </a:cxn>
                <a:cxn ang="0">
                  <a:pos x="T6" y="T7"/>
                </a:cxn>
                <a:cxn ang="0">
                  <a:pos x="T8" y="T9"/>
                </a:cxn>
              </a:cxnLst>
              <a:rect l="0" t="0" r="r" b="b"/>
              <a:pathLst>
                <a:path w="51" h="51">
                  <a:moveTo>
                    <a:pt x="46" y="34"/>
                  </a:moveTo>
                  <a:cubicBezTo>
                    <a:pt x="51" y="23"/>
                    <a:pt x="46" y="9"/>
                    <a:pt x="34" y="4"/>
                  </a:cubicBezTo>
                  <a:cubicBezTo>
                    <a:pt x="23" y="0"/>
                    <a:pt x="9" y="5"/>
                    <a:pt x="5" y="16"/>
                  </a:cubicBezTo>
                  <a:cubicBezTo>
                    <a:pt x="0" y="28"/>
                    <a:pt x="5" y="41"/>
                    <a:pt x="17" y="46"/>
                  </a:cubicBezTo>
                  <a:cubicBezTo>
                    <a:pt x="28" y="51"/>
                    <a:pt x="41" y="45"/>
                    <a:pt x="46" y="34"/>
                  </a:cubicBezTo>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1" name="Freeform 276"/>
            <p:cNvSpPr>
              <a:spLocks/>
            </p:cNvSpPr>
            <p:nvPr/>
          </p:nvSpPr>
          <p:spPr bwMode="auto">
            <a:xfrm>
              <a:off x="5884863" y="549275"/>
              <a:ext cx="258763" cy="246063"/>
            </a:xfrm>
            <a:custGeom>
              <a:avLst/>
              <a:gdLst>
                <a:gd name="T0" fmla="*/ 121 w 121"/>
                <a:gd name="T1" fmla="*/ 9 h 115"/>
                <a:gd name="T2" fmla="*/ 29 w 121"/>
                <a:gd name="T3" fmla="*/ 104 h 115"/>
                <a:gd name="T4" fmla="*/ 2 w 121"/>
                <a:gd name="T5" fmla="*/ 115 h 115"/>
                <a:gd name="T6" fmla="*/ 108 w 121"/>
                <a:gd name="T7" fmla="*/ 0 h 115"/>
                <a:gd name="T8" fmla="*/ 121 w 121"/>
                <a:gd name="T9" fmla="*/ 9 h 115"/>
              </a:gdLst>
              <a:ahLst/>
              <a:cxnLst>
                <a:cxn ang="0">
                  <a:pos x="T0" y="T1"/>
                </a:cxn>
                <a:cxn ang="0">
                  <a:pos x="T2" y="T3"/>
                </a:cxn>
                <a:cxn ang="0">
                  <a:pos x="T4" y="T5"/>
                </a:cxn>
                <a:cxn ang="0">
                  <a:pos x="T6" y="T7"/>
                </a:cxn>
                <a:cxn ang="0">
                  <a:pos x="T8" y="T9"/>
                </a:cxn>
              </a:cxnLst>
              <a:rect l="0" t="0" r="r" b="b"/>
              <a:pathLst>
                <a:path w="121" h="115">
                  <a:moveTo>
                    <a:pt x="121" y="9"/>
                  </a:moveTo>
                  <a:cubicBezTo>
                    <a:pt x="120" y="10"/>
                    <a:pt x="29" y="104"/>
                    <a:pt x="29" y="104"/>
                  </a:cubicBezTo>
                  <a:cubicBezTo>
                    <a:pt x="29" y="104"/>
                    <a:pt x="3" y="115"/>
                    <a:pt x="2" y="115"/>
                  </a:cubicBezTo>
                  <a:cubicBezTo>
                    <a:pt x="0" y="114"/>
                    <a:pt x="108" y="0"/>
                    <a:pt x="108" y="0"/>
                  </a:cubicBezTo>
                  <a:lnTo>
                    <a:pt x="121" y="9"/>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2" name="Freeform 277"/>
            <p:cNvSpPr>
              <a:spLocks/>
            </p:cNvSpPr>
            <p:nvPr/>
          </p:nvSpPr>
          <p:spPr bwMode="auto">
            <a:xfrm>
              <a:off x="6116638" y="558800"/>
              <a:ext cx="42863" cy="339725"/>
            </a:xfrm>
            <a:custGeom>
              <a:avLst/>
              <a:gdLst>
                <a:gd name="T0" fmla="*/ 0 w 27"/>
                <a:gd name="T1" fmla="*/ 3 h 214"/>
                <a:gd name="T2" fmla="*/ 5 w 27"/>
                <a:gd name="T3" fmla="*/ 178 h 214"/>
                <a:gd name="T4" fmla="*/ 20 w 27"/>
                <a:gd name="T5" fmla="*/ 214 h 214"/>
                <a:gd name="T6" fmla="*/ 27 w 27"/>
                <a:gd name="T7" fmla="*/ 177 h 214"/>
                <a:gd name="T8" fmla="*/ 23 w 27"/>
                <a:gd name="T9" fmla="*/ 3 h 214"/>
                <a:gd name="T10" fmla="*/ 0 w 27"/>
                <a:gd name="T11" fmla="*/ 0 h 214"/>
                <a:gd name="T12" fmla="*/ 0 w 27"/>
                <a:gd name="T13" fmla="*/ 3 h 214"/>
              </a:gdLst>
              <a:ahLst/>
              <a:cxnLst>
                <a:cxn ang="0">
                  <a:pos x="T0" y="T1"/>
                </a:cxn>
                <a:cxn ang="0">
                  <a:pos x="T2" y="T3"/>
                </a:cxn>
                <a:cxn ang="0">
                  <a:pos x="T4" y="T5"/>
                </a:cxn>
                <a:cxn ang="0">
                  <a:pos x="T6" y="T7"/>
                </a:cxn>
                <a:cxn ang="0">
                  <a:pos x="T8" y="T9"/>
                </a:cxn>
                <a:cxn ang="0">
                  <a:pos x="T10" y="T11"/>
                </a:cxn>
                <a:cxn ang="0">
                  <a:pos x="T12" y="T13"/>
                </a:cxn>
              </a:cxnLst>
              <a:rect l="0" t="0" r="r" b="b"/>
              <a:pathLst>
                <a:path w="27" h="214">
                  <a:moveTo>
                    <a:pt x="0" y="3"/>
                  </a:moveTo>
                  <a:lnTo>
                    <a:pt x="5" y="178"/>
                  </a:lnTo>
                  <a:lnTo>
                    <a:pt x="20" y="214"/>
                  </a:lnTo>
                  <a:lnTo>
                    <a:pt x="27" y="177"/>
                  </a:lnTo>
                  <a:lnTo>
                    <a:pt x="23" y="3"/>
                  </a:lnTo>
                  <a:lnTo>
                    <a:pt x="0" y="0"/>
                  </a:lnTo>
                  <a:lnTo>
                    <a:pt x="0" y="3"/>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3" name="Freeform 278"/>
            <p:cNvSpPr>
              <a:spLocks/>
            </p:cNvSpPr>
            <p:nvPr/>
          </p:nvSpPr>
          <p:spPr bwMode="auto">
            <a:xfrm>
              <a:off x="6143626" y="454025"/>
              <a:ext cx="34925" cy="53975"/>
            </a:xfrm>
            <a:custGeom>
              <a:avLst/>
              <a:gdLst>
                <a:gd name="T0" fmla="*/ 1 w 16"/>
                <a:gd name="T1" fmla="*/ 19 h 25"/>
                <a:gd name="T2" fmla="*/ 3 w 16"/>
                <a:gd name="T3" fmla="*/ 24 h 25"/>
                <a:gd name="T4" fmla="*/ 9 w 16"/>
                <a:gd name="T5" fmla="*/ 22 h 25"/>
                <a:gd name="T6" fmla="*/ 15 w 16"/>
                <a:gd name="T7" fmla="*/ 7 h 25"/>
                <a:gd name="T8" fmla="*/ 13 w 16"/>
                <a:gd name="T9" fmla="*/ 1 h 25"/>
                <a:gd name="T10" fmla="*/ 7 w 16"/>
                <a:gd name="T11" fmla="*/ 3 h 25"/>
                <a:gd name="T12" fmla="*/ 1 w 16"/>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16" h="25">
                  <a:moveTo>
                    <a:pt x="1" y="19"/>
                  </a:moveTo>
                  <a:cubicBezTo>
                    <a:pt x="0" y="21"/>
                    <a:pt x="1" y="23"/>
                    <a:pt x="3" y="24"/>
                  </a:cubicBezTo>
                  <a:cubicBezTo>
                    <a:pt x="5" y="25"/>
                    <a:pt x="8" y="24"/>
                    <a:pt x="9" y="22"/>
                  </a:cubicBezTo>
                  <a:cubicBezTo>
                    <a:pt x="15" y="7"/>
                    <a:pt x="15" y="7"/>
                    <a:pt x="15" y="7"/>
                  </a:cubicBezTo>
                  <a:cubicBezTo>
                    <a:pt x="16" y="5"/>
                    <a:pt x="15" y="2"/>
                    <a:pt x="13" y="1"/>
                  </a:cubicBezTo>
                  <a:cubicBezTo>
                    <a:pt x="11" y="0"/>
                    <a:pt x="8" y="1"/>
                    <a:pt x="7" y="3"/>
                  </a:cubicBezTo>
                  <a:lnTo>
                    <a:pt x="1" y="19"/>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4" name="Freeform 279"/>
            <p:cNvSpPr>
              <a:spLocks/>
            </p:cNvSpPr>
            <p:nvPr/>
          </p:nvSpPr>
          <p:spPr bwMode="auto">
            <a:xfrm>
              <a:off x="5429251" y="1368425"/>
              <a:ext cx="203200" cy="328613"/>
            </a:xfrm>
            <a:custGeom>
              <a:avLst/>
              <a:gdLst>
                <a:gd name="T0" fmla="*/ 44 w 95"/>
                <a:gd name="T1" fmla="*/ 0 h 153"/>
                <a:gd name="T2" fmla="*/ 39 w 95"/>
                <a:gd name="T3" fmla="*/ 2 h 153"/>
                <a:gd name="T4" fmla="*/ 85 w 95"/>
                <a:gd name="T5" fmla="*/ 120 h 153"/>
                <a:gd name="T6" fmla="*/ 74 w 95"/>
                <a:gd name="T7" fmla="*/ 142 h 153"/>
                <a:gd name="T8" fmla="*/ 51 w 95"/>
                <a:gd name="T9" fmla="*/ 133 h 153"/>
                <a:gd name="T10" fmla="*/ 5 w 95"/>
                <a:gd name="T11" fmla="*/ 15 h 153"/>
                <a:gd name="T12" fmla="*/ 0 w 95"/>
                <a:gd name="T13" fmla="*/ 17 h 153"/>
                <a:gd name="T14" fmla="*/ 46 w 95"/>
                <a:gd name="T15" fmla="*/ 137 h 153"/>
                <a:gd name="T16" fmla="*/ 76 w 95"/>
                <a:gd name="T17" fmla="*/ 148 h 153"/>
                <a:gd name="T18" fmla="*/ 91 w 95"/>
                <a:gd name="T19" fmla="*/ 119 h 153"/>
                <a:gd name="T20" fmla="*/ 44 w 95"/>
                <a:gd name="T2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153">
                  <a:moveTo>
                    <a:pt x="44" y="0"/>
                  </a:moveTo>
                  <a:cubicBezTo>
                    <a:pt x="39" y="2"/>
                    <a:pt x="39" y="2"/>
                    <a:pt x="39" y="2"/>
                  </a:cubicBezTo>
                  <a:cubicBezTo>
                    <a:pt x="85" y="120"/>
                    <a:pt x="85" y="120"/>
                    <a:pt x="85" y="120"/>
                  </a:cubicBezTo>
                  <a:cubicBezTo>
                    <a:pt x="88" y="128"/>
                    <a:pt x="83" y="138"/>
                    <a:pt x="74" y="142"/>
                  </a:cubicBezTo>
                  <a:cubicBezTo>
                    <a:pt x="65" y="145"/>
                    <a:pt x="54" y="142"/>
                    <a:pt x="51" y="133"/>
                  </a:cubicBezTo>
                  <a:cubicBezTo>
                    <a:pt x="5" y="15"/>
                    <a:pt x="5" y="15"/>
                    <a:pt x="5" y="15"/>
                  </a:cubicBezTo>
                  <a:cubicBezTo>
                    <a:pt x="0" y="17"/>
                    <a:pt x="0" y="17"/>
                    <a:pt x="0" y="17"/>
                  </a:cubicBezTo>
                  <a:cubicBezTo>
                    <a:pt x="46" y="137"/>
                    <a:pt x="46" y="137"/>
                    <a:pt x="46" y="137"/>
                  </a:cubicBezTo>
                  <a:cubicBezTo>
                    <a:pt x="50" y="148"/>
                    <a:pt x="64" y="153"/>
                    <a:pt x="76" y="148"/>
                  </a:cubicBezTo>
                  <a:cubicBezTo>
                    <a:pt x="89" y="144"/>
                    <a:pt x="95" y="131"/>
                    <a:pt x="91" y="119"/>
                  </a:cubicBezTo>
                  <a:lnTo>
                    <a:pt x="44" y="0"/>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5" name="Freeform 280"/>
            <p:cNvSpPr>
              <a:spLocks/>
            </p:cNvSpPr>
            <p:nvPr/>
          </p:nvSpPr>
          <p:spPr bwMode="auto">
            <a:xfrm>
              <a:off x="5413376" y="1360488"/>
              <a:ext cx="128588" cy="61913"/>
            </a:xfrm>
            <a:custGeom>
              <a:avLst/>
              <a:gdLst>
                <a:gd name="T0" fmla="*/ 59 w 60"/>
                <a:gd name="T1" fmla="*/ 3 h 29"/>
                <a:gd name="T2" fmla="*/ 56 w 60"/>
                <a:gd name="T3" fmla="*/ 8 h 29"/>
                <a:gd name="T4" fmla="*/ 6 w 60"/>
                <a:gd name="T5" fmla="*/ 28 h 29"/>
                <a:gd name="T6" fmla="*/ 0 w 60"/>
                <a:gd name="T7" fmla="*/ 26 h 29"/>
                <a:gd name="T8" fmla="*/ 3 w 60"/>
                <a:gd name="T9" fmla="*/ 20 h 29"/>
                <a:gd name="T10" fmla="*/ 53 w 60"/>
                <a:gd name="T11" fmla="*/ 0 h 29"/>
                <a:gd name="T12" fmla="*/ 59 w 60"/>
                <a:gd name="T13" fmla="*/ 3 h 29"/>
              </a:gdLst>
              <a:ahLst/>
              <a:cxnLst>
                <a:cxn ang="0">
                  <a:pos x="T0" y="T1"/>
                </a:cxn>
                <a:cxn ang="0">
                  <a:pos x="T2" y="T3"/>
                </a:cxn>
                <a:cxn ang="0">
                  <a:pos x="T4" y="T5"/>
                </a:cxn>
                <a:cxn ang="0">
                  <a:pos x="T6" y="T7"/>
                </a:cxn>
                <a:cxn ang="0">
                  <a:pos x="T8" y="T9"/>
                </a:cxn>
                <a:cxn ang="0">
                  <a:pos x="T10" y="T11"/>
                </a:cxn>
                <a:cxn ang="0">
                  <a:pos x="T12" y="T13"/>
                </a:cxn>
              </a:cxnLst>
              <a:rect l="0" t="0" r="r" b="b"/>
              <a:pathLst>
                <a:path w="60" h="29">
                  <a:moveTo>
                    <a:pt x="59" y="3"/>
                  </a:moveTo>
                  <a:cubicBezTo>
                    <a:pt x="60" y="5"/>
                    <a:pt x="59" y="8"/>
                    <a:pt x="56" y="8"/>
                  </a:cubicBezTo>
                  <a:cubicBezTo>
                    <a:pt x="6" y="28"/>
                    <a:pt x="6" y="28"/>
                    <a:pt x="6" y="28"/>
                  </a:cubicBezTo>
                  <a:cubicBezTo>
                    <a:pt x="4" y="29"/>
                    <a:pt x="1" y="28"/>
                    <a:pt x="0" y="26"/>
                  </a:cubicBezTo>
                  <a:cubicBezTo>
                    <a:pt x="0" y="23"/>
                    <a:pt x="1" y="21"/>
                    <a:pt x="3" y="20"/>
                  </a:cubicBezTo>
                  <a:cubicBezTo>
                    <a:pt x="53" y="0"/>
                    <a:pt x="53" y="0"/>
                    <a:pt x="53" y="0"/>
                  </a:cubicBezTo>
                  <a:cubicBezTo>
                    <a:pt x="55" y="0"/>
                    <a:pt x="58" y="1"/>
                    <a:pt x="59" y="3"/>
                  </a:cubicBezTo>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6" name="Freeform 281"/>
            <p:cNvSpPr>
              <a:spLocks/>
            </p:cNvSpPr>
            <p:nvPr/>
          </p:nvSpPr>
          <p:spPr bwMode="auto">
            <a:xfrm>
              <a:off x="5494338" y="1401763"/>
              <a:ext cx="107950" cy="257175"/>
            </a:xfrm>
            <a:custGeom>
              <a:avLst/>
              <a:gdLst>
                <a:gd name="T0" fmla="*/ 7 w 50"/>
                <a:gd name="T1" fmla="*/ 0 h 120"/>
                <a:gd name="T2" fmla="*/ 0 w 50"/>
                <a:gd name="T3" fmla="*/ 3 h 120"/>
                <a:gd name="T4" fmla="*/ 41 w 50"/>
                <a:gd name="T5" fmla="*/ 108 h 120"/>
                <a:gd name="T6" fmla="*/ 39 w 50"/>
                <a:gd name="T7" fmla="*/ 120 h 120"/>
                <a:gd name="T8" fmla="*/ 40 w 50"/>
                <a:gd name="T9" fmla="*/ 120 h 120"/>
                <a:gd name="T10" fmla="*/ 48 w 50"/>
                <a:gd name="T11" fmla="*/ 105 h 120"/>
                <a:gd name="T12" fmla="*/ 7 w 50"/>
                <a:gd name="T13" fmla="*/ 0 h 120"/>
              </a:gdLst>
              <a:ahLst/>
              <a:cxnLst>
                <a:cxn ang="0">
                  <a:pos x="T0" y="T1"/>
                </a:cxn>
                <a:cxn ang="0">
                  <a:pos x="T2" y="T3"/>
                </a:cxn>
                <a:cxn ang="0">
                  <a:pos x="T4" y="T5"/>
                </a:cxn>
                <a:cxn ang="0">
                  <a:pos x="T6" y="T7"/>
                </a:cxn>
                <a:cxn ang="0">
                  <a:pos x="T8" y="T9"/>
                </a:cxn>
                <a:cxn ang="0">
                  <a:pos x="T10" y="T11"/>
                </a:cxn>
                <a:cxn ang="0">
                  <a:pos x="T12" y="T13"/>
                </a:cxn>
              </a:cxnLst>
              <a:rect l="0" t="0" r="r" b="b"/>
              <a:pathLst>
                <a:path w="50" h="120">
                  <a:moveTo>
                    <a:pt x="7" y="0"/>
                  </a:moveTo>
                  <a:cubicBezTo>
                    <a:pt x="0" y="3"/>
                    <a:pt x="0" y="3"/>
                    <a:pt x="0" y="3"/>
                  </a:cubicBezTo>
                  <a:cubicBezTo>
                    <a:pt x="41" y="108"/>
                    <a:pt x="41" y="108"/>
                    <a:pt x="41" y="108"/>
                  </a:cubicBezTo>
                  <a:cubicBezTo>
                    <a:pt x="43" y="112"/>
                    <a:pt x="42" y="117"/>
                    <a:pt x="39" y="120"/>
                  </a:cubicBezTo>
                  <a:cubicBezTo>
                    <a:pt x="40" y="120"/>
                    <a:pt x="40" y="120"/>
                    <a:pt x="40" y="120"/>
                  </a:cubicBezTo>
                  <a:cubicBezTo>
                    <a:pt x="47" y="117"/>
                    <a:pt x="50" y="110"/>
                    <a:pt x="48" y="105"/>
                  </a:cubicBezTo>
                  <a:lnTo>
                    <a:pt x="7" y="0"/>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7" name="Freeform 282"/>
            <p:cNvSpPr>
              <a:spLocks noEditPoints="1"/>
            </p:cNvSpPr>
            <p:nvPr/>
          </p:nvSpPr>
          <p:spPr bwMode="auto">
            <a:xfrm>
              <a:off x="6516688" y="1036638"/>
              <a:ext cx="282575" cy="407988"/>
            </a:xfrm>
            <a:custGeom>
              <a:avLst/>
              <a:gdLst>
                <a:gd name="T0" fmla="*/ 87 w 132"/>
                <a:gd name="T1" fmla="*/ 10 h 190"/>
                <a:gd name="T2" fmla="*/ 66 w 132"/>
                <a:gd name="T3" fmla="*/ 3 h 190"/>
                <a:gd name="T4" fmla="*/ 66 w 132"/>
                <a:gd name="T5" fmla="*/ 75 h 190"/>
                <a:gd name="T6" fmla="*/ 70 w 132"/>
                <a:gd name="T7" fmla="*/ 62 h 190"/>
                <a:gd name="T8" fmla="*/ 110 w 132"/>
                <a:gd name="T9" fmla="*/ 106 h 190"/>
                <a:gd name="T10" fmla="*/ 66 w 132"/>
                <a:gd name="T11" fmla="*/ 150 h 190"/>
                <a:gd name="T12" fmla="*/ 66 w 132"/>
                <a:gd name="T13" fmla="*/ 150 h 190"/>
                <a:gd name="T14" fmla="*/ 66 w 132"/>
                <a:gd name="T15" fmla="*/ 163 h 190"/>
                <a:gd name="T16" fmla="*/ 75 w 132"/>
                <a:gd name="T17" fmla="*/ 172 h 190"/>
                <a:gd name="T18" fmla="*/ 66 w 132"/>
                <a:gd name="T19" fmla="*/ 181 h 190"/>
                <a:gd name="T20" fmla="*/ 66 w 132"/>
                <a:gd name="T21" fmla="*/ 190 h 190"/>
                <a:gd name="T22" fmla="*/ 114 w 132"/>
                <a:gd name="T23" fmla="*/ 190 h 190"/>
                <a:gd name="T24" fmla="*/ 114 w 132"/>
                <a:gd name="T25" fmla="*/ 180 h 190"/>
                <a:gd name="T26" fmla="*/ 90 w 132"/>
                <a:gd name="T27" fmla="*/ 167 h 190"/>
                <a:gd name="T28" fmla="*/ 132 w 132"/>
                <a:gd name="T29" fmla="*/ 106 h 190"/>
                <a:gd name="T30" fmla="*/ 77 w 132"/>
                <a:gd name="T31" fmla="*/ 41 h 190"/>
                <a:gd name="T32" fmla="*/ 87 w 132"/>
                <a:gd name="T33" fmla="*/ 10 h 190"/>
                <a:gd name="T34" fmla="*/ 66 w 132"/>
                <a:gd name="T35" fmla="*/ 3 h 190"/>
                <a:gd name="T36" fmla="*/ 55 w 132"/>
                <a:gd name="T37" fmla="*/ 0 h 190"/>
                <a:gd name="T38" fmla="*/ 27 w 132"/>
                <a:gd name="T39" fmla="*/ 86 h 190"/>
                <a:gd name="T40" fmla="*/ 59 w 132"/>
                <a:gd name="T41" fmla="*/ 97 h 190"/>
                <a:gd name="T42" fmla="*/ 66 w 132"/>
                <a:gd name="T43" fmla="*/ 75 h 190"/>
                <a:gd name="T44" fmla="*/ 66 w 132"/>
                <a:gd name="T45" fmla="*/ 3 h 190"/>
                <a:gd name="T46" fmla="*/ 66 w 132"/>
                <a:gd name="T47" fmla="*/ 150 h 190"/>
                <a:gd name="T48" fmla="*/ 40 w 132"/>
                <a:gd name="T49" fmla="*/ 141 h 190"/>
                <a:gd name="T50" fmla="*/ 60 w 132"/>
                <a:gd name="T51" fmla="*/ 141 h 190"/>
                <a:gd name="T52" fmla="*/ 60 w 132"/>
                <a:gd name="T53" fmla="*/ 129 h 190"/>
                <a:gd name="T54" fmla="*/ 29 w 132"/>
                <a:gd name="T55" fmla="*/ 129 h 190"/>
                <a:gd name="T56" fmla="*/ 5 w 132"/>
                <a:gd name="T57" fmla="*/ 129 h 190"/>
                <a:gd name="T58" fmla="*/ 0 w 132"/>
                <a:gd name="T59" fmla="*/ 129 h 190"/>
                <a:gd name="T60" fmla="*/ 0 w 132"/>
                <a:gd name="T61" fmla="*/ 141 h 190"/>
                <a:gd name="T62" fmla="*/ 11 w 132"/>
                <a:gd name="T63" fmla="*/ 141 h 190"/>
                <a:gd name="T64" fmla="*/ 41 w 132"/>
                <a:gd name="T65" fmla="*/ 167 h 190"/>
                <a:gd name="T66" fmla="*/ 18 w 132"/>
                <a:gd name="T67" fmla="*/ 180 h 190"/>
                <a:gd name="T68" fmla="*/ 18 w 132"/>
                <a:gd name="T69" fmla="*/ 190 h 190"/>
                <a:gd name="T70" fmla="*/ 66 w 132"/>
                <a:gd name="T71" fmla="*/ 190 h 190"/>
                <a:gd name="T72" fmla="*/ 66 w 132"/>
                <a:gd name="T73" fmla="*/ 181 h 190"/>
                <a:gd name="T74" fmla="*/ 57 w 132"/>
                <a:gd name="T75" fmla="*/ 172 h 190"/>
                <a:gd name="T76" fmla="*/ 66 w 132"/>
                <a:gd name="T77" fmla="*/ 163 h 190"/>
                <a:gd name="T78" fmla="*/ 66 w 132"/>
                <a:gd name="T79" fmla="*/ 15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32" h="190">
                  <a:moveTo>
                    <a:pt x="87" y="10"/>
                  </a:moveTo>
                  <a:cubicBezTo>
                    <a:pt x="66" y="3"/>
                    <a:pt x="66" y="3"/>
                    <a:pt x="66" y="3"/>
                  </a:cubicBezTo>
                  <a:cubicBezTo>
                    <a:pt x="66" y="75"/>
                    <a:pt x="66" y="75"/>
                    <a:pt x="66" y="75"/>
                  </a:cubicBezTo>
                  <a:cubicBezTo>
                    <a:pt x="70" y="62"/>
                    <a:pt x="70" y="62"/>
                    <a:pt x="70" y="62"/>
                  </a:cubicBezTo>
                  <a:cubicBezTo>
                    <a:pt x="92" y="64"/>
                    <a:pt x="110" y="83"/>
                    <a:pt x="110" y="106"/>
                  </a:cubicBezTo>
                  <a:cubicBezTo>
                    <a:pt x="110" y="130"/>
                    <a:pt x="90" y="150"/>
                    <a:pt x="66" y="150"/>
                  </a:cubicBezTo>
                  <a:cubicBezTo>
                    <a:pt x="66" y="150"/>
                    <a:pt x="66" y="150"/>
                    <a:pt x="66" y="150"/>
                  </a:cubicBezTo>
                  <a:cubicBezTo>
                    <a:pt x="66" y="163"/>
                    <a:pt x="66" y="163"/>
                    <a:pt x="66" y="163"/>
                  </a:cubicBezTo>
                  <a:cubicBezTo>
                    <a:pt x="71" y="163"/>
                    <a:pt x="75" y="167"/>
                    <a:pt x="75" y="172"/>
                  </a:cubicBezTo>
                  <a:cubicBezTo>
                    <a:pt x="75" y="177"/>
                    <a:pt x="71" y="181"/>
                    <a:pt x="66" y="181"/>
                  </a:cubicBezTo>
                  <a:cubicBezTo>
                    <a:pt x="66" y="190"/>
                    <a:pt x="66" y="190"/>
                    <a:pt x="66" y="190"/>
                  </a:cubicBezTo>
                  <a:cubicBezTo>
                    <a:pt x="114" y="190"/>
                    <a:pt x="114" y="190"/>
                    <a:pt x="114" y="190"/>
                  </a:cubicBezTo>
                  <a:cubicBezTo>
                    <a:pt x="114" y="180"/>
                    <a:pt x="114" y="180"/>
                    <a:pt x="114" y="180"/>
                  </a:cubicBezTo>
                  <a:cubicBezTo>
                    <a:pt x="114" y="174"/>
                    <a:pt x="104" y="169"/>
                    <a:pt x="90" y="167"/>
                  </a:cubicBezTo>
                  <a:cubicBezTo>
                    <a:pt x="115" y="157"/>
                    <a:pt x="132" y="133"/>
                    <a:pt x="132" y="106"/>
                  </a:cubicBezTo>
                  <a:cubicBezTo>
                    <a:pt x="132" y="73"/>
                    <a:pt x="108" y="46"/>
                    <a:pt x="77" y="41"/>
                  </a:cubicBezTo>
                  <a:lnTo>
                    <a:pt x="87" y="10"/>
                  </a:lnTo>
                  <a:close/>
                  <a:moveTo>
                    <a:pt x="66" y="3"/>
                  </a:moveTo>
                  <a:cubicBezTo>
                    <a:pt x="55" y="0"/>
                    <a:pt x="55" y="0"/>
                    <a:pt x="55" y="0"/>
                  </a:cubicBezTo>
                  <a:cubicBezTo>
                    <a:pt x="27" y="86"/>
                    <a:pt x="27" y="86"/>
                    <a:pt x="27" y="86"/>
                  </a:cubicBezTo>
                  <a:cubicBezTo>
                    <a:pt x="59" y="97"/>
                    <a:pt x="59" y="97"/>
                    <a:pt x="59" y="97"/>
                  </a:cubicBezTo>
                  <a:cubicBezTo>
                    <a:pt x="66" y="75"/>
                    <a:pt x="66" y="75"/>
                    <a:pt x="66" y="75"/>
                  </a:cubicBezTo>
                  <a:lnTo>
                    <a:pt x="66" y="3"/>
                  </a:lnTo>
                  <a:close/>
                  <a:moveTo>
                    <a:pt x="66" y="150"/>
                  </a:moveTo>
                  <a:cubicBezTo>
                    <a:pt x="56" y="150"/>
                    <a:pt x="47" y="146"/>
                    <a:pt x="40" y="141"/>
                  </a:cubicBezTo>
                  <a:cubicBezTo>
                    <a:pt x="60" y="141"/>
                    <a:pt x="60" y="141"/>
                    <a:pt x="60" y="141"/>
                  </a:cubicBezTo>
                  <a:cubicBezTo>
                    <a:pt x="60" y="129"/>
                    <a:pt x="60" y="129"/>
                    <a:pt x="60" y="129"/>
                  </a:cubicBezTo>
                  <a:cubicBezTo>
                    <a:pt x="29" y="129"/>
                    <a:pt x="29" y="129"/>
                    <a:pt x="29" y="129"/>
                  </a:cubicBezTo>
                  <a:cubicBezTo>
                    <a:pt x="5" y="129"/>
                    <a:pt x="5" y="129"/>
                    <a:pt x="5" y="129"/>
                  </a:cubicBezTo>
                  <a:cubicBezTo>
                    <a:pt x="0" y="129"/>
                    <a:pt x="0" y="129"/>
                    <a:pt x="0" y="129"/>
                  </a:cubicBezTo>
                  <a:cubicBezTo>
                    <a:pt x="0" y="141"/>
                    <a:pt x="0" y="141"/>
                    <a:pt x="0" y="141"/>
                  </a:cubicBezTo>
                  <a:cubicBezTo>
                    <a:pt x="11" y="141"/>
                    <a:pt x="11" y="141"/>
                    <a:pt x="11" y="141"/>
                  </a:cubicBezTo>
                  <a:cubicBezTo>
                    <a:pt x="18" y="153"/>
                    <a:pt x="29" y="162"/>
                    <a:pt x="41" y="167"/>
                  </a:cubicBezTo>
                  <a:cubicBezTo>
                    <a:pt x="28" y="169"/>
                    <a:pt x="18" y="174"/>
                    <a:pt x="18" y="180"/>
                  </a:cubicBezTo>
                  <a:cubicBezTo>
                    <a:pt x="18" y="190"/>
                    <a:pt x="18" y="190"/>
                    <a:pt x="18" y="190"/>
                  </a:cubicBezTo>
                  <a:cubicBezTo>
                    <a:pt x="66" y="190"/>
                    <a:pt x="66" y="190"/>
                    <a:pt x="66" y="190"/>
                  </a:cubicBezTo>
                  <a:cubicBezTo>
                    <a:pt x="66" y="181"/>
                    <a:pt x="66" y="181"/>
                    <a:pt x="66" y="181"/>
                  </a:cubicBezTo>
                  <a:cubicBezTo>
                    <a:pt x="61" y="181"/>
                    <a:pt x="57" y="177"/>
                    <a:pt x="57" y="172"/>
                  </a:cubicBezTo>
                  <a:cubicBezTo>
                    <a:pt x="57" y="167"/>
                    <a:pt x="61" y="163"/>
                    <a:pt x="66" y="163"/>
                  </a:cubicBezTo>
                  <a:lnTo>
                    <a:pt x="66" y="150"/>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8" name="Rectangle 283"/>
            <p:cNvSpPr>
              <a:spLocks noChangeArrowheads="1"/>
            </p:cNvSpPr>
            <p:nvPr/>
          </p:nvSpPr>
          <p:spPr bwMode="auto">
            <a:xfrm>
              <a:off x="5699126" y="709613"/>
              <a:ext cx="792163" cy="11207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79" name="Rectangle 284"/>
            <p:cNvSpPr>
              <a:spLocks noChangeArrowheads="1"/>
            </p:cNvSpPr>
            <p:nvPr/>
          </p:nvSpPr>
          <p:spPr bwMode="auto">
            <a:xfrm>
              <a:off x="5821363" y="1582738"/>
              <a:ext cx="547688" cy="127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0" name="Rectangle 285"/>
            <p:cNvSpPr>
              <a:spLocks noChangeArrowheads="1"/>
            </p:cNvSpPr>
            <p:nvPr/>
          </p:nvSpPr>
          <p:spPr bwMode="auto">
            <a:xfrm>
              <a:off x="5821363" y="1612900"/>
              <a:ext cx="547688" cy="127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1" name="Rectangle 286"/>
            <p:cNvSpPr>
              <a:spLocks noChangeArrowheads="1"/>
            </p:cNvSpPr>
            <p:nvPr/>
          </p:nvSpPr>
          <p:spPr bwMode="auto">
            <a:xfrm>
              <a:off x="5821363" y="1641475"/>
              <a:ext cx="547688" cy="14288"/>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2" name="Rectangle 287"/>
            <p:cNvSpPr>
              <a:spLocks noChangeArrowheads="1"/>
            </p:cNvSpPr>
            <p:nvPr/>
          </p:nvSpPr>
          <p:spPr bwMode="auto">
            <a:xfrm>
              <a:off x="5821363" y="1671638"/>
              <a:ext cx="547688" cy="127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3" name="Rectangle 288"/>
            <p:cNvSpPr>
              <a:spLocks noChangeArrowheads="1"/>
            </p:cNvSpPr>
            <p:nvPr/>
          </p:nvSpPr>
          <p:spPr bwMode="auto">
            <a:xfrm>
              <a:off x="5821363" y="1701800"/>
              <a:ext cx="295275" cy="127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4" name="Freeform 289"/>
            <p:cNvSpPr>
              <a:spLocks/>
            </p:cNvSpPr>
            <p:nvPr/>
          </p:nvSpPr>
          <p:spPr bwMode="auto">
            <a:xfrm>
              <a:off x="6127751" y="1328738"/>
              <a:ext cx="187325" cy="188913"/>
            </a:xfrm>
            <a:custGeom>
              <a:avLst/>
              <a:gdLst>
                <a:gd name="T0" fmla="*/ 44 w 88"/>
                <a:gd name="T1" fmla="*/ 0 h 88"/>
                <a:gd name="T2" fmla="*/ 53 w 88"/>
                <a:gd name="T3" fmla="*/ 1 h 88"/>
                <a:gd name="T4" fmla="*/ 44 w 88"/>
                <a:gd name="T5" fmla="*/ 44 h 88"/>
                <a:gd name="T6" fmla="*/ 88 w 88"/>
                <a:gd name="T7" fmla="*/ 40 h 88"/>
                <a:gd name="T8" fmla="*/ 88 w 88"/>
                <a:gd name="T9" fmla="*/ 44 h 88"/>
                <a:gd name="T10" fmla="*/ 44 w 88"/>
                <a:gd name="T11" fmla="*/ 88 h 88"/>
                <a:gd name="T12" fmla="*/ 0 w 88"/>
                <a:gd name="T13" fmla="*/ 44 h 88"/>
                <a:gd name="T14" fmla="*/ 44 w 88"/>
                <a:gd name="T15" fmla="*/ 0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88">
                  <a:moveTo>
                    <a:pt x="44" y="0"/>
                  </a:moveTo>
                  <a:cubicBezTo>
                    <a:pt x="47" y="0"/>
                    <a:pt x="50" y="0"/>
                    <a:pt x="53" y="1"/>
                  </a:cubicBezTo>
                  <a:cubicBezTo>
                    <a:pt x="44" y="44"/>
                    <a:pt x="44" y="44"/>
                    <a:pt x="44" y="44"/>
                  </a:cubicBezTo>
                  <a:cubicBezTo>
                    <a:pt x="88" y="40"/>
                    <a:pt x="88" y="40"/>
                    <a:pt x="88" y="40"/>
                  </a:cubicBezTo>
                  <a:cubicBezTo>
                    <a:pt x="88" y="41"/>
                    <a:pt x="88" y="43"/>
                    <a:pt x="88" y="44"/>
                  </a:cubicBezTo>
                  <a:cubicBezTo>
                    <a:pt x="88" y="68"/>
                    <a:pt x="68" y="88"/>
                    <a:pt x="44" y="88"/>
                  </a:cubicBezTo>
                  <a:cubicBezTo>
                    <a:pt x="20" y="88"/>
                    <a:pt x="0" y="68"/>
                    <a:pt x="0" y="44"/>
                  </a:cubicBezTo>
                  <a:cubicBezTo>
                    <a:pt x="0" y="20"/>
                    <a:pt x="20" y="0"/>
                    <a:pt x="44" y="0"/>
                  </a:cubicBezTo>
                </a:path>
              </a:pathLst>
            </a:custGeom>
            <a:solidFill>
              <a:srgbClr val="ED7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5" name="Freeform 290"/>
            <p:cNvSpPr>
              <a:spLocks/>
            </p:cNvSpPr>
            <p:nvPr/>
          </p:nvSpPr>
          <p:spPr bwMode="auto">
            <a:xfrm>
              <a:off x="6227763" y="1323975"/>
              <a:ext cx="93663" cy="92075"/>
            </a:xfrm>
            <a:custGeom>
              <a:avLst/>
              <a:gdLst>
                <a:gd name="T0" fmla="*/ 9 w 44"/>
                <a:gd name="T1" fmla="*/ 0 h 43"/>
                <a:gd name="T2" fmla="*/ 44 w 44"/>
                <a:gd name="T3" fmla="*/ 39 h 43"/>
                <a:gd name="T4" fmla="*/ 0 w 44"/>
                <a:gd name="T5" fmla="*/ 43 h 43"/>
                <a:gd name="T6" fmla="*/ 9 w 44"/>
                <a:gd name="T7" fmla="*/ 0 h 43"/>
              </a:gdLst>
              <a:ahLst/>
              <a:cxnLst>
                <a:cxn ang="0">
                  <a:pos x="T0" y="T1"/>
                </a:cxn>
                <a:cxn ang="0">
                  <a:pos x="T2" y="T3"/>
                </a:cxn>
                <a:cxn ang="0">
                  <a:pos x="T4" y="T5"/>
                </a:cxn>
                <a:cxn ang="0">
                  <a:pos x="T6" y="T7"/>
                </a:cxn>
              </a:cxnLst>
              <a:rect l="0" t="0" r="r" b="b"/>
              <a:pathLst>
                <a:path w="44" h="43">
                  <a:moveTo>
                    <a:pt x="9" y="0"/>
                  </a:moveTo>
                  <a:cubicBezTo>
                    <a:pt x="28" y="4"/>
                    <a:pt x="42" y="20"/>
                    <a:pt x="44" y="39"/>
                  </a:cubicBezTo>
                  <a:cubicBezTo>
                    <a:pt x="0" y="43"/>
                    <a:pt x="0" y="43"/>
                    <a:pt x="0" y="43"/>
                  </a:cubicBezTo>
                  <a:lnTo>
                    <a:pt x="9" y="0"/>
                  </a:lnTo>
                  <a:close/>
                </a:path>
              </a:pathLst>
            </a:custGeom>
            <a:solidFill>
              <a:srgbClr val="91BD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6" name="Freeform 291"/>
            <p:cNvSpPr>
              <a:spLocks/>
            </p:cNvSpPr>
            <p:nvPr/>
          </p:nvSpPr>
          <p:spPr bwMode="auto">
            <a:xfrm>
              <a:off x="5867401" y="1328738"/>
              <a:ext cx="187325" cy="188913"/>
            </a:xfrm>
            <a:custGeom>
              <a:avLst/>
              <a:gdLst>
                <a:gd name="T0" fmla="*/ 43 w 87"/>
                <a:gd name="T1" fmla="*/ 0 h 88"/>
                <a:gd name="T2" fmla="*/ 61 w 87"/>
                <a:gd name="T3" fmla="*/ 3 h 88"/>
                <a:gd name="T4" fmla="*/ 43 w 87"/>
                <a:gd name="T5" fmla="*/ 44 h 88"/>
                <a:gd name="T6" fmla="*/ 81 w 87"/>
                <a:gd name="T7" fmla="*/ 22 h 88"/>
                <a:gd name="T8" fmla="*/ 87 w 87"/>
                <a:gd name="T9" fmla="*/ 44 h 88"/>
                <a:gd name="T10" fmla="*/ 43 w 87"/>
                <a:gd name="T11" fmla="*/ 88 h 88"/>
                <a:gd name="T12" fmla="*/ 0 w 87"/>
                <a:gd name="T13" fmla="*/ 44 h 88"/>
                <a:gd name="T14" fmla="*/ 43 w 87"/>
                <a:gd name="T15" fmla="*/ 0 h 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88">
                  <a:moveTo>
                    <a:pt x="43" y="0"/>
                  </a:moveTo>
                  <a:cubicBezTo>
                    <a:pt x="50" y="0"/>
                    <a:pt x="56" y="1"/>
                    <a:pt x="61" y="3"/>
                  </a:cubicBezTo>
                  <a:cubicBezTo>
                    <a:pt x="43" y="44"/>
                    <a:pt x="43" y="44"/>
                    <a:pt x="43" y="44"/>
                  </a:cubicBezTo>
                  <a:cubicBezTo>
                    <a:pt x="81" y="22"/>
                    <a:pt x="81" y="22"/>
                    <a:pt x="81" y="22"/>
                  </a:cubicBezTo>
                  <a:cubicBezTo>
                    <a:pt x="85" y="28"/>
                    <a:pt x="87" y="36"/>
                    <a:pt x="87" y="44"/>
                  </a:cubicBezTo>
                  <a:cubicBezTo>
                    <a:pt x="87" y="68"/>
                    <a:pt x="68" y="88"/>
                    <a:pt x="43" y="88"/>
                  </a:cubicBezTo>
                  <a:cubicBezTo>
                    <a:pt x="19" y="88"/>
                    <a:pt x="0" y="68"/>
                    <a:pt x="0" y="44"/>
                  </a:cubicBezTo>
                  <a:cubicBezTo>
                    <a:pt x="0" y="20"/>
                    <a:pt x="19" y="0"/>
                    <a:pt x="43" y="0"/>
                  </a:cubicBezTo>
                </a:path>
              </a:pathLst>
            </a:custGeom>
            <a:solidFill>
              <a:srgbClr val="91BD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7" name="Freeform 292"/>
            <p:cNvSpPr>
              <a:spLocks/>
            </p:cNvSpPr>
            <p:nvPr/>
          </p:nvSpPr>
          <p:spPr bwMode="auto">
            <a:xfrm>
              <a:off x="5972176" y="1322388"/>
              <a:ext cx="82550" cy="85725"/>
            </a:xfrm>
            <a:custGeom>
              <a:avLst/>
              <a:gdLst>
                <a:gd name="T0" fmla="*/ 18 w 38"/>
                <a:gd name="T1" fmla="*/ 0 h 40"/>
                <a:gd name="T2" fmla="*/ 38 w 38"/>
                <a:gd name="T3" fmla="*/ 18 h 40"/>
                <a:gd name="T4" fmla="*/ 0 w 38"/>
                <a:gd name="T5" fmla="*/ 40 h 40"/>
                <a:gd name="T6" fmla="*/ 18 w 38"/>
                <a:gd name="T7" fmla="*/ 0 h 40"/>
              </a:gdLst>
              <a:ahLst/>
              <a:cxnLst>
                <a:cxn ang="0">
                  <a:pos x="T0" y="T1"/>
                </a:cxn>
                <a:cxn ang="0">
                  <a:pos x="T2" y="T3"/>
                </a:cxn>
                <a:cxn ang="0">
                  <a:pos x="T4" y="T5"/>
                </a:cxn>
                <a:cxn ang="0">
                  <a:pos x="T6" y="T7"/>
                </a:cxn>
              </a:cxnLst>
              <a:rect l="0" t="0" r="r" b="b"/>
              <a:pathLst>
                <a:path w="38" h="40">
                  <a:moveTo>
                    <a:pt x="18" y="0"/>
                  </a:moveTo>
                  <a:cubicBezTo>
                    <a:pt x="26" y="3"/>
                    <a:pt x="34" y="10"/>
                    <a:pt x="38" y="18"/>
                  </a:cubicBezTo>
                  <a:cubicBezTo>
                    <a:pt x="0" y="40"/>
                    <a:pt x="0" y="40"/>
                    <a:pt x="0" y="40"/>
                  </a:cubicBezTo>
                  <a:lnTo>
                    <a:pt x="18" y="0"/>
                  </a:lnTo>
                  <a:close/>
                </a:path>
              </a:pathLst>
            </a:custGeom>
            <a:solidFill>
              <a:srgbClr val="ED7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8" name="Oval 293"/>
            <p:cNvSpPr>
              <a:spLocks noChangeArrowheads="1"/>
            </p:cNvSpPr>
            <p:nvPr/>
          </p:nvSpPr>
          <p:spPr bwMode="auto">
            <a:xfrm>
              <a:off x="5872163" y="1096963"/>
              <a:ext cx="177800" cy="1793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89" name="Freeform 294"/>
            <p:cNvSpPr>
              <a:spLocks/>
            </p:cNvSpPr>
            <p:nvPr/>
          </p:nvSpPr>
          <p:spPr bwMode="auto">
            <a:xfrm>
              <a:off x="5849938" y="1076325"/>
              <a:ext cx="211138" cy="222250"/>
            </a:xfrm>
            <a:custGeom>
              <a:avLst/>
              <a:gdLst>
                <a:gd name="T0" fmla="*/ 86 w 98"/>
                <a:gd name="T1" fmla="*/ 65 h 104"/>
                <a:gd name="T2" fmla="*/ 39 w 98"/>
                <a:gd name="T3" fmla="*/ 87 h 104"/>
                <a:gd name="T4" fmla="*/ 16 w 98"/>
                <a:gd name="T5" fmla="*/ 39 h 104"/>
                <a:gd name="T6" fmla="*/ 64 w 98"/>
                <a:gd name="T7" fmla="*/ 17 h 104"/>
                <a:gd name="T8" fmla="*/ 67 w 98"/>
                <a:gd name="T9" fmla="*/ 9 h 104"/>
                <a:gd name="T10" fmla="*/ 8 w 98"/>
                <a:gd name="T11" fmla="*/ 36 h 104"/>
                <a:gd name="T12" fmla="*/ 36 w 98"/>
                <a:gd name="T13" fmla="*/ 95 h 104"/>
                <a:gd name="T14" fmla="*/ 95 w 98"/>
                <a:gd name="T15" fmla="*/ 68 h 104"/>
                <a:gd name="T16" fmla="*/ 97 w 98"/>
                <a:gd name="T17" fmla="*/ 43 h 104"/>
                <a:gd name="T18" fmla="*/ 88 w 98"/>
                <a:gd name="T19" fmla="*/ 45 h 104"/>
                <a:gd name="T20" fmla="*/ 86 w 98"/>
                <a:gd name="T21" fmla="*/ 6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04">
                  <a:moveTo>
                    <a:pt x="86" y="65"/>
                  </a:moveTo>
                  <a:cubicBezTo>
                    <a:pt x="79" y="84"/>
                    <a:pt x="58" y="94"/>
                    <a:pt x="39" y="87"/>
                  </a:cubicBezTo>
                  <a:cubicBezTo>
                    <a:pt x="19" y="80"/>
                    <a:pt x="9" y="59"/>
                    <a:pt x="16" y="39"/>
                  </a:cubicBezTo>
                  <a:cubicBezTo>
                    <a:pt x="24" y="20"/>
                    <a:pt x="45" y="10"/>
                    <a:pt x="64" y="17"/>
                  </a:cubicBezTo>
                  <a:cubicBezTo>
                    <a:pt x="67" y="9"/>
                    <a:pt x="67" y="9"/>
                    <a:pt x="67" y="9"/>
                  </a:cubicBezTo>
                  <a:cubicBezTo>
                    <a:pt x="43" y="0"/>
                    <a:pt x="17" y="12"/>
                    <a:pt x="8" y="36"/>
                  </a:cubicBezTo>
                  <a:cubicBezTo>
                    <a:pt x="0" y="60"/>
                    <a:pt x="12" y="87"/>
                    <a:pt x="36" y="95"/>
                  </a:cubicBezTo>
                  <a:cubicBezTo>
                    <a:pt x="60" y="104"/>
                    <a:pt x="86" y="92"/>
                    <a:pt x="95" y="68"/>
                  </a:cubicBezTo>
                  <a:cubicBezTo>
                    <a:pt x="98" y="59"/>
                    <a:pt x="98" y="51"/>
                    <a:pt x="97" y="43"/>
                  </a:cubicBezTo>
                  <a:cubicBezTo>
                    <a:pt x="88" y="45"/>
                    <a:pt x="88" y="45"/>
                    <a:pt x="88" y="45"/>
                  </a:cubicBezTo>
                  <a:cubicBezTo>
                    <a:pt x="89" y="51"/>
                    <a:pt x="89" y="58"/>
                    <a:pt x="86" y="65"/>
                  </a:cubicBezTo>
                </a:path>
              </a:pathLst>
            </a:custGeom>
            <a:solidFill>
              <a:srgbClr val="91BD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0" name="Freeform 295"/>
            <p:cNvSpPr>
              <a:spLocks/>
            </p:cNvSpPr>
            <p:nvPr/>
          </p:nvSpPr>
          <p:spPr bwMode="auto">
            <a:xfrm>
              <a:off x="5922963" y="1139825"/>
              <a:ext cx="76200" cy="92075"/>
            </a:xfrm>
            <a:custGeom>
              <a:avLst/>
              <a:gdLst>
                <a:gd name="T0" fmla="*/ 22 w 35"/>
                <a:gd name="T1" fmla="*/ 20 h 43"/>
                <a:gd name="T2" fmla="*/ 22 w 35"/>
                <a:gd name="T3" fmla="*/ 38 h 43"/>
                <a:gd name="T4" fmla="*/ 17 w 35"/>
                <a:gd name="T5" fmla="*/ 43 h 43"/>
                <a:gd name="T6" fmla="*/ 12 w 35"/>
                <a:gd name="T7" fmla="*/ 38 h 43"/>
                <a:gd name="T8" fmla="*/ 12 w 35"/>
                <a:gd name="T9" fmla="*/ 20 h 43"/>
                <a:gd name="T10" fmla="*/ 9 w 35"/>
                <a:gd name="T11" fmla="*/ 24 h 43"/>
                <a:gd name="T12" fmla="*/ 2 w 35"/>
                <a:gd name="T13" fmla="*/ 24 h 43"/>
                <a:gd name="T14" fmla="*/ 2 w 35"/>
                <a:gd name="T15" fmla="*/ 17 h 43"/>
                <a:gd name="T16" fmla="*/ 14 w 35"/>
                <a:gd name="T17" fmla="*/ 3 h 43"/>
                <a:gd name="T18" fmla="*/ 20 w 35"/>
                <a:gd name="T19" fmla="*/ 2 h 43"/>
                <a:gd name="T20" fmla="*/ 33 w 35"/>
                <a:gd name="T21" fmla="*/ 17 h 43"/>
                <a:gd name="T22" fmla="*/ 33 w 35"/>
                <a:gd name="T23" fmla="*/ 24 h 43"/>
                <a:gd name="T24" fmla="*/ 26 w 35"/>
                <a:gd name="T25" fmla="*/ 24 h 43"/>
                <a:gd name="T26" fmla="*/ 22 w 35"/>
                <a:gd name="T27" fmla="*/ 2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43">
                  <a:moveTo>
                    <a:pt x="22" y="20"/>
                  </a:moveTo>
                  <a:cubicBezTo>
                    <a:pt x="22" y="38"/>
                    <a:pt x="22" y="38"/>
                    <a:pt x="22" y="38"/>
                  </a:cubicBezTo>
                  <a:cubicBezTo>
                    <a:pt x="22" y="41"/>
                    <a:pt x="20" y="43"/>
                    <a:pt x="17" y="43"/>
                  </a:cubicBezTo>
                  <a:cubicBezTo>
                    <a:pt x="15" y="43"/>
                    <a:pt x="12" y="41"/>
                    <a:pt x="12" y="38"/>
                  </a:cubicBezTo>
                  <a:cubicBezTo>
                    <a:pt x="12" y="20"/>
                    <a:pt x="12" y="20"/>
                    <a:pt x="12" y="20"/>
                  </a:cubicBezTo>
                  <a:cubicBezTo>
                    <a:pt x="9" y="24"/>
                    <a:pt x="9" y="24"/>
                    <a:pt x="9" y="24"/>
                  </a:cubicBezTo>
                  <a:cubicBezTo>
                    <a:pt x="7" y="26"/>
                    <a:pt x="4" y="26"/>
                    <a:pt x="2" y="24"/>
                  </a:cubicBezTo>
                  <a:cubicBezTo>
                    <a:pt x="0" y="22"/>
                    <a:pt x="0" y="19"/>
                    <a:pt x="2" y="17"/>
                  </a:cubicBezTo>
                  <a:cubicBezTo>
                    <a:pt x="14" y="3"/>
                    <a:pt x="14" y="3"/>
                    <a:pt x="14" y="3"/>
                  </a:cubicBezTo>
                  <a:cubicBezTo>
                    <a:pt x="16" y="0"/>
                    <a:pt x="19" y="0"/>
                    <a:pt x="20" y="2"/>
                  </a:cubicBezTo>
                  <a:cubicBezTo>
                    <a:pt x="33" y="17"/>
                    <a:pt x="33" y="17"/>
                    <a:pt x="33" y="17"/>
                  </a:cubicBezTo>
                  <a:cubicBezTo>
                    <a:pt x="35" y="19"/>
                    <a:pt x="35" y="22"/>
                    <a:pt x="33" y="24"/>
                  </a:cubicBezTo>
                  <a:cubicBezTo>
                    <a:pt x="31" y="26"/>
                    <a:pt x="28" y="26"/>
                    <a:pt x="26" y="24"/>
                  </a:cubicBezTo>
                  <a:lnTo>
                    <a:pt x="22" y="20"/>
                  </a:lnTo>
                  <a:close/>
                </a:path>
              </a:pathLst>
            </a:custGeom>
            <a:solidFill>
              <a:srgbClr val="91BD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1" name="Oval 296"/>
            <p:cNvSpPr>
              <a:spLocks noChangeArrowheads="1"/>
            </p:cNvSpPr>
            <p:nvPr/>
          </p:nvSpPr>
          <p:spPr bwMode="auto">
            <a:xfrm>
              <a:off x="6143626" y="1096963"/>
              <a:ext cx="177800" cy="17938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2" name="Freeform 297"/>
            <p:cNvSpPr>
              <a:spLocks/>
            </p:cNvSpPr>
            <p:nvPr/>
          </p:nvSpPr>
          <p:spPr bwMode="auto">
            <a:xfrm>
              <a:off x="6127751" y="1090613"/>
              <a:ext cx="198438" cy="203200"/>
            </a:xfrm>
            <a:custGeom>
              <a:avLst/>
              <a:gdLst>
                <a:gd name="T0" fmla="*/ 85 w 93"/>
                <a:gd name="T1" fmla="*/ 55 h 95"/>
                <a:gd name="T2" fmla="*/ 56 w 93"/>
                <a:gd name="T3" fmla="*/ 82 h 95"/>
                <a:gd name="T4" fmla="*/ 13 w 93"/>
                <a:gd name="T5" fmla="*/ 51 h 95"/>
                <a:gd name="T6" fmla="*/ 43 w 93"/>
                <a:gd name="T7" fmla="*/ 8 h 95"/>
                <a:gd name="T8" fmla="*/ 41 w 93"/>
                <a:gd name="T9" fmla="*/ 0 h 95"/>
                <a:gd name="T10" fmla="*/ 4 w 93"/>
                <a:gd name="T11" fmla="*/ 53 h 95"/>
                <a:gd name="T12" fmla="*/ 57 w 93"/>
                <a:gd name="T13" fmla="*/ 90 h 95"/>
                <a:gd name="T14" fmla="*/ 93 w 93"/>
                <a:gd name="T15" fmla="*/ 58 h 95"/>
                <a:gd name="T16" fmla="*/ 85 w 93"/>
                <a:gd name="T17" fmla="*/ 5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95">
                  <a:moveTo>
                    <a:pt x="85" y="55"/>
                  </a:moveTo>
                  <a:cubicBezTo>
                    <a:pt x="81" y="69"/>
                    <a:pt x="70" y="79"/>
                    <a:pt x="56" y="82"/>
                  </a:cubicBezTo>
                  <a:cubicBezTo>
                    <a:pt x="35" y="85"/>
                    <a:pt x="16" y="72"/>
                    <a:pt x="13" y="51"/>
                  </a:cubicBezTo>
                  <a:cubicBezTo>
                    <a:pt x="9" y="31"/>
                    <a:pt x="23" y="12"/>
                    <a:pt x="43" y="8"/>
                  </a:cubicBezTo>
                  <a:cubicBezTo>
                    <a:pt x="41" y="0"/>
                    <a:pt x="41" y="0"/>
                    <a:pt x="41" y="0"/>
                  </a:cubicBezTo>
                  <a:cubicBezTo>
                    <a:pt x="16" y="4"/>
                    <a:pt x="0" y="28"/>
                    <a:pt x="4" y="53"/>
                  </a:cubicBezTo>
                  <a:cubicBezTo>
                    <a:pt x="8" y="78"/>
                    <a:pt x="32" y="95"/>
                    <a:pt x="57" y="90"/>
                  </a:cubicBezTo>
                  <a:cubicBezTo>
                    <a:pt x="75" y="87"/>
                    <a:pt x="89" y="74"/>
                    <a:pt x="93" y="58"/>
                  </a:cubicBezTo>
                  <a:lnTo>
                    <a:pt x="85" y="55"/>
                  </a:lnTo>
                  <a:close/>
                </a:path>
              </a:pathLst>
            </a:custGeom>
            <a:solidFill>
              <a:srgbClr val="ED7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3" name="Freeform 298"/>
            <p:cNvSpPr>
              <a:spLocks/>
            </p:cNvSpPr>
            <p:nvPr/>
          </p:nvSpPr>
          <p:spPr bwMode="auto">
            <a:xfrm>
              <a:off x="6196013" y="1141413"/>
              <a:ext cx="74613" cy="92075"/>
            </a:xfrm>
            <a:custGeom>
              <a:avLst/>
              <a:gdLst>
                <a:gd name="T0" fmla="*/ 12 w 35"/>
                <a:gd name="T1" fmla="*/ 23 h 43"/>
                <a:gd name="T2" fmla="*/ 12 w 35"/>
                <a:gd name="T3" fmla="*/ 5 h 43"/>
                <a:gd name="T4" fmla="*/ 17 w 35"/>
                <a:gd name="T5" fmla="*/ 0 h 43"/>
                <a:gd name="T6" fmla="*/ 22 w 35"/>
                <a:gd name="T7" fmla="*/ 5 h 43"/>
                <a:gd name="T8" fmla="*/ 22 w 35"/>
                <a:gd name="T9" fmla="*/ 23 h 43"/>
                <a:gd name="T10" fmla="*/ 26 w 35"/>
                <a:gd name="T11" fmla="*/ 19 h 43"/>
                <a:gd name="T12" fmla="*/ 33 w 35"/>
                <a:gd name="T13" fmla="*/ 19 h 43"/>
                <a:gd name="T14" fmla="*/ 33 w 35"/>
                <a:gd name="T15" fmla="*/ 26 h 43"/>
                <a:gd name="T16" fmla="*/ 20 w 35"/>
                <a:gd name="T17" fmla="*/ 40 h 43"/>
                <a:gd name="T18" fmla="*/ 14 w 35"/>
                <a:gd name="T19" fmla="*/ 41 h 43"/>
                <a:gd name="T20" fmla="*/ 1 w 35"/>
                <a:gd name="T21" fmla="*/ 26 h 43"/>
                <a:gd name="T22" fmla="*/ 2 w 35"/>
                <a:gd name="T23" fmla="*/ 19 h 43"/>
                <a:gd name="T24" fmla="*/ 9 w 35"/>
                <a:gd name="T25" fmla="*/ 19 h 43"/>
                <a:gd name="T26" fmla="*/ 12 w 35"/>
                <a:gd name="T27" fmla="*/ 2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 h="43">
                  <a:moveTo>
                    <a:pt x="12" y="23"/>
                  </a:moveTo>
                  <a:cubicBezTo>
                    <a:pt x="12" y="5"/>
                    <a:pt x="12" y="5"/>
                    <a:pt x="12" y="5"/>
                  </a:cubicBezTo>
                  <a:cubicBezTo>
                    <a:pt x="12" y="2"/>
                    <a:pt x="14" y="0"/>
                    <a:pt x="17" y="0"/>
                  </a:cubicBezTo>
                  <a:cubicBezTo>
                    <a:pt x="20" y="0"/>
                    <a:pt x="22" y="2"/>
                    <a:pt x="22" y="5"/>
                  </a:cubicBezTo>
                  <a:cubicBezTo>
                    <a:pt x="22" y="23"/>
                    <a:pt x="22" y="23"/>
                    <a:pt x="22" y="23"/>
                  </a:cubicBezTo>
                  <a:cubicBezTo>
                    <a:pt x="26" y="19"/>
                    <a:pt x="26" y="19"/>
                    <a:pt x="26" y="19"/>
                  </a:cubicBezTo>
                  <a:cubicBezTo>
                    <a:pt x="27" y="17"/>
                    <a:pt x="31" y="17"/>
                    <a:pt x="33" y="19"/>
                  </a:cubicBezTo>
                  <a:cubicBezTo>
                    <a:pt x="35" y="21"/>
                    <a:pt x="35" y="24"/>
                    <a:pt x="33" y="26"/>
                  </a:cubicBezTo>
                  <a:cubicBezTo>
                    <a:pt x="20" y="40"/>
                    <a:pt x="20" y="40"/>
                    <a:pt x="20" y="40"/>
                  </a:cubicBezTo>
                  <a:cubicBezTo>
                    <a:pt x="18" y="43"/>
                    <a:pt x="16" y="43"/>
                    <a:pt x="14" y="41"/>
                  </a:cubicBezTo>
                  <a:cubicBezTo>
                    <a:pt x="1" y="26"/>
                    <a:pt x="1" y="26"/>
                    <a:pt x="1" y="26"/>
                  </a:cubicBezTo>
                  <a:cubicBezTo>
                    <a:pt x="0" y="24"/>
                    <a:pt x="0" y="21"/>
                    <a:pt x="2" y="19"/>
                  </a:cubicBezTo>
                  <a:cubicBezTo>
                    <a:pt x="4" y="17"/>
                    <a:pt x="7" y="17"/>
                    <a:pt x="9" y="19"/>
                  </a:cubicBezTo>
                  <a:lnTo>
                    <a:pt x="12" y="23"/>
                  </a:lnTo>
                  <a:close/>
                </a:path>
              </a:pathLst>
            </a:custGeom>
            <a:solidFill>
              <a:srgbClr val="ED7B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4" name="Rectangle 299"/>
            <p:cNvSpPr>
              <a:spLocks noChangeArrowheads="1"/>
            </p:cNvSpPr>
            <p:nvPr/>
          </p:nvSpPr>
          <p:spPr bwMode="auto">
            <a:xfrm>
              <a:off x="5821363" y="919163"/>
              <a:ext cx="547688" cy="127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5" name="Rectangle 300"/>
            <p:cNvSpPr>
              <a:spLocks noChangeArrowheads="1"/>
            </p:cNvSpPr>
            <p:nvPr/>
          </p:nvSpPr>
          <p:spPr bwMode="auto">
            <a:xfrm>
              <a:off x="5821363" y="947738"/>
              <a:ext cx="547688" cy="127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6" name="Rectangle 301"/>
            <p:cNvSpPr>
              <a:spLocks noChangeArrowheads="1"/>
            </p:cNvSpPr>
            <p:nvPr/>
          </p:nvSpPr>
          <p:spPr bwMode="auto">
            <a:xfrm>
              <a:off x="5821363" y="976313"/>
              <a:ext cx="547688" cy="14288"/>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7" name="Rectangle 302"/>
            <p:cNvSpPr>
              <a:spLocks noChangeArrowheads="1"/>
            </p:cNvSpPr>
            <p:nvPr/>
          </p:nvSpPr>
          <p:spPr bwMode="auto">
            <a:xfrm>
              <a:off x="5821363" y="1006475"/>
              <a:ext cx="547688" cy="127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8" name="Rectangle 303"/>
            <p:cNvSpPr>
              <a:spLocks noChangeArrowheads="1"/>
            </p:cNvSpPr>
            <p:nvPr/>
          </p:nvSpPr>
          <p:spPr bwMode="auto">
            <a:xfrm>
              <a:off x="5821363" y="1035050"/>
              <a:ext cx="295275" cy="12700"/>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399" name="Rectangle 304"/>
            <p:cNvSpPr>
              <a:spLocks noChangeArrowheads="1"/>
            </p:cNvSpPr>
            <p:nvPr/>
          </p:nvSpPr>
          <p:spPr bwMode="auto">
            <a:xfrm>
              <a:off x="5821363" y="825500"/>
              <a:ext cx="547688" cy="46038"/>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0" name="Freeform 305"/>
            <p:cNvSpPr>
              <a:spLocks/>
            </p:cNvSpPr>
            <p:nvPr/>
          </p:nvSpPr>
          <p:spPr bwMode="auto">
            <a:xfrm>
              <a:off x="5578476" y="588963"/>
              <a:ext cx="268288" cy="360363"/>
            </a:xfrm>
            <a:custGeom>
              <a:avLst/>
              <a:gdLst>
                <a:gd name="T0" fmla="*/ 0 w 125"/>
                <a:gd name="T1" fmla="*/ 0 h 168"/>
                <a:gd name="T2" fmla="*/ 99 w 125"/>
                <a:gd name="T3" fmla="*/ 0 h 168"/>
                <a:gd name="T4" fmla="*/ 125 w 125"/>
                <a:gd name="T5" fmla="*/ 67 h 168"/>
                <a:gd name="T6" fmla="*/ 24 w 125"/>
                <a:gd name="T7" fmla="*/ 168 h 168"/>
                <a:gd name="T8" fmla="*/ 0 w 125"/>
                <a:gd name="T9" fmla="*/ 165 h 168"/>
                <a:gd name="T10" fmla="*/ 0 w 125"/>
                <a:gd name="T11" fmla="*/ 0 h 168"/>
              </a:gdLst>
              <a:ahLst/>
              <a:cxnLst>
                <a:cxn ang="0">
                  <a:pos x="T0" y="T1"/>
                </a:cxn>
                <a:cxn ang="0">
                  <a:pos x="T2" y="T3"/>
                </a:cxn>
                <a:cxn ang="0">
                  <a:pos x="T4" y="T5"/>
                </a:cxn>
                <a:cxn ang="0">
                  <a:pos x="T6" y="T7"/>
                </a:cxn>
                <a:cxn ang="0">
                  <a:pos x="T8" y="T9"/>
                </a:cxn>
                <a:cxn ang="0">
                  <a:pos x="T10" y="T11"/>
                </a:cxn>
              </a:cxnLst>
              <a:rect l="0" t="0" r="r" b="b"/>
              <a:pathLst>
                <a:path w="125" h="168">
                  <a:moveTo>
                    <a:pt x="0" y="0"/>
                  </a:moveTo>
                  <a:cubicBezTo>
                    <a:pt x="99" y="0"/>
                    <a:pt x="99" y="0"/>
                    <a:pt x="99" y="0"/>
                  </a:cubicBezTo>
                  <a:cubicBezTo>
                    <a:pt x="115" y="18"/>
                    <a:pt x="125" y="42"/>
                    <a:pt x="125" y="67"/>
                  </a:cubicBezTo>
                  <a:cubicBezTo>
                    <a:pt x="125" y="123"/>
                    <a:pt x="80" y="168"/>
                    <a:pt x="24" y="168"/>
                  </a:cubicBezTo>
                  <a:cubicBezTo>
                    <a:pt x="16" y="168"/>
                    <a:pt x="7" y="167"/>
                    <a:pt x="0" y="165"/>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1" name="Freeform 306"/>
            <p:cNvSpPr>
              <a:spLocks/>
            </p:cNvSpPr>
            <p:nvPr/>
          </p:nvSpPr>
          <p:spPr bwMode="auto">
            <a:xfrm>
              <a:off x="5240338" y="825500"/>
              <a:ext cx="231775" cy="185738"/>
            </a:xfrm>
            <a:custGeom>
              <a:avLst/>
              <a:gdLst>
                <a:gd name="T0" fmla="*/ 23 w 146"/>
                <a:gd name="T1" fmla="*/ 117 h 117"/>
                <a:gd name="T2" fmla="*/ 0 w 146"/>
                <a:gd name="T3" fmla="*/ 82 h 117"/>
                <a:gd name="T4" fmla="*/ 123 w 146"/>
                <a:gd name="T5" fmla="*/ 0 h 117"/>
                <a:gd name="T6" fmla="*/ 146 w 146"/>
                <a:gd name="T7" fmla="*/ 33 h 117"/>
                <a:gd name="T8" fmla="*/ 23 w 146"/>
                <a:gd name="T9" fmla="*/ 117 h 117"/>
              </a:gdLst>
              <a:ahLst/>
              <a:cxnLst>
                <a:cxn ang="0">
                  <a:pos x="T0" y="T1"/>
                </a:cxn>
                <a:cxn ang="0">
                  <a:pos x="T2" y="T3"/>
                </a:cxn>
                <a:cxn ang="0">
                  <a:pos x="T4" y="T5"/>
                </a:cxn>
                <a:cxn ang="0">
                  <a:pos x="T6" y="T7"/>
                </a:cxn>
                <a:cxn ang="0">
                  <a:pos x="T8" y="T9"/>
                </a:cxn>
              </a:cxnLst>
              <a:rect l="0" t="0" r="r" b="b"/>
              <a:pathLst>
                <a:path w="146" h="117">
                  <a:moveTo>
                    <a:pt x="23" y="117"/>
                  </a:moveTo>
                  <a:lnTo>
                    <a:pt x="0" y="82"/>
                  </a:lnTo>
                  <a:lnTo>
                    <a:pt x="123" y="0"/>
                  </a:lnTo>
                  <a:lnTo>
                    <a:pt x="146" y="33"/>
                  </a:lnTo>
                  <a:lnTo>
                    <a:pt x="23" y="1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2" name="Freeform 307"/>
            <p:cNvSpPr>
              <a:spLocks/>
            </p:cNvSpPr>
            <p:nvPr/>
          </p:nvSpPr>
          <p:spPr bwMode="auto">
            <a:xfrm>
              <a:off x="5102226" y="863600"/>
              <a:ext cx="304800" cy="241300"/>
            </a:xfrm>
            <a:custGeom>
              <a:avLst/>
              <a:gdLst>
                <a:gd name="T0" fmla="*/ 42 w 142"/>
                <a:gd name="T1" fmla="*/ 105 h 113"/>
                <a:gd name="T2" fmla="*/ 8 w 142"/>
                <a:gd name="T3" fmla="*/ 99 h 113"/>
                <a:gd name="T4" fmla="*/ 15 w 142"/>
                <a:gd name="T5" fmla="*/ 65 h 113"/>
                <a:gd name="T6" fmla="*/ 101 w 142"/>
                <a:gd name="T7" fmla="*/ 7 h 113"/>
                <a:gd name="T8" fmla="*/ 135 w 142"/>
                <a:gd name="T9" fmla="*/ 14 h 113"/>
                <a:gd name="T10" fmla="*/ 128 w 142"/>
                <a:gd name="T11" fmla="*/ 48 h 113"/>
                <a:gd name="T12" fmla="*/ 42 w 142"/>
                <a:gd name="T13" fmla="*/ 105 h 113"/>
              </a:gdLst>
              <a:ahLst/>
              <a:cxnLst>
                <a:cxn ang="0">
                  <a:pos x="T0" y="T1"/>
                </a:cxn>
                <a:cxn ang="0">
                  <a:pos x="T2" y="T3"/>
                </a:cxn>
                <a:cxn ang="0">
                  <a:pos x="T4" y="T5"/>
                </a:cxn>
                <a:cxn ang="0">
                  <a:pos x="T6" y="T7"/>
                </a:cxn>
                <a:cxn ang="0">
                  <a:pos x="T8" y="T9"/>
                </a:cxn>
                <a:cxn ang="0">
                  <a:pos x="T10" y="T11"/>
                </a:cxn>
                <a:cxn ang="0">
                  <a:pos x="T12" y="T13"/>
                </a:cxn>
              </a:cxnLst>
              <a:rect l="0" t="0" r="r" b="b"/>
              <a:pathLst>
                <a:path w="142" h="113">
                  <a:moveTo>
                    <a:pt x="42" y="105"/>
                  </a:moveTo>
                  <a:cubicBezTo>
                    <a:pt x="31" y="113"/>
                    <a:pt x="15" y="110"/>
                    <a:pt x="8" y="99"/>
                  </a:cubicBezTo>
                  <a:cubicBezTo>
                    <a:pt x="0" y="88"/>
                    <a:pt x="3" y="72"/>
                    <a:pt x="15" y="65"/>
                  </a:cubicBezTo>
                  <a:cubicBezTo>
                    <a:pt x="101" y="7"/>
                    <a:pt x="101" y="7"/>
                    <a:pt x="101" y="7"/>
                  </a:cubicBezTo>
                  <a:cubicBezTo>
                    <a:pt x="112" y="0"/>
                    <a:pt x="127" y="3"/>
                    <a:pt x="135" y="14"/>
                  </a:cubicBezTo>
                  <a:cubicBezTo>
                    <a:pt x="142" y="25"/>
                    <a:pt x="139" y="40"/>
                    <a:pt x="128" y="48"/>
                  </a:cubicBezTo>
                  <a:lnTo>
                    <a:pt x="42" y="105"/>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3" name="Freeform 308"/>
            <p:cNvSpPr>
              <a:spLocks noEditPoints="1"/>
            </p:cNvSpPr>
            <p:nvPr/>
          </p:nvSpPr>
          <p:spPr bwMode="auto">
            <a:xfrm>
              <a:off x="5357813" y="490538"/>
              <a:ext cx="550863" cy="484188"/>
            </a:xfrm>
            <a:custGeom>
              <a:avLst/>
              <a:gdLst>
                <a:gd name="T0" fmla="*/ 223 w 257"/>
                <a:gd name="T1" fmla="*/ 50 h 226"/>
                <a:gd name="T2" fmla="*/ 129 w 257"/>
                <a:gd name="T3" fmla="*/ 0 h 226"/>
                <a:gd name="T4" fmla="*/ 129 w 257"/>
                <a:gd name="T5" fmla="*/ 21 h 226"/>
                <a:gd name="T6" fmla="*/ 205 w 257"/>
                <a:gd name="T7" fmla="*/ 62 h 226"/>
                <a:gd name="T8" fmla="*/ 180 w 257"/>
                <a:gd name="T9" fmla="*/ 189 h 226"/>
                <a:gd name="T10" fmla="*/ 129 w 257"/>
                <a:gd name="T11" fmla="*/ 205 h 226"/>
                <a:gd name="T12" fmla="*/ 129 w 257"/>
                <a:gd name="T13" fmla="*/ 226 h 226"/>
                <a:gd name="T14" fmla="*/ 191 w 257"/>
                <a:gd name="T15" fmla="*/ 207 h 226"/>
                <a:gd name="T16" fmla="*/ 223 w 257"/>
                <a:gd name="T17" fmla="*/ 50 h 226"/>
                <a:gd name="T18" fmla="*/ 129 w 257"/>
                <a:gd name="T19" fmla="*/ 0 h 226"/>
                <a:gd name="T20" fmla="*/ 66 w 257"/>
                <a:gd name="T21" fmla="*/ 19 h 226"/>
                <a:gd name="T22" fmla="*/ 35 w 257"/>
                <a:gd name="T23" fmla="*/ 176 h 226"/>
                <a:gd name="T24" fmla="*/ 129 w 257"/>
                <a:gd name="T25" fmla="*/ 226 h 226"/>
                <a:gd name="T26" fmla="*/ 129 w 257"/>
                <a:gd name="T27" fmla="*/ 205 h 226"/>
                <a:gd name="T28" fmla="*/ 52 w 257"/>
                <a:gd name="T29" fmla="*/ 164 h 226"/>
                <a:gd name="T30" fmla="*/ 78 w 257"/>
                <a:gd name="T31" fmla="*/ 36 h 226"/>
                <a:gd name="T32" fmla="*/ 129 w 257"/>
                <a:gd name="T33" fmla="*/ 21 h 226"/>
                <a:gd name="T34" fmla="*/ 129 w 257"/>
                <a:gd name="T35" fmla="*/ 0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7" h="226">
                  <a:moveTo>
                    <a:pt x="223" y="50"/>
                  </a:moveTo>
                  <a:cubicBezTo>
                    <a:pt x="201" y="18"/>
                    <a:pt x="165" y="0"/>
                    <a:pt x="129" y="0"/>
                  </a:cubicBezTo>
                  <a:cubicBezTo>
                    <a:pt x="129" y="21"/>
                    <a:pt x="129" y="21"/>
                    <a:pt x="129" y="21"/>
                  </a:cubicBezTo>
                  <a:cubicBezTo>
                    <a:pt x="158" y="21"/>
                    <a:pt x="188" y="35"/>
                    <a:pt x="205" y="62"/>
                  </a:cubicBezTo>
                  <a:cubicBezTo>
                    <a:pt x="233" y="104"/>
                    <a:pt x="222" y="161"/>
                    <a:pt x="180" y="189"/>
                  </a:cubicBezTo>
                  <a:cubicBezTo>
                    <a:pt x="164" y="200"/>
                    <a:pt x="146" y="205"/>
                    <a:pt x="129" y="205"/>
                  </a:cubicBezTo>
                  <a:cubicBezTo>
                    <a:pt x="129" y="226"/>
                    <a:pt x="129" y="226"/>
                    <a:pt x="129" y="226"/>
                  </a:cubicBezTo>
                  <a:cubicBezTo>
                    <a:pt x="150" y="226"/>
                    <a:pt x="172" y="220"/>
                    <a:pt x="191" y="207"/>
                  </a:cubicBezTo>
                  <a:cubicBezTo>
                    <a:pt x="243" y="172"/>
                    <a:pt x="257" y="102"/>
                    <a:pt x="223" y="50"/>
                  </a:cubicBezTo>
                  <a:moveTo>
                    <a:pt x="129" y="0"/>
                  </a:moveTo>
                  <a:cubicBezTo>
                    <a:pt x="107" y="0"/>
                    <a:pt x="85" y="6"/>
                    <a:pt x="66" y="19"/>
                  </a:cubicBezTo>
                  <a:cubicBezTo>
                    <a:pt x="14" y="53"/>
                    <a:pt x="0" y="124"/>
                    <a:pt x="35" y="176"/>
                  </a:cubicBezTo>
                  <a:cubicBezTo>
                    <a:pt x="56" y="208"/>
                    <a:pt x="92" y="226"/>
                    <a:pt x="129" y="226"/>
                  </a:cubicBezTo>
                  <a:cubicBezTo>
                    <a:pt x="129" y="205"/>
                    <a:pt x="129" y="205"/>
                    <a:pt x="129" y="205"/>
                  </a:cubicBezTo>
                  <a:cubicBezTo>
                    <a:pt x="99" y="205"/>
                    <a:pt x="70" y="190"/>
                    <a:pt x="52" y="164"/>
                  </a:cubicBezTo>
                  <a:cubicBezTo>
                    <a:pt x="24" y="122"/>
                    <a:pt x="35" y="65"/>
                    <a:pt x="78" y="36"/>
                  </a:cubicBezTo>
                  <a:cubicBezTo>
                    <a:pt x="93" y="26"/>
                    <a:pt x="111" y="21"/>
                    <a:pt x="129" y="21"/>
                  </a:cubicBezTo>
                  <a:lnTo>
                    <a:pt x="129"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4" name="Oval 309"/>
            <p:cNvSpPr>
              <a:spLocks noChangeArrowheads="1"/>
            </p:cNvSpPr>
            <p:nvPr/>
          </p:nvSpPr>
          <p:spPr bwMode="auto">
            <a:xfrm>
              <a:off x="5351463" y="865188"/>
              <a:ext cx="63500" cy="6667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5" name="Freeform 310"/>
            <p:cNvSpPr>
              <a:spLocks noEditPoints="1"/>
            </p:cNvSpPr>
            <p:nvPr/>
          </p:nvSpPr>
          <p:spPr bwMode="auto">
            <a:xfrm>
              <a:off x="5486401" y="1298575"/>
              <a:ext cx="41275" cy="41275"/>
            </a:xfrm>
            <a:custGeom>
              <a:avLst/>
              <a:gdLst>
                <a:gd name="T0" fmla="*/ 10 w 19"/>
                <a:gd name="T1" fmla="*/ 0 h 19"/>
                <a:gd name="T2" fmla="*/ 17 w 19"/>
                <a:gd name="T3" fmla="*/ 3 h 19"/>
                <a:gd name="T4" fmla="*/ 17 w 19"/>
                <a:gd name="T5" fmla="*/ 3 h 19"/>
                <a:gd name="T6" fmla="*/ 19 w 19"/>
                <a:gd name="T7" fmla="*/ 9 h 19"/>
                <a:gd name="T8" fmla="*/ 17 w 19"/>
                <a:gd name="T9" fmla="*/ 16 h 19"/>
                <a:gd name="T10" fmla="*/ 17 w 19"/>
                <a:gd name="T11" fmla="*/ 16 h 19"/>
                <a:gd name="T12" fmla="*/ 10 w 19"/>
                <a:gd name="T13" fmla="*/ 19 h 19"/>
                <a:gd name="T14" fmla="*/ 10 w 19"/>
                <a:gd name="T15" fmla="*/ 13 h 19"/>
                <a:gd name="T16" fmla="*/ 12 w 19"/>
                <a:gd name="T17" fmla="*/ 12 h 19"/>
                <a:gd name="T18" fmla="*/ 12 w 19"/>
                <a:gd name="T19" fmla="*/ 12 h 19"/>
                <a:gd name="T20" fmla="*/ 13 w 19"/>
                <a:gd name="T21" fmla="*/ 9 h 19"/>
                <a:gd name="T22" fmla="*/ 12 w 19"/>
                <a:gd name="T23" fmla="*/ 7 h 19"/>
                <a:gd name="T24" fmla="*/ 12 w 19"/>
                <a:gd name="T25" fmla="*/ 7 h 19"/>
                <a:gd name="T26" fmla="*/ 10 w 19"/>
                <a:gd name="T27" fmla="*/ 6 h 19"/>
                <a:gd name="T28" fmla="*/ 10 w 19"/>
                <a:gd name="T29" fmla="*/ 0 h 19"/>
                <a:gd name="T30" fmla="*/ 10 w 19"/>
                <a:gd name="T31" fmla="*/ 19 h 19"/>
                <a:gd name="T32" fmla="*/ 3 w 19"/>
                <a:gd name="T33" fmla="*/ 16 h 19"/>
                <a:gd name="T34" fmla="*/ 3 w 19"/>
                <a:gd name="T35" fmla="*/ 16 h 19"/>
                <a:gd name="T36" fmla="*/ 0 w 19"/>
                <a:gd name="T37" fmla="*/ 9 h 19"/>
                <a:gd name="T38" fmla="*/ 3 w 19"/>
                <a:gd name="T39" fmla="*/ 3 h 19"/>
                <a:gd name="T40" fmla="*/ 3 w 19"/>
                <a:gd name="T41" fmla="*/ 3 h 19"/>
                <a:gd name="T42" fmla="*/ 10 w 19"/>
                <a:gd name="T43" fmla="*/ 0 h 19"/>
                <a:gd name="T44" fmla="*/ 10 w 19"/>
                <a:gd name="T45" fmla="*/ 6 h 19"/>
                <a:gd name="T46" fmla="*/ 8 w 19"/>
                <a:gd name="T47" fmla="*/ 7 h 19"/>
                <a:gd name="T48" fmla="*/ 8 w 19"/>
                <a:gd name="T49" fmla="*/ 7 h 19"/>
                <a:gd name="T50" fmla="*/ 7 w 19"/>
                <a:gd name="T51" fmla="*/ 9 h 19"/>
                <a:gd name="T52" fmla="*/ 8 w 19"/>
                <a:gd name="T53" fmla="*/ 12 h 19"/>
                <a:gd name="T54" fmla="*/ 8 w 19"/>
                <a:gd name="T55" fmla="*/ 12 h 19"/>
                <a:gd name="T56" fmla="*/ 10 w 19"/>
                <a:gd name="T57" fmla="*/ 13 h 19"/>
                <a:gd name="T58" fmla="*/ 10 w 19"/>
                <a:gd name="T5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 h="19">
                  <a:moveTo>
                    <a:pt x="10" y="0"/>
                  </a:moveTo>
                  <a:cubicBezTo>
                    <a:pt x="13" y="0"/>
                    <a:pt x="15" y="1"/>
                    <a:pt x="17" y="3"/>
                  </a:cubicBezTo>
                  <a:cubicBezTo>
                    <a:pt x="17" y="3"/>
                    <a:pt x="17" y="3"/>
                    <a:pt x="17" y="3"/>
                  </a:cubicBezTo>
                  <a:cubicBezTo>
                    <a:pt x="18" y="4"/>
                    <a:pt x="19" y="7"/>
                    <a:pt x="19" y="9"/>
                  </a:cubicBezTo>
                  <a:cubicBezTo>
                    <a:pt x="19" y="12"/>
                    <a:pt x="18" y="14"/>
                    <a:pt x="17" y="16"/>
                  </a:cubicBezTo>
                  <a:cubicBezTo>
                    <a:pt x="17" y="16"/>
                    <a:pt x="17" y="16"/>
                    <a:pt x="17" y="16"/>
                  </a:cubicBezTo>
                  <a:cubicBezTo>
                    <a:pt x="15" y="18"/>
                    <a:pt x="13" y="19"/>
                    <a:pt x="10" y="19"/>
                  </a:cubicBezTo>
                  <a:cubicBezTo>
                    <a:pt x="10" y="13"/>
                    <a:pt x="10" y="13"/>
                    <a:pt x="10" y="13"/>
                  </a:cubicBezTo>
                  <a:cubicBezTo>
                    <a:pt x="11" y="13"/>
                    <a:pt x="12" y="12"/>
                    <a:pt x="12" y="12"/>
                  </a:cubicBezTo>
                  <a:cubicBezTo>
                    <a:pt x="12" y="12"/>
                    <a:pt x="12" y="12"/>
                    <a:pt x="12" y="12"/>
                  </a:cubicBezTo>
                  <a:cubicBezTo>
                    <a:pt x="13" y="11"/>
                    <a:pt x="13" y="10"/>
                    <a:pt x="13" y="9"/>
                  </a:cubicBezTo>
                  <a:cubicBezTo>
                    <a:pt x="13" y="8"/>
                    <a:pt x="13" y="8"/>
                    <a:pt x="12" y="7"/>
                  </a:cubicBezTo>
                  <a:cubicBezTo>
                    <a:pt x="12" y="7"/>
                    <a:pt x="12" y="7"/>
                    <a:pt x="12" y="7"/>
                  </a:cubicBezTo>
                  <a:cubicBezTo>
                    <a:pt x="12" y="6"/>
                    <a:pt x="11" y="6"/>
                    <a:pt x="10" y="6"/>
                  </a:cubicBezTo>
                  <a:lnTo>
                    <a:pt x="10" y="0"/>
                  </a:lnTo>
                  <a:close/>
                  <a:moveTo>
                    <a:pt x="10" y="19"/>
                  </a:moveTo>
                  <a:cubicBezTo>
                    <a:pt x="7" y="19"/>
                    <a:pt x="5" y="18"/>
                    <a:pt x="3" y="16"/>
                  </a:cubicBezTo>
                  <a:cubicBezTo>
                    <a:pt x="3" y="16"/>
                    <a:pt x="3" y="16"/>
                    <a:pt x="3" y="16"/>
                  </a:cubicBezTo>
                  <a:cubicBezTo>
                    <a:pt x="2" y="14"/>
                    <a:pt x="0" y="12"/>
                    <a:pt x="0" y="9"/>
                  </a:cubicBezTo>
                  <a:cubicBezTo>
                    <a:pt x="0" y="7"/>
                    <a:pt x="2" y="4"/>
                    <a:pt x="3" y="3"/>
                  </a:cubicBezTo>
                  <a:cubicBezTo>
                    <a:pt x="3" y="3"/>
                    <a:pt x="3" y="3"/>
                    <a:pt x="3" y="3"/>
                  </a:cubicBezTo>
                  <a:cubicBezTo>
                    <a:pt x="5" y="1"/>
                    <a:pt x="7" y="0"/>
                    <a:pt x="10" y="0"/>
                  </a:cubicBezTo>
                  <a:cubicBezTo>
                    <a:pt x="10" y="6"/>
                    <a:pt x="10" y="6"/>
                    <a:pt x="10" y="6"/>
                  </a:cubicBezTo>
                  <a:cubicBezTo>
                    <a:pt x="9" y="6"/>
                    <a:pt x="8" y="6"/>
                    <a:pt x="8" y="7"/>
                  </a:cubicBezTo>
                  <a:cubicBezTo>
                    <a:pt x="8" y="7"/>
                    <a:pt x="8" y="7"/>
                    <a:pt x="8" y="7"/>
                  </a:cubicBezTo>
                  <a:cubicBezTo>
                    <a:pt x="7" y="8"/>
                    <a:pt x="7" y="8"/>
                    <a:pt x="7" y="9"/>
                  </a:cubicBezTo>
                  <a:cubicBezTo>
                    <a:pt x="7" y="10"/>
                    <a:pt x="7" y="11"/>
                    <a:pt x="8" y="12"/>
                  </a:cubicBezTo>
                  <a:cubicBezTo>
                    <a:pt x="8" y="12"/>
                    <a:pt x="8" y="12"/>
                    <a:pt x="8" y="12"/>
                  </a:cubicBezTo>
                  <a:cubicBezTo>
                    <a:pt x="8" y="12"/>
                    <a:pt x="9" y="13"/>
                    <a:pt x="10" y="13"/>
                  </a:cubicBezTo>
                  <a:lnTo>
                    <a:pt x="10" y="19"/>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6" name="Freeform 311"/>
            <p:cNvSpPr>
              <a:spLocks noEditPoints="1"/>
            </p:cNvSpPr>
            <p:nvPr/>
          </p:nvSpPr>
          <p:spPr bwMode="auto">
            <a:xfrm>
              <a:off x="5430838" y="1239838"/>
              <a:ext cx="41275" cy="41275"/>
            </a:xfrm>
            <a:custGeom>
              <a:avLst/>
              <a:gdLst>
                <a:gd name="T0" fmla="*/ 10 w 19"/>
                <a:gd name="T1" fmla="*/ 0 h 19"/>
                <a:gd name="T2" fmla="*/ 17 w 19"/>
                <a:gd name="T3" fmla="*/ 3 h 19"/>
                <a:gd name="T4" fmla="*/ 17 w 19"/>
                <a:gd name="T5" fmla="*/ 3 h 19"/>
                <a:gd name="T6" fmla="*/ 19 w 19"/>
                <a:gd name="T7" fmla="*/ 9 h 19"/>
                <a:gd name="T8" fmla="*/ 17 w 19"/>
                <a:gd name="T9" fmla="*/ 16 h 19"/>
                <a:gd name="T10" fmla="*/ 17 w 19"/>
                <a:gd name="T11" fmla="*/ 16 h 19"/>
                <a:gd name="T12" fmla="*/ 10 w 19"/>
                <a:gd name="T13" fmla="*/ 19 h 19"/>
                <a:gd name="T14" fmla="*/ 10 w 19"/>
                <a:gd name="T15" fmla="*/ 13 h 19"/>
                <a:gd name="T16" fmla="*/ 12 w 19"/>
                <a:gd name="T17" fmla="*/ 12 h 19"/>
                <a:gd name="T18" fmla="*/ 12 w 19"/>
                <a:gd name="T19" fmla="*/ 12 h 19"/>
                <a:gd name="T20" fmla="*/ 13 w 19"/>
                <a:gd name="T21" fmla="*/ 9 h 19"/>
                <a:gd name="T22" fmla="*/ 12 w 19"/>
                <a:gd name="T23" fmla="*/ 7 h 19"/>
                <a:gd name="T24" fmla="*/ 12 w 19"/>
                <a:gd name="T25" fmla="*/ 7 h 19"/>
                <a:gd name="T26" fmla="*/ 10 w 19"/>
                <a:gd name="T27" fmla="*/ 6 h 19"/>
                <a:gd name="T28" fmla="*/ 10 w 19"/>
                <a:gd name="T29" fmla="*/ 0 h 19"/>
                <a:gd name="T30" fmla="*/ 10 w 19"/>
                <a:gd name="T31" fmla="*/ 19 h 19"/>
                <a:gd name="T32" fmla="*/ 3 w 19"/>
                <a:gd name="T33" fmla="*/ 16 h 19"/>
                <a:gd name="T34" fmla="*/ 3 w 19"/>
                <a:gd name="T35" fmla="*/ 16 h 19"/>
                <a:gd name="T36" fmla="*/ 0 w 19"/>
                <a:gd name="T37" fmla="*/ 9 h 19"/>
                <a:gd name="T38" fmla="*/ 3 w 19"/>
                <a:gd name="T39" fmla="*/ 3 h 19"/>
                <a:gd name="T40" fmla="*/ 3 w 19"/>
                <a:gd name="T41" fmla="*/ 3 h 19"/>
                <a:gd name="T42" fmla="*/ 10 w 19"/>
                <a:gd name="T43" fmla="*/ 0 h 19"/>
                <a:gd name="T44" fmla="*/ 10 w 19"/>
                <a:gd name="T45" fmla="*/ 6 h 19"/>
                <a:gd name="T46" fmla="*/ 7 w 19"/>
                <a:gd name="T47" fmla="*/ 7 h 19"/>
                <a:gd name="T48" fmla="*/ 7 w 19"/>
                <a:gd name="T49" fmla="*/ 7 h 19"/>
                <a:gd name="T50" fmla="*/ 6 w 19"/>
                <a:gd name="T51" fmla="*/ 9 h 19"/>
                <a:gd name="T52" fmla="*/ 7 w 19"/>
                <a:gd name="T53" fmla="*/ 12 h 19"/>
                <a:gd name="T54" fmla="*/ 7 w 19"/>
                <a:gd name="T55" fmla="*/ 12 h 19"/>
                <a:gd name="T56" fmla="*/ 10 w 19"/>
                <a:gd name="T57" fmla="*/ 13 h 19"/>
                <a:gd name="T58" fmla="*/ 10 w 19"/>
                <a:gd name="T5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 h="19">
                  <a:moveTo>
                    <a:pt x="10" y="0"/>
                  </a:moveTo>
                  <a:cubicBezTo>
                    <a:pt x="12" y="0"/>
                    <a:pt x="15" y="1"/>
                    <a:pt x="17" y="3"/>
                  </a:cubicBezTo>
                  <a:cubicBezTo>
                    <a:pt x="17" y="3"/>
                    <a:pt x="17" y="3"/>
                    <a:pt x="17" y="3"/>
                  </a:cubicBezTo>
                  <a:cubicBezTo>
                    <a:pt x="18" y="4"/>
                    <a:pt x="19" y="7"/>
                    <a:pt x="19" y="9"/>
                  </a:cubicBezTo>
                  <a:cubicBezTo>
                    <a:pt x="19" y="12"/>
                    <a:pt x="18" y="14"/>
                    <a:pt x="17" y="16"/>
                  </a:cubicBezTo>
                  <a:cubicBezTo>
                    <a:pt x="17" y="16"/>
                    <a:pt x="17" y="16"/>
                    <a:pt x="17" y="16"/>
                  </a:cubicBezTo>
                  <a:cubicBezTo>
                    <a:pt x="15" y="18"/>
                    <a:pt x="12" y="19"/>
                    <a:pt x="10" y="19"/>
                  </a:cubicBezTo>
                  <a:cubicBezTo>
                    <a:pt x="10" y="13"/>
                    <a:pt x="10" y="13"/>
                    <a:pt x="10" y="13"/>
                  </a:cubicBezTo>
                  <a:cubicBezTo>
                    <a:pt x="11" y="13"/>
                    <a:pt x="12" y="12"/>
                    <a:pt x="12" y="12"/>
                  </a:cubicBezTo>
                  <a:cubicBezTo>
                    <a:pt x="12" y="12"/>
                    <a:pt x="12" y="12"/>
                    <a:pt x="12" y="12"/>
                  </a:cubicBezTo>
                  <a:cubicBezTo>
                    <a:pt x="13" y="11"/>
                    <a:pt x="13" y="10"/>
                    <a:pt x="13" y="9"/>
                  </a:cubicBezTo>
                  <a:cubicBezTo>
                    <a:pt x="13" y="8"/>
                    <a:pt x="13" y="8"/>
                    <a:pt x="12" y="7"/>
                  </a:cubicBezTo>
                  <a:cubicBezTo>
                    <a:pt x="12" y="7"/>
                    <a:pt x="12" y="7"/>
                    <a:pt x="12" y="7"/>
                  </a:cubicBezTo>
                  <a:cubicBezTo>
                    <a:pt x="12" y="6"/>
                    <a:pt x="11" y="6"/>
                    <a:pt x="10" y="6"/>
                  </a:cubicBezTo>
                  <a:lnTo>
                    <a:pt x="10" y="0"/>
                  </a:lnTo>
                  <a:close/>
                  <a:moveTo>
                    <a:pt x="10" y="19"/>
                  </a:moveTo>
                  <a:cubicBezTo>
                    <a:pt x="7" y="19"/>
                    <a:pt x="5" y="18"/>
                    <a:pt x="3" y="16"/>
                  </a:cubicBezTo>
                  <a:cubicBezTo>
                    <a:pt x="3" y="16"/>
                    <a:pt x="3" y="16"/>
                    <a:pt x="3" y="16"/>
                  </a:cubicBezTo>
                  <a:cubicBezTo>
                    <a:pt x="1" y="14"/>
                    <a:pt x="0" y="12"/>
                    <a:pt x="0" y="9"/>
                  </a:cubicBezTo>
                  <a:cubicBezTo>
                    <a:pt x="0" y="7"/>
                    <a:pt x="1" y="4"/>
                    <a:pt x="3" y="3"/>
                  </a:cubicBezTo>
                  <a:cubicBezTo>
                    <a:pt x="3" y="3"/>
                    <a:pt x="3" y="3"/>
                    <a:pt x="3" y="3"/>
                  </a:cubicBezTo>
                  <a:cubicBezTo>
                    <a:pt x="5" y="1"/>
                    <a:pt x="7" y="0"/>
                    <a:pt x="10" y="0"/>
                  </a:cubicBezTo>
                  <a:cubicBezTo>
                    <a:pt x="10" y="6"/>
                    <a:pt x="10" y="6"/>
                    <a:pt x="10" y="6"/>
                  </a:cubicBezTo>
                  <a:cubicBezTo>
                    <a:pt x="9" y="6"/>
                    <a:pt x="8" y="6"/>
                    <a:pt x="7" y="7"/>
                  </a:cubicBezTo>
                  <a:cubicBezTo>
                    <a:pt x="7" y="7"/>
                    <a:pt x="7" y="7"/>
                    <a:pt x="7" y="7"/>
                  </a:cubicBezTo>
                  <a:cubicBezTo>
                    <a:pt x="7" y="8"/>
                    <a:pt x="6" y="8"/>
                    <a:pt x="6" y="9"/>
                  </a:cubicBezTo>
                  <a:cubicBezTo>
                    <a:pt x="6" y="10"/>
                    <a:pt x="7" y="11"/>
                    <a:pt x="7" y="12"/>
                  </a:cubicBezTo>
                  <a:cubicBezTo>
                    <a:pt x="7" y="12"/>
                    <a:pt x="7" y="12"/>
                    <a:pt x="7" y="12"/>
                  </a:cubicBezTo>
                  <a:cubicBezTo>
                    <a:pt x="8" y="12"/>
                    <a:pt x="9" y="13"/>
                    <a:pt x="10" y="13"/>
                  </a:cubicBezTo>
                  <a:lnTo>
                    <a:pt x="10" y="19"/>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7" name="Freeform 312"/>
            <p:cNvSpPr>
              <a:spLocks noEditPoints="1"/>
            </p:cNvSpPr>
            <p:nvPr/>
          </p:nvSpPr>
          <p:spPr bwMode="auto">
            <a:xfrm>
              <a:off x="5484813" y="1212850"/>
              <a:ext cx="39688" cy="41275"/>
            </a:xfrm>
            <a:custGeom>
              <a:avLst/>
              <a:gdLst>
                <a:gd name="T0" fmla="*/ 9 w 19"/>
                <a:gd name="T1" fmla="*/ 0 h 19"/>
                <a:gd name="T2" fmla="*/ 16 w 19"/>
                <a:gd name="T3" fmla="*/ 2 h 19"/>
                <a:gd name="T4" fmla="*/ 16 w 19"/>
                <a:gd name="T5" fmla="*/ 2 h 19"/>
                <a:gd name="T6" fmla="*/ 19 w 19"/>
                <a:gd name="T7" fmla="*/ 9 h 19"/>
                <a:gd name="T8" fmla="*/ 16 w 19"/>
                <a:gd name="T9" fmla="*/ 16 h 19"/>
                <a:gd name="T10" fmla="*/ 16 w 19"/>
                <a:gd name="T11" fmla="*/ 16 h 19"/>
                <a:gd name="T12" fmla="*/ 9 w 19"/>
                <a:gd name="T13" fmla="*/ 19 h 19"/>
                <a:gd name="T14" fmla="*/ 9 w 19"/>
                <a:gd name="T15" fmla="*/ 13 h 19"/>
                <a:gd name="T16" fmla="*/ 11 w 19"/>
                <a:gd name="T17" fmla="*/ 12 h 19"/>
                <a:gd name="T18" fmla="*/ 12 w 19"/>
                <a:gd name="T19" fmla="*/ 12 h 19"/>
                <a:gd name="T20" fmla="*/ 12 w 19"/>
                <a:gd name="T21" fmla="*/ 9 h 19"/>
                <a:gd name="T22" fmla="*/ 12 w 19"/>
                <a:gd name="T23" fmla="*/ 7 h 19"/>
                <a:gd name="T24" fmla="*/ 11 w 19"/>
                <a:gd name="T25" fmla="*/ 7 h 19"/>
                <a:gd name="T26" fmla="*/ 9 w 19"/>
                <a:gd name="T27" fmla="*/ 6 h 19"/>
                <a:gd name="T28" fmla="*/ 9 w 19"/>
                <a:gd name="T29" fmla="*/ 0 h 19"/>
                <a:gd name="T30" fmla="*/ 9 w 19"/>
                <a:gd name="T31" fmla="*/ 19 h 19"/>
                <a:gd name="T32" fmla="*/ 2 w 19"/>
                <a:gd name="T33" fmla="*/ 16 h 19"/>
                <a:gd name="T34" fmla="*/ 2 w 19"/>
                <a:gd name="T35" fmla="*/ 16 h 19"/>
                <a:gd name="T36" fmla="*/ 0 w 19"/>
                <a:gd name="T37" fmla="*/ 9 h 19"/>
                <a:gd name="T38" fmla="*/ 2 w 19"/>
                <a:gd name="T39" fmla="*/ 2 h 19"/>
                <a:gd name="T40" fmla="*/ 2 w 19"/>
                <a:gd name="T41" fmla="*/ 2 h 19"/>
                <a:gd name="T42" fmla="*/ 9 w 19"/>
                <a:gd name="T43" fmla="*/ 0 h 19"/>
                <a:gd name="T44" fmla="*/ 9 w 19"/>
                <a:gd name="T45" fmla="*/ 6 h 19"/>
                <a:gd name="T46" fmla="*/ 7 w 19"/>
                <a:gd name="T47" fmla="*/ 7 h 19"/>
                <a:gd name="T48" fmla="*/ 7 w 19"/>
                <a:gd name="T49" fmla="*/ 7 h 19"/>
                <a:gd name="T50" fmla="*/ 6 w 19"/>
                <a:gd name="T51" fmla="*/ 9 h 19"/>
                <a:gd name="T52" fmla="*/ 7 w 19"/>
                <a:gd name="T53" fmla="*/ 12 h 19"/>
                <a:gd name="T54" fmla="*/ 7 w 19"/>
                <a:gd name="T55" fmla="*/ 12 h 19"/>
                <a:gd name="T56" fmla="*/ 9 w 19"/>
                <a:gd name="T57" fmla="*/ 13 h 19"/>
                <a:gd name="T58" fmla="*/ 9 w 19"/>
                <a:gd name="T5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 h="19">
                  <a:moveTo>
                    <a:pt x="9" y="0"/>
                  </a:moveTo>
                  <a:cubicBezTo>
                    <a:pt x="12" y="0"/>
                    <a:pt x="14" y="1"/>
                    <a:pt x="16" y="2"/>
                  </a:cubicBezTo>
                  <a:cubicBezTo>
                    <a:pt x="16" y="2"/>
                    <a:pt x="16" y="2"/>
                    <a:pt x="16" y="2"/>
                  </a:cubicBezTo>
                  <a:cubicBezTo>
                    <a:pt x="18" y="4"/>
                    <a:pt x="19" y="7"/>
                    <a:pt x="19" y="9"/>
                  </a:cubicBezTo>
                  <a:cubicBezTo>
                    <a:pt x="19" y="12"/>
                    <a:pt x="18" y="14"/>
                    <a:pt x="16" y="16"/>
                  </a:cubicBezTo>
                  <a:cubicBezTo>
                    <a:pt x="16" y="16"/>
                    <a:pt x="16" y="16"/>
                    <a:pt x="16" y="16"/>
                  </a:cubicBezTo>
                  <a:cubicBezTo>
                    <a:pt x="14" y="18"/>
                    <a:pt x="12" y="19"/>
                    <a:pt x="9" y="19"/>
                  </a:cubicBezTo>
                  <a:cubicBezTo>
                    <a:pt x="9" y="13"/>
                    <a:pt x="9" y="13"/>
                    <a:pt x="9" y="13"/>
                  </a:cubicBezTo>
                  <a:cubicBezTo>
                    <a:pt x="10" y="13"/>
                    <a:pt x="11" y="12"/>
                    <a:pt x="11" y="12"/>
                  </a:cubicBezTo>
                  <a:cubicBezTo>
                    <a:pt x="12" y="12"/>
                    <a:pt x="12" y="12"/>
                    <a:pt x="12" y="12"/>
                  </a:cubicBezTo>
                  <a:cubicBezTo>
                    <a:pt x="12" y="11"/>
                    <a:pt x="12" y="10"/>
                    <a:pt x="12" y="9"/>
                  </a:cubicBezTo>
                  <a:cubicBezTo>
                    <a:pt x="12" y="8"/>
                    <a:pt x="12" y="7"/>
                    <a:pt x="12" y="7"/>
                  </a:cubicBezTo>
                  <a:cubicBezTo>
                    <a:pt x="11" y="7"/>
                    <a:pt x="11" y="7"/>
                    <a:pt x="11" y="7"/>
                  </a:cubicBezTo>
                  <a:cubicBezTo>
                    <a:pt x="11" y="6"/>
                    <a:pt x="10" y="6"/>
                    <a:pt x="9" y="6"/>
                  </a:cubicBezTo>
                  <a:lnTo>
                    <a:pt x="9" y="0"/>
                  </a:lnTo>
                  <a:close/>
                  <a:moveTo>
                    <a:pt x="9" y="19"/>
                  </a:moveTo>
                  <a:cubicBezTo>
                    <a:pt x="6" y="19"/>
                    <a:pt x="4" y="18"/>
                    <a:pt x="2" y="16"/>
                  </a:cubicBezTo>
                  <a:cubicBezTo>
                    <a:pt x="2" y="16"/>
                    <a:pt x="2" y="16"/>
                    <a:pt x="2" y="16"/>
                  </a:cubicBezTo>
                  <a:cubicBezTo>
                    <a:pt x="1" y="14"/>
                    <a:pt x="0" y="12"/>
                    <a:pt x="0" y="9"/>
                  </a:cubicBezTo>
                  <a:cubicBezTo>
                    <a:pt x="0" y="7"/>
                    <a:pt x="1" y="4"/>
                    <a:pt x="2" y="2"/>
                  </a:cubicBezTo>
                  <a:cubicBezTo>
                    <a:pt x="2" y="2"/>
                    <a:pt x="2" y="2"/>
                    <a:pt x="2" y="2"/>
                  </a:cubicBezTo>
                  <a:cubicBezTo>
                    <a:pt x="4" y="1"/>
                    <a:pt x="6" y="0"/>
                    <a:pt x="9" y="0"/>
                  </a:cubicBezTo>
                  <a:cubicBezTo>
                    <a:pt x="9" y="6"/>
                    <a:pt x="9" y="6"/>
                    <a:pt x="9" y="6"/>
                  </a:cubicBezTo>
                  <a:cubicBezTo>
                    <a:pt x="8" y="6"/>
                    <a:pt x="7" y="6"/>
                    <a:pt x="7" y="7"/>
                  </a:cubicBezTo>
                  <a:cubicBezTo>
                    <a:pt x="7" y="7"/>
                    <a:pt x="7" y="7"/>
                    <a:pt x="7" y="7"/>
                  </a:cubicBezTo>
                  <a:cubicBezTo>
                    <a:pt x="6" y="7"/>
                    <a:pt x="6" y="8"/>
                    <a:pt x="6" y="9"/>
                  </a:cubicBezTo>
                  <a:cubicBezTo>
                    <a:pt x="6" y="10"/>
                    <a:pt x="6" y="11"/>
                    <a:pt x="7" y="12"/>
                  </a:cubicBezTo>
                  <a:cubicBezTo>
                    <a:pt x="7" y="12"/>
                    <a:pt x="7" y="12"/>
                    <a:pt x="7" y="12"/>
                  </a:cubicBezTo>
                  <a:cubicBezTo>
                    <a:pt x="7" y="12"/>
                    <a:pt x="8" y="13"/>
                    <a:pt x="9" y="13"/>
                  </a:cubicBezTo>
                  <a:lnTo>
                    <a:pt x="9" y="19"/>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8" name="Freeform 313"/>
            <p:cNvSpPr>
              <a:spLocks noEditPoints="1"/>
            </p:cNvSpPr>
            <p:nvPr/>
          </p:nvSpPr>
          <p:spPr bwMode="auto">
            <a:xfrm>
              <a:off x="5448301" y="1163638"/>
              <a:ext cx="39688" cy="39688"/>
            </a:xfrm>
            <a:custGeom>
              <a:avLst/>
              <a:gdLst>
                <a:gd name="T0" fmla="*/ 10 w 19"/>
                <a:gd name="T1" fmla="*/ 0 h 19"/>
                <a:gd name="T2" fmla="*/ 16 w 19"/>
                <a:gd name="T3" fmla="*/ 3 h 19"/>
                <a:gd name="T4" fmla="*/ 16 w 19"/>
                <a:gd name="T5" fmla="*/ 3 h 19"/>
                <a:gd name="T6" fmla="*/ 19 w 19"/>
                <a:gd name="T7" fmla="*/ 10 h 19"/>
                <a:gd name="T8" fmla="*/ 16 w 19"/>
                <a:gd name="T9" fmla="*/ 16 h 19"/>
                <a:gd name="T10" fmla="*/ 16 w 19"/>
                <a:gd name="T11" fmla="*/ 16 h 19"/>
                <a:gd name="T12" fmla="*/ 10 w 19"/>
                <a:gd name="T13" fmla="*/ 19 h 19"/>
                <a:gd name="T14" fmla="*/ 10 w 19"/>
                <a:gd name="T15" fmla="*/ 13 h 19"/>
                <a:gd name="T16" fmla="*/ 12 w 19"/>
                <a:gd name="T17" fmla="*/ 12 h 19"/>
                <a:gd name="T18" fmla="*/ 12 w 19"/>
                <a:gd name="T19" fmla="*/ 12 h 19"/>
                <a:gd name="T20" fmla="*/ 13 w 19"/>
                <a:gd name="T21" fmla="*/ 10 h 19"/>
                <a:gd name="T22" fmla="*/ 12 w 19"/>
                <a:gd name="T23" fmla="*/ 7 h 19"/>
                <a:gd name="T24" fmla="*/ 12 w 19"/>
                <a:gd name="T25" fmla="*/ 7 h 19"/>
                <a:gd name="T26" fmla="*/ 10 w 19"/>
                <a:gd name="T27" fmla="*/ 6 h 19"/>
                <a:gd name="T28" fmla="*/ 10 w 19"/>
                <a:gd name="T29" fmla="*/ 0 h 19"/>
                <a:gd name="T30" fmla="*/ 10 w 19"/>
                <a:gd name="T31" fmla="*/ 0 h 19"/>
                <a:gd name="T32" fmla="*/ 10 w 19"/>
                <a:gd name="T33" fmla="*/ 0 h 19"/>
                <a:gd name="T34" fmla="*/ 10 w 19"/>
                <a:gd name="T35" fmla="*/ 6 h 19"/>
                <a:gd name="T36" fmla="*/ 7 w 19"/>
                <a:gd name="T37" fmla="*/ 7 h 19"/>
                <a:gd name="T38" fmla="*/ 7 w 19"/>
                <a:gd name="T39" fmla="*/ 7 h 19"/>
                <a:gd name="T40" fmla="*/ 6 w 19"/>
                <a:gd name="T41" fmla="*/ 10 h 19"/>
                <a:gd name="T42" fmla="*/ 7 w 19"/>
                <a:gd name="T43" fmla="*/ 12 h 19"/>
                <a:gd name="T44" fmla="*/ 7 w 19"/>
                <a:gd name="T45" fmla="*/ 12 h 19"/>
                <a:gd name="T46" fmla="*/ 10 w 19"/>
                <a:gd name="T47" fmla="*/ 13 h 19"/>
                <a:gd name="T48" fmla="*/ 10 w 19"/>
                <a:gd name="T49" fmla="*/ 19 h 19"/>
                <a:gd name="T50" fmla="*/ 3 w 19"/>
                <a:gd name="T51" fmla="*/ 16 h 19"/>
                <a:gd name="T52" fmla="*/ 3 w 19"/>
                <a:gd name="T53" fmla="*/ 16 h 19"/>
                <a:gd name="T54" fmla="*/ 0 w 19"/>
                <a:gd name="T55" fmla="*/ 10 h 19"/>
                <a:gd name="T56" fmla="*/ 3 w 19"/>
                <a:gd name="T57" fmla="*/ 3 h 19"/>
                <a:gd name="T58" fmla="*/ 3 w 19"/>
                <a:gd name="T59" fmla="*/ 3 h 19"/>
                <a:gd name="T60" fmla="*/ 10 w 19"/>
                <a:gd name="T6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 h="19">
                  <a:moveTo>
                    <a:pt x="10" y="0"/>
                  </a:moveTo>
                  <a:cubicBezTo>
                    <a:pt x="12" y="0"/>
                    <a:pt x="15" y="1"/>
                    <a:pt x="16" y="3"/>
                  </a:cubicBezTo>
                  <a:cubicBezTo>
                    <a:pt x="16" y="3"/>
                    <a:pt x="16" y="3"/>
                    <a:pt x="16" y="3"/>
                  </a:cubicBezTo>
                  <a:cubicBezTo>
                    <a:pt x="18" y="5"/>
                    <a:pt x="19" y="7"/>
                    <a:pt x="19" y="10"/>
                  </a:cubicBezTo>
                  <a:cubicBezTo>
                    <a:pt x="19" y="12"/>
                    <a:pt x="18" y="15"/>
                    <a:pt x="16" y="16"/>
                  </a:cubicBezTo>
                  <a:cubicBezTo>
                    <a:pt x="16" y="16"/>
                    <a:pt x="16" y="16"/>
                    <a:pt x="16" y="16"/>
                  </a:cubicBezTo>
                  <a:cubicBezTo>
                    <a:pt x="15" y="18"/>
                    <a:pt x="12" y="19"/>
                    <a:pt x="10" y="19"/>
                  </a:cubicBezTo>
                  <a:cubicBezTo>
                    <a:pt x="10" y="13"/>
                    <a:pt x="10" y="13"/>
                    <a:pt x="10" y="13"/>
                  </a:cubicBezTo>
                  <a:cubicBezTo>
                    <a:pt x="11" y="13"/>
                    <a:pt x="11" y="13"/>
                    <a:pt x="12" y="12"/>
                  </a:cubicBezTo>
                  <a:cubicBezTo>
                    <a:pt x="12" y="12"/>
                    <a:pt x="12" y="12"/>
                    <a:pt x="12" y="12"/>
                  </a:cubicBezTo>
                  <a:cubicBezTo>
                    <a:pt x="13" y="12"/>
                    <a:pt x="13" y="11"/>
                    <a:pt x="13" y="10"/>
                  </a:cubicBezTo>
                  <a:cubicBezTo>
                    <a:pt x="13" y="9"/>
                    <a:pt x="13" y="8"/>
                    <a:pt x="12" y="7"/>
                  </a:cubicBezTo>
                  <a:cubicBezTo>
                    <a:pt x="12" y="7"/>
                    <a:pt x="12" y="7"/>
                    <a:pt x="12" y="7"/>
                  </a:cubicBezTo>
                  <a:cubicBezTo>
                    <a:pt x="11" y="7"/>
                    <a:pt x="11" y="6"/>
                    <a:pt x="10" y="6"/>
                  </a:cubicBezTo>
                  <a:lnTo>
                    <a:pt x="10" y="0"/>
                  </a:lnTo>
                  <a:close/>
                  <a:moveTo>
                    <a:pt x="10" y="0"/>
                  </a:moveTo>
                  <a:cubicBezTo>
                    <a:pt x="10" y="0"/>
                    <a:pt x="10" y="0"/>
                    <a:pt x="10" y="0"/>
                  </a:cubicBezTo>
                  <a:cubicBezTo>
                    <a:pt x="10" y="6"/>
                    <a:pt x="10" y="6"/>
                    <a:pt x="10" y="6"/>
                  </a:cubicBezTo>
                  <a:cubicBezTo>
                    <a:pt x="9" y="6"/>
                    <a:pt x="8" y="7"/>
                    <a:pt x="7" y="7"/>
                  </a:cubicBezTo>
                  <a:cubicBezTo>
                    <a:pt x="7" y="7"/>
                    <a:pt x="7" y="7"/>
                    <a:pt x="7" y="7"/>
                  </a:cubicBezTo>
                  <a:cubicBezTo>
                    <a:pt x="7" y="8"/>
                    <a:pt x="6" y="9"/>
                    <a:pt x="6" y="10"/>
                  </a:cubicBezTo>
                  <a:cubicBezTo>
                    <a:pt x="6" y="11"/>
                    <a:pt x="7" y="12"/>
                    <a:pt x="7" y="12"/>
                  </a:cubicBezTo>
                  <a:cubicBezTo>
                    <a:pt x="7" y="12"/>
                    <a:pt x="7" y="12"/>
                    <a:pt x="7" y="12"/>
                  </a:cubicBezTo>
                  <a:cubicBezTo>
                    <a:pt x="8" y="13"/>
                    <a:pt x="9" y="13"/>
                    <a:pt x="10" y="13"/>
                  </a:cubicBezTo>
                  <a:cubicBezTo>
                    <a:pt x="10" y="19"/>
                    <a:pt x="10" y="19"/>
                    <a:pt x="10" y="19"/>
                  </a:cubicBezTo>
                  <a:cubicBezTo>
                    <a:pt x="7" y="19"/>
                    <a:pt x="5" y="18"/>
                    <a:pt x="3" y="16"/>
                  </a:cubicBezTo>
                  <a:cubicBezTo>
                    <a:pt x="3" y="16"/>
                    <a:pt x="3" y="16"/>
                    <a:pt x="3" y="16"/>
                  </a:cubicBezTo>
                  <a:cubicBezTo>
                    <a:pt x="1" y="15"/>
                    <a:pt x="0" y="12"/>
                    <a:pt x="0" y="10"/>
                  </a:cubicBezTo>
                  <a:cubicBezTo>
                    <a:pt x="0" y="7"/>
                    <a:pt x="1" y="5"/>
                    <a:pt x="3" y="3"/>
                  </a:cubicBezTo>
                  <a:cubicBezTo>
                    <a:pt x="3" y="3"/>
                    <a:pt x="3" y="3"/>
                    <a:pt x="3" y="3"/>
                  </a:cubicBezTo>
                  <a:cubicBezTo>
                    <a:pt x="5" y="1"/>
                    <a:pt x="7" y="0"/>
                    <a:pt x="10" y="0"/>
                  </a:cubicBezTo>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09" name="Freeform 314"/>
            <p:cNvSpPr>
              <a:spLocks noEditPoints="1"/>
            </p:cNvSpPr>
            <p:nvPr/>
          </p:nvSpPr>
          <p:spPr bwMode="auto">
            <a:xfrm>
              <a:off x="5494338" y="1065213"/>
              <a:ext cx="41275" cy="39688"/>
            </a:xfrm>
            <a:custGeom>
              <a:avLst/>
              <a:gdLst>
                <a:gd name="T0" fmla="*/ 10 w 19"/>
                <a:gd name="T1" fmla="*/ 0 h 19"/>
                <a:gd name="T2" fmla="*/ 17 w 19"/>
                <a:gd name="T3" fmla="*/ 3 h 19"/>
                <a:gd name="T4" fmla="*/ 17 w 19"/>
                <a:gd name="T5" fmla="*/ 3 h 19"/>
                <a:gd name="T6" fmla="*/ 19 w 19"/>
                <a:gd name="T7" fmla="*/ 10 h 19"/>
                <a:gd name="T8" fmla="*/ 17 w 19"/>
                <a:gd name="T9" fmla="*/ 16 h 19"/>
                <a:gd name="T10" fmla="*/ 17 w 19"/>
                <a:gd name="T11" fmla="*/ 16 h 19"/>
                <a:gd name="T12" fmla="*/ 10 w 19"/>
                <a:gd name="T13" fmla="*/ 19 h 19"/>
                <a:gd name="T14" fmla="*/ 10 w 19"/>
                <a:gd name="T15" fmla="*/ 13 h 19"/>
                <a:gd name="T16" fmla="*/ 12 w 19"/>
                <a:gd name="T17" fmla="*/ 12 h 19"/>
                <a:gd name="T18" fmla="*/ 12 w 19"/>
                <a:gd name="T19" fmla="*/ 12 h 19"/>
                <a:gd name="T20" fmla="*/ 13 w 19"/>
                <a:gd name="T21" fmla="*/ 10 h 19"/>
                <a:gd name="T22" fmla="*/ 12 w 19"/>
                <a:gd name="T23" fmla="*/ 7 h 19"/>
                <a:gd name="T24" fmla="*/ 12 w 19"/>
                <a:gd name="T25" fmla="*/ 7 h 19"/>
                <a:gd name="T26" fmla="*/ 10 w 19"/>
                <a:gd name="T27" fmla="*/ 6 h 19"/>
                <a:gd name="T28" fmla="*/ 10 w 19"/>
                <a:gd name="T29" fmla="*/ 0 h 19"/>
                <a:gd name="T30" fmla="*/ 10 w 19"/>
                <a:gd name="T31" fmla="*/ 0 h 19"/>
                <a:gd name="T32" fmla="*/ 10 w 19"/>
                <a:gd name="T33" fmla="*/ 0 h 19"/>
                <a:gd name="T34" fmla="*/ 10 w 19"/>
                <a:gd name="T35" fmla="*/ 6 h 19"/>
                <a:gd name="T36" fmla="*/ 8 w 19"/>
                <a:gd name="T37" fmla="*/ 7 h 19"/>
                <a:gd name="T38" fmla="*/ 8 w 19"/>
                <a:gd name="T39" fmla="*/ 7 h 19"/>
                <a:gd name="T40" fmla="*/ 7 w 19"/>
                <a:gd name="T41" fmla="*/ 10 h 19"/>
                <a:gd name="T42" fmla="*/ 8 w 19"/>
                <a:gd name="T43" fmla="*/ 12 h 19"/>
                <a:gd name="T44" fmla="*/ 8 w 19"/>
                <a:gd name="T45" fmla="*/ 12 h 19"/>
                <a:gd name="T46" fmla="*/ 10 w 19"/>
                <a:gd name="T47" fmla="*/ 13 h 19"/>
                <a:gd name="T48" fmla="*/ 10 w 19"/>
                <a:gd name="T49" fmla="*/ 19 h 19"/>
                <a:gd name="T50" fmla="*/ 3 w 19"/>
                <a:gd name="T51" fmla="*/ 16 h 19"/>
                <a:gd name="T52" fmla="*/ 3 w 19"/>
                <a:gd name="T53" fmla="*/ 16 h 19"/>
                <a:gd name="T54" fmla="*/ 0 w 19"/>
                <a:gd name="T55" fmla="*/ 10 h 19"/>
                <a:gd name="T56" fmla="*/ 3 w 19"/>
                <a:gd name="T57" fmla="*/ 3 h 19"/>
                <a:gd name="T58" fmla="*/ 3 w 19"/>
                <a:gd name="T59" fmla="*/ 3 h 19"/>
                <a:gd name="T60" fmla="*/ 10 w 19"/>
                <a:gd name="T6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 h="19">
                  <a:moveTo>
                    <a:pt x="10" y="0"/>
                  </a:moveTo>
                  <a:cubicBezTo>
                    <a:pt x="13" y="0"/>
                    <a:pt x="15" y="1"/>
                    <a:pt x="17" y="3"/>
                  </a:cubicBezTo>
                  <a:cubicBezTo>
                    <a:pt x="17" y="3"/>
                    <a:pt x="17" y="3"/>
                    <a:pt x="17" y="3"/>
                  </a:cubicBezTo>
                  <a:cubicBezTo>
                    <a:pt x="18" y="5"/>
                    <a:pt x="19" y="7"/>
                    <a:pt x="19" y="10"/>
                  </a:cubicBezTo>
                  <a:cubicBezTo>
                    <a:pt x="19" y="12"/>
                    <a:pt x="18" y="15"/>
                    <a:pt x="17" y="16"/>
                  </a:cubicBezTo>
                  <a:cubicBezTo>
                    <a:pt x="17" y="16"/>
                    <a:pt x="17" y="16"/>
                    <a:pt x="17" y="16"/>
                  </a:cubicBezTo>
                  <a:cubicBezTo>
                    <a:pt x="15" y="18"/>
                    <a:pt x="13" y="19"/>
                    <a:pt x="10" y="19"/>
                  </a:cubicBezTo>
                  <a:cubicBezTo>
                    <a:pt x="10" y="13"/>
                    <a:pt x="10" y="13"/>
                    <a:pt x="10" y="13"/>
                  </a:cubicBezTo>
                  <a:cubicBezTo>
                    <a:pt x="11" y="13"/>
                    <a:pt x="12" y="13"/>
                    <a:pt x="12" y="12"/>
                  </a:cubicBezTo>
                  <a:cubicBezTo>
                    <a:pt x="12" y="12"/>
                    <a:pt x="12" y="12"/>
                    <a:pt x="12" y="12"/>
                  </a:cubicBezTo>
                  <a:cubicBezTo>
                    <a:pt x="13" y="12"/>
                    <a:pt x="13" y="11"/>
                    <a:pt x="13" y="10"/>
                  </a:cubicBezTo>
                  <a:cubicBezTo>
                    <a:pt x="13" y="9"/>
                    <a:pt x="13" y="8"/>
                    <a:pt x="12" y="7"/>
                  </a:cubicBezTo>
                  <a:cubicBezTo>
                    <a:pt x="12" y="7"/>
                    <a:pt x="12" y="7"/>
                    <a:pt x="12" y="7"/>
                  </a:cubicBezTo>
                  <a:cubicBezTo>
                    <a:pt x="12" y="7"/>
                    <a:pt x="11" y="6"/>
                    <a:pt x="10" y="6"/>
                  </a:cubicBezTo>
                  <a:lnTo>
                    <a:pt x="10" y="0"/>
                  </a:lnTo>
                  <a:close/>
                  <a:moveTo>
                    <a:pt x="10" y="0"/>
                  </a:moveTo>
                  <a:cubicBezTo>
                    <a:pt x="10" y="0"/>
                    <a:pt x="10" y="0"/>
                    <a:pt x="10" y="0"/>
                  </a:cubicBezTo>
                  <a:cubicBezTo>
                    <a:pt x="10" y="6"/>
                    <a:pt x="10" y="6"/>
                    <a:pt x="10" y="6"/>
                  </a:cubicBezTo>
                  <a:cubicBezTo>
                    <a:pt x="9" y="6"/>
                    <a:pt x="8" y="7"/>
                    <a:pt x="8" y="7"/>
                  </a:cubicBezTo>
                  <a:cubicBezTo>
                    <a:pt x="8" y="7"/>
                    <a:pt x="8" y="7"/>
                    <a:pt x="8" y="7"/>
                  </a:cubicBezTo>
                  <a:cubicBezTo>
                    <a:pt x="7" y="8"/>
                    <a:pt x="7" y="9"/>
                    <a:pt x="7" y="10"/>
                  </a:cubicBezTo>
                  <a:cubicBezTo>
                    <a:pt x="7" y="11"/>
                    <a:pt x="7" y="12"/>
                    <a:pt x="8" y="12"/>
                  </a:cubicBezTo>
                  <a:cubicBezTo>
                    <a:pt x="8" y="12"/>
                    <a:pt x="8" y="12"/>
                    <a:pt x="8" y="12"/>
                  </a:cubicBezTo>
                  <a:cubicBezTo>
                    <a:pt x="8" y="13"/>
                    <a:pt x="9" y="13"/>
                    <a:pt x="10" y="13"/>
                  </a:cubicBezTo>
                  <a:cubicBezTo>
                    <a:pt x="10" y="19"/>
                    <a:pt x="10" y="19"/>
                    <a:pt x="10" y="19"/>
                  </a:cubicBezTo>
                  <a:cubicBezTo>
                    <a:pt x="7" y="19"/>
                    <a:pt x="5" y="18"/>
                    <a:pt x="3" y="16"/>
                  </a:cubicBezTo>
                  <a:cubicBezTo>
                    <a:pt x="3" y="16"/>
                    <a:pt x="3" y="16"/>
                    <a:pt x="3" y="16"/>
                  </a:cubicBezTo>
                  <a:cubicBezTo>
                    <a:pt x="2" y="15"/>
                    <a:pt x="0" y="12"/>
                    <a:pt x="0" y="10"/>
                  </a:cubicBezTo>
                  <a:cubicBezTo>
                    <a:pt x="0" y="7"/>
                    <a:pt x="2" y="5"/>
                    <a:pt x="3" y="3"/>
                  </a:cubicBezTo>
                  <a:cubicBezTo>
                    <a:pt x="3" y="3"/>
                    <a:pt x="3" y="3"/>
                    <a:pt x="3" y="3"/>
                  </a:cubicBezTo>
                  <a:cubicBezTo>
                    <a:pt x="5" y="1"/>
                    <a:pt x="7" y="0"/>
                    <a:pt x="10" y="0"/>
                  </a:cubicBezTo>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0" name="Freeform 315"/>
            <p:cNvSpPr>
              <a:spLocks noEditPoints="1"/>
            </p:cNvSpPr>
            <p:nvPr/>
          </p:nvSpPr>
          <p:spPr bwMode="auto">
            <a:xfrm>
              <a:off x="5465763" y="947738"/>
              <a:ext cx="39688" cy="39688"/>
            </a:xfrm>
            <a:custGeom>
              <a:avLst/>
              <a:gdLst>
                <a:gd name="T0" fmla="*/ 10 w 19"/>
                <a:gd name="T1" fmla="*/ 0 h 19"/>
                <a:gd name="T2" fmla="*/ 17 w 19"/>
                <a:gd name="T3" fmla="*/ 3 h 19"/>
                <a:gd name="T4" fmla="*/ 17 w 19"/>
                <a:gd name="T5" fmla="*/ 3 h 19"/>
                <a:gd name="T6" fmla="*/ 19 w 19"/>
                <a:gd name="T7" fmla="*/ 9 h 19"/>
                <a:gd name="T8" fmla="*/ 17 w 19"/>
                <a:gd name="T9" fmla="*/ 16 h 19"/>
                <a:gd name="T10" fmla="*/ 17 w 19"/>
                <a:gd name="T11" fmla="*/ 16 h 19"/>
                <a:gd name="T12" fmla="*/ 10 w 19"/>
                <a:gd name="T13" fmla="*/ 19 h 19"/>
                <a:gd name="T14" fmla="*/ 10 w 19"/>
                <a:gd name="T15" fmla="*/ 13 h 19"/>
                <a:gd name="T16" fmla="*/ 12 w 19"/>
                <a:gd name="T17" fmla="*/ 12 h 19"/>
                <a:gd name="T18" fmla="*/ 12 w 19"/>
                <a:gd name="T19" fmla="*/ 12 h 19"/>
                <a:gd name="T20" fmla="*/ 13 w 19"/>
                <a:gd name="T21" fmla="*/ 9 h 19"/>
                <a:gd name="T22" fmla="*/ 12 w 19"/>
                <a:gd name="T23" fmla="*/ 7 h 19"/>
                <a:gd name="T24" fmla="*/ 12 w 19"/>
                <a:gd name="T25" fmla="*/ 7 h 19"/>
                <a:gd name="T26" fmla="*/ 10 w 19"/>
                <a:gd name="T27" fmla="*/ 6 h 19"/>
                <a:gd name="T28" fmla="*/ 10 w 19"/>
                <a:gd name="T29" fmla="*/ 0 h 19"/>
                <a:gd name="T30" fmla="*/ 10 w 19"/>
                <a:gd name="T31" fmla="*/ 19 h 19"/>
                <a:gd name="T32" fmla="*/ 3 w 19"/>
                <a:gd name="T33" fmla="*/ 16 h 19"/>
                <a:gd name="T34" fmla="*/ 3 w 19"/>
                <a:gd name="T35" fmla="*/ 16 h 19"/>
                <a:gd name="T36" fmla="*/ 0 w 19"/>
                <a:gd name="T37" fmla="*/ 9 h 19"/>
                <a:gd name="T38" fmla="*/ 3 w 19"/>
                <a:gd name="T39" fmla="*/ 3 h 19"/>
                <a:gd name="T40" fmla="*/ 3 w 19"/>
                <a:gd name="T41" fmla="*/ 3 h 19"/>
                <a:gd name="T42" fmla="*/ 10 w 19"/>
                <a:gd name="T43" fmla="*/ 0 h 19"/>
                <a:gd name="T44" fmla="*/ 10 w 19"/>
                <a:gd name="T45" fmla="*/ 6 h 19"/>
                <a:gd name="T46" fmla="*/ 7 w 19"/>
                <a:gd name="T47" fmla="*/ 7 h 19"/>
                <a:gd name="T48" fmla="*/ 7 w 19"/>
                <a:gd name="T49" fmla="*/ 7 h 19"/>
                <a:gd name="T50" fmla="*/ 6 w 19"/>
                <a:gd name="T51" fmla="*/ 9 h 19"/>
                <a:gd name="T52" fmla="*/ 7 w 19"/>
                <a:gd name="T53" fmla="*/ 12 h 19"/>
                <a:gd name="T54" fmla="*/ 7 w 19"/>
                <a:gd name="T55" fmla="*/ 12 h 19"/>
                <a:gd name="T56" fmla="*/ 10 w 19"/>
                <a:gd name="T57" fmla="*/ 13 h 19"/>
                <a:gd name="T58" fmla="*/ 10 w 19"/>
                <a:gd name="T5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 h="19">
                  <a:moveTo>
                    <a:pt x="10" y="0"/>
                  </a:moveTo>
                  <a:cubicBezTo>
                    <a:pt x="12" y="0"/>
                    <a:pt x="15" y="1"/>
                    <a:pt x="17" y="3"/>
                  </a:cubicBezTo>
                  <a:cubicBezTo>
                    <a:pt x="17" y="3"/>
                    <a:pt x="17" y="3"/>
                    <a:pt x="17" y="3"/>
                  </a:cubicBezTo>
                  <a:cubicBezTo>
                    <a:pt x="18" y="4"/>
                    <a:pt x="19" y="7"/>
                    <a:pt x="19" y="9"/>
                  </a:cubicBezTo>
                  <a:cubicBezTo>
                    <a:pt x="19" y="12"/>
                    <a:pt x="18" y="14"/>
                    <a:pt x="17" y="16"/>
                  </a:cubicBezTo>
                  <a:cubicBezTo>
                    <a:pt x="17" y="16"/>
                    <a:pt x="17" y="16"/>
                    <a:pt x="17" y="16"/>
                  </a:cubicBezTo>
                  <a:cubicBezTo>
                    <a:pt x="15" y="18"/>
                    <a:pt x="12" y="19"/>
                    <a:pt x="10" y="19"/>
                  </a:cubicBezTo>
                  <a:cubicBezTo>
                    <a:pt x="10" y="13"/>
                    <a:pt x="10" y="13"/>
                    <a:pt x="10" y="13"/>
                  </a:cubicBezTo>
                  <a:cubicBezTo>
                    <a:pt x="11" y="13"/>
                    <a:pt x="12" y="12"/>
                    <a:pt x="12" y="12"/>
                  </a:cubicBezTo>
                  <a:cubicBezTo>
                    <a:pt x="12" y="12"/>
                    <a:pt x="12" y="12"/>
                    <a:pt x="12" y="12"/>
                  </a:cubicBezTo>
                  <a:cubicBezTo>
                    <a:pt x="13" y="11"/>
                    <a:pt x="13" y="10"/>
                    <a:pt x="13" y="9"/>
                  </a:cubicBezTo>
                  <a:cubicBezTo>
                    <a:pt x="13" y="8"/>
                    <a:pt x="13" y="8"/>
                    <a:pt x="12" y="7"/>
                  </a:cubicBezTo>
                  <a:cubicBezTo>
                    <a:pt x="12" y="7"/>
                    <a:pt x="12" y="7"/>
                    <a:pt x="12" y="7"/>
                  </a:cubicBezTo>
                  <a:cubicBezTo>
                    <a:pt x="12" y="6"/>
                    <a:pt x="11" y="6"/>
                    <a:pt x="10" y="6"/>
                  </a:cubicBezTo>
                  <a:lnTo>
                    <a:pt x="10" y="0"/>
                  </a:lnTo>
                  <a:close/>
                  <a:moveTo>
                    <a:pt x="10" y="19"/>
                  </a:moveTo>
                  <a:cubicBezTo>
                    <a:pt x="7" y="19"/>
                    <a:pt x="5" y="18"/>
                    <a:pt x="3" y="16"/>
                  </a:cubicBezTo>
                  <a:cubicBezTo>
                    <a:pt x="3" y="16"/>
                    <a:pt x="3" y="16"/>
                    <a:pt x="3" y="16"/>
                  </a:cubicBezTo>
                  <a:cubicBezTo>
                    <a:pt x="1" y="14"/>
                    <a:pt x="0" y="12"/>
                    <a:pt x="0" y="9"/>
                  </a:cubicBezTo>
                  <a:cubicBezTo>
                    <a:pt x="0" y="7"/>
                    <a:pt x="1" y="4"/>
                    <a:pt x="3" y="3"/>
                  </a:cubicBezTo>
                  <a:cubicBezTo>
                    <a:pt x="3" y="3"/>
                    <a:pt x="3" y="3"/>
                    <a:pt x="3" y="3"/>
                  </a:cubicBezTo>
                  <a:cubicBezTo>
                    <a:pt x="5" y="1"/>
                    <a:pt x="7" y="0"/>
                    <a:pt x="10" y="0"/>
                  </a:cubicBezTo>
                  <a:cubicBezTo>
                    <a:pt x="10" y="6"/>
                    <a:pt x="10" y="6"/>
                    <a:pt x="10" y="6"/>
                  </a:cubicBezTo>
                  <a:cubicBezTo>
                    <a:pt x="9" y="6"/>
                    <a:pt x="8" y="6"/>
                    <a:pt x="7" y="7"/>
                  </a:cubicBezTo>
                  <a:cubicBezTo>
                    <a:pt x="7" y="7"/>
                    <a:pt x="7" y="7"/>
                    <a:pt x="7" y="7"/>
                  </a:cubicBezTo>
                  <a:cubicBezTo>
                    <a:pt x="7" y="8"/>
                    <a:pt x="6" y="8"/>
                    <a:pt x="6" y="9"/>
                  </a:cubicBezTo>
                  <a:cubicBezTo>
                    <a:pt x="6" y="10"/>
                    <a:pt x="7" y="11"/>
                    <a:pt x="7" y="12"/>
                  </a:cubicBezTo>
                  <a:cubicBezTo>
                    <a:pt x="7" y="12"/>
                    <a:pt x="7" y="12"/>
                    <a:pt x="7" y="12"/>
                  </a:cubicBezTo>
                  <a:cubicBezTo>
                    <a:pt x="8" y="12"/>
                    <a:pt x="9" y="13"/>
                    <a:pt x="10" y="13"/>
                  </a:cubicBezTo>
                  <a:lnTo>
                    <a:pt x="10" y="19"/>
                  </a:lnTo>
                  <a:close/>
                </a:path>
              </a:pathLst>
            </a:custGeom>
            <a:solidFill>
              <a:srgbClr val="FFDBB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1" name="Freeform 316"/>
            <p:cNvSpPr>
              <a:spLocks noEditPoints="1"/>
            </p:cNvSpPr>
            <p:nvPr/>
          </p:nvSpPr>
          <p:spPr bwMode="auto">
            <a:xfrm>
              <a:off x="6326188" y="833438"/>
              <a:ext cx="301625" cy="960438"/>
            </a:xfrm>
            <a:custGeom>
              <a:avLst/>
              <a:gdLst>
                <a:gd name="T0" fmla="*/ 130 w 141"/>
                <a:gd name="T1" fmla="*/ 0 h 448"/>
                <a:gd name="T2" fmla="*/ 128 w 141"/>
                <a:gd name="T3" fmla="*/ 155 h 448"/>
                <a:gd name="T4" fmla="*/ 112 w 141"/>
                <a:gd name="T5" fmla="*/ 198 h 448"/>
                <a:gd name="T6" fmla="*/ 124 w 141"/>
                <a:gd name="T7" fmla="*/ 233 h 448"/>
                <a:gd name="T8" fmla="*/ 126 w 141"/>
                <a:gd name="T9" fmla="*/ 311 h 448"/>
                <a:gd name="T10" fmla="*/ 59 w 141"/>
                <a:gd name="T11" fmla="*/ 448 h 448"/>
                <a:gd name="T12" fmla="*/ 56 w 141"/>
                <a:gd name="T13" fmla="*/ 445 h 448"/>
                <a:gd name="T14" fmla="*/ 56 w 141"/>
                <a:gd name="T15" fmla="*/ 438 h 448"/>
                <a:gd name="T16" fmla="*/ 117 w 141"/>
                <a:gd name="T17" fmla="*/ 309 h 448"/>
                <a:gd name="T18" fmla="*/ 116 w 141"/>
                <a:gd name="T19" fmla="*/ 235 h 448"/>
                <a:gd name="T20" fmla="*/ 106 w 141"/>
                <a:gd name="T21" fmla="*/ 207 h 448"/>
                <a:gd name="T22" fmla="*/ 63 w 141"/>
                <a:gd name="T23" fmla="*/ 248 h 448"/>
                <a:gd name="T24" fmla="*/ 56 w 141"/>
                <a:gd name="T25" fmla="*/ 251 h 448"/>
                <a:gd name="T26" fmla="*/ 56 w 141"/>
                <a:gd name="T27" fmla="*/ 241 h 448"/>
                <a:gd name="T28" fmla="*/ 59 w 141"/>
                <a:gd name="T29" fmla="*/ 240 h 448"/>
                <a:gd name="T30" fmla="*/ 101 w 141"/>
                <a:gd name="T31" fmla="*/ 198 h 448"/>
                <a:gd name="T32" fmla="*/ 90 w 141"/>
                <a:gd name="T33" fmla="*/ 183 h 448"/>
                <a:gd name="T34" fmla="*/ 58 w 141"/>
                <a:gd name="T35" fmla="*/ 165 h 448"/>
                <a:gd name="T36" fmla="*/ 56 w 141"/>
                <a:gd name="T37" fmla="*/ 165 h 448"/>
                <a:gd name="T38" fmla="*/ 56 w 141"/>
                <a:gd name="T39" fmla="*/ 155 h 448"/>
                <a:gd name="T40" fmla="*/ 60 w 141"/>
                <a:gd name="T41" fmla="*/ 156 h 448"/>
                <a:gd name="T42" fmla="*/ 96 w 141"/>
                <a:gd name="T43" fmla="*/ 176 h 448"/>
                <a:gd name="T44" fmla="*/ 106 w 141"/>
                <a:gd name="T45" fmla="*/ 188 h 448"/>
                <a:gd name="T46" fmla="*/ 119 w 141"/>
                <a:gd name="T47" fmla="*/ 152 h 448"/>
                <a:gd name="T48" fmla="*/ 121 w 141"/>
                <a:gd name="T49" fmla="*/ 2 h 448"/>
                <a:gd name="T50" fmla="*/ 130 w 141"/>
                <a:gd name="T51" fmla="*/ 0 h 448"/>
                <a:gd name="T52" fmla="*/ 56 w 141"/>
                <a:gd name="T53" fmla="*/ 445 h 448"/>
                <a:gd name="T54" fmla="*/ 52 w 141"/>
                <a:gd name="T55" fmla="*/ 441 h 448"/>
                <a:gd name="T56" fmla="*/ 56 w 141"/>
                <a:gd name="T57" fmla="*/ 438 h 448"/>
                <a:gd name="T58" fmla="*/ 56 w 141"/>
                <a:gd name="T59" fmla="*/ 445 h 448"/>
                <a:gd name="T60" fmla="*/ 56 w 141"/>
                <a:gd name="T61" fmla="*/ 251 h 448"/>
                <a:gd name="T62" fmla="*/ 16 w 141"/>
                <a:gd name="T63" fmla="*/ 244 h 448"/>
                <a:gd name="T64" fmla="*/ 2 w 141"/>
                <a:gd name="T65" fmla="*/ 213 h 448"/>
                <a:gd name="T66" fmla="*/ 9 w 141"/>
                <a:gd name="T67" fmla="*/ 177 h 448"/>
                <a:gd name="T68" fmla="*/ 56 w 141"/>
                <a:gd name="T69" fmla="*/ 155 h 448"/>
                <a:gd name="T70" fmla="*/ 56 w 141"/>
                <a:gd name="T71" fmla="*/ 165 h 448"/>
                <a:gd name="T72" fmla="*/ 17 w 141"/>
                <a:gd name="T73" fmla="*/ 182 h 448"/>
                <a:gd name="T74" fmla="*/ 11 w 141"/>
                <a:gd name="T75" fmla="*/ 212 h 448"/>
                <a:gd name="T76" fmla="*/ 22 w 141"/>
                <a:gd name="T77" fmla="*/ 237 h 448"/>
                <a:gd name="T78" fmla="*/ 56 w 141"/>
                <a:gd name="T79" fmla="*/ 241 h 448"/>
                <a:gd name="T80" fmla="*/ 56 w 141"/>
                <a:gd name="T81" fmla="*/ 251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1" h="448">
                  <a:moveTo>
                    <a:pt x="130" y="0"/>
                  </a:moveTo>
                  <a:cubicBezTo>
                    <a:pt x="141" y="49"/>
                    <a:pt x="141" y="106"/>
                    <a:pt x="128" y="155"/>
                  </a:cubicBezTo>
                  <a:cubicBezTo>
                    <a:pt x="124" y="170"/>
                    <a:pt x="119" y="185"/>
                    <a:pt x="112" y="198"/>
                  </a:cubicBezTo>
                  <a:cubicBezTo>
                    <a:pt x="117" y="208"/>
                    <a:pt x="121" y="220"/>
                    <a:pt x="124" y="233"/>
                  </a:cubicBezTo>
                  <a:cubicBezTo>
                    <a:pt x="130" y="256"/>
                    <a:pt x="130" y="283"/>
                    <a:pt x="126" y="311"/>
                  </a:cubicBezTo>
                  <a:cubicBezTo>
                    <a:pt x="119" y="357"/>
                    <a:pt x="98" y="406"/>
                    <a:pt x="59" y="448"/>
                  </a:cubicBezTo>
                  <a:cubicBezTo>
                    <a:pt x="56" y="445"/>
                    <a:pt x="56" y="445"/>
                    <a:pt x="56" y="445"/>
                  </a:cubicBezTo>
                  <a:cubicBezTo>
                    <a:pt x="56" y="438"/>
                    <a:pt x="56" y="438"/>
                    <a:pt x="56" y="438"/>
                  </a:cubicBezTo>
                  <a:cubicBezTo>
                    <a:pt x="91" y="398"/>
                    <a:pt x="111" y="352"/>
                    <a:pt x="117" y="309"/>
                  </a:cubicBezTo>
                  <a:cubicBezTo>
                    <a:pt x="121" y="283"/>
                    <a:pt x="120" y="257"/>
                    <a:pt x="116" y="235"/>
                  </a:cubicBezTo>
                  <a:cubicBezTo>
                    <a:pt x="113" y="225"/>
                    <a:pt x="110" y="216"/>
                    <a:pt x="106" y="207"/>
                  </a:cubicBezTo>
                  <a:cubicBezTo>
                    <a:pt x="95" y="225"/>
                    <a:pt x="81" y="240"/>
                    <a:pt x="63" y="248"/>
                  </a:cubicBezTo>
                  <a:cubicBezTo>
                    <a:pt x="60" y="249"/>
                    <a:pt x="58" y="250"/>
                    <a:pt x="56" y="251"/>
                  </a:cubicBezTo>
                  <a:cubicBezTo>
                    <a:pt x="56" y="241"/>
                    <a:pt x="56" y="241"/>
                    <a:pt x="56" y="241"/>
                  </a:cubicBezTo>
                  <a:cubicBezTo>
                    <a:pt x="57" y="241"/>
                    <a:pt x="58" y="240"/>
                    <a:pt x="59" y="240"/>
                  </a:cubicBezTo>
                  <a:cubicBezTo>
                    <a:pt x="76" y="231"/>
                    <a:pt x="90" y="216"/>
                    <a:pt x="101" y="198"/>
                  </a:cubicBezTo>
                  <a:cubicBezTo>
                    <a:pt x="98" y="192"/>
                    <a:pt x="94" y="187"/>
                    <a:pt x="90" y="183"/>
                  </a:cubicBezTo>
                  <a:cubicBezTo>
                    <a:pt x="81" y="173"/>
                    <a:pt x="70" y="167"/>
                    <a:pt x="58" y="165"/>
                  </a:cubicBezTo>
                  <a:cubicBezTo>
                    <a:pt x="57" y="165"/>
                    <a:pt x="57" y="165"/>
                    <a:pt x="56" y="165"/>
                  </a:cubicBezTo>
                  <a:cubicBezTo>
                    <a:pt x="56" y="155"/>
                    <a:pt x="56" y="155"/>
                    <a:pt x="56" y="155"/>
                  </a:cubicBezTo>
                  <a:cubicBezTo>
                    <a:pt x="57" y="156"/>
                    <a:pt x="58" y="156"/>
                    <a:pt x="60" y="156"/>
                  </a:cubicBezTo>
                  <a:cubicBezTo>
                    <a:pt x="74" y="158"/>
                    <a:pt x="86" y="165"/>
                    <a:pt x="96" y="176"/>
                  </a:cubicBezTo>
                  <a:cubicBezTo>
                    <a:pt x="100" y="180"/>
                    <a:pt x="103" y="184"/>
                    <a:pt x="106" y="188"/>
                  </a:cubicBezTo>
                  <a:cubicBezTo>
                    <a:pt x="112" y="177"/>
                    <a:pt x="116" y="165"/>
                    <a:pt x="119" y="152"/>
                  </a:cubicBezTo>
                  <a:cubicBezTo>
                    <a:pt x="132" y="105"/>
                    <a:pt x="132" y="49"/>
                    <a:pt x="121" y="2"/>
                  </a:cubicBezTo>
                  <a:lnTo>
                    <a:pt x="130" y="0"/>
                  </a:lnTo>
                  <a:close/>
                  <a:moveTo>
                    <a:pt x="56" y="445"/>
                  </a:moveTo>
                  <a:cubicBezTo>
                    <a:pt x="52" y="441"/>
                    <a:pt x="52" y="441"/>
                    <a:pt x="52" y="441"/>
                  </a:cubicBezTo>
                  <a:cubicBezTo>
                    <a:pt x="54" y="440"/>
                    <a:pt x="55" y="439"/>
                    <a:pt x="56" y="438"/>
                  </a:cubicBezTo>
                  <a:lnTo>
                    <a:pt x="56" y="445"/>
                  </a:lnTo>
                  <a:close/>
                  <a:moveTo>
                    <a:pt x="56" y="251"/>
                  </a:moveTo>
                  <a:cubicBezTo>
                    <a:pt x="39" y="257"/>
                    <a:pt x="25" y="253"/>
                    <a:pt x="16" y="244"/>
                  </a:cubicBezTo>
                  <a:cubicBezTo>
                    <a:pt x="8" y="237"/>
                    <a:pt x="3" y="225"/>
                    <a:pt x="2" y="213"/>
                  </a:cubicBezTo>
                  <a:cubicBezTo>
                    <a:pt x="0" y="201"/>
                    <a:pt x="3" y="188"/>
                    <a:pt x="9" y="177"/>
                  </a:cubicBezTo>
                  <a:cubicBezTo>
                    <a:pt x="17" y="163"/>
                    <a:pt x="33" y="153"/>
                    <a:pt x="56" y="155"/>
                  </a:cubicBezTo>
                  <a:cubicBezTo>
                    <a:pt x="56" y="165"/>
                    <a:pt x="56" y="165"/>
                    <a:pt x="56" y="165"/>
                  </a:cubicBezTo>
                  <a:cubicBezTo>
                    <a:pt x="36" y="162"/>
                    <a:pt x="23" y="170"/>
                    <a:pt x="17" y="182"/>
                  </a:cubicBezTo>
                  <a:cubicBezTo>
                    <a:pt x="12" y="191"/>
                    <a:pt x="10" y="202"/>
                    <a:pt x="11" y="212"/>
                  </a:cubicBezTo>
                  <a:cubicBezTo>
                    <a:pt x="12" y="222"/>
                    <a:pt x="16" y="231"/>
                    <a:pt x="22" y="237"/>
                  </a:cubicBezTo>
                  <a:cubicBezTo>
                    <a:pt x="30" y="244"/>
                    <a:pt x="41" y="247"/>
                    <a:pt x="56" y="241"/>
                  </a:cubicBezTo>
                  <a:lnTo>
                    <a:pt x="56" y="251"/>
                  </a:lnTo>
                  <a:close/>
                </a:path>
              </a:pathLst>
            </a:custGeom>
            <a:solidFill>
              <a:srgbClr val="FCA5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2" name="Freeform 317"/>
            <p:cNvSpPr>
              <a:spLocks/>
            </p:cNvSpPr>
            <p:nvPr/>
          </p:nvSpPr>
          <p:spPr bwMode="auto">
            <a:xfrm>
              <a:off x="6370638" y="1757363"/>
              <a:ext cx="69850" cy="74613"/>
            </a:xfrm>
            <a:custGeom>
              <a:avLst/>
              <a:gdLst>
                <a:gd name="T0" fmla="*/ 37 w 44"/>
                <a:gd name="T1" fmla="*/ 0 h 47"/>
                <a:gd name="T2" fmla="*/ 44 w 44"/>
                <a:gd name="T3" fmla="*/ 5 h 47"/>
                <a:gd name="T4" fmla="*/ 7 w 44"/>
                <a:gd name="T5" fmla="*/ 47 h 47"/>
                <a:gd name="T6" fmla="*/ 0 w 44"/>
                <a:gd name="T7" fmla="*/ 42 h 47"/>
                <a:gd name="T8" fmla="*/ 37 w 44"/>
                <a:gd name="T9" fmla="*/ 0 h 47"/>
              </a:gdLst>
              <a:ahLst/>
              <a:cxnLst>
                <a:cxn ang="0">
                  <a:pos x="T0" y="T1"/>
                </a:cxn>
                <a:cxn ang="0">
                  <a:pos x="T2" y="T3"/>
                </a:cxn>
                <a:cxn ang="0">
                  <a:pos x="T4" y="T5"/>
                </a:cxn>
                <a:cxn ang="0">
                  <a:pos x="T6" y="T7"/>
                </a:cxn>
                <a:cxn ang="0">
                  <a:pos x="T8" y="T9"/>
                </a:cxn>
              </a:cxnLst>
              <a:rect l="0" t="0" r="r" b="b"/>
              <a:pathLst>
                <a:path w="44" h="47">
                  <a:moveTo>
                    <a:pt x="37" y="0"/>
                  </a:moveTo>
                  <a:lnTo>
                    <a:pt x="44" y="5"/>
                  </a:lnTo>
                  <a:lnTo>
                    <a:pt x="7" y="47"/>
                  </a:lnTo>
                  <a:lnTo>
                    <a:pt x="0" y="42"/>
                  </a:lnTo>
                  <a:lnTo>
                    <a:pt x="37"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3" name="Freeform 318"/>
            <p:cNvSpPr>
              <a:spLocks/>
            </p:cNvSpPr>
            <p:nvPr/>
          </p:nvSpPr>
          <p:spPr bwMode="auto">
            <a:xfrm>
              <a:off x="6405563" y="1789113"/>
              <a:ext cx="68263" cy="73025"/>
            </a:xfrm>
            <a:custGeom>
              <a:avLst/>
              <a:gdLst>
                <a:gd name="T0" fmla="*/ 36 w 43"/>
                <a:gd name="T1" fmla="*/ 0 h 46"/>
                <a:gd name="T2" fmla="*/ 43 w 43"/>
                <a:gd name="T3" fmla="*/ 5 h 46"/>
                <a:gd name="T4" fmla="*/ 7 w 43"/>
                <a:gd name="T5" fmla="*/ 46 h 46"/>
                <a:gd name="T6" fmla="*/ 0 w 43"/>
                <a:gd name="T7" fmla="*/ 40 h 46"/>
                <a:gd name="T8" fmla="*/ 36 w 43"/>
                <a:gd name="T9" fmla="*/ 0 h 46"/>
              </a:gdLst>
              <a:ahLst/>
              <a:cxnLst>
                <a:cxn ang="0">
                  <a:pos x="T0" y="T1"/>
                </a:cxn>
                <a:cxn ang="0">
                  <a:pos x="T2" y="T3"/>
                </a:cxn>
                <a:cxn ang="0">
                  <a:pos x="T4" y="T5"/>
                </a:cxn>
                <a:cxn ang="0">
                  <a:pos x="T6" y="T7"/>
                </a:cxn>
                <a:cxn ang="0">
                  <a:pos x="T8" y="T9"/>
                </a:cxn>
              </a:cxnLst>
              <a:rect l="0" t="0" r="r" b="b"/>
              <a:pathLst>
                <a:path w="43" h="46">
                  <a:moveTo>
                    <a:pt x="36" y="0"/>
                  </a:moveTo>
                  <a:lnTo>
                    <a:pt x="43" y="5"/>
                  </a:lnTo>
                  <a:lnTo>
                    <a:pt x="7" y="46"/>
                  </a:lnTo>
                  <a:lnTo>
                    <a:pt x="0" y="40"/>
                  </a:lnTo>
                  <a:lnTo>
                    <a:pt x="36" y="0"/>
                  </a:ln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4" name="Freeform 319"/>
            <p:cNvSpPr>
              <a:spLocks/>
            </p:cNvSpPr>
            <p:nvPr/>
          </p:nvSpPr>
          <p:spPr bwMode="auto">
            <a:xfrm>
              <a:off x="6392863" y="1703388"/>
              <a:ext cx="127000" cy="128588"/>
            </a:xfrm>
            <a:custGeom>
              <a:avLst/>
              <a:gdLst>
                <a:gd name="T0" fmla="*/ 39 w 59"/>
                <a:gd name="T1" fmla="*/ 5 h 60"/>
                <a:gd name="T2" fmla="*/ 54 w 59"/>
                <a:gd name="T3" fmla="*/ 18 h 60"/>
                <a:gd name="T4" fmla="*/ 55 w 59"/>
                <a:gd name="T5" fmla="*/ 36 h 60"/>
                <a:gd name="T6" fmla="*/ 33 w 59"/>
                <a:gd name="T7" fmla="*/ 60 h 60"/>
                <a:gd name="T8" fmla="*/ 0 w 59"/>
                <a:gd name="T9" fmla="*/ 30 h 60"/>
                <a:gd name="T10" fmla="*/ 22 w 59"/>
                <a:gd name="T11" fmla="*/ 6 h 60"/>
                <a:gd name="T12" fmla="*/ 39 w 59"/>
                <a:gd name="T13" fmla="*/ 5 h 60"/>
              </a:gdLst>
              <a:ahLst/>
              <a:cxnLst>
                <a:cxn ang="0">
                  <a:pos x="T0" y="T1"/>
                </a:cxn>
                <a:cxn ang="0">
                  <a:pos x="T2" y="T3"/>
                </a:cxn>
                <a:cxn ang="0">
                  <a:pos x="T4" y="T5"/>
                </a:cxn>
                <a:cxn ang="0">
                  <a:pos x="T6" y="T7"/>
                </a:cxn>
                <a:cxn ang="0">
                  <a:pos x="T8" y="T9"/>
                </a:cxn>
                <a:cxn ang="0">
                  <a:pos x="T10" y="T11"/>
                </a:cxn>
                <a:cxn ang="0">
                  <a:pos x="T12" y="T13"/>
                </a:cxn>
              </a:cxnLst>
              <a:rect l="0" t="0" r="r" b="b"/>
              <a:pathLst>
                <a:path w="59" h="60">
                  <a:moveTo>
                    <a:pt x="39" y="5"/>
                  </a:moveTo>
                  <a:cubicBezTo>
                    <a:pt x="54" y="18"/>
                    <a:pt x="54" y="18"/>
                    <a:pt x="54" y="18"/>
                  </a:cubicBezTo>
                  <a:cubicBezTo>
                    <a:pt x="59" y="23"/>
                    <a:pt x="59" y="31"/>
                    <a:pt x="55" y="36"/>
                  </a:cubicBezTo>
                  <a:cubicBezTo>
                    <a:pt x="33" y="60"/>
                    <a:pt x="33" y="60"/>
                    <a:pt x="33" y="60"/>
                  </a:cubicBezTo>
                  <a:cubicBezTo>
                    <a:pt x="0" y="30"/>
                    <a:pt x="0" y="30"/>
                    <a:pt x="0" y="30"/>
                  </a:cubicBezTo>
                  <a:cubicBezTo>
                    <a:pt x="22" y="6"/>
                    <a:pt x="22" y="6"/>
                    <a:pt x="22" y="6"/>
                  </a:cubicBezTo>
                  <a:cubicBezTo>
                    <a:pt x="26" y="1"/>
                    <a:pt x="34" y="0"/>
                    <a:pt x="39" y="5"/>
                  </a:cubicBezTo>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5" name="Freeform 320"/>
            <p:cNvSpPr>
              <a:spLocks/>
            </p:cNvSpPr>
            <p:nvPr/>
          </p:nvSpPr>
          <p:spPr bwMode="auto">
            <a:xfrm>
              <a:off x="6399213" y="1720850"/>
              <a:ext cx="104775" cy="104775"/>
            </a:xfrm>
            <a:custGeom>
              <a:avLst/>
              <a:gdLst>
                <a:gd name="T0" fmla="*/ 33 w 49"/>
                <a:gd name="T1" fmla="*/ 3 h 49"/>
                <a:gd name="T2" fmla="*/ 45 w 49"/>
                <a:gd name="T3" fmla="*/ 14 h 49"/>
                <a:gd name="T4" fmla="*/ 46 w 49"/>
                <a:gd name="T5" fmla="*/ 29 h 49"/>
                <a:gd name="T6" fmla="*/ 28 w 49"/>
                <a:gd name="T7" fmla="*/ 49 h 49"/>
                <a:gd name="T8" fmla="*/ 0 w 49"/>
                <a:gd name="T9" fmla="*/ 24 h 49"/>
                <a:gd name="T10" fmla="*/ 18 w 49"/>
                <a:gd name="T11" fmla="*/ 4 h 49"/>
                <a:gd name="T12" fmla="*/ 33 w 49"/>
                <a:gd name="T13" fmla="*/ 3 h 49"/>
              </a:gdLst>
              <a:ahLst/>
              <a:cxnLst>
                <a:cxn ang="0">
                  <a:pos x="T0" y="T1"/>
                </a:cxn>
                <a:cxn ang="0">
                  <a:pos x="T2" y="T3"/>
                </a:cxn>
                <a:cxn ang="0">
                  <a:pos x="T4" y="T5"/>
                </a:cxn>
                <a:cxn ang="0">
                  <a:pos x="T6" y="T7"/>
                </a:cxn>
                <a:cxn ang="0">
                  <a:pos x="T8" y="T9"/>
                </a:cxn>
                <a:cxn ang="0">
                  <a:pos x="T10" y="T11"/>
                </a:cxn>
                <a:cxn ang="0">
                  <a:pos x="T12" y="T13"/>
                </a:cxn>
              </a:cxnLst>
              <a:rect l="0" t="0" r="r" b="b"/>
              <a:pathLst>
                <a:path w="49" h="49">
                  <a:moveTo>
                    <a:pt x="33" y="3"/>
                  </a:moveTo>
                  <a:cubicBezTo>
                    <a:pt x="45" y="14"/>
                    <a:pt x="45" y="14"/>
                    <a:pt x="45" y="14"/>
                  </a:cubicBezTo>
                  <a:cubicBezTo>
                    <a:pt x="49" y="18"/>
                    <a:pt x="49" y="25"/>
                    <a:pt x="46" y="29"/>
                  </a:cubicBezTo>
                  <a:cubicBezTo>
                    <a:pt x="28" y="49"/>
                    <a:pt x="28" y="49"/>
                    <a:pt x="28" y="49"/>
                  </a:cubicBezTo>
                  <a:cubicBezTo>
                    <a:pt x="0" y="24"/>
                    <a:pt x="0" y="24"/>
                    <a:pt x="0" y="24"/>
                  </a:cubicBezTo>
                  <a:cubicBezTo>
                    <a:pt x="18" y="4"/>
                    <a:pt x="18" y="4"/>
                    <a:pt x="18" y="4"/>
                  </a:cubicBezTo>
                  <a:cubicBezTo>
                    <a:pt x="22" y="0"/>
                    <a:pt x="28" y="0"/>
                    <a:pt x="33"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6" name="Freeform 321"/>
            <p:cNvSpPr>
              <a:spLocks/>
            </p:cNvSpPr>
            <p:nvPr/>
          </p:nvSpPr>
          <p:spPr bwMode="auto">
            <a:xfrm>
              <a:off x="6484938" y="531813"/>
              <a:ext cx="233363" cy="309563"/>
            </a:xfrm>
            <a:custGeom>
              <a:avLst/>
              <a:gdLst>
                <a:gd name="T0" fmla="*/ 55 w 109"/>
                <a:gd name="T1" fmla="*/ 0 h 145"/>
                <a:gd name="T2" fmla="*/ 109 w 109"/>
                <a:gd name="T3" fmla="*/ 54 h 145"/>
                <a:gd name="T4" fmla="*/ 83 w 109"/>
                <a:gd name="T5" fmla="*/ 100 h 145"/>
                <a:gd name="T6" fmla="*/ 77 w 109"/>
                <a:gd name="T7" fmla="*/ 145 h 145"/>
                <a:gd name="T8" fmla="*/ 32 w 109"/>
                <a:gd name="T9" fmla="*/ 145 h 145"/>
                <a:gd name="T10" fmla="*/ 26 w 109"/>
                <a:gd name="T11" fmla="*/ 100 h 145"/>
                <a:gd name="T12" fmla="*/ 0 w 109"/>
                <a:gd name="T13" fmla="*/ 54 h 145"/>
                <a:gd name="T14" fmla="*/ 55 w 109"/>
                <a:gd name="T15" fmla="*/ 0 h 1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45">
                  <a:moveTo>
                    <a:pt x="55" y="0"/>
                  </a:moveTo>
                  <a:cubicBezTo>
                    <a:pt x="85" y="0"/>
                    <a:pt x="109" y="24"/>
                    <a:pt x="109" y="54"/>
                  </a:cubicBezTo>
                  <a:cubicBezTo>
                    <a:pt x="109" y="74"/>
                    <a:pt x="99" y="91"/>
                    <a:pt x="83" y="100"/>
                  </a:cubicBezTo>
                  <a:cubicBezTo>
                    <a:pt x="77" y="145"/>
                    <a:pt x="77" y="145"/>
                    <a:pt x="77" y="145"/>
                  </a:cubicBezTo>
                  <a:cubicBezTo>
                    <a:pt x="32" y="145"/>
                    <a:pt x="32" y="145"/>
                    <a:pt x="32" y="145"/>
                  </a:cubicBezTo>
                  <a:cubicBezTo>
                    <a:pt x="26" y="100"/>
                    <a:pt x="26" y="100"/>
                    <a:pt x="26" y="100"/>
                  </a:cubicBezTo>
                  <a:cubicBezTo>
                    <a:pt x="11" y="91"/>
                    <a:pt x="0" y="74"/>
                    <a:pt x="0" y="54"/>
                  </a:cubicBezTo>
                  <a:cubicBezTo>
                    <a:pt x="0" y="24"/>
                    <a:pt x="25" y="0"/>
                    <a:pt x="55" y="0"/>
                  </a:cubicBezTo>
                </a:path>
              </a:pathLst>
            </a:custGeom>
            <a:solidFill>
              <a:srgbClr val="CAE4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7" name="Freeform 322"/>
            <p:cNvSpPr>
              <a:spLocks noEditPoints="1"/>
            </p:cNvSpPr>
            <p:nvPr/>
          </p:nvSpPr>
          <p:spPr bwMode="auto">
            <a:xfrm>
              <a:off x="6545263" y="673100"/>
              <a:ext cx="109538" cy="125413"/>
            </a:xfrm>
            <a:custGeom>
              <a:avLst/>
              <a:gdLst>
                <a:gd name="T0" fmla="*/ 18 w 51"/>
                <a:gd name="T1" fmla="*/ 56 h 59"/>
                <a:gd name="T2" fmla="*/ 16 w 51"/>
                <a:gd name="T3" fmla="*/ 59 h 59"/>
                <a:gd name="T4" fmla="*/ 14 w 51"/>
                <a:gd name="T5" fmla="*/ 57 h 59"/>
                <a:gd name="T6" fmla="*/ 4 w 51"/>
                <a:gd name="T7" fmla="*/ 19 h 59"/>
                <a:gd name="T8" fmla="*/ 4 w 51"/>
                <a:gd name="T9" fmla="*/ 2 h 59"/>
                <a:gd name="T10" fmla="*/ 5 w 51"/>
                <a:gd name="T11" fmla="*/ 2 h 59"/>
                <a:gd name="T12" fmla="*/ 4 w 51"/>
                <a:gd name="T13" fmla="*/ 2 h 59"/>
                <a:gd name="T14" fmla="*/ 4 w 51"/>
                <a:gd name="T15" fmla="*/ 2 h 59"/>
                <a:gd name="T16" fmla="*/ 7 w 51"/>
                <a:gd name="T17" fmla="*/ 4 h 59"/>
                <a:gd name="T18" fmla="*/ 26 w 51"/>
                <a:gd name="T19" fmla="*/ 10 h 59"/>
                <a:gd name="T20" fmla="*/ 45 w 51"/>
                <a:gd name="T21" fmla="*/ 4 h 59"/>
                <a:gd name="T22" fmla="*/ 47 w 51"/>
                <a:gd name="T23" fmla="*/ 1 h 59"/>
                <a:gd name="T24" fmla="*/ 50 w 51"/>
                <a:gd name="T25" fmla="*/ 1 h 59"/>
                <a:gd name="T26" fmla="*/ 51 w 51"/>
                <a:gd name="T27" fmla="*/ 3 h 59"/>
                <a:gd name="T28" fmla="*/ 37 w 51"/>
                <a:gd name="T29" fmla="*/ 57 h 59"/>
                <a:gd name="T30" fmla="*/ 35 w 51"/>
                <a:gd name="T31" fmla="*/ 59 h 59"/>
                <a:gd name="T32" fmla="*/ 33 w 51"/>
                <a:gd name="T33" fmla="*/ 56 h 59"/>
                <a:gd name="T34" fmla="*/ 45 w 51"/>
                <a:gd name="T35" fmla="*/ 9 h 59"/>
                <a:gd name="T36" fmla="*/ 26 w 51"/>
                <a:gd name="T37" fmla="*/ 15 h 59"/>
                <a:gd name="T38" fmla="*/ 6 w 51"/>
                <a:gd name="T39" fmla="*/ 9 h 59"/>
                <a:gd name="T40" fmla="*/ 18 w 51"/>
                <a:gd name="T41" fmla="*/ 56 h 59"/>
                <a:gd name="T42" fmla="*/ 4 w 51"/>
                <a:gd name="T43" fmla="*/ 19 h 59"/>
                <a:gd name="T44" fmla="*/ 0 w 51"/>
                <a:gd name="T45" fmla="*/ 3 h 59"/>
                <a:gd name="T46" fmla="*/ 2 w 51"/>
                <a:gd name="T47" fmla="*/ 1 h 59"/>
                <a:gd name="T48" fmla="*/ 4 w 51"/>
                <a:gd name="T49" fmla="*/ 1 h 59"/>
                <a:gd name="T50" fmla="*/ 4 w 51"/>
                <a:gd name="T51" fmla="*/ 2 h 59"/>
                <a:gd name="T52" fmla="*/ 4 w 51"/>
                <a:gd name="T53" fmla="*/ 2 h 59"/>
                <a:gd name="T54" fmla="*/ 4 w 51"/>
                <a:gd name="T55" fmla="*/ 1 h 59"/>
                <a:gd name="T56" fmla="*/ 4 w 51"/>
                <a:gd name="T57" fmla="*/ 2 h 59"/>
                <a:gd name="T58" fmla="*/ 4 w 51"/>
                <a:gd name="T59" fmla="*/ 1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1" h="59">
                  <a:moveTo>
                    <a:pt x="18" y="56"/>
                  </a:moveTo>
                  <a:cubicBezTo>
                    <a:pt x="18" y="57"/>
                    <a:pt x="17" y="58"/>
                    <a:pt x="16" y="59"/>
                  </a:cubicBezTo>
                  <a:cubicBezTo>
                    <a:pt x="15" y="59"/>
                    <a:pt x="14" y="58"/>
                    <a:pt x="14" y="57"/>
                  </a:cubicBezTo>
                  <a:cubicBezTo>
                    <a:pt x="4" y="19"/>
                    <a:pt x="4" y="19"/>
                    <a:pt x="4" y="19"/>
                  </a:cubicBezTo>
                  <a:cubicBezTo>
                    <a:pt x="4" y="2"/>
                    <a:pt x="4" y="2"/>
                    <a:pt x="4" y="2"/>
                  </a:cubicBezTo>
                  <a:cubicBezTo>
                    <a:pt x="5" y="2"/>
                    <a:pt x="5" y="2"/>
                    <a:pt x="5" y="2"/>
                  </a:cubicBezTo>
                  <a:cubicBezTo>
                    <a:pt x="4" y="2"/>
                    <a:pt x="4" y="2"/>
                    <a:pt x="4" y="2"/>
                  </a:cubicBezTo>
                  <a:cubicBezTo>
                    <a:pt x="4" y="2"/>
                    <a:pt x="4" y="2"/>
                    <a:pt x="4" y="2"/>
                  </a:cubicBezTo>
                  <a:cubicBezTo>
                    <a:pt x="5" y="2"/>
                    <a:pt x="6" y="3"/>
                    <a:pt x="7" y="4"/>
                  </a:cubicBezTo>
                  <a:cubicBezTo>
                    <a:pt x="12" y="8"/>
                    <a:pt x="19" y="10"/>
                    <a:pt x="26" y="10"/>
                  </a:cubicBezTo>
                  <a:cubicBezTo>
                    <a:pt x="33" y="11"/>
                    <a:pt x="40" y="8"/>
                    <a:pt x="45" y="4"/>
                  </a:cubicBezTo>
                  <a:cubicBezTo>
                    <a:pt x="45" y="3"/>
                    <a:pt x="46" y="2"/>
                    <a:pt x="47" y="1"/>
                  </a:cubicBezTo>
                  <a:cubicBezTo>
                    <a:pt x="48" y="0"/>
                    <a:pt x="49" y="0"/>
                    <a:pt x="50" y="1"/>
                  </a:cubicBezTo>
                  <a:cubicBezTo>
                    <a:pt x="51" y="2"/>
                    <a:pt x="51" y="2"/>
                    <a:pt x="51" y="3"/>
                  </a:cubicBezTo>
                  <a:cubicBezTo>
                    <a:pt x="37" y="57"/>
                    <a:pt x="37" y="57"/>
                    <a:pt x="37" y="57"/>
                  </a:cubicBezTo>
                  <a:cubicBezTo>
                    <a:pt x="37" y="58"/>
                    <a:pt x="36" y="59"/>
                    <a:pt x="35" y="59"/>
                  </a:cubicBezTo>
                  <a:cubicBezTo>
                    <a:pt x="34" y="58"/>
                    <a:pt x="33" y="57"/>
                    <a:pt x="33" y="56"/>
                  </a:cubicBezTo>
                  <a:cubicBezTo>
                    <a:pt x="45" y="9"/>
                    <a:pt x="45" y="9"/>
                    <a:pt x="45" y="9"/>
                  </a:cubicBezTo>
                  <a:cubicBezTo>
                    <a:pt x="39" y="13"/>
                    <a:pt x="33" y="15"/>
                    <a:pt x="26" y="15"/>
                  </a:cubicBezTo>
                  <a:cubicBezTo>
                    <a:pt x="19" y="15"/>
                    <a:pt x="12" y="13"/>
                    <a:pt x="6" y="9"/>
                  </a:cubicBezTo>
                  <a:lnTo>
                    <a:pt x="18" y="56"/>
                  </a:lnTo>
                  <a:close/>
                  <a:moveTo>
                    <a:pt x="4" y="19"/>
                  </a:moveTo>
                  <a:cubicBezTo>
                    <a:pt x="0" y="3"/>
                    <a:pt x="0" y="3"/>
                    <a:pt x="0" y="3"/>
                  </a:cubicBezTo>
                  <a:cubicBezTo>
                    <a:pt x="0" y="2"/>
                    <a:pt x="1" y="1"/>
                    <a:pt x="2" y="1"/>
                  </a:cubicBezTo>
                  <a:cubicBezTo>
                    <a:pt x="3" y="0"/>
                    <a:pt x="4" y="1"/>
                    <a:pt x="4" y="1"/>
                  </a:cubicBezTo>
                  <a:cubicBezTo>
                    <a:pt x="4" y="2"/>
                    <a:pt x="4" y="2"/>
                    <a:pt x="4" y="2"/>
                  </a:cubicBezTo>
                  <a:cubicBezTo>
                    <a:pt x="4" y="2"/>
                    <a:pt x="4" y="2"/>
                    <a:pt x="4" y="2"/>
                  </a:cubicBezTo>
                  <a:cubicBezTo>
                    <a:pt x="4" y="2"/>
                    <a:pt x="4" y="1"/>
                    <a:pt x="4" y="1"/>
                  </a:cubicBezTo>
                  <a:cubicBezTo>
                    <a:pt x="4" y="2"/>
                    <a:pt x="4" y="2"/>
                    <a:pt x="4" y="2"/>
                  </a:cubicBezTo>
                  <a:lnTo>
                    <a:pt x="4" y="19"/>
                  </a:lnTo>
                  <a:close/>
                </a:path>
              </a:pathLst>
            </a:custGeom>
            <a:solidFill>
              <a:srgbClr val="7FB4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8" name="Freeform 323"/>
            <p:cNvSpPr>
              <a:spLocks/>
            </p:cNvSpPr>
            <p:nvPr/>
          </p:nvSpPr>
          <p:spPr bwMode="auto">
            <a:xfrm>
              <a:off x="6535738" y="784225"/>
              <a:ext cx="131763" cy="77788"/>
            </a:xfrm>
            <a:custGeom>
              <a:avLst/>
              <a:gdLst>
                <a:gd name="T0" fmla="*/ 0 w 61"/>
                <a:gd name="T1" fmla="*/ 0 h 36"/>
                <a:gd name="T2" fmla="*/ 61 w 61"/>
                <a:gd name="T3" fmla="*/ 0 h 36"/>
                <a:gd name="T4" fmla="*/ 58 w 61"/>
                <a:gd name="T5" fmla="*/ 28 h 36"/>
                <a:gd name="T6" fmla="*/ 51 w 61"/>
                <a:gd name="T7" fmla="*/ 36 h 36"/>
                <a:gd name="T8" fmla="*/ 11 w 61"/>
                <a:gd name="T9" fmla="*/ 36 h 36"/>
                <a:gd name="T10" fmla="*/ 3 w 61"/>
                <a:gd name="T11" fmla="*/ 28 h 36"/>
                <a:gd name="T12" fmla="*/ 0 w 61"/>
                <a:gd name="T13" fmla="*/ 0 h 36"/>
              </a:gdLst>
              <a:ahLst/>
              <a:cxnLst>
                <a:cxn ang="0">
                  <a:pos x="T0" y="T1"/>
                </a:cxn>
                <a:cxn ang="0">
                  <a:pos x="T2" y="T3"/>
                </a:cxn>
                <a:cxn ang="0">
                  <a:pos x="T4" y="T5"/>
                </a:cxn>
                <a:cxn ang="0">
                  <a:pos x="T6" y="T7"/>
                </a:cxn>
                <a:cxn ang="0">
                  <a:pos x="T8" y="T9"/>
                </a:cxn>
                <a:cxn ang="0">
                  <a:pos x="T10" y="T11"/>
                </a:cxn>
                <a:cxn ang="0">
                  <a:pos x="T12" y="T13"/>
                </a:cxn>
              </a:cxnLst>
              <a:rect l="0" t="0" r="r" b="b"/>
              <a:pathLst>
                <a:path w="61" h="36">
                  <a:moveTo>
                    <a:pt x="0" y="0"/>
                  </a:moveTo>
                  <a:cubicBezTo>
                    <a:pt x="61" y="0"/>
                    <a:pt x="61" y="0"/>
                    <a:pt x="61" y="0"/>
                  </a:cubicBezTo>
                  <a:cubicBezTo>
                    <a:pt x="58" y="28"/>
                    <a:pt x="58" y="28"/>
                    <a:pt x="58" y="28"/>
                  </a:cubicBezTo>
                  <a:cubicBezTo>
                    <a:pt x="58" y="33"/>
                    <a:pt x="58" y="36"/>
                    <a:pt x="51" y="36"/>
                  </a:cubicBezTo>
                  <a:cubicBezTo>
                    <a:pt x="11" y="36"/>
                    <a:pt x="11" y="36"/>
                    <a:pt x="11" y="36"/>
                  </a:cubicBezTo>
                  <a:cubicBezTo>
                    <a:pt x="4" y="36"/>
                    <a:pt x="3" y="33"/>
                    <a:pt x="3" y="28"/>
                  </a:cubicBezTo>
                  <a:lnTo>
                    <a:pt x="0" y="0"/>
                  </a:lnTo>
                  <a:close/>
                </a:path>
              </a:pathLst>
            </a:custGeom>
            <a:solidFill>
              <a:srgbClr val="7FB4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19" name="Freeform 324"/>
            <p:cNvSpPr>
              <a:spLocks/>
            </p:cNvSpPr>
            <p:nvPr/>
          </p:nvSpPr>
          <p:spPr bwMode="auto">
            <a:xfrm>
              <a:off x="6638926" y="422275"/>
              <a:ext cx="50800" cy="96838"/>
            </a:xfrm>
            <a:custGeom>
              <a:avLst/>
              <a:gdLst>
                <a:gd name="T0" fmla="*/ 13 w 24"/>
                <a:gd name="T1" fmla="*/ 4 h 45"/>
                <a:gd name="T2" fmla="*/ 16 w 24"/>
                <a:gd name="T3" fmla="*/ 1 h 45"/>
                <a:gd name="T4" fmla="*/ 20 w 24"/>
                <a:gd name="T5" fmla="*/ 1 h 45"/>
                <a:gd name="T6" fmla="*/ 23 w 24"/>
                <a:gd name="T7" fmla="*/ 4 h 45"/>
                <a:gd name="T8" fmla="*/ 24 w 24"/>
                <a:gd name="T9" fmla="*/ 8 h 45"/>
                <a:gd name="T10" fmla="*/ 12 w 24"/>
                <a:gd name="T11" fmla="*/ 41 h 45"/>
                <a:gd name="T12" fmla="*/ 12 w 24"/>
                <a:gd name="T13" fmla="*/ 41 h 45"/>
                <a:gd name="T14" fmla="*/ 9 w 24"/>
                <a:gd name="T15" fmla="*/ 44 h 45"/>
                <a:gd name="T16" fmla="*/ 5 w 24"/>
                <a:gd name="T17" fmla="*/ 44 h 45"/>
                <a:gd name="T18" fmla="*/ 5 w 24"/>
                <a:gd name="T19" fmla="*/ 44 h 45"/>
                <a:gd name="T20" fmla="*/ 4 w 24"/>
                <a:gd name="T21" fmla="*/ 44 h 45"/>
                <a:gd name="T22" fmla="*/ 1 w 24"/>
                <a:gd name="T23" fmla="*/ 41 h 45"/>
                <a:gd name="T24" fmla="*/ 1 w 24"/>
                <a:gd name="T25" fmla="*/ 37 h 45"/>
                <a:gd name="T26" fmla="*/ 1 w 24"/>
                <a:gd name="T27" fmla="*/ 37 h 45"/>
                <a:gd name="T28" fmla="*/ 13 w 24"/>
                <a:gd name="T29" fmla="*/ 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45">
                  <a:moveTo>
                    <a:pt x="13" y="4"/>
                  </a:moveTo>
                  <a:cubicBezTo>
                    <a:pt x="13" y="3"/>
                    <a:pt x="14" y="2"/>
                    <a:pt x="16" y="1"/>
                  </a:cubicBezTo>
                  <a:cubicBezTo>
                    <a:pt x="17" y="0"/>
                    <a:pt x="19" y="0"/>
                    <a:pt x="20" y="1"/>
                  </a:cubicBezTo>
                  <a:cubicBezTo>
                    <a:pt x="22" y="1"/>
                    <a:pt x="23" y="2"/>
                    <a:pt x="23" y="4"/>
                  </a:cubicBezTo>
                  <a:cubicBezTo>
                    <a:pt x="24" y="5"/>
                    <a:pt x="24" y="7"/>
                    <a:pt x="24" y="8"/>
                  </a:cubicBezTo>
                  <a:cubicBezTo>
                    <a:pt x="12" y="41"/>
                    <a:pt x="12" y="41"/>
                    <a:pt x="12" y="41"/>
                  </a:cubicBezTo>
                  <a:cubicBezTo>
                    <a:pt x="12" y="41"/>
                    <a:pt x="12" y="41"/>
                    <a:pt x="12" y="41"/>
                  </a:cubicBezTo>
                  <a:cubicBezTo>
                    <a:pt x="11" y="42"/>
                    <a:pt x="10" y="43"/>
                    <a:pt x="9" y="44"/>
                  </a:cubicBezTo>
                  <a:cubicBezTo>
                    <a:pt x="8" y="45"/>
                    <a:pt x="6" y="45"/>
                    <a:pt x="5" y="44"/>
                  </a:cubicBezTo>
                  <a:cubicBezTo>
                    <a:pt x="5" y="44"/>
                    <a:pt x="5" y="44"/>
                    <a:pt x="5" y="44"/>
                  </a:cubicBezTo>
                  <a:cubicBezTo>
                    <a:pt x="4" y="44"/>
                    <a:pt x="4" y="44"/>
                    <a:pt x="4" y="44"/>
                  </a:cubicBezTo>
                  <a:cubicBezTo>
                    <a:pt x="3" y="44"/>
                    <a:pt x="2" y="43"/>
                    <a:pt x="1" y="41"/>
                  </a:cubicBezTo>
                  <a:cubicBezTo>
                    <a:pt x="0" y="40"/>
                    <a:pt x="0" y="38"/>
                    <a:pt x="1" y="37"/>
                  </a:cubicBezTo>
                  <a:cubicBezTo>
                    <a:pt x="1" y="37"/>
                    <a:pt x="1" y="37"/>
                    <a:pt x="1" y="37"/>
                  </a:cubicBezTo>
                  <a:lnTo>
                    <a:pt x="13"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20" name="Freeform 325"/>
            <p:cNvSpPr>
              <a:spLocks/>
            </p:cNvSpPr>
            <p:nvPr/>
          </p:nvSpPr>
          <p:spPr bwMode="auto">
            <a:xfrm>
              <a:off x="6683376" y="460375"/>
              <a:ext cx="73025" cy="84138"/>
            </a:xfrm>
            <a:custGeom>
              <a:avLst/>
              <a:gdLst>
                <a:gd name="T0" fmla="*/ 24 w 34"/>
                <a:gd name="T1" fmla="*/ 3 h 39"/>
                <a:gd name="T2" fmla="*/ 28 w 34"/>
                <a:gd name="T3" fmla="*/ 1 h 39"/>
                <a:gd name="T4" fmla="*/ 32 w 34"/>
                <a:gd name="T5" fmla="*/ 2 h 39"/>
                <a:gd name="T6" fmla="*/ 34 w 34"/>
                <a:gd name="T7" fmla="*/ 6 h 39"/>
                <a:gd name="T8" fmla="*/ 33 w 34"/>
                <a:gd name="T9" fmla="*/ 10 h 39"/>
                <a:gd name="T10" fmla="*/ 10 w 34"/>
                <a:gd name="T11" fmla="*/ 37 h 39"/>
                <a:gd name="T12" fmla="*/ 7 w 34"/>
                <a:gd name="T13" fmla="*/ 39 h 39"/>
                <a:gd name="T14" fmla="*/ 2 w 34"/>
                <a:gd name="T15" fmla="*/ 37 h 39"/>
                <a:gd name="T16" fmla="*/ 0 w 34"/>
                <a:gd name="T17" fmla="*/ 33 h 39"/>
                <a:gd name="T18" fmla="*/ 2 w 34"/>
                <a:gd name="T19" fmla="*/ 29 h 39"/>
                <a:gd name="T20" fmla="*/ 24 w 34"/>
                <a:gd name="T21" fmla="*/ 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39">
                  <a:moveTo>
                    <a:pt x="24" y="3"/>
                  </a:moveTo>
                  <a:cubicBezTo>
                    <a:pt x="25" y="1"/>
                    <a:pt x="26" y="1"/>
                    <a:pt x="28" y="1"/>
                  </a:cubicBezTo>
                  <a:cubicBezTo>
                    <a:pt x="29" y="0"/>
                    <a:pt x="31" y="1"/>
                    <a:pt x="32" y="2"/>
                  </a:cubicBezTo>
                  <a:cubicBezTo>
                    <a:pt x="33" y="3"/>
                    <a:pt x="34" y="4"/>
                    <a:pt x="34" y="6"/>
                  </a:cubicBezTo>
                  <a:cubicBezTo>
                    <a:pt x="34" y="7"/>
                    <a:pt x="34" y="9"/>
                    <a:pt x="33" y="10"/>
                  </a:cubicBezTo>
                  <a:cubicBezTo>
                    <a:pt x="10" y="37"/>
                    <a:pt x="10" y="37"/>
                    <a:pt x="10" y="37"/>
                  </a:cubicBezTo>
                  <a:cubicBezTo>
                    <a:pt x="9" y="38"/>
                    <a:pt x="8" y="38"/>
                    <a:pt x="7" y="39"/>
                  </a:cubicBezTo>
                  <a:cubicBezTo>
                    <a:pt x="5" y="39"/>
                    <a:pt x="4" y="38"/>
                    <a:pt x="2" y="37"/>
                  </a:cubicBezTo>
                  <a:cubicBezTo>
                    <a:pt x="1" y="36"/>
                    <a:pt x="0" y="35"/>
                    <a:pt x="0" y="33"/>
                  </a:cubicBezTo>
                  <a:cubicBezTo>
                    <a:pt x="0" y="32"/>
                    <a:pt x="1" y="30"/>
                    <a:pt x="2" y="29"/>
                  </a:cubicBezTo>
                  <a:lnTo>
                    <a:pt x="24"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21" name="Freeform 326"/>
            <p:cNvSpPr>
              <a:spLocks/>
            </p:cNvSpPr>
            <p:nvPr/>
          </p:nvSpPr>
          <p:spPr bwMode="auto">
            <a:xfrm>
              <a:off x="6718301" y="520700"/>
              <a:ext cx="87313" cy="61913"/>
            </a:xfrm>
            <a:custGeom>
              <a:avLst/>
              <a:gdLst>
                <a:gd name="T0" fmla="*/ 33 w 41"/>
                <a:gd name="T1" fmla="*/ 1 h 29"/>
                <a:gd name="T2" fmla="*/ 33 w 41"/>
                <a:gd name="T3" fmla="*/ 1 h 29"/>
                <a:gd name="T4" fmla="*/ 33 w 41"/>
                <a:gd name="T5" fmla="*/ 1 h 29"/>
                <a:gd name="T6" fmla="*/ 34 w 41"/>
                <a:gd name="T7" fmla="*/ 1 h 29"/>
                <a:gd name="T8" fmla="*/ 37 w 41"/>
                <a:gd name="T9" fmla="*/ 0 h 29"/>
                <a:gd name="T10" fmla="*/ 37 w 41"/>
                <a:gd name="T11" fmla="*/ 0 h 29"/>
                <a:gd name="T12" fmla="*/ 41 w 41"/>
                <a:gd name="T13" fmla="*/ 3 h 29"/>
                <a:gd name="T14" fmla="*/ 41 w 41"/>
                <a:gd name="T15" fmla="*/ 4 h 29"/>
                <a:gd name="T16" fmla="*/ 41 w 41"/>
                <a:gd name="T17" fmla="*/ 4 h 29"/>
                <a:gd name="T18" fmla="*/ 41 w 41"/>
                <a:gd name="T19" fmla="*/ 7 h 29"/>
                <a:gd name="T20" fmla="*/ 41 w 41"/>
                <a:gd name="T21" fmla="*/ 7 h 29"/>
                <a:gd name="T22" fmla="*/ 38 w 41"/>
                <a:gd name="T23" fmla="*/ 11 h 29"/>
                <a:gd name="T24" fmla="*/ 8 w 41"/>
                <a:gd name="T25" fmla="*/ 28 h 29"/>
                <a:gd name="T26" fmla="*/ 4 w 41"/>
                <a:gd name="T27" fmla="*/ 29 h 29"/>
                <a:gd name="T28" fmla="*/ 4 w 41"/>
                <a:gd name="T29" fmla="*/ 29 h 29"/>
                <a:gd name="T30" fmla="*/ 1 w 41"/>
                <a:gd name="T31" fmla="*/ 26 h 29"/>
                <a:gd name="T32" fmla="*/ 0 w 41"/>
                <a:gd name="T33" fmla="*/ 22 h 29"/>
                <a:gd name="T34" fmla="*/ 3 w 41"/>
                <a:gd name="T35" fmla="*/ 18 h 29"/>
                <a:gd name="T36" fmla="*/ 3 w 41"/>
                <a:gd name="T37" fmla="*/ 18 h 29"/>
                <a:gd name="T38" fmla="*/ 33 w 41"/>
                <a:gd name="T39"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29">
                  <a:moveTo>
                    <a:pt x="33" y="1"/>
                  </a:moveTo>
                  <a:cubicBezTo>
                    <a:pt x="33" y="1"/>
                    <a:pt x="33" y="1"/>
                    <a:pt x="33" y="1"/>
                  </a:cubicBezTo>
                  <a:cubicBezTo>
                    <a:pt x="33" y="1"/>
                    <a:pt x="33" y="1"/>
                    <a:pt x="33" y="1"/>
                  </a:cubicBezTo>
                  <a:cubicBezTo>
                    <a:pt x="34" y="1"/>
                    <a:pt x="34" y="1"/>
                    <a:pt x="34" y="1"/>
                  </a:cubicBezTo>
                  <a:cubicBezTo>
                    <a:pt x="35" y="0"/>
                    <a:pt x="36" y="0"/>
                    <a:pt x="37" y="0"/>
                  </a:cubicBezTo>
                  <a:cubicBezTo>
                    <a:pt x="37" y="0"/>
                    <a:pt x="37" y="0"/>
                    <a:pt x="37" y="0"/>
                  </a:cubicBezTo>
                  <a:cubicBezTo>
                    <a:pt x="39" y="1"/>
                    <a:pt x="40" y="2"/>
                    <a:pt x="41" y="3"/>
                  </a:cubicBezTo>
                  <a:cubicBezTo>
                    <a:pt x="41" y="4"/>
                    <a:pt x="41" y="4"/>
                    <a:pt x="41" y="4"/>
                  </a:cubicBezTo>
                  <a:cubicBezTo>
                    <a:pt x="41" y="4"/>
                    <a:pt x="41" y="4"/>
                    <a:pt x="41" y="4"/>
                  </a:cubicBezTo>
                  <a:cubicBezTo>
                    <a:pt x="41" y="5"/>
                    <a:pt x="41" y="6"/>
                    <a:pt x="41" y="7"/>
                  </a:cubicBezTo>
                  <a:cubicBezTo>
                    <a:pt x="41" y="7"/>
                    <a:pt x="41" y="7"/>
                    <a:pt x="41" y="7"/>
                  </a:cubicBezTo>
                  <a:cubicBezTo>
                    <a:pt x="41" y="9"/>
                    <a:pt x="40" y="10"/>
                    <a:pt x="38" y="11"/>
                  </a:cubicBezTo>
                  <a:cubicBezTo>
                    <a:pt x="8" y="28"/>
                    <a:pt x="8" y="28"/>
                    <a:pt x="8" y="28"/>
                  </a:cubicBezTo>
                  <a:cubicBezTo>
                    <a:pt x="7" y="29"/>
                    <a:pt x="5" y="29"/>
                    <a:pt x="4" y="29"/>
                  </a:cubicBezTo>
                  <a:cubicBezTo>
                    <a:pt x="4" y="29"/>
                    <a:pt x="4" y="29"/>
                    <a:pt x="4" y="29"/>
                  </a:cubicBezTo>
                  <a:cubicBezTo>
                    <a:pt x="3" y="28"/>
                    <a:pt x="1" y="28"/>
                    <a:pt x="1" y="26"/>
                  </a:cubicBezTo>
                  <a:cubicBezTo>
                    <a:pt x="0" y="25"/>
                    <a:pt x="0" y="23"/>
                    <a:pt x="0" y="22"/>
                  </a:cubicBezTo>
                  <a:cubicBezTo>
                    <a:pt x="0" y="20"/>
                    <a:pt x="1" y="19"/>
                    <a:pt x="3" y="18"/>
                  </a:cubicBezTo>
                  <a:cubicBezTo>
                    <a:pt x="3" y="18"/>
                    <a:pt x="3" y="18"/>
                    <a:pt x="3" y="18"/>
                  </a:cubicBezTo>
                  <a:cubicBezTo>
                    <a:pt x="33" y="1"/>
                    <a:pt x="33" y="1"/>
                    <a:pt x="3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22" name="Freeform 327"/>
            <p:cNvSpPr>
              <a:spLocks/>
            </p:cNvSpPr>
            <p:nvPr/>
          </p:nvSpPr>
          <p:spPr bwMode="auto">
            <a:xfrm>
              <a:off x="6735763" y="593725"/>
              <a:ext cx="98425" cy="38100"/>
            </a:xfrm>
            <a:custGeom>
              <a:avLst/>
              <a:gdLst>
                <a:gd name="T0" fmla="*/ 39 w 46"/>
                <a:gd name="T1" fmla="*/ 0 h 18"/>
                <a:gd name="T2" fmla="*/ 43 w 46"/>
                <a:gd name="T3" fmla="*/ 1 h 18"/>
                <a:gd name="T4" fmla="*/ 46 w 46"/>
                <a:gd name="T5" fmla="*/ 5 h 18"/>
                <a:gd name="T6" fmla="*/ 45 w 46"/>
                <a:gd name="T7" fmla="*/ 9 h 18"/>
                <a:gd name="T8" fmla="*/ 41 w 46"/>
                <a:gd name="T9" fmla="*/ 11 h 18"/>
                <a:gd name="T10" fmla="*/ 7 w 46"/>
                <a:gd name="T11" fmla="*/ 17 h 18"/>
                <a:gd name="T12" fmla="*/ 7 w 46"/>
                <a:gd name="T13" fmla="*/ 17 h 18"/>
                <a:gd name="T14" fmla="*/ 2 w 46"/>
                <a:gd name="T15" fmla="*/ 17 h 18"/>
                <a:gd name="T16" fmla="*/ 0 w 46"/>
                <a:gd name="T17" fmla="*/ 13 h 18"/>
                <a:gd name="T18" fmla="*/ 0 w 46"/>
                <a:gd name="T19" fmla="*/ 13 h 18"/>
                <a:gd name="T20" fmla="*/ 1 w 46"/>
                <a:gd name="T21" fmla="*/ 9 h 18"/>
                <a:gd name="T22" fmla="*/ 5 w 46"/>
                <a:gd name="T23" fmla="*/ 6 h 18"/>
                <a:gd name="T24" fmla="*/ 39 w 46"/>
                <a:gd name="T25"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18">
                  <a:moveTo>
                    <a:pt x="39" y="0"/>
                  </a:moveTo>
                  <a:cubicBezTo>
                    <a:pt x="41" y="0"/>
                    <a:pt x="42" y="0"/>
                    <a:pt x="43" y="1"/>
                  </a:cubicBezTo>
                  <a:cubicBezTo>
                    <a:pt x="44" y="2"/>
                    <a:pt x="45" y="3"/>
                    <a:pt x="46" y="5"/>
                  </a:cubicBezTo>
                  <a:cubicBezTo>
                    <a:pt x="46" y="6"/>
                    <a:pt x="46" y="8"/>
                    <a:pt x="45" y="9"/>
                  </a:cubicBezTo>
                  <a:cubicBezTo>
                    <a:pt x="44" y="10"/>
                    <a:pt x="43" y="11"/>
                    <a:pt x="41" y="11"/>
                  </a:cubicBezTo>
                  <a:cubicBezTo>
                    <a:pt x="7" y="17"/>
                    <a:pt x="7" y="17"/>
                    <a:pt x="7" y="17"/>
                  </a:cubicBezTo>
                  <a:cubicBezTo>
                    <a:pt x="7" y="17"/>
                    <a:pt x="7" y="17"/>
                    <a:pt x="7" y="17"/>
                  </a:cubicBezTo>
                  <a:cubicBezTo>
                    <a:pt x="5" y="18"/>
                    <a:pt x="4" y="17"/>
                    <a:pt x="2" y="17"/>
                  </a:cubicBezTo>
                  <a:cubicBezTo>
                    <a:pt x="1" y="16"/>
                    <a:pt x="0" y="14"/>
                    <a:pt x="0" y="13"/>
                  </a:cubicBezTo>
                  <a:cubicBezTo>
                    <a:pt x="0" y="13"/>
                    <a:pt x="0" y="13"/>
                    <a:pt x="0" y="13"/>
                  </a:cubicBezTo>
                  <a:cubicBezTo>
                    <a:pt x="0" y="11"/>
                    <a:pt x="0" y="10"/>
                    <a:pt x="1" y="9"/>
                  </a:cubicBezTo>
                  <a:cubicBezTo>
                    <a:pt x="2" y="7"/>
                    <a:pt x="3" y="6"/>
                    <a:pt x="5" y="6"/>
                  </a:cubicBezTo>
                  <a:cubicBezTo>
                    <a:pt x="39" y="0"/>
                    <a:pt x="39" y="0"/>
                    <a:pt x="3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23" name="Freeform 328"/>
            <p:cNvSpPr>
              <a:spLocks/>
            </p:cNvSpPr>
            <p:nvPr/>
          </p:nvSpPr>
          <p:spPr bwMode="auto">
            <a:xfrm>
              <a:off x="6589713" y="409575"/>
              <a:ext cx="23813" cy="98425"/>
            </a:xfrm>
            <a:custGeom>
              <a:avLst/>
              <a:gdLst>
                <a:gd name="T0" fmla="*/ 0 w 11"/>
                <a:gd name="T1" fmla="*/ 6 h 46"/>
                <a:gd name="T2" fmla="*/ 2 w 11"/>
                <a:gd name="T3" fmla="*/ 2 h 46"/>
                <a:gd name="T4" fmla="*/ 6 w 11"/>
                <a:gd name="T5" fmla="*/ 0 h 46"/>
                <a:gd name="T6" fmla="*/ 10 w 11"/>
                <a:gd name="T7" fmla="*/ 2 h 46"/>
                <a:gd name="T8" fmla="*/ 11 w 11"/>
                <a:gd name="T9" fmla="*/ 6 h 46"/>
                <a:gd name="T10" fmla="*/ 11 w 11"/>
                <a:gd name="T11" fmla="*/ 41 h 46"/>
                <a:gd name="T12" fmla="*/ 10 w 11"/>
                <a:gd name="T13" fmla="*/ 45 h 46"/>
                <a:gd name="T14" fmla="*/ 6 w 11"/>
                <a:gd name="T15" fmla="*/ 46 h 46"/>
                <a:gd name="T16" fmla="*/ 2 w 11"/>
                <a:gd name="T17" fmla="*/ 45 h 46"/>
                <a:gd name="T18" fmla="*/ 0 w 11"/>
                <a:gd name="T19" fmla="*/ 41 h 46"/>
                <a:gd name="T20" fmla="*/ 0 w 11"/>
                <a:gd name="T21" fmla="*/ 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46">
                  <a:moveTo>
                    <a:pt x="0" y="6"/>
                  </a:moveTo>
                  <a:cubicBezTo>
                    <a:pt x="0" y="4"/>
                    <a:pt x="0" y="3"/>
                    <a:pt x="2" y="2"/>
                  </a:cubicBezTo>
                  <a:cubicBezTo>
                    <a:pt x="3" y="1"/>
                    <a:pt x="4" y="0"/>
                    <a:pt x="6" y="0"/>
                  </a:cubicBezTo>
                  <a:cubicBezTo>
                    <a:pt x="7" y="0"/>
                    <a:pt x="9" y="1"/>
                    <a:pt x="10" y="2"/>
                  </a:cubicBezTo>
                  <a:cubicBezTo>
                    <a:pt x="11" y="3"/>
                    <a:pt x="11" y="4"/>
                    <a:pt x="11" y="6"/>
                  </a:cubicBezTo>
                  <a:cubicBezTo>
                    <a:pt x="11" y="41"/>
                    <a:pt x="11" y="41"/>
                    <a:pt x="11" y="41"/>
                  </a:cubicBezTo>
                  <a:cubicBezTo>
                    <a:pt x="11" y="42"/>
                    <a:pt x="11" y="44"/>
                    <a:pt x="10" y="45"/>
                  </a:cubicBezTo>
                  <a:cubicBezTo>
                    <a:pt x="9" y="46"/>
                    <a:pt x="7" y="46"/>
                    <a:pt x="6" y="46"/>
                  </a:cubicBezTo>
                  <a:cubicBezTo>
                    <a:pt x="4" y="46"/>
                    <a:pt x="3" y="46"/>
                    <a:pt x="2" y="45"/>
                  </a:cubicBezTo>
                  <a:cubicBezTo>
                    <a:pt x="0" y="44"/>
                    <a:pt x="0" y="42"/>
                    <a:pt x="0" y="41"/>
                  </a:cubicBezTo>
                  <a:lnTo>
                    <a:pt x="0"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24" name="Freeform 329"/>
            <p:cNvSpPr>
              <a:spLocks/>
            </p:cNvSpPr>
            <p:nvPr/>
          </p:nvSpPr>
          <p:spPr bwMode="auto">
            <a:xfrm>
              <a:off x="6511926" y="422275"/>
              <a:ext cx="52388" cy="96838"/>
            </a:xfrm>
            <a:custGeom>
              <a:avLst/>
              <a:gdLst>
                <a:gd name="T0" fmla="*/ 1 w 24"/>
                <a:gd name="T1" fmla="*/ 8 h 45"/>
                <a:gd name="T2" fmla="*/ 1 w 24"/>
                <a:gd name="T3" fmla="*/ 4 h 45"/>
                <a:gd name="T4" fmla="*/ 4 w 24"/>
                <a:gd name="T5" fmla="*/ 1 h 45"/>
                <a:gd name="T6" fmla="*/ 8 w 24"/>
                <a:gd name="T7" fmla="*/ 1 h 45"/>
                <a:gd name="T8" fmla="*/ 11 w 24"/>
                <a:gd name="T9" fmla="*/ 4 h 45"/>
                <a:gd name="T10" fmla="*/ 23 w 24"/>
                <a:gd name="T11" fmla="*/ 37 h 45"/>
                <a:gd name="T12" fmla="*/ 24 w 24"/>
                <a:gd name="T13" fmla="*/ 37 h 45"/>
                <a:gd name="T14" fmla="*/ 24 w 24"/>
                <a:gd name="T15" fmla="*/ 38 h 45"/>
                <a:gd name="T16" fmla="*/ 23 w 24"/>
                <a:gd name="T17" fmla="*/ 41 h 45"/>
                <a:gd name="T18" fmla="*/ 20 w 24"/>
                <a:gd name="T19" fmla="*/ 44 h 45"/>
                <a:gd name="T20" fmla="*/ 19 w 24"/>
                <a:gd name="T21" fmla="*/ 44 h 45"/>
                <a:gd name="T22" fmla="*/ 19 w 24"/>
                <a:gd name="T23" fmla="*/ 44 h 45"/>
                <a:gd name="T24" fmla="*/ 16 w 24"/>
                <a:gd name="T25" fmla="*/ 44 h 45"/>
                <a:gd name="T26" fmla="*/ 13 w 24"/>
                <a:gd name="T27" fmla="*/ 41 h 45"/>
                <a:gd name="T28" fmla="*/ 13 w 24"/>
                <a:gd name="T29" fmla="*/ 41 h 45"/>
                <a:gd name="T30" fmla="*/ 13 w 24"/>
                <a:gd name="T31" fmla="*/ 41 h 45"/>
                <a:gd name="T32" fmla="*/ 13 w 24"/>
                <a:gd name="T33" fmla="*/ 41 h 45"/>
                <a:gd name="T34" fmla="*/ 13 w 24"/>
                <a:gd name="T35" fmla="*/ 41 h 45"/>
                <a:gd name="T36" fmla="*/ 1 w 24"/>
                <a:gd name="T37" fmla="*/ 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45">
                  <a:moveTo>
                    <a:pt x="1" y="8"/>
                  </a:moveTo>
                  <a:cubicBezTo>
                    <a:pt x="0" y="7"/>
                    <a:pt x="0" y="5"/>
                    <a:pt x="1" y="4"/>
                  </a:cubicBezTo>
                  <a:cubicBezTo>
                    <a:pt x="1" y="2"/>
                    <a:pt x="3" y="1"/>
                    <a:pt x="4" y="1"/>
                  </a:cubicBezTo>
                  <a:cubicBezTo>
                    <a:pt x="6" y="0"/>
                    <a:pt x="7" y="0"/>
                    <a:pt x="8" y="1"/>
                  </a:cubicBezTo>
                  <a:cubicBezTo>
                    <a:pt x="10" y="2"/>
                    <a:pt x="11" y="3"/>
                    <a:pt x="11" y="4"/>
                  </a:cubicBezTo>
                  <a:cubicBezTo>
                    <a:pt x="23" y="37"/>
                    <a:pt x="23" y="37"/>
                    <a:pt x="23" y="37"/>
                  </a:cubicBezTo>
                  <a:cubicBezTo>
                    <a:pt x="24" y="37"/>
                    <a:pt x="24" y="37"/>
                    <a:pt x="24" y="37"/>
                  </a:cubicBezTo>
                  <a:cubicBezTo>
                    <a:pt x="24" y="38"/>
                    <a:pt x="24" y="38"/>
                    <a:pt x="24" y="38"/>
                  </a:cubicBezTo>
                  <a:cubicBezTo>
                    <a:pt x="24" y="39"/>
                    <a:pt x="24" y="40"/>
                    <a:pt x="23" y="41"/>
                  </a:cubicBezTo>
                  <a:cubicBezTo>
                    <a:pt x="23" y="43"/>
                    <a:pt x="21" y="44"/>
                    <a:pt x="20" y="44"/>
                  </a:cubicBezTo>
                  <a:cubicBezTo>
                    <a:pt x="19" y="44"/>
                    <a:pt x="19" y="44"/>
                    <a:pt x="19" y="44"/>
                  </a:cubicBezTo>
                  <a:cubicBezTo>
                    <a:pt x="19" y="44"/>
                    <a:pt x="19" y="44"/>
                    <a:pt x="19" y="44"/>
                  </a:cubicBezTo>
                  <a:cubicBezTo>
                    <a:pt x="18" y="45"/>
                    <a:pt x="17" y="45"/>
                    <a:pt x="16" y="44"/>
                  </a:cubicBezTo>
                  <a:cubicBezTo>
                    <a:pt x="14" y="43"/>
                    <a:pt x="13" y="42"/>
                    <a:pt x="13" y="41"/>
                  </a:cubicBezTo>
                  <a:cubicBezTo>
                    <a:pt x="13" y="41"/>
                    <a:pt x="13" y="41"/>
                    <a:pt x="13" y="41"/>
                  </a:cubicBezTo>
                  <a:cubicBezTo>
                    <a:pt x="13" y="41"/>
                    <a:pt x="13" y="41"/>
                    <a:pt x="13" y="41"/>
                  </a:cubicBezTo>
                  <a:cubicBezTo>
                    <a:pt x="13" y="41"/>
                    <a:pt x="13" y="41"/>
                    <a:pt x="13" y="41"/>
                  </a:cubicBezTo>
                  <a:cubicBezTo>
                    <a:pt x="13" y="41"/>
                    <a:pt x="13" y="41"/>
                    <a:pt x="13" y="41"/>
                  </a:cubicBezTo>
                  <a:lnTo>
                    <a:pt x="1"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25" name="Freeform 330"/>
            <p:cNvSpPr>
              <a:spLocks/>
            </p:cNvSpPr>
            <p:nvPr/>
          </p:nvSpPr>
          <p:spPr bwMode="auto">
            <a:xfrm>
              <a:off x="6446838" y="460375"/>
              <a:ext cx="73025" cy="84138"/>
            </a:xfrm>
            <a:custGeom>
              <a:avLst/>
              <a:gdLst>
                <a:gd name="T0" fmla="*/ 1 w 34"/>
                <a:gd name="T1" fmla="*/ 10 h 39"/>
                <a:gd name="T2" fmla="*/ 0 w 34"/>
                <a:gd name="T3" fmla="*/ 6 h 39"/>
                <a:gd name="T4" fmla="*/ 2 w 34"/>
                <a:gd name="T5" fmla="*/ 2 h 39"/>
                <a:gd name="T6" fmla="*/ 6 w 34"/>
                <a:gd name="T7" fmla="*/ 1 h 39"/>
                <a:gd name="T8" fmla="*/ 10 w 34"/>
                <a:gd name="T9" fmla="*/ 3 h 39"/>
                <a:gd name="T10" fmla="*/ 33 w 34"/>
                <a:gd name="T11" fmla="*/ 29 h 39"/>
                <a:gd name="T12" fmla="*/ 34 w 34"/>
                <a:gd name="T13" fmla="*/ 33 h 39"/>
                <a:gd name="T14" fmla="*/ 32 w 34"/>
                <a:gd name="T15" fmla="*/ 37 h 39"/>
                <a:gd name="T16" fmla="*/ 28 w 34"/>
                <a:gd name="T17" fmla="*/ 39 h 39"/>
                <a:gd name="T18" fmla="*/ 24 w 34"/>
                <a:gd name="T19" fmla="*/ 37 h 39"/>
                <a:gd name="T20" fmla="*/ 1 w 34"/>
                <a:gd name="T21" fmla="*/ 1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 h="39">
                  <a:moveTo>
                    <a:pt x="1" y="10"/>
                  </a:moveTo>
                  <a:cubicBezTo>
                    <a:pt x="0" y="9"/>
                    <a:pt x="0" y="7"/>
                    <a:pt x="0" y="6"/>
                  </a:cubicBezTo>
                  <a:cubicBezTo>
                    <a:pt x="0" y="4"/>
                    <a:pt x="1" y="3"/>
                    <a:pt x="2" y="2"/>
                  </a:cubicBezTo>
                  <a:cubicBezTo>
                    <a:pt x="3" y="1"/>
                    <a:pt x="5" y="0"/>
                    <a:pt x="6" y="1"/>
                  </a:cubicBezTo>
                  <a:cubicBezTo>
                    <a:pt x="8" y="1"/>
                    <a:pt x="9" y="1"/>
                    <a:pt x="10" y="3"/>
                  </a:cubicBezTo>
                  <a:cubicBezTo>
                    <a:pt x="33" y="29"/>
                    <a:pt x="33" y="29"/>
                    <a:pt x="33" y="29"/>
                  </a:cubicBezTo>
                  <a:cubicBezTo>
                    <a:pt x="34" y="30"/>
                    <a:pt x="34" y="32"/>
                    <a:pt x="34" y="33"/>
                  </a:cubicBezTo>
                  <a:cubicBezTo>
                    <a:pt x="34" y="35"/>
                    <a:pt x="33" y="36"/>
                    <a:pt x="32" y="37"/>
                  </a:cubicBezTo>
                  <a:cubicBezTo>
                    <a:pt x="31" y="38"/>
                    <a:pt x="29" y="39"/>
                    <a:pt x="28" y="39"/>
                  </a:cubicBezTo>
                  <a:cubicBezTo>
                    <a:pt x="26" y="38"/>
                    <a:pt x="25" y="38"/>
                    <a:pt x="24" y="37"/>
                  </a:cubicBezTo>
                  <a:lnTo>
                    <a:pt x="1"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26" name="Freeform 331"/>
            <p:cNvSpPr>
              <a:spLocks/>
            </p:cNvSpPr>
            <p:nvPr/>
          </p:nvSpPr>
          <p:spPr bwMode="auto">
            <a:xfrm>
              <a:off x="6397626" y="520700"/>
              <a:ext cx="88900" cy="61913"/>
            </a:xfrm>
            <a:custGeom>
              <a:avLst/>
              <a:gdLst>
                <a:gd name="T0" fmla="*/ 3 w 42"/>
                <a:gd name="T1" fmla="*/ 11 h 29"/>
                <a:gd name="T2" fmla="*/ 0 w 42"/>
                <a:gd name="T3" fmla="*/ 7 h 29"/>
                <a:gd name="T4" fmla="*/ 0 w 42"/>
                <a:gd name="T5" fmla="*/ 7 h 29"/>
                <a:gd name="T6" fmla="*/ 1 w 42"/>
                <a:gd name="T7" fmla="*/ 3 h 29"/>
                <a:gd name="T8" fmla="*/ 4 w 42"/>
                <a:gd name="T9" fmla="*/ 0 h 29"/>
                <a:gd name="T10" fmla="*/ 4 w 42"/>
                <a:gd name="T11" fmla="*/ 0 h 29"/>
                <a:gd name="T12" fmla="*/ 8 w 42"/>
                <a:gd name="T13" fmla="*/ 1 h 29"/>
                <a:gd name="T14" fmla="*/ 39 w 42"/>
                <a:gd name="T15" fmla="*/ 18 h 29"/>
                <a:gd name="T16" fmla="*/ 41 w 42"/>
                <a:gd name="T17" fmla="*/ 22 h 29"/>
                <a:gd name="T18" fmla="*/ 41 w 42"/>
                <a:gd name="T19" fmla="*/ 26 h 29"/>
                <a:gd name="T20" fmla="*/ 37 w 42"/>
                <a:gd name="T21" fmla="*/ 29 h 29"/>
                <a:gd name="T22" fmla="*/ 37 w 42"/>
                <a:gd name="T23" fmla="*/ 29 h 29"/>
                <a:gd name="T24" fmla="*/ 33 w 42"/>
                <a:gd name="T25" fmla="*/ 28 h 29"/>
                <a:gd name="T26" fmla="*/ 3 w 42"/>
                <a:gd name="T27" fmla="*/ 1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29">
                  <a:moveTo>
                    <a:pt x="3" y="11"/>
                  </a:moveTo>
                  <a:cubicBezTo>
                    <a:pt x="1" y="10"/>
                    <a:pt x="0" y="9"/>
                    <a:pt x="0" y="7"/>
                  </a:cubicBezTo>
                  <a:cubicBezTo>
                    <a:pt x="0" y="7"/>
                    <a:pt x="0" y="7"/>
                    <a:pt x="0" y="7"/>
                  </a:cubicBezTo>
                  <a:cubicBezTo>
                    <a:pt x="0" y="6"/>
                    <a:pt x="0" y="4"/>
                    <a:pt x="1" y="3"/>
                  </a:cubicBezTo>
                  <a:cubicBezTo>
                    <a:pt x="1" y="2"/>
                    <a:pt x="3" y="1"/>
                    <a:pt x="4" y="0"/>
                  </a:cubicBezTo>
                  <a:cubicBezTo>
                    <a:pt x="4" y="0"/>
                    <a:pt x="4" y="0"/>
                    <a:pt x="4" y="0"/>
                  </a:cubicBezTo>
                  <a:cubicBezTo>
                    <a:pt x="6" y="0"/>
                    <a:pt x="7" y="0"/>
                    <a:pt x="8" y="1"/>
                  </a:cubicBezTo>
                  <a:cubicBezTo>
                    <a:pt x="39" y="18"/>
                    <a:pt x="39" y="18"/>
                    <a:pt x="39" y="18"/>
                  </a:cubicBezTo>
                  <a:cubicBezTo>
                    <a:pt x="40" y="19"/>
                    <a:pt x="41" y="20"/>
                    <a:pt x="41" y="22"/>
                  </a:cubicBezTo>
                  <a:cubicBezTo>
                    <a:pt x="42" y="23"/>
                    <a:pt x="41" y="25"/>
                    <a:pt x="41" y="26"/>
                  </a:cubicBezTo>
                  <a:cubicBezTo>
                    <a:pt x="40" y="28"/>
                    <a:pt x="39" y="28"/>
                    <a:pt x="37" y="29"/>
                  </a:cubicBezTo>
                  <a:cubicBezTo>
                    <a:pt x="37" y="29"/>
                    <a:pt x="37" y="29"/>
                    <a:pt x="37" y="29"/>
                  </a:cubicBezTo>
                  <a:cubicBezTo>
                    <a:pt x="36" y="29"/>
                    <a:pt x="34" y="29"/>
                    <a:pt x="33" y="28"/>
                  </a:cubicBezTo>
                  <a:lnTo>
                    <a:pt x="3"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sp>
          <p:nvSpPr>
            <p:cNvPr id="427" name="Freeform 332"/>
            <p:cNvSpPr>
              <a:spLocks/>
            </p:cNvSpPr>
            <p:nvPr/>
          </p:nvSpPr>
          <p:spPr bwMode="auto">
            <a:xfrm>
              <a:off x="6369051" y="593725"/>
              <a:ext cx="98425" cy="38100"/>
            </a:xfrm>
            <a:custGeom>
              <a:avLst/>
              <a:gdLst>
                <a:gd name="T0" fmla="*/ 5 w 46"/>
                <a:gd name="T1" fmla="*/ 11 h 18"/>
                <a:gd name="T2" fmla="*/ 2 w 46"/>
                <a:gd name="T3" fmla="*/ 9 h 18"/>
                <a:gd name="T4" fmla="*/ 1 w 46"/>
                <a:gd name="T5" fmla="*/ 5 h 18"/>
                <a:gd name="T6" fmla="*/ 3 w 46"/>
                <a:gd name="T7" fmla="*/ 1 h 18"/>
                <a:gd name="T8" fmla="*/ 7 w 46"/>
                <a:gd name="T9" fmla="*/ 0 h 18"/>
                <a:gd name="T10" fmla="*/ 41 w 46"/>
                <a:gd name="T11" fmla="*/ 6 h 18"/>
                <a:gd name="T12" fmla="*/ 45 w 46"/>
                <a:gd name="T13" fmla="*/ 9 h 18"/>
                <a:gd name="T14" fmla="*/ 46 w 46"/>
                <a:gd name="T15" fmla="*/ 13 h 18"/>
                <a:gd name="T16" fmla="*/ 46 w 46"/>
                <a:gd name="T17" fmla="*/ 13 h 18"/>
                <a:gd name="T18" fmla="*/ 44 w 46"/>
                <a:gd name="T19" fmla="*/ 17 h 18"/>
                <a:gd name="T20" fmla="*/ 39 w 46"/>
                <a:gd name="T21" fmla="*/ 17 h 18"/>
                <a:gd name="T22" fmla="*/ 39 w 46"/>
                <a:gd name="T23" fmla="*/ 17 h 18"/>
                <a:gd name="T24" fmla="*/ 5 w 46"/>
                <a:gd name="T25"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18">
                  <a:moveTo>
                    <a:pt x="5" y="11"/>
                  </a:moveTo>
                  <a:cubicBezTo>
                    <a:pt x="4" y="11"/>
                    <a:pt x="2" y="10"/>
                    <a:pt x="2" y="9"/>
                  </a:cubicBezTo>
                  <a:cubicBezTo>
                    <a:pt x="1" y="8"/>
                    <a:pt x="0" y="6"/>
                    <a:pt x="1" y="5"/>
                  </a:cubicBezTo>
                  <a:cubicBezTo>
                    <a:pt x="1" y="3"/>
                    <a:pt x="2" y="2"/>
                    <a:pt x="3" y="1"/>
                  </a:cubicBezTo>
                  <a:cubicBezTo>
                    <a:pt x="4" y="0"/>
                    <a:pt x="6" y="0"/>
                    <a:pt x="7" y="0"/>
                  </a:cubicBezTo>
                  <a:cubicBezTo>
                    <a:pt x="41" y="6"/>
                    <a:pt x="41" y="6"/>
                    <a:pt x="41" y="6"/>
                  </a:cubicBezTo>
                  <a:cubicBezTo>
                    <a:pt x="43" y="6"/>
                    <a:pt x="44" y="7"/>
                    <a:pt x="45" y="9"/>
                  </a:cubicBezTo>
                  <a:cubicBezTo>
                    <a:pt x="46" y="10"/>
                    <a:pt x="46" y="11"/>
                    <a:pt x="46" y="13"/>
                  </a:cubicBezTo>
                  <a:cubicBezTo>
                    <a:pt x="46" y="13"/>
                    <a:pt x="46" y="13"/>
                    <a:pt x="46" y="13"/>
                  </a:cubicBezTo>
                  <a:cubicBezTo>
                    <a:pt x="46" y="14"/>
                    <a:pt x="45" y="16"/>
                    <a:pt x="44" y="17"/>
                  </a:cubicBezTo>
                  <a:cubicBezTo>
                    <a:pt x="43" y="17"/>
                    <a:pt x="41" y="18"/>
                    <a:pt x="39" y="17"/>
                  </a:cubicBezTo>
                  <a:cubicBezTo>
                    <a:pt x="39" y="17"/>
                    <a:pt x="39" y="17"/>
                    <a:pt x="39" y="17"/>
                  </a:cubicBezTo>
                  <a:lnTo>
                    <a:pt x="5"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solidFill>
                  <a:srgbClr val="000000"/>
                </a:solidFill>
              </a:endParaRPr>
            </a:p>
          </p:txBody>
        </p:sp>
      </p:grpSp>
      <p:sp>
        <p:nvSpPr>
          <p:cNvPr id="444" name="TextBox 133"/>
          <p:cNvSpPr txBox="1"/>
          <p:nvPr/>
        </p:nvSpPr>
        <p:spPr>
          <a:xfrm flipH="1">
            <a:off x="6372200" y="3507854"/>
            <a:ext cx="2034099" cy="461665"/>
          </a:xfrm>
          <a:prstGeom prst="rect">
            <a:avLst/>
          </a:prstGeom>
          <a:noFill/>
          <a:ln>
            <a:noFill/>
          </a:ln>
        </p:spPr>
        <p:txBody>
          <a:bodyPr wrap="square" rtlCol="0">
            <a:spAutoFit/>
          </a:bodyPr>
          <a:lstStyle/>
          <a:p>
            <a:pPr algn="ctr"/>
            <a:r>
              <a:rPr lang="zh-CN" altLang="en-US" sz="1200" b="1" dirty="0">
                <a:solidFill>
                  <a:srgbClr val="575757"/>
                </a:solidFill>
                <a:latin typeface="Adobe Arabic" panose="02040503050201020203" pitchFamily="18" charset="-78"/>
                <a:ea typeface="微软雅黑" panose="020B0503020204020204" pitchFamily="34" charset="-122"/>
              </a:rPr>
              <a:t>以学生为“数据线索”</a:t>
            </a:r>
            <a:endParaRPr lang="en-US" altLang="zh-CN" sz="1200" b="1" dirty="0">
              <a:solidFill>
                <a:srgbClr val="575757"/>
              </a:solidFill>
              <a:latin typeface="Adobe Arabic" panose="02040503050201020203" pitchFamily="18" charset="-78"/>
              <a:ea typeface="微软雅黑" panose="020B0503020204020204" pitchFamily="34" charset="-122"/>
            </a:endParaRPr>
          </a:p>
          <a:p>
            <a:pPr algn="ctr"/>
            <a:r>
              <a:rPr lang="zh-CN" altLang="en-US" sz="1200" b="1" dirty="0">
                <a:solidFill>
                  <a:srgbClr val="575757"/>
                </a:solidFill>
                <a:latin typeface="Adobe Arabic" panose="02040503050201020203" pitchFamily="18" charset="-78"/>
                <a:ea typeface="微软雅黑" panose="020B0503020204020204" pitchFamily="34" charset="-122"/>
              </a:rPr>
              <a:t>区域教育大数据挖掘与分析</a:t>
            </a:r>
            <a:endParaRPr lang="en-US" altLang="zh-CN" sz="1200" b="1" dirty="0">
              <a:solidFill>
                <a:srgbClr val="575757"/>
              </a:solidFill>
              <a:latin typeface="Adobe Arabic" panose="02040503050201020203" pitchFamily="18" charset="-78"/>
              <a:ea typeface="微软雅黑" panose="020B0503020204020204" pitchFamily="34" charset="-122"/>
            </a:endParaRPr>
          </a:p>
        </p:txBody>
      </p:sp>
      <p:sp>
        <p:nvSpPr>
          <p:cNvPr id="445" name="TextBox 134"/>
          <p:cNvSpPr txBox="1"/>
          <p:nvPr/>
        </p:nvSpPr>
        <p:spPr>
          <a:xfrm flipH="1">
            <a:off x="6336528" y="3163679"/>
            <a:ext cx="2069328" cy="338554"/>
          </a:xfrm>
          <a:prstGeom prst="rect">
            <a:avLst/>
          </a:prstGeom>
          <a:noFill/>
        </p:spPr>
        <p:txBody>
          <a:bodyPr wrap="square" rtlCol="0">
            <a:spAutoFit/>
          </a:bodyPr>
          <a:lstStyle/>
          <a:p>
            <a:pPr algn="ctr"/>
            <a:r>
              <a:rPr lang="zh-CN" altLang="en-US" sz="1600" b="1" dirty="0">
                <a:solidFill>
                  <a:srgbClr val="1F1F1F"/>
                </a:solidFill>
                <a:latin typeface="Adobe Arabic" panose="02040503050201020203" pitchFamily="18" charset="-78"/>
                <a:ea typeface="微软雅黑" panose="020B0503020204020204" pitchFamily="34" charset="-122"/>
              </a:rPr>
              <a:t>教育咨询报告</a:t>
            </a:r>
            <a:endParaRPr lang="en-US" altLang="zh-CN" sz="1600" b="1" dirty="0">
              <a:solidFill>
                <a:srgbClr val="1F1F1F"/>
              </a:solidFill>
              <a:latin typeface="Adobe Arabic" panose="02040503050201020203" pitchFamily="18" charset="-78"/>
              <a:ea typeface="微软雅黑" panose="020B0503020204020204" pitchFamily="34" charset="-122"/>
            </a:endParaRPr>
          </a:p>
        </p:txBody>
      </p:sp>
    </p:spTree>
    <p:extLst>
      <p:ext uri="{BB962C8B-B14F-4D97-AF65-F5344CB8AC3E}">
        <p14:creationId xmlns:p14="http://schemas.microsoft.com/office/powerpoint/2010/main" val="38858290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21319" y="1059582"/>
            <a:ext cx="487364" cy="34804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3.1 </a:t>
            </a:r>
            <a:r>
              <a:rPr lang="zh-CN" altLang="en-US" sz="2000" b="1" dirty="0">
                <a:solidFill>
                  <a:srgbClr val="005DA2"/>
                </a:solidFill>
                <a:latin typeface="微软雅黑" panose="020B0503020204020204" pitchFamily="34" charset="-122"/>
                <a:ea typeface="微软雅黑" panose="020B0503020204020204" pitchFamily="34" charset="-122"/>
              </a:rPr>
              <a:t>区域教育大数据的框架和结构</a:t>
            </a:r>
            <a:endParaRPr lang="zh-CN" altLang="en-US" sz="2000" b="1" dirty="0">
              <a:solidFill>
                <a:srgbClr val="3992DB"/>
              </a:solidFill>
              <a:latin typeface="微软雅黑" panose="020B0503020204020204" pitchFamily="34" charset="-122"/>
              <a:ea typeface="微软雅黑" panose="020B0503020204020204" pitchFamily="34" charset="-122"/>
            </a:endParaRP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pic>
        <p:nvPicPr>
          <p:cNvPr id="5" name="图片 4" descr="wpsB403.tmp"/>
          <p:cNvPicPr/>
          <p:nvPr/>
        </p:nvPicPr>
        <p:blipFill>
          <a:blip r:embed="rId4"/>
          <a:stretch>
            <a:fillRect/>
          </a:stretch>
        </p:blipFill>
        <p:spPr>
          <a:xfrm>
            <a:off x="2365919" y="1059168"/>
            <a:ext cx="6160280" cy="3493692"/>
          </a:xfrm>
          <a:prstGeom prst="rect">
            <a:avLst/>
          </a:prstGeom>
          <a:noFill/>
          <a:ln w="9525">
            <a:noFill/>
          </a:ln>
        </p:spPr>
      </p:pic>
      <p:grpSp>
        <p:nvGrpSpPr>
          <p:cNvPr id="2" name="组合 1"/>
          <p:cNvGrpSpPr/>
          <p:nvPr/>
        </p:nvGrpSpPr>
        <p:grpSpPr>
          <a:xfrm>
            <a:off x="-900608" y="664014"/>
            <a:ext cx="3240360" cy="4284000"/>
            <a:chOff x="1234572" y="317790"/>
            <a:chExt cx="4766835" cy="6302114"/>
          </a:xfrm>
        </p:grpSpPr>
        <p:grpSp>
          <p:nvGrpSpPr>
            <p:cNvPr id="21" name="Group 17"/>
            <p:cNvGrpSpPr/>
            <p:nvPr/>
          </p:nvGrpSpPr>
          <p:grpSpPr>
            <a:xfrm>
              <a:off x="5358743" y="317790"/>
              <a:ext cx="642664" cy="6302114"/>
              <a:chOff x="4555338" y="317790"/>
              <a:chExt cx="642664" cy="6302114"/>
            </a:xfrm>
          </p:grpSpPr>
          <p:sp>
            <p:nvSpPr>
              <p:cNvPr id="22" name="Rectangle 5"/>
              <p:cNvSpPr/>
              <p:nvPr/>
            </p:nvSpPr>
            <p:spPr bwMode="auto">
              <a:xfrm>
                <a:off x="4840666" y="317790"/>
                <a:ext cx="72008" cy="6302114"/>
              </a:xfrm>
              <a:prstGeom prst="rect">
                <a:avLst/>
              </a:prstGeom>
              <a:solidFill>
                <a:srgbClr val="778495">
                  <a:lumMod val="20000"/>
                  <a:lumOff val="80000"/>
                </a:srgbClr>
              </a:solidFill>
              <a:ln w="19050">
                <a:noFill/>
                <a:round/>
                <a:headEnd/>
                <a:tailEnd/>
              </a:ln>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rgbClr val="000000"/>
                  </a:solidFill>
                  <a:effectLst/>
                  <a:uLnTx/>
                  <a:uFillTx/>
                  <a:latin typeface="Arial"/>
                  <a:ea typeface="微软雅黑"/>
                </a:endParaRPr>
              </a:p>
            </p:txBody>
          </p:sp>
          <p:sp>
            <p:nvSpPr>
              <p:cNvPr id="23" name="Oval 1"/>
              <p:cNvSpPr/>
              <p:nvPr/>
            </p:nvSpPr>
            <p:spPr bwMode="auto">
              <a:xfrm>
                <a:off x="4555338" y="1148197"/>
                <a:ext cx="642664" cy="642664"/>
              </a:xfrm>
              <a:prstGeom prst="ellipse">
                <a:avLst/>
              </a:prstGeom>
              <a:solidFill>
                <a:srgbClr val="FFFFFF"/>
              </a:solidFill>
              <a:ln w="57150">
                <a:solidFill>
                  <a:srgbClr val="FFFFFF"/>
                </a:solidFill>
                <a:round/>
                <a:headEnd/>
                <a:tailEnd/>
              </a:ln>
            </p:spPr>
            <p:txBody>
              <a:bodyPr rot="0" spcFirstLastPara="0" vert="horz" wrap="none" lIns="91440" tIns="45720" rIns="91440" bIns="45720" anchor="ctr" anchorCtr="1" forceAA="0" compatLnSpc="1">
                <a:prstTxWarp prst="textNoShape">
                  <a:avLst/>
                </a:prstTxWarp>
                <a:normAutofit fontScale="8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dirty="0">
                    <a:ln>
                      <a:noFill/>
                    </a:ln>
                    <a:solidFill>
                      <a:srgbClr val="778495"/>
                    </a:solidFill>
                    <a:effectLst/>
                    <a:uLnTx/>
                    <a:uFillTx/>
                    <a:latin typeface="Impact" panose="020B0806030902050204" pitchFamily="34" charset="0"/>
                    <a:ea typeface="微软雅黑"/>
                  </a:rPr>
                  <a:t>01</a:t>
                </a:r>
              </a:p>
            </p:txBody>
          </p:sp>
          <p:sp>
            <p:nvSpPr>
              <p:cNvPr id="24" name="Oval 2"/>
              <p:cNvSpPr/>
              <p:nvPr/>
            </p:nvSpPr>
            <p:spPr bwMode="auto">
              <a:xfrm>
                <a:off x="4555338" y="2557843"/>
                <a:ext cx="642664" cy="642664"/>
              </a:xfrm>
              <a:prstGeom prst="ellipse">
                <a:avLst/>
              </a:prstGeom>
              <a:solidFill>
                <a:srgbClr val="FFFFFF"/>
              </a:solidFill>
              <a:ln w="57150">
                <a:solidFill>
                  <a:srgbClr val="FFFFFF"/>
                </a:solidFill>
                <a:round/>
                <a:headEnd/>
                <a:tailEnd/>
              </a:ln>
            </p:spPr>
            <p:txBody>
              <a:bodyPr rot="0" spcFirstLastPara="0" vert="horz" wrap="none" lIns="91440" tIns="45720" rIns="91440" bIns="45720" anchor="ctr" anchorCtr="1" forceAA="0" compatLnSpc="1">
                <a:prstTxWarp prst="textNoShape">
                  <a:avLst/>
                </a:prstTxWarp>
                <a:normAutofit fontScale="8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a:ln>
                      <a:noFill/>
                    </a:ln>
                    <a:solidFill>
                      <a:srgbClr val="778495"/>
                    </a:solidFill>
                    <a:effectLst/>
                    <a:uLnTx/>
                    <a:uFillTx/>
                    <a:latin typeface="Impact" panose="020B0806030902050204" pitchFamily="34" charset="0"/>
                    <a:ea typeface="微软雅黑"/>
                  </a:rPr>
                  <a:t>02</a:t>
                </a:r>
              </a:p>
            </p:txBody>
          </p:sp>
          <p:sp>
            <p:nvSpPr>
              <p:cNvPr id="25" name="Oval 3"/>
              <p:cNvSpPr/>
              <p:nvPr/>
            </p:nvSpPr>
            <p:spPr bwMode="auto">
              <a:xfrm>
                <a:off x="4555338" y="3967489"/>
                <a:ext cx="642664" cy="642664"/>
              </a:xfrm>
              <a:prstGeom prst="ellipse">
                <a:avLst/>
              </a:prstGeom>
              <a:solidFill>
                <a:srgbClr val="FFFFFF"/>
              </a:solidFill>
              <a:ln w="57150">
                <a:solidFill>
                  <a:srgbClr val="FFFFFF"/>
                </a:solidFill>
                <a:round/>
                <a:headEnd/>
                <a:tailEnd/>
              </a:ln>
            </p:spPr>
            <p:txBody>
              <a:bodyPr rot="0" spcFirstLastPara="0" vert="horz" wrap="none" lIns="91440" tIns="45720" rIns="91440" bIns="45720" anchor="ctr" anchorCtr="1" forceAA="0" compatLnSpc="1">
                <a:prstTxWarp prst="textNoShape">
                  <a:avLst/>
                </a:prstTxWarp>
                <a:normAutofit fontScale="8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a:ln>
                      <a:noFill/>
                    </a:ln>
                    <a:solidFill>
                      <a:srgbClr val="778495"/>
                    </a:solidFill>
                    <a:effectLst/>
                    <a:uLnTx/>
                    <a:uFillTx/>
                    <a:latin typeface="Impact" panose="020B0806030902050204" pitchFamily="34" charset="0"/>
                    <a:ea typeface="微软雅黑"/>
                  </a:rPr>
                  <a:t>03</a:t>
                </a:r>
              </a:p>
            </p:txBody>
          </p:sp>
          <p:sp>
            <p:nvSpPr>
              <p:cNvPr id="26" name="Oval 4"/>
              <p:cNvSpPr/>
              <p:nvPr/>
            </p:nvSpPr>
            <p:spPr bwMode="auto">
              <a:xfrm>
                <a:off x="4555338" y="5377136"/>
                <a:ext cx="642664" cy="642664"/>
              </a:xfrm>
              <a:prstGeom prst="ellipse">
                <a:avLst/>
              </a:prstGeom>
              <a:solidFill>
                <a:srgbClr val="FFFFFF"/>
              </a:solidFill>
              <a:ln w="57150">
                <a:solidFill>
                  <a:srgbClr val="FFFFFF"/>
                </a:solidFill>
                <a:round/>
                <a:headEnd/>
                <a:tailEnd/>
              </a:ln>
            </p:spPr>
            <p:txBody>
              <a:bodyPr rot="0" spcFirstLastPara="0" vert="horz" wrap="none" lIns="91440" tIns="45720" rIns="91440" bIns="45720" anchor="ctr" anchorCtr="1" forceAA="0" compatLnSpc="1">
                <a:prstTxWarp prst="textNoShape">
                  <a:avLst/>
                </a:prstTxWarp>
                <a:normAutofit fontScale="85000" lnSpcReduction="20000"/>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0" i="0" u="none" strike="noStrike" kern="0" cap="none" spc="0" normalizeH="0" baseline="0" noProof="0">
                    <a:ln>
                      <a:noFill/>
                    </a:ln>
                    <a:solidFill>
                      <a:srgbClr val="778495"/>
                    </a:solidFill>
                    <a:effectLst/>
                    <a:uLnTx/>
                    <a:uFillTx/>
                    <a:latin typeface="Impact" panose="020B0806030902050204" pitchFamily="34" charset="0"/>
                    <a:ea typeface="微软雅黑"/>
                  </a:rPr>
                  <a:t>04</a:t>
                </a:r>
              </a:p>
            </p:txBody>
          </p:sp>
        </p:grpSp>
        <p:grpSp>
          <p:nvGrpSpPr>
            <p:cNvPr id="27" name="Group 6"/>
            <p:cNvGrpSpPr/>
            <p:nvPr/>
          </p:nvGrpSpPr>
          <p:grpSpPr>
            <a:xfrm>
              <a:off x="1234572" y="1110555"/>
              <a:ext cx="3728551" cy="4517570"/>
              <a:chOff x="713405" y="2127537"/>
              <a:chExt cx="3962574" cy="2878592"/>
            </a:xfrm>
          </p:grpSpPr>
          <p:sp>
            <p:nvSpPr>
              <p:cNvPr id="28" name="TextBox 14"/>
              <p:cNvSpPr txBox="1"/>
              <p:nvPr/>
            </p:nvSpPr>
            <p:spPr>
              <a:xfrm>
                <a:off x="713405" y="4763265"/>
                <a:ext cx="3962574" cy="242864"/>
              </a:xfrm>
              <a:prstGeom prst="rect">
                <a:avLst/>
              </a:prstGeom>
              <a:noFill/>
            </p:spPr>
            <p:txBody>
              <a:bodyPr wrap="none" lIns="360000" tIns="0" rIns="0" bIns="0" anchor="b" anchorCtr="0">
                <a:normAutofit lnSpcReduction="10000"/>
              </a:bodyPr>
              <a:lstStyle/>
              <a:p>
                <a:pPr algn="r"/>
                <a:r>
                  <a:rPr lang="zh-CN" altLang="en-US" b="1" dirty="0">
                    <a:solidFill>
                      <a:srgbClr val="3992DB"/>
                    </a:solidFill>
                    <a:latin typeface="Arial"/>
                    <a:ea typeface="微软雅黑"/>
                  </a:rPr>
                  <a:t>数据服务</a:t>
                </a:r>
              </a:p>
            </p:txBody>
          </p:sp>
          <p:sp>
            <p:nvSpPr>
              <p:cNvPr id="30" name="TextBox 19"/>
              <p:cNvSpPr txBox="1"/>
              <p:nvPr/>
            </p:nvSpPr>
            <p:spPr>
              <a:xfrm>
                <a:off x="713405" y="3884689"/>
                <a:ext cx="3962574" cy="242864"/>
              </a:xfrm>
              <a:prstGeom prst="rect">
                <a:avLst/>
              </a:prstGeom>
              <a:noFill/>
            </p:spPr>
            <p:txBody>
              <a:bodyPr wrap="none" lIns="360000" tIns="0" rIns="0" bIns="0" anchor="b" anchorCtr="0">
                <a:normAutofit lnSpcReduction="10000"/>
              </a:bodyPr>
              <a:lstStyle/>
              <a:p>
                <a:pPr algn="r"/>
                <a:r>
                  <a:rPr lang="zh-CN" altLang="en-US" b="1" dirty="0">
                    <a:solidFill>
                      <a:srgbClr val="005DA2"/>
                    </a:solidFill>
                    <a:latin typeface="Arial"/>
                    <a:ea typeface="微软雅黑"/>
                  </a:rPr>
                  <a:t>数据分析</a:t>
                </a:r>
              </a:p>
            </p:txBody>
          </p:sp>
          <p:sp>
            <p:nvSpPr>
              <p:cNvPr id="33" name="TextBox 21"/>
              <p:cNvSpPr txBox="1"/>
              <p:nvPr/>
            </p:nvSpPr>
            <p:spPr>
              <a:xfrm>
                <a:off x="713405" y="3006113"/>
                <a:ext cx="3962574" cy="242864"/>
              </a:xfrm>
              <a:prstGeom prst="rect">
                <a:avLst/>
              </a:prstGeom>
              <a:noFill/>
            </p:spPr>
            <p:txBody>
              <a:bodyPr wrap="none" lIns="360000" tIns="0" rIns="0" bIns="0" anchor="b" anchorCtr="0">
                <a:normAutofit lnSpcReduction="10000"/>
              </a:bodyPr>
              <a:lstStyle/>
              <a:p>
                <a:pPr algn="r"/>
                <a:r>
                  <a:rPr lang="zh-CN" altLang="en-US" b="1" dirty="0">
                    <a:solidFill>
                      <a:srgbClr val="3992DB"/>
                    </a:solidFill>
                    <a:latin typeface="Arial"/>
                    <a:ea typeface="微软雅黑"/>
                  </a:rPr>
                  <a:t>数据汇聚</a:t>
                </a:r>
              </a:p>
            </p:txBody>
          </p:sp>
          <p:sp>
            <p:nvSpPr>
              <p:cNvPr id="35" name="TextBox 23"/>
              <p:cNvSpPr txBox="1"/>
              <p:nvPr/>
            </p:nvSpPr>
            <p:spPr>
              <a:xfrm>
                <a:off x="713405" y="2127537"/>
                <a:ext cx="3962574" cy="242864"/>
              </a:xfrm>
              <a:prstGeom prst="rect">
                <a:avLst/>
              </a:prstGeom>
              <a:noFill/>
            </p:spPr>
            <p:txBody>
              <a:bodyPr wrap="none" lIns="360000" tIns="0" rIns="0" bIns="0" anchor="b" anchorCtr="0">
                <a:normAutofit lnSpcReduction="10000"/>
              </a:bodyPr>
              <a:lstStyle/>
              <a:p>
                <a:pPr algn="r"/>
                <a:r>
                  <a:rPr lang="zh-CN" altLang="en-US" b="1" dirty="0">
                    <a:solidFill>
                      <a:srgbClr val="005DA2"/>
                    </a:solidFill>
                    <a:latin typeface="Arial"/>
                    <a:ea typeface="微软雅黑"/>
                  </a:rPr>
                  <a:t>数据标准</a:t>
                </a:r>
              </a:p>
            </p:txBody>
          </p:sp>
        </p:grpSp>
      </p:grpSp>
    </p:spTree>
    <p:extLst>
      <p:ext uri="{BB962C8B-B14F-4D97-AF65-F5344CB8AC3E}">
        <p14:creationId xmlns:p14="http://schemas.microsoft.com/office/powerpoint/2010/main" val="271827711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3.2 </a:t>
            </a:r>
            <a:r>
              <a:rPr lang="zh-CN" altLang="en-US" sz="2000" b="1" dirty="0">
                <a:solidFill>
                  <a:srgbClr val="005DA2"/>
                </a:solidFill>
                <a:latin typeface="微软雅黑" panose="020B0503020204020204" pitchFamily="34" charset="-122"/>
                <a:ea typeface="微软雅黑" panose="020B0503020204020204" pitchFamily="34" charset="-122"/>
              </a:rPr>
              <a:t>区域教育大数据的信息化平台系统</a:t>
            </a:r>
            <a:endParaRPr lang="zh-CN" altLang="en-US" sz="2000" b="1" dirty="0">
              <a:solidFill>
                <a:srgbClr val="3992DB"/>
              </a:solidFill>
              <a:latin typeface="微软雅黑" panose="020B0503020204020204" pitchFamily="34" charset="-122"/>
              <a:ea typeface="微软雅黑" panose="020B0503020204020204" pitchFamily="34" charset="-122"/>
            </a:endParaRP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aphicFrame>
        <p:nvGraphicFramePr>
          <p:cNvPr id="2" name="表格 1"/>
          <p:cNvGraphicFramePr>
            <a:graphicFrameLocks noGrp="1"/>
          </p:cNvGraphicFramePr>
          <p:nvPr>
            <p:extLst>
              <p:ext uri="{D42A27DB-BD31-4B8C-83A1-F6EECF244321}">
                <p14:modId xmlns:p14="http://schemas.microsoft.com/office/powerpoint/2010/main" val="1197163729"/>
              </p:ext>
            </p:extLst>
          </p:nvPr>
        </p:nvGraphicFramePr>
        <p:xfrm>
          <a:off x="1115616" y="843558"/>
          <a:ext cx="7003972" cy="4116191"/>
        </p:xfrm>
        <a:graphic>
          <a:graphicData uri="http://schemas.openxmlformats.org/drawingml/2006/table">
            <a:tbl>
              <a:tblPr firstRow="1" firstCol="1" bandRow="1">
                <a:tableStyleId>{3B4B98B0-60AC-42C2-AFA5-B58CD77FA1E5}</a:tableStyleId>
              </a:tblPr>
              <a:tblGrid>
                <a:gridCol w="3043811">
                  <a:extLst>
                    <a:ext uri="{9D8B030D-6E8A-4147-A177-3AD203B41FA5}">
                      <a16:colId xmlns="" xmlns:a16="http://schemas.microsoft.com/office/drawing/2014/main" val="20000"/>
                    </a:ext>
                  </a:extLst>
                </a:gridCol>
                <a:gridCol w="2458031">
                  <a:extLst>
                    <a:ext uri="{9D8B030D-6E8A-4147-A177-3AD203B41FA5}">
                      <a16:colId xmlns="" xmlns:a16="http://schemas.microsoft.com/office/drawing/2014/main" val="20001"/>
                    </a:ext>
                  </a:extLst>
                </a:gridCol>
                <a:gridCol w="1502130">
                  <a:extLst>
                    <a:ext uri="{9D8B030D-6E8A-4147-A177-3AD203B41FA5}">
                      <a16:colId xmlns="" xmlns:a16="http://schemas.microsoft.com/office/drawing/2014/main" val="20002"/>
                    </a:ext>
                  </a:extLst>
                </a:gridCol>
              </a:tblGrid>
              <a:tr h="258596">
                <a:tc>
                  <a:txBody>
                    <a:bodyPr/>
                    <a:lstStyle/>
                    <a:p>
                      <a:pPr algn="ctr">
                        <a:spcAft>
                          <a:spcPts val="0"/>
                        </a:spcAft>
                      </a:pPr>
                      <a:r>
                        <a:rPr lang="zh-CN" sz="1300" kern="100" dirty="0">
                          <a:effectLst/>
                          <a:latin typeface="微软雅黑" panose="020B0503020204020204" pitchFamily="34" charset="-122"/>
                          <a:ea typeface="微软雅黑" panose="020B0503020204020204" pitchFamily="34" charset="-122"/>
                        </a:rPr>
                        <a:t>平台名称</a:t>
                      </a:r>
                      <a:endParaRPr lang="zh-CN" sz="13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ctr">
                        <a:spcAft>
                          <a:spcPts val="0"/>
                        </a:spcAft>
                      </a:pPr>
                      <a:r>
                        <a:rPr lang="zh-CN" sz="1300" kern="100">
                          <a:effectLst/>
                          <a:latin typeface="微软雅黑" panose="020B0503020204020204" pitchFamily="34" charset="-122"/>
                          <a:ea typeface="微软雅黑" panose="020B0503020204020204" pitchFamily="34" charset="-122"/>
                        </a:rPr>
                        <a:t>主要数据</a:t>
                      </a:r>
                      <a:endParaRPr lang="zh-CN" sz="13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ctr">
                        <a:spcAft>
                          <a:spcPts val="0"/>
                        </a:spcAft>
                      </a:pPr>
                      <a:r>
                        <a:rPr lang="zh-CN" sz="1300" kern="100">
                          <a:effectLst/>
                          <a:latin typeface="微软雅黑" panose="020B0503020204020204" pitchFamily="34" charset="-122"/>
                          <a:ea typeface="微软雅黑" panose="020B0503020204020204" pitchFamily="34" charset="-122"/>
                        </a:rPr>
                        <a:t>负责部门</a:t>
                      </a:r>
                      <a:endParaRPr lang="zh-CN" sz="13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extLst>
                  <a:ext uri="{0D108BD9-81ED-4DB2-BD59-A6C34878D82A}">
                    <a16:rowId xmlns="" xmlns:a16="http://schemas.microsoft.com/office/drawing/2014/main" val="10000"/>
                  </a:ext>
                </a:extLst>
              </a:tr>
              <a:tr h="982472">
                <a:tc>
                  <a:txBody>
                    <a:bodyPr/>
                    <a:lstStyle/>
                    <a:p>
                      <a:pPr algn="l">
                        <a:spcAft>
                          <a:spcPts val="0"/>
                        </a:spcAft>
                      </a:pPr>
                      <a:r>
                        <a:rPr lang="zh-CN" sz="1300" kern="100" dirty="0">
                          <a:effectLst/>
                          <a:latin typeface="微软雅黑" panose="020B0503020204020204" pitchFamily="34" charset="-122"/>
                          <a:ea typeface="微软雅黑" panose="020B0503020204020204" pitchFamily="34" charset="-122"/>
                        </a:rPr>
                        <a:t>学生电子成长档案系统</a:t>
                      </a:r>
                      <a:endParaRPr lang="zh-CN" sz="13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l">
                        <a:spcAft>
                          <a:spcPts val="0"/>
                        </a:spcAft>
                      </a:pPr>
                      <a:r>
                        <a:rPr lang="zh-CN" sz="1100" kern="100" dirty="0">
                          <a:effectLst/>
                          <a:latin typeface="微软雅黑" panose="020B0503020204020204" pitchFamily="34" charset="-122"/>
                          <a:ea typeface="微软雅黑" panose="020B0503020204020204" pitchFamily="34" charset="-122"/>
                        </a:rPr>
                        <a:t>学生和学校基础数据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各类课程（包括学科课程）</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学习过程与结果数据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身心健康数据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社会公益与实践活动数据等</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ctr">
                        <a:spcAft>
                          <a:spcPts val="0"/>
                        </a:spcAft>
                      </a:pPr>
                      <a:r>
                        <a:rPr lang="zh-CN" sz="1100" kern="100" dirty="0">
                          <a:effectLst/>
                          <a:latin typeface="微软雅黑" panose="020B0503020204020204" pitchFamily="34" charset="-122"/>
                          <a:ea typeface="微软雅黑" panose="020B0503020204020204" pitchFamily="34" charset="-122"/>
                        </a:rPr>
                        <a:t>信息化推进办</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extLst>
                  <a:ext uri="{0D108BD9-81ED-4DB2-BD59-A6C34878D82A}">
                    <a16:rowId xmlns="" xmlns:a16="http://schemas.microsoft.com/office/drawing/2014/main" val="10001"/>
                  </a:ext>
                </a:extLst>
              </a:tr>
              <a:tr h="785978">
                <a:tc>
                  <a:txBody>
                    <a:bodyPr/>
                    <a:lstStyle/>
                    <a:p>
                      <a:pPr algn="l">
                        <a:spcAft>
                          <a:spcPts val="0"/>
                        </a:spcAft>
                      </a:pPr>
                      <a:r>
                        <a:rPr lang="zh-CN" sz="1300" kern="100" dirty="0">
                          <a:effectLst/>
                          <a:latin typeface="微软雅黑" panose="020B0503020204020204" pitchFamily="34" charset="-122"/>
                          <a:ea typeface="微软雅黑" panose="020B0503020204020204" pitchFamily="34" charset="-122"/>
                        </a:rPr>
                        <a:t>教师专业发展数字化支持系统</a:t>
                      </a:r>
                      <a:endParaRPr lang="zh-CN" sz="13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l">
                        <a:spcAft>
                          <a:spcPts val="0"/>
                        </a:spcAft>
                      </a:pPr>
                      <a:r>
                        <a:rPr lang="zh-CN" sz="1100" kern="100" dirty="0">
                          <a:effectLst/>
                          <a:latin typeface="微软雅黑" panose="020B0503020204020204" pitchFamily="34" charset="-122"/>
                          <a:ea typeface="微软雅黑" panose="020B0503020204020204" pitchFamily="34" charset="-122"/>
                        </a:rPr>
                        <a:t>教师和学校基础数据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研修与成长数据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教学质量数据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专业荣誉数据等</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ctr">
                        <a:spcAft>
                          <a:spcPts val="0"/>
                        </a:spcAft>
                      </a:pPr>
                      <a:r>
                        <a:rPr lang="zh-CN" sz="1100" kern="100" dirty="0">
                          <a:effectLst/>
                          <a:latin typeface="微软雅黑" panose="020B0503020204020204" pitchFamily="34" charset="-122"/>
                          <a:ea typeface="微软雅黑" panose="020B0503020204020204" pitchFamily="34" charset="-122"/>
                        </a:rPr>
                        <a:t>区教育学院</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extLst>
                  <a:ext uri="{0D108BD9-81ED-4DB2-BD59-A6C34878D82A}">
                    <a16:rowId xmlns="" xmlns:a16="http://schemas.microsoft.com/office/drawing/2014/main" val="10002"/>
                  </a:ext>
                </a:extLst>
              </a:tr>
              <a:tr h="517190">
                <a:tc>
                  <a:txBody>
                    <a:bodyPr/>
                    <a:lstStyle/>
                    <a:p>
                      <a:pPr algn="l">
                        <a:spcAft>
                          <a:spcPts val="0"/>
                        </a:spcAft>
                      </a:pPr>
                      <a:r>
                        <a:rPr lang="zh-CN" sz="1300" kern="100" dirty="0">
                          <a:effectLst/>
                          <a:latin typeface="微软雅黑" panose="020B0503020204020204" pitchFamily="34" charset="-122"/>
                          <a:ea typeface="微软雅黑" panose="020B0503020204020204" pitchFamily="34" charset="-122"/>
                        </a:rPr>
                        <a:t>学生体质健康检测平台</a:t>
                      </a:r>
                      <a:endParaRPr lang="zh-CN" sz="13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l">
                        <a:spcAft>
                          <a:spcPts val="0"/>
                        </a:spcAft>
                      </a:pPr>
                      <a:r>
                        <a:rPr lang="zh-CN" sz="1100" kern="100" dirty="0">
                          <a:effectLst/>
                          <a:latin typeface="微软雅黑" panose="020B0503020204020204" pitchFamily="34" charset="-122"/>
                          <a:ea typeface="微软雅黑" panose="020B0503020204020204" pitchFamily="34" charset="-122"/>
                        </a:rPr>
                        <a:t>学生和学校基础数据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体质健康监测各类数据</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ctr">
                        <a:spcAft>
                          <a:spcPts val="0"/>
                        </a:spcAft>
                      </a:pPr>
                      <a:r>
                        <a:rPr lang="zh-CN" sz="1100" kern="100" dirty="0">
                          <a:effectLst/>
                          <a:latin typeface="微软雅黑" panose="020B0503020204020204" pitchFamily="34" charset="-122"/>
                          <a:ea typeface="微软雅黑" panose="020B0503020204020204" pitchFamily="34" charset="-122"/>
                        </a:rPr>
                        <a:t>区教育学院</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extLst>
                  <a:ext uri="{0D108BD9-81ED-4DB2-BD59-A6C34878D82A}">
                    <a16:rowId xmlns="" xmlns:a16="http://schemas.microsoft.com/office/drawing/2014/main" val="10003"/>
                  </a:ext>
                </a:extLst>
              </a:tr>
              <a:tr h="589483">
                <a:tc>
                  <a:txBody>
                    <a:bodyPr/>
                    <a:lstStyle/>
                    <a:p>
                      <a:pPr algn="l">
                        <a:spcAft>
                          <a:spcPts val="0"/>
                        </a:spcAft>
                      </a:pPr>
                      <a:r>
                        <a:rPr lang="zh-CN" sz="1300" kern="100" dirty="0">
                          <a:effectLst/>
                          <a:latin typeface="微软雅黑" panose="020B0503020204020204" pitchFamily="34" charset="-122"/>
                          <a:ea typeface="微软雅黑" panose="020B0503020204020204" pitchFamily="34" charset="-122"/>
                        </a:rPr>
                        <a:t>学生校外活动管理平台</a:t>
                      </a:r>
                      <a:endParaRPr lang="zh-CN" sz="13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l">
                        <a:spcAft>
                          <a:spcPts val="0"/>
                        </a:spcAft>
                      </a:pPr>
                      <a:r>
                        <a:rPr lang="zh-CN" sz="1100" kern="100" dirty="0">
                          <a:effectLst/>
                          <a:latin typeface="微软雅黑" panose="020B0503020204020204" pitchFamily="34" charset="-122"/>
                          <a:ea typeface="微软雅黑" panose="020B0503020204020204" pitchFamily="34" charset="-122"/>
                        </a:rPr>
                        <a:t>学生和学校基础数据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学生选修课程数据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学生所学课程过程与结果数据等</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ctr">
                        <a:spcAft>
                          <a:spcPts val="0"/>
                        </a:spcAft>
                      </a:pPr>
                      <a:r>
                        <a:rPr lang="zh-CN" sz="1100" kern="100" dirty="0">
                          <a:effectLst/>
                          <a:latin typeface="微软雅黑" panose="020B0503020204020204" pitchFamily="34" charset="-122"/>
                          <a:ea typeface="微软雅黑" panose="020B0503020204020204" pitchFamily="34" charset="-122"/>
                        </a:rPr>
                        <a:t>区青少年活动中心</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extLst>
                  <a:ext uri="{0D108BD9-81ED-4DB2-BD59-A6C34878D82A}">
                    <a16:rowId xmlns="" xmlns:a16="http://schemas.microsoft.com/office/drawing/2014/main" val="10004"/>
                  </a:ext>
                </a:extLst>
              </a:tr>
              <a:tr h="982472">
                <a:tc>
                  <a:txBody>
                    <a:bodyPr/>
                    <a:lstStyle/>
                    <a:p>
                      <a:pPr algn="l">
                        <a:spcAft>
                          <a:spcPts val="0"/>
                        </a:spcAft>
                      </a:pPr>
                      <a:r>
                        <a:rPr lang="zh-CN" sz="1300" kern="100" dirty="0">
                          <a:effectLst/>
                          <a:latin typeface="微软雅黑" panose="020B0503020204020204" pitchFamily="34" charset="-122"/>
                          <a:ea typeface="微软雅黑" panose="020B0503020204020204" pitchFamily="34" charset="-122"/>
                        </a:rPr>
                        <a:t>学生电子书包及数字化教材应用系统</a:t>
                      </a:r>
                      <a:endParaRPr lang="zh-CN" sz="13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l">
                        <a:spcAft>
                          <a:spcPts val="0"/>
                        </a:spcAft>
                      </a:pPr>
                      <a:r>
                        <a:rPr lang="zh-CN" sz="1100" kern="100" dirty="0">
                          <a:effectLst/>
                          <a:latin typeface="微软雅黑" panose="020B0503020204020204" pitchFamily="34" charset="-122"/>
                          <a:ea typeface="微软雅黑" panose="020B0503020204020204" pitchFamily="34" charset="-122"/>
                        </a:rPr>
                        <a:t>学生和学校基础数据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视频或教材阅读时间数据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资源选择数据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作业时长及质量数据</a:t>
                      </a:r>
                      <a:endParaRPr lang="en-US" altLang="zh-CN" sz="1100" kern="100" dirty="0">
                        <a:effectLst/>
                        <a:latin typeface="微软雅黑" panose="020B0503020204020204" pitchFamily="34" charset="-122"/>
                        <a:ea typeface="微软雅黑" panose="020B0503020204020204" pitchFamily="34" charset="-122"/>
                      </a:endParaRPr>
                    </a:p>
                    <a:p>
                      <a:pPr algn="l">
                        <a:spcAft>
                          <a:spcPts val="0"/>
                        </a:spcAft>
                      </a:pPr>
                      <a:r>
                        <a:rPr lang="zh-CN" sz="1100" kern="100" dirty="0">
                          <a:effectLst/>
                          <a:latin typeface="微软雅黑" panose="020B0503020204020204" pitchFamily="34" charset="-122"/>
                          <a:ea typeface="微软雅黑" panose="020B0503020204020204" pitchFamily="34" charset="-122"/>
                        </a:rPr>
                        <a:t>师生和生生交互数据</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tc>
                  <a:txBody>
                    <a:bodyPr/>
                    <a:lstStyle/>
                    <a:p>
                      <a:pPr algn="ctr">
                        <a:spcAft>
                          <a:spcPts val="0"/>
                        </a:spcAft>
                      </a:pPr>
                      <a:r>
                        <a:rPr lang="zh-CN" sz="1100" kern="100" dirty="0">
                          <a:effectLst/>
                          <a:latin typeface="微软雅黑" panose="020B0503020204020204" pitchFamily="34" charset="-122"/>
                          <a:ea typeface="微软雅黑" panose="020B0503020204020204" pitchFamily="34" charset="-122"/>
                        </a:rPr>
                        <a:t>区教育学院</a:t>
                      </a:r>
                      <a:endParaRPr lang="zh-CN" sz="11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93360" marR="93360" marT="0" marB="0" anchor="ct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111013609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3.3 </a:t>
            </a:r>
            <a:r>
              <a:rPr lang="zh-CN" altLang="en-US" sz="2000" b="1" dirty="0">
                <a:solidFill>
                  <a:srgbClr val="005DA2"/>
                </a:solidFill>
                <a:latin typeface="微软雅黑" panose="020B0503020204020204" pitchFamily="34" charset="-122"/>
                <a:ea typeface="微软雅黑" panose="020B0503020204020204" pitchFamily="34" charset="-122"/>
              </a:rPr>
              <a:t>各类子平台的建设思路和要求</a:t>
            </a:r>
            <a:endParaRPr lang="zh-CN" altLang="en-US" sz="2000" b="1" dirty="0">
              <a:solidFill>
                <a:srgbClr val="3992DB"/>
              </a:solidFill>
              <a:latin typeface="微软雅黑" panose="020B0503020204020204" pitchFamily="34" charset="-122"/>
              <a:ea typeface="微软雅黑" panose="020B0503020204020204" pitchFamily="34" charset="-122"/>
            </a:endParaRP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pic>
        <p:nvPicPr>
          <p:cNvPr id="5" name="图片 4" descr="教育数据中心"/>
          <p:cNvPicPr/>
          <p:nvPr/>
        </p:nvPicPr>
        <p:blipFill rotWithShape="1">
          <a:blip r:embed="rId4">
            <a:lum contrast="2000"/>
            <a:extLst>
              <a:ext uri="{28A0092B-C50C-407E-A947-70E740481C1C}">
                <a14:useLocalDpi xmlns:a14="http://schemas.microsoft.com/office/drawing/2010/main" val="0"/>
              </a:ext>
            </a:extLst>
          </a:blip>
          <a:srcRect l="3918" r="2058"/>
          <a:stretch/>
        </p:blipFill>
        <p:spPr>
          <a:xfrm>
            <a:off x="1869668" y="767337"/>
            <a:ext cx="5404017" cy="3977957"/>
          </a:xfrm>
          <a:prstGeom prst="rect">
            <a:avLst/>
          </a:prstGeom>
          <a:noFill/>
        </p:spPr>
      </p:pic>
      <p:sp>
        <p:nvSpPr>
          <p:cNvPr id="3" name="矩形 2"/>
          <p:cNvSpPr/>
          <p:nvPr/>
        </p:nvSpPr>
        <p:spPr>
          <a:xfrm>
            <a:off x="1404809" y="769214"/>
            <a:ext cx="430887" cy="3977196"/>
          </a:xfrm>
          <a:prstGeom prst="rect">
            <a:avLst/>
          </a:prstGeom>
          <a:solidFill>
            <a:srgbClr val="005DA2"/>
          </a:solidFill>
        </p:spPr>
        <p:txBody>
          <a:bodyPr vert="eaVert" wrap="square">
            <a:spAutoFit/>
          </a:bodyPr>
          <a:lstStyle/>
          <a:p>
            <a:pPr algn="ctr"/>
            <a:r>
              <a:rPr lang="zh-CN" altLang="zh-CN" sz="1600" b="1" spc="300" dirty="0">
                <a:solidFill>
                  <a:schemeClr val="bg1"/>
                </a:solidFill>
                <a:latin typeface="微软雅黑" panose="020B0503020204020204" pitchFamily="34" charset="-122"/>
                <a:ea typeface="微软雅黑" panose="020B0503020204020204" pitchFamily="34" charset="-122"/>
              </a:rPr>
              <a:t>学生电子成长档案系统框架图</a:t>
            </a:r>
            <a:endParaRPr lang="zh-CN" altLang="en-US" sz="1600" b="1" spc="300"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003501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 xmlns:a16="http://schemas.microsoft.com/office/drawing/2014/main" id="{4F241363-35C1-4BEA-833F-C1B69364C577}"/>
              </a:ext>
            </a:extLst>
          </p:cNvPr>
          <p:cNvSpPr/>
          <p:nvPr/>
        </p:nvSpPr>
        <p:spPr>
          <a:xfrm>
            <a:off x="890332" y="1276291"/>
            <a:ext cx="7437963" cy="374373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3.3 </a:t>
            </a:r>
            <a:r>
              <a:rPr lang="zh-CN" altLang="en-US" sz="2000" b="1" dirty="0">
                <a:solidFill>
                  <a:srgbClr val="005DA2"/>
                </a:solidFill>
                <a:latin typeface="微软雅黑" panose="020B0503020204020204" pitchFamily="34" charset="-122"/>
                <a:ea typeface="微软雅黑" panose="020B0503020204020204" pitchFamily="34" charset="-122"/>
              </a:rPr>
              <a:t>各类子平台的建设思路和要求</a:t>
            </a:r>
            <a:endParaRPr lang="zh-CN" altLang="en-US" sz="2000" b="1" dirty="0">
              <a:solidFill>
                <a:srgbClr val="3992DB"/>
              </a:solidFill>
              <a:latin typeface="微软雅黑" panose="020B0503020204020204" pitchFamily="34" charset="-122"/>
              <a:ea typeface="微软雅黑" panose="020B0503020204020204" pitchFamily="34" charset="-122"/>
            </a:endParaRP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
        <p:nvSpPr>
          <p:cNvPr id="7" name="TextBox 23"/>
          <p:cNvSpPr txBox="1"/>
          <p:nvPr/>
        </p:nvSpPr>
        <p:spPr>
          <a:xfrm>
            <a:off x="890333" y="915566"/>
            <a:ext cx="2601547" cy="360725"/>
          </a:xfrm>
          <a:prstGeom prst="rect">
            <a:avLst/>
          </a:prstGeom>
          <a:solidFill>
            <a:srgbClr val="005DA2"/>
          </a:solidFill>
        </p:spPr>
        <p:txBody>
          <a:bodyPr wrap="none" lIns="0" tIns="0" rIns="0" bIns="0" anchor="ctr" anchorCtr="1">
            <a:normAutofit/>
          </a:bodyPr>
          <a:lstStyle/>
          <a:p>
            <a:pPr algn="r"/>
            <a:r>
              <a:rPr lang="zh-CN" altLang="en-US" sz="2000" b="1" spc="300" dirty="0">
                <a:solidFill>
                  <a:schemeClr val="bg1"/>
                </a:solidFill>
                <a:latin typeface="Arial"/>
                <a:ea typeface="微软雅黑"/>
              </a:rPr>
              <a:t>数据信度效度</a:t>
            </a:r>
            <a:endParaRPr lang="zh-CN" altLang="en-US" b="1" spc="300" dirty="0">
              <a:solidFill>
                <a:schemeClr val="bg1"/>
              </a:solidFill>
              <a:latin typeface="Arial"/>
              <a:ea typeface="微软雅黑"/>
            </a:endParaRPr>
          </a:p>
        </p:txBody>
      </p:sp>
      <p:sp>
        <p:nvSpPr>
          <p:cNvPr id="2" name="矩形 1"/>
          <p:cNvSpPr/>
          <p:nvPr/>
        </p:nvSpPr>
        <p:spPr>
          <a:xfrm>
            <a:off x="3491879" y="915566"/>
            <a:ext cx="4761787" cy="360725"/>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spc="300" dirty="0">
                <a:solidFill>
                  <a:schemeClr val="bg1"/>
                </a:solidFill>
                <a:latin typeface="Arial"/>
                <a:ea typeface="微软雅黑"/>
              </a:rPr>
              <a:t>全流程客观数据采集 替代事后填报</a:t>
            </a:r>
          </a:p>
        </p:txBody>
      </p:sp>
      <p:sp>
        <p:nvSpPr>
          <p:cNvPr id="8" name="矩形 7">
            <a:extLst>
              <a:ext uri="{FF2B5EF4-FFF2-40B4-BE49-F238E27FC236}">
                <a16:creationId xmlns="" xmlns:a16="http://schemas.microsoft.com/office/drawing/2014/main" id="{FEB422B1-70C7-40FD-AC7D-1D2C1A109FB6}"/>
              </a:ext>
            </a:extLst>
          </p:cNvPr>
          <p:cNvSpPr/>
          <p:nvPr/>
        </p:nvSpPr>
        <p:spPr>
          <a:xfrm>
            <a:off x="7601795" y="1438394"/>
            <a:ext cx="570605" cy="3331121"/>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zh-CN" altLang="en-US" dirty="0">
                <a:latin typeface="微软雅黑" panose="020B0503020204020204" pitchFamily="34" charset="-122"/>
                <a:ea typeface="微软雅黑" panose="020B0503020204020204" pitchFamily="34" charset="-122"/>
              </a:rPr>
              <a:t>闵行区学生电子成长档案</a:t>
            </a:r>
          </a:p>
        </p:txBody>
      </p:sp>
      <p:sp>
        <p:nvSpPr>
          <p:cNvPr id="16" name="箭头: 右 15">
            <a:extLst>
              <a:ext uri="{FF2B5EF4-FFF2-40B4-BE49-F238E27FC236}">
                <a16:creationId xmlns="" xmlns:a16="http://schemas.microsoft.com/office/drawing/2014/main" id="{2131CFF3-7D05-4735-A807-704C897FF0BD}"/>
              </a:ext>
            </a:extLst>
          </p:cNvPr>
          <p:cNvSpPr/>
          <p:nvPr/>
        </p:nvSpPr>
        <p:spPr>
          <a:xfrm>
            <a:off x="7136157" y="2913102"/>
            <a:ext cx="429950" cy="360725"/>
          </a:xfrm>
          <a:prstGeom prst="rightArrow">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a:extLst>
              <a:ext uri="{FF2B5EF4-FFF2-40B4-BE49-F238E27FC236}">
                <a16:creationId xmlns="" xmlns:a16="http://schemas.microsoft.com/office/drawing/2014/main" id="{F53339C1-8353-421C-8ED3-07BE6F4983D8}"/>
              </a:ext>
            </a:extLst>
          </p:cNvPr>
          <p:cNvGrpSpPr/>
          <p:nvPr/>
        </p:nvGrpSpPr>
        <p:grpSpPr>
          <a:xfrm>
            <a:off x="2123728" y="1438394"/>
            <a:ext cx="4968552" cy="3320766"/>
            <a:chOff x="2411760" y="1438394"/>
            <a:chExt cx="4392488" cy="3320766"/>
          </a:xfrm>
        </p:grpSpPr>
        <p:grpSp>
          <p:nvGrpSpPr>
            <p:cNvPr id="11" name="组合 10">
              <a:extLst>
                <a:ext uri="{FF2B5EF4-FFF2-40B4-BE49-F238E27FC236}">
                  <a16:creationId xmlns="" xmlns:a16="http://schemas.microsoft.com/office/drawing/2014/main" id="{96CA7F1F-779C-4A51-B2BF-D70CD58160C8}"/>
                </a:ext>
              </a:extLst>
            </p:cNvPr>
            <p:cNvGrpSpPr/>
            <p:nvPr/>
          </p:nvGrpSpPr>
          <p:grpSpPr>
            <a:xfrm>
              <a:off x="2411760" y="1438394"/>
              <a:ext cx="4392488" cy="3320766"/>
              <a:chOff x="1835695" y="1438394"/>
              <a:chExt cx="5472609" cy="3320766"/>
            </a:xfrm>
          </p:grpSpPr>
          <p:sp>
            <p:nvSpPr>
              <p:cNvPr id="5" name="矩形: 圆顶角 4">
                <a:extLst>
                  <a:ext uri="{FF2B5EF4-FFF2-40B4-BE49-F238E27FC236}">
                    <a16:creationId xmlns="" xmlns:a16="http://schemas.microsoft.com/office/drawing/2014/main" id="{158A7400-EBCB-46C9-8EA2-C7A0088ED97F}"/>
                  </a:ext>
                </a:extLst>
              </p:cNvPr>
              <p:cNvSpPr/>
              <p:nvPr/>
            </p:nvSpPr>
            <p:spPr>
              <a:xfrm>
                <a:off x="1835696" y="1438394"/>
                <a:ext cx="5472608" cy="3320766"/>
              </a:xfrm>
              <a:prstGeom prst="round2SameRect">
                <a:avLst>
                  <a:gd name="adj1" fmla="val 6855"/>
                  <a:gd name="adj2" fmla="val 0"/>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9" name="矩形 8">
                <a:extLst>
                  <a:ext uri="{FF2B5EF4-FFF2-40B4-BE49-F238E27FC236}">
                    <a16:creationId xmlns="" xmlns:a16="http://schemas.microsoft.com/office/drawing/2014/main" id="{3FACAFA1-8FAB-4951-9EEF-884F696E057D}"/>
                  </a:ext>
                </a:extLst>
              </p:cNvPr>
              <p:cNvSpPr/>
              <p:nvPr/>
            </p:nvSpPr>
            <p:spPr>
              <a:xfrm>
                <a:off x="4260503" y="2247714"/>
                <a:ext cx="3047801" cy="720080"/>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p>
            </p:txBody>
          </p:sp>
          <p:sp>
            <p:nvSpPr>
              <p:cNvPr id="12" name="矩形 11">
                <a:extLst>
                  <a:ext uri="{FF2B5EF4-FFF2-40B4-BE49-F238E27FC236}">
                    <a16:creationId xmlns="" xmlns:a16="http://schemas.microsoft.com/office/drawing/2014/main" id="{4E378E7C-87DF-42DD-ABDD-617988548643}"/>
                  </a:ext>
                </a:extLst>
              </p:cNvPr>
              <p:cNvSpPr/>
              <p:nvPr/>
            </p:nvSpPr>
            <p:spPr>
              <a:xfrm>
                <a:off x="3089504" y="2859782"/>
                <a:ext cx="4218799" cy="72008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a:p>
            </p:txBody>
          </p:sp>
          <p:sp>
            <p:nvSpPr>
              <p:cNvPr id="13" name="矩形 12">
                <a:extLst>
                  <a:ext uri="{FF2B5EF4-FFF2-40B4-BE49-F238E27FC236}">
                    <a16:creationId xmlns="" xmlns:a16="http://schemas.microsoft.com/office/drawing/2014/main" id="{8FF8BB36-A65A-483A-975C-DAD4734812A3}"/>
                  </a:ext>
                </a:extLst>
              </p:cNvPr>
              <p:cNvSpPr/>
              <p:nvPr/>
            </p:nvSpPr>
            <p:spPr>
              <a:xfrm>
                <a:off x="1835695" y="3507854"/>
                <a:ext cx="5472608" cy="1251306"/>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0" name="矩形 9">
                <a:extLst>
                  <a:ext uri="{FF2B5EF4-FFF2-40B4-BE49-F238E27FC236}">
                    <a16:creationId xmlns="" xmlns:a16="http://schemas.microsoft.com/office/drawing/2014/main" id="{E9E65AA3-A413-43DD-B847-6F72ACA7CDD5}"/>
                  </a:ext>
                </a:extLst>
              </p:cNvPr>
              <p:cNvSpPr/>
              <p:nvPr/>
            </p:nvSpPr>
            <p:spPr>
              <a:xfrm>
                <a:off x="4449754" y="2378909"/>
                <a:ext cx="1785402" cy="338554"/>
              </a:xfrm>
              <a:prstGeom prst="rect">
                <a:avLst/>
              </a:prstGeom>
            </p:spPr>
            <p:txBody>
              <a:bodyPr wrap="none">
                <a:spAutoFit/>
              </a:bodyPr>
              <a:lstStyle/>
              <a:p>
                <a:r>
                  <a:rPr lang="zh-CN" altLang="en-US" sz="1600" b="1" dirty="0">
                    <a:latin typeface="微软雅黑" panose="020B0503020204020204" pitchFamily="34" charset="-122"/>
                    <a:ea typeface="微软雅黑" panose="020B0503020204020204" pitchFamily="34" charset="-122"/>
                  </a:rPr>
                  <a:t>深度化学习活动</a:t>
                </a:r>
                <a:endParaRPr lang="zh-CN" altLang="en-US" sz="1600" b="1" dirty="0"/>
              </a:p>
            </p:txBody>
          </p:sp>
          <p:sp>
            <p:nvSpPr>
              <p:cNvPr id="15" name="矩形 14">
                <a:extLst>
                  <a:ext uri="{FF2B5EF4-FFF2-40B4-BE49-F238E27FC236}">
                    <a16:creationId xmlns="" xmlns:a16="http://schemas.microsoft.com/office/drawing/2014/main" id="{89EAB689-F5D1-4FD6-917B-90945D6007FC}"/>
                  </a:ext>
                </a:extLst>
              </p:cNvPr>
              <p:cNvSpPr/>
              <p:nvPr/>
            </p:nvSpPr>
            <p:spPr>
              <a:xfrm>
                <a:off x="3254707" y="3057471"/>
                <a:ext cx="1785402" cy="338554"/>
              </a:xfrm>
              <a:prstGeom prst="rect">
                <a:avLst/>
              </a:prstGeom>
            </p:spPr>
            <p:txBody>
              <a:bodyPr wrap="none">
                <a:spAutoFit/>
              </a:bodyPr>
              <a:lstStyle/>
              <a:p>
                <a:r>
                  <a:rPr lang="zh-CN" altLang="en-US" sz="1600" b="1" dirty="0">
                    <a:latin typeface="微软雅黑" panose="020B0503020204020204" pitchFamily="34" charset="-122"/>
                    <a:ea typeface="微软雅黑" panose="020B0503020204020204" pitchFamily="34" charset="-122"/>
                  </a:rPr>
                  <a:t>个性化学习活动</a:t>
                </a:r>
                <a:endParaRPr lang="zh-CN" altLang="en-US" sz="1600" b="1" dirty="0"/>
              </a:p>
            </p:txBody>
          </p:sp>
        </p:grpSp>
        <p:sp>
          <p:nvSpPr>
            <p:cNvPr id="17" name="矩形 16">
              <a:extLst>
                <a:ext uri="{FF2B5EF4-FFF2-40B4-BE49-F238E27FC236}">
                  <a16:creationId xmlns="" xmlns:a16="http://schemas.microsoft.com/office/drawing/2014/main" id="{8644233B-6AEA-4AD1-8AC8-DBE8E62DDE2C}"/>
                </a:ext>
              </a:extLst>
            </p:cNvPr>
            <p:cNvSpPr/>
            <p:nvPr/>
          </p:nvSpPr>
          <p:spPr>
            <a:xfrm>
              <a:off x="2555776" y="3654204"/>
              <a:ext cx="1433020" cy="338554"/>
            </a:xfrm>
            <a:prstGeom prst="rect">
              <a:avLst/>
            </a:prstGeom>
          </p:spPr>
          <p:txBody>
            <a:bodyPr wrap="none">
              <a:spAutoFit/>
            </a:bodyPr>
            <a:lstStyle/>
            <a:p>
              <a:r>
                <a:rPr lang="zh-CN" altLang="en-US" sz="1600" b="1" dirty="0">
                  <a:latin typeface="微软雅黑" panose="020B0503020204020204" pitchFamily="34" charset="-122"/>
                  <a:ea typeface="微软雅黑" panose="020B0503020204020204" pitchFamily="34" charset="-122"/>
                </a:rPr>
                <a:t>体验型学习活动</a:t>
              </a:r>
              <a:endParaRPr lang="zh-CN" altLang="en-US" sz="1600" b="1" dirty="0"/>
            </a:p>
          </p:txBody>
        </p:sp>
      </p:grpSp>
      <p:sp>
        <p:nvSpPr>
          <p:cNvPr id="20" name="箭头: 右 19">
            <a:extLst>
              <a:ext uri="{FF2B5EF4-FFF2-40B4-BE49-F238E27FC236}">
                <a16:creationId xmlns="" xmlns:a16="http://schemas.microsoft.com/office/drawing/2014/main" id="{98F2AAE1-8DA9-4ED5-9CCE-805BCD46AC68}"/>
              </a:ext>
            </a:extLst>
          </p:cNvPr>
          <p:cNvSpPr/>
          <p:nvPr/>
        </p:nvSpPr>
        <p:spPr>
          <a:xfrm>
            <a:off x="1700987" y="2792254"/>
            <a:ext cx="407493" cy="360725"/>
          </a:xfrm>
          <a:prstGeom prst="rightArrow">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 xmlns:a16="http://schemas.microsoft.com/office/drawing/2014/main" id="{35542094-14A6-4B24-987B-3451B88D4097}"/>
              </a:ext>
            </a:extLst>
          </p:cNvPr>
          <p:cNvSpPr/>
          <p:nvPr/>
        </p:nvSpPr>
        <p:spPr>
          <a:xfrm>
            <a:off x="1087611" y="1428039"/>
            <a:ext cx="570605" cy="33311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CN" altLang="en-US" dirty="0">
                <a:latin typeface="微软雅黑" panose="020B0503020204020204" pitchFamily="34" charset="-122"/>
                <a:ea typeface="微软雅黑" panose="020B0503020204020204" pitchFamily="34" charset="-122"/>
              </a:rPr>
              <a:t>闵行在籍学生</a:t>
            </a:r>
          </a:p>
        </p:txBody>
      </p:sp>
      <p:sp>
        <p:nvSpPr>
          <p:cNvPr id="21" name="矩形 20">
            <a:extLst>
              <a:ext uri="{FF2B5EF4-FFF2-40B4-BE49-F238E27FC236}">
                <a16:creationId xmlns="" xmlns:a16="http://schemas.microsoft.com/office/drawing/2014/main" id="{0FAB811C-E74C-4809-8A6D-8B205CCBFF7E}"/>
              </a:ext>
            </a:extLst>
          </p:cNvPr>
          <p:cNvSpPr/>
          <p:nvPr/>
        </p:nvSpPr>
        <p:spPr>
          <a:xfrm>
            <a:off x="2286631" y="1588296"/>
            <a:ext cx="3185487" cy="369332"/>
          </a:xfrm>
          <a:prstGeom prst="rect">
            <a:avLst/>
          </a:prstGeom>
        </p:spPr>
        <p:txBody>
          <a:bodyPr wrap="none">
            <a:spAutoFit/>
          </a:bodyPr>
          <a:lstStyle/>
          <a:p>
            <a:r>
              <a:rPr lang="zh-CN" altLang="en-US" dirty="0">
                <a:latin typeface="微软雅黑" panose="020B0503020204020204" pitchFamily="34" charset="-122"/>
                <a:ea typeface="微软雅黑" panose="020B0503020204020204" pitchFamily="34" charset="-122"/>
              </a:rPr>
              <a:t>闵行区学生校外活动管理平台</a:t>
            </a:r>
            <a:endParaRPr lang="zh-CN" altLang="en-US" dirty="0"/>
          </a:p>
        </p:txBody>
      </p:sp>
      <p:sp>
        <p:nvSpPr>
          <p:cNvPr id="18" name="矩形 17">
            <a:extLst>
              <a:ext uri="{FF2B5EF4-FFF2-40B4-BE49-F238E27FC236}">
                <a16:creationId xmlns="" xmlns:a16="http://schemas.microsoft.com/office/drawing/2014/main" id="{F7803778-42CD-481E-B86D-3B7D306EED13}"/>
              </a:ext>
            </a:extLst>
          </p:cNvPr>
          <p:cNvSpPr/>
          <p:nvPr/>
        </p:nvSpPr>
        <p:spPr>
          <a:xfrm>
            <a:off x="2195736" y="4127279"/>
            <a:ext cx="917217" cy="310444"/>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课程发布</a:t>
            </a:r>
          </a:p>
        </p:txBody>
      </p:sp>
      <p:sp>
        <p:nvSpPr>
          <p:cNvPr id="23" name="矩形 22">
            <a:extLst>
              <a:ext uri="{FF2B5EF4-FFF2-40B4-BE49-F238E27FC236}">
                <a16:creationId xmlns="" xmlns:a16="http://schemas.microsoft.com/office/drawing/2014/main" id="{385F9FC4-5572-4C6C-8FC7-CA95EA850EAC}"/>
              </a:ext>
            </a:extLst>
          </p:cNvPr>
          <p:cNvSpPr/>
          <p:nvPr/>
        </p:nvSpPr>
        <p:spPr>
          <a:xfrm>
            <a:off x="3172566" y="4127279"/>
            <a:ext cx="917217" cy="310444"/>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选课报名</a:t>
            </a:r>
          </a:p>
        </p:txBody>
      </p:sp>
      <p:sp>
        <p:nvSpPr>
          <p:cNvPr id="19" name="矩形 18">
            <a:extLst>
              <a:ext uri="{FF2B5EF4-FFF2-40B4-BE49-F238E27FC236}">
                <a16:creationId xmlns="" xmlns:a16="http://schemas.microsoft.com/office/drawing/2014/main" id="{88100113-CEA3-4473-8ACC-7C8F7CB4E668}"/>
              </a:ext>
            </a:extLst>
          </p:cNvPr>
          <p:cNvSpPr/>
          <p:nvPr/>
        </p:nvSpPr>
        <p:spPr>
          <a:xfrm>
            <a:off x="4089784" y="3983140"/>
            <a:ext cx="3002496" cy="720080"/>
          </a:xfrm>
          <a:prstGeom prst="rect">
            <a:avLst/>
          </a:prstGeom>
          <a:solidFill>
            <a:srgbClr val="268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 xmlns:a16="http://schemas.microsoft.com/office/drawing/2014/main" id="{0BF19AD1-B8A9-4A9C-8D58-451A90A179E5}"/>
              </a:ext>
            </a:extLst>
          </p:cNvPr>
          <p:cNvSpPr/>
          <p:nvPr/>
        </p:nvSpPr>
        <p:spPr>
          <a:xfrm>
            <a:off x="4149396" y="4127279"/>
            <a:ext cx="917217" cy="310444"/>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刷卡学习</a:t>
            </a:r>
          </a:p>
        </p:txBody>
      </p:sp>
      <p:sp>
        <p:nvSpPr>
          <p:cNvPr id="25" name="矩形 24">
            <a:extLst>
              <a:ext uri="{FF2B5EF4-FFF2-40B4-BE49-F238E27FC236}">
                <a16:creationId xmlns="" xmlns:a16="http://schemas.microsoft.com/office/drawing/2014/main" id="{E839C8DB-A72D-4A12-9CCB-9D2A6265C70F}"/>
              </a:ext>
            </a:extLst>
          </p:cNvPr>
          <p:cNvSpPr/>
          <p:nvPr/>
        </p:nvSpPr>
        <p:spPr>
          <a:xfrm>
            <a:off x="5126226" y="4127279"/>
            <a:ext cx="917217" cy="310444"/>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互动评价</a:t>
            </a:r>
          </a:p>
        </p:txBody>
      </p:sp>
      <p:sp>
        <p:nvSpPr>
          <p:cNvPr id="26" name="矩形 25">
            <a:extLst>
              <a:ext uri="{FF2B5EF4-FFF2-40B4-BE49-F238E27FC236}">
                <a16:creationId xmlns="" xmlns:a16="http://schemas.microsoft.com/office/drawing/2014/main" id="{9E099EBF-C830-4581-B7D7-D98A08D99030}"/>
              </a:ext>
            </a:extLst>
          </p:cNvPr>
          <p:cNvSpPr/>
          <p:nvPr/>
        </p:nvSpPr>
        <p:spPr>
          <a:xfrm>
            <a:off x="6103055" y="4127279"/>
            <a:ext cx="917217" cy="310444"/>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成果展示</a:t>
            </a:r>
          </a:p>
        </p:txBody>
      </p:sp>
      <p:sp>
        <p:nvSpPr>
          <p:cNvPr id="22" name="矩形 21">
            <a:extLst>
              <a:ext uri="{FF2B5EF4-FFF2-40B4-BE49-F238E27FC236}">
                <a16:creationId xmlns="" xmlns:a16="http://schemas.microsoft.com/office/drawing/2014/main" id="{582FD6DF-BA83-44EA-B9A7-ACE7D39DDBB0}"/>
              </a:ext>
            </a:extLst>
          </p:cNvPr>
          <p:cNvSpPr/>
          <p:nvPr/>
        </p:nvSpPr>
        <p:spPr>
          <a:xfrm>
            <a:off x="4211960" y="4437723"/>
            <a:ext cx="2800767" cy="276999"/>
          </a:xfrm>
          <a:prstGeom prst="rect">
            <a:avLst/>
          </a:prstGeom>
        </p:spPr>
        <p:txBody>
          <a:bodyPr wrap="none">
            <a:spAutoFit/>
          </a:bodyPr>
          <a:lstStyle/>
          <a:p>
            <a:r>
              <a:rPr lang="zh-CN" altLang="en-US" sz="1200" dirty="0">
                <a:solidFill>
                  <a:schemeClr val="bg1"/>
                </a:solidFill>
                <a:latin typeface="微软雅黑" panose="020B0503020204020204" pitchFamily="34" charset="-122"/>
                <a:ea typeface="微软雅黑" panose="020B0503020204020204" pitchFamily="34" charset="-122"/>
              </a:rPr>
              <a:t>闵行区学生校外活动管理平台积分系统</a:t>
            </a:r>
            <a:endParaRPr lang="zh-CN" altLang="en-US" sz="1200" dirty="0">
              <a:solidFill>
                <a:schemeClr val="bg1"/>
              </a:solidFill>
            </a:endParaRPr>
          </a:p>
        </p:txBody>
      </p:sp>
      <p:sp>
        <p:nvSpPr>
          <p:cNvPr id="29" name="矩形 28">
            <a:extLst>
              <a:ext uri="{FF2B5EF4-FFF2-40B4-BE49-F238E27FC236}">
                <a16:creationId xmlns="" xmlns:a16="http://schemas.microsoft.com/office/drawing/2014/main" id="{4DAA4F32-FEB7-4613-AB08-14E6D399DD42}"/>
              </a:ext>
            </a:extLst>
          </p:cNvPr>
          <p:cNvSpPr/>
          <p:nvPr/>
        </p:nvSpPr>
        <p:spPr>
          <a:xfrm>
            <a:off x="1619103" y="2240983"/>
            <a:ext cx="543739" cy="523220"/>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数据</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采集</a:t>
            </a:r>
            <a:endParaRPr lang="zh-CN" altLang="en-US" sz="1400" dirty="0"/>
          </a:p>
        </p:txBody>
      </p:sp>
      <p:sp>
        <p:nvSpPr>
          <p:cNvPr id="32" name="矩形 31">
            <a:extLst>
              <a:ext uri="{FF2B5EF4-FFF2-40B4-BE49-F238E27FC236}">
                <a16:creationId xmlns="" xmlns:a16="http://schemas.microsoft.com/office/drawing/2014/main" id="{F4861E84-BA64-459E-BE67-508761A96CB4}"/>
              </a:ext>
            </a:extLst>
          </p:cNvPr>
          <p:cNvSpPr/>
          <p:nvPr/>
        </p:nvSpPr>
        <p:spPr>
          <a:xfrm>
            <a:off x="7075168" y="2279627"/>
            <a:ext cx="543739" cy="523220"/>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数据</a:t>
            </a:r>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汇总</a:t>
            </a:r>
            <a:endParaRPr lang="zh-CN" altLang="en-US" sz="1400" dirty="0"/>
          </a:p>
        </p:txBody>
      </p:sp>
      <p:pic>
        <p:nvPicPr>
          <p:cNvPr id="30" name="图片 29">
            <a:extLst>
              <a:ext uri="{FF2B5EF4-FFF2-40B4-BE49-F238E27FC236}">
                <a16:creationId xmlns="" xmlns:a16="http://schemas.microsoft.com/office/drawing/2014/main" id="{C5DAD5DC-22DB-4CDC-8E8E-7901AACA120C}"/>
              </a:ext>
            </a:extLst>
          </p:cNvPr>
          <p:cNvPicPr>
            <a:picLocks noChangeAspect="1"/>
          </p:cNvPicPr>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411158616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0" y="1651830"/>
            <a:ext cx="9144000" cy="1814777"/>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6" name="矩形 45"/>
            <p:cNvSpPr/>
            <p:nvPr/>
          </p:nvSpPr>
          <p:spPr>
            <a:xfrm>
              <a:off x="170694" y="261768"/>
              <a:ext cx="3936004" cy="611981"/>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8" name="文本框 6"/>
            <p:cNvSpPr txBox="1"/>
            <p:nvPr/>
          </p:nvSpPr>
          <p:spPr>
            <a:xfrm>
              <a:off x="650907" y="284178"/>
              <a:ext cx="569115" cy="559734"/>
            </a:xfrm>
            <a:prstGeom prst="rect">
              <a:avLst/>
            </a:prstGeom>
            <a:noFill/>
          </p:spPr>
          <p:txBody>
            <a:bodyPr wrap="square" lIns="68580" tIns="34290" rIns="68580" bIns="34290" rtlCol="0">
              <a:spAutoFit/>
            </a:bodyPr>
            <a:lstStyle/>
            <a:p>
              <a:r>
                <a:rPr lang="en-US" altLang="zh-CN" sz="8000" dirty="0">
                  <a:solidFill>
                    <a:schemeClr val="bg1">
                      <a:lumMod val="95000"/>
                    </a:schemeClr>
                  </a:solidFill>
                  <a:latin typeface="Impact" panose="020B0806030902050204" pitchFamily="34" charset="0"/>
                </a:rPr>
                <a:t>04</a:t>
              </a:r>
              <a:endParaRPr lang="zh-CN" altLang="en-US" sz="8000" dirty="0">
                <a:solidFill>
                  <a:schemeClr val="bg1">
                    <a:lumMod val="95000"/>
                  </a:schemeClr>
                </a:solidFill>
                <a:latin typeface="Impact" panose="020B0806030902050204" pitchFamily="34" charset="0"/>
              </a:endParaRPr>
            </a:p>
          </p:txBody>
        </p:sp>
      </p:grpSp>
      <p:sp>
        <p:nvSpPr>
          <p:cNvPr id="49" name="TextBox 48"/>
          <p:cNvSpPr txBox="1"/>
          <p:nvPr/>
        </p:nvSpPr>
        <p:spPr>
          <a:xfrm>
            <a:off x="2905968" y="2174977"/>
            <a:ext cx="7282656" cy="992581"/>
          </a:xfrm>
          <a:prstGeom prst="rect">
            <a:avLst/>
          </a:prstGeom>
          <a:noFill/>
        </p:spPr>
        <p:txBody>
          <a:bodyPr wrap="square" lIns="68584" tIns="34291" rIns="68584" bIns="34291" rtlCol="0">
            <a:spAutoFit/>
          </a:bodyPr>
          <a:lstStyle>
            <a:defPPr>
              <a:defRPr lang="zh-CN"/>
            </a:defPPr>
            <a:lvl1pPr>
              <a:defRPr sz="4800" b="1" spc="60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sz="3600" spc="0" dirty="0">
                <a:solidFill>
                  <a:srgbClr val="005DA2"/>
                </a:solidFill>
              </a:rPr>
              <a:t>服务发展 </a:t>
            </a:r>
            <a:r>
              <a:rPr lang="zh-CN" altLang="en-US" sz="2400" spc="0" dirty="0"/>
              <a:t>区域教育信息化的应用领域</a:t>
            </a:r>
          </a:p>
          <a:p>
            <a:endParaRPr lang="en-GB" altLang="zh-CN" sz="2400" spc="0" dirty="0"/>
          </a:p>
        </p:txBody>
      </p:sp>
      <p:grpSp>
        <p:nvGrpSpPr>
          <p:cNvPr id="7" name="组合 6"/>
          <p:cNvGrpSpPr/>
          <p:nvPr/>
        </p:nvGrpSpPr>
        <p:grpSpPr>
          <a:xfrm>
            <a:off x="5940152" y="1274820"/>
            <a:ext cx="432048" cy="432834"/>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 name="组合 5"/>
          <p:cNvGrpSpPr/>
          <p:nvPr/>
        </p:nvGrpSpPr>
        <p:grpSpPr>
          <a:xfrm>
            <a:off x="4644008" y="1275213"/>
            <a:ext cx="432048" cy="432048"/>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9" name="组合 8"/>
          <p:cNvGrpSpPr/>
          <p:nvPr/>
        </p:nvGrpSpPr>
        <p:grpSpPr>
          <a:xfrm>
            <a:off x="5292080" y="1274820"/>
            <a:ext cx="432833" cy="432834"/>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4" name="组合 3"/>
          <p:cNvGrpSpPr/>
          <p:nvPr/>
        </p:nvGrpSpPr>
        <p:grpSpPr>
          <a:xfrm>
            <a:off x="3347864" y="1274820"/>
            <a:ext cx="432833" cy="432834"/>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 name="组合 4"/>
          <p:cNvGrpSpPr/>
          <p:nvPr/>
        </p:nvGrpSpPr>
        <p:grpSpPr>
          <a:xfrm>
            <a:off x="3995936" y="1274820"/>
            <a:ext cx="432833" cy="432834"/>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pic>
        <p:nvPicPr>
          <p:cNvPr id="26" name="图片 25"/>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213003"/>
            <a:ext cx="1290943" cy="414531"/>
          </a:xfrm>
          <a:prstGeom prst="rect">
            <a:avLst/>
          </a:prstGeom>
        </p:spPr>
      </p:pic>
    </p:spTree>
    <p:extLst>
      <p:ext uri="{BB962C8B-B14F-4D97-AF65-F5344CB8AC3E}">
        <p14:creationId xmlns:p14="http://schemas.microsoft.com/office/powerpoint/2010/main" val="2682849622"/>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4.1 </a:t>
            </a:r>
            <a:r>
              <a:rPr lang="zh-CN" altLang="en-US" sz="2000" b="1" dirty="0">
                <a:solidFill>
                  <a:srgbClr val="005DA2"/>
                </a:solidFill>
                <a:latin typeface="微软雅黑" panose="020B0503020204020204" pitchFamily="34" charset="-122"/>
                <a:ea typeface="微软雅黑" panose="020B0503020204020204" pitchFamily="34" charset="-122"/>
              </a:rPr>
              <a:t>汇聚数据，初显区域教育大数据的特征</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pSp>
        <p:nvGrpSpPr>
          <p:cNvPr id="6" name="组合 5"/>
          <p:cNvGrpSpPr/>
          <p:nvPr/>
        </p:nvGrpSpPr>
        <p:grpSpPr>
          <a:xfrm>
            <a:off x="857880" y="760574"/>
            <a:ext cx="7304135" cy="4211567"/>
            <a:chOff x="142522" y="1268760"/>
            <a:chExt cx="8799278" cy="5073668"/>
          </a:xfrm>
        </p:grpSpPr>
        <p:sp>
          <p:nvSpPr>
            <p:cNvPr id="7" name="罐形 2"/>
            <p:cNvSpPr/>
            <p:nvPr/>
          </p:nvSpPr>
          <p:spPr>
            <a:xfrm>
              <a:off x="3041185" y="5445224"/>
              <a:ext cx="3096344" cy="648072"/>
            </a:xfrm>
            <a:prstGeom prst="can">
              <a:avLst/>
            </a:prstGeom>
            <a:solidFill>
              <a:srgbClr val="3992D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en-US" altLang="en-US" dirty="0"/>
                <a:t>学生成长档案</a:t>
              </a:r>
              <a:endParaRPr kumimoji="1" lang="zh-CN" altLang="en-US" dirty="0"/>
            </a:p>
          </p:txBody>
        </p:sp>
        <p:pic>
          <p:nvPicPr>
            <p:cNvPr id="8" name="图片 7" descr="屏幕快照 2014-08-02 下午4.22.4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05930" y="4983616"/>
              <a:ext cx="1685494" cy="1358812"/>
            </a:xfrm>
            <a:prstGeom prst="rect">
              <a:avLst/>
            </a:prstGeom>
          </p:spPr>
        </p:pic>
        <p:sp>
          <p:nvSpPr>
            <p:cNvPr id="9" name="矩形 8"/>
            <p:cNvSpPr/>
            <p:nvPr/>
          </p:nvSpPr>
          <p:spPr>
            <a:xfrm>
              <a:off x="6408046" y="4758251"/>
              <a:ext cx="1349908" cy="182917"/>
            </a:xfrm>
            <a:prstGeom prst="rect">
              <a:avLst/>
            </a:prstGeom>
            <a:noFill/>
            <a:ln w="9525" cmpd="sng">
              <a:solidFill>
                <a:schemeClr val="accent2"/>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r>
                <a:rPr lang="zh-CN" altLang="en-US" sz="1200" b="1" dirty="0">
                  <a:solidFill>
                    <a:srgbClr val="000000"/>
                  </a:solidFill>
                  <a:latin typeface="微软雅黑" pitchFamily="34" charset="-122"/>
                  <a:ea typeface="微软雅黑" pitchFamily="34" charset="-122"/>
                </a:rPr>
                <a:t>数据模型</a:t>
              </a:r>
            </a:p>
          </p:txBody>
        </p:sp>
        <p:cxnSp>
          <p:nvCxnSpPr>
            <p:cNvPr id="10" name="直线箭头连接符 209"/>
            <p:cNvCxnSpPr/>
            <p:nvPr/>
          </p:nvCxnSpPr>
          <p:spPr>
            <a:xfrm flipV="1">
              <a:off x="4510656" y="4797152"/>
              <a:ext cx="0" cy="504056"/>
            </a:xfrm>
            <a:prstGeom prst="straightConnector1">
              <a:avLst/>
            </a:prstGeom>
            <a:ln w="57150" cmpd="sng">
              <a:headEnd type="none"/>
              <a:tailEnd type="triangle"/>
            </a:ln>
          </p:spPr>
          <p:style>
            <a:lnRef idx="2">
              <a:schemeClr val="accent3"/>
            </a:lnRef>
            <a:fillRef idx="0">
              <a:schemeClr val="accent3"/>
            </a:fillRef>
            <a:effectRef idx="1">
              <a:schemeClr val="accent3"/>
            </a:effectRef>
            <a:fontRef idx="minor">
              <a:schemeClr val="tx1"/>
            </a:fontRef>
          </p:style>
        </p:cxnSp>
        <p:sp>
          <p:nvSpPr>
            <p:cNvPr id="11" name="矩形 10"/>
            <p:cNvSpPr/>
            <p:nvPr/>
          </p:nvSpPr>
          <p:spPr>
            <a:xfrm>
              <a:off x="4798688" y="4941168"/>
              <a:ext cx="800219" cy="276999"/>
            </a:xfrm>
            <a:prstGeom prst="rect">
              <a:avLst/>
            </a:prstGeom>
          </p:spPr>
          <p:txBody>
            <a:bodyPr wrap="none">
              <a:spAutoFit/>
            </a:bodyPr>
            <a:lstStyle/>
            <a:p>
              <a:r>
                <a:rPr lang="zh-CN" altLang="en-US" sz="1200" b="1" dirty="0">
                  <a:solidFill>
                    <a:srgbClr val="000000"/>
                  </a:solidFill>
                  <a:latin typeface="微软雅黑" pitchFamily="34" charset="-122"/>
                  <a:ea typeface="微软雅黑" pitchFamily="34" charset="-122"/>
                </a:rPr>
                <a:t>数据应用</a:t>
              </a:r>
              <a:endParaRPr lang="zh-CN" altLang="en-US" sz="1200" dirty="0"/>
            </a:p>
          </p:txBody>
        </p:sp>
        <p:sp>
          <p:nvSpPr>
            <p:cNvPr id="12" name="Rectangle 101"/>
            <p:cNvSpPr>
              <a:spLocks noChangeArrowheads="1"/>
            </p:cNvSpPr>
            <p:nvPr/>
          </p:nvSpPr>
          <p:spPr bwMode="auto">
            <a:xfrm>
              <a:off x="142522" y="1700808"/>
              <a:ext cx="5365582" cy="2952328"/>
            </a:xfrm>
            <a:prstGeom prst="rect">
              <a:avLst/>
            </a:prstGeom>
            <a:solidFill>
              <a:srgbClr val="3992DB"/>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nchorCtr="0"/>
            <a:lstStyle/>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zh-CN" altLang="en-US" sz="1200" b="1" dirty="0">
                <a:solidFill>
                  <a:schemeClr val="bg1"/>
                </a:solidFill>
                <a:latin typeface="微软雅黑" pitchFamily="34" charset="-122"/>
                <a:ea typeface="微软雅黑" pitchFamily="34" charset="-122"/>
              </a:endParaRPr>
            </a:p>
          </p:txBody>
        </p:sp>
        <p:sp>
          <p:nvSpPr>
            <p:cNvPr id="13" name="矩形 12"/>
            <p:cNvSpPr/>
            <p:nvPr/>
          </p:nvSpPr>
          <p:spPr>
            <a:xfrm>
              <a:off x="3923929" y="1268760"/>
              <a:ext cx="1428596" cy="338554"/>
            </a:xfrm>
            <a:prstGeom prst="rect">
              <a:avLst/>
            </a:prstGeom>
          </p:spPr>
          <p:txBody>
            <a:bodyPr wrap="none">
              <a:spAutoFit/>
            </a:bodyPr>
            <a:lstStyle/>
            <a:p>
              <a:pPr algn="ctr"/>
              <a:r>
                <a:rPr lang="zh-CN" altLang="en-US" sz="1600" b="1" dirty="0">
                  <a:latin typeface="微软雅黑" pitchFamily="34" charset="-122"/>
                  <a:ea typeface="微软雅黑" pitchFamily="34" charset="-122"/>
                </a:rPr>
                <a:t>教育数据分析</a:t>
              </a:r>
              <a:endParaRPr lang="en-US" altLang="zh-CN" sz="1600" b="1" dirty="0">
                <a:latin typeface="微软雅黑" pitchFamily="34" charset="-122"/>
                <a:ea typeface="微软雅黑" pitchFamily="34" charset="-122"/>
              </a:endParaRPr>
            </a:p>
          </p:txBody>
        </p:sp>
        <p:sp>
          <p:nvSpPr>
            <p:cNvPr id="14" name="Rectangle 101"/>
            <p:cNvSpPr>
              <a:spLocks noChangeArrowheads="1"/>
            </p:cNvSpPr>
            <p:nvPr/>
          </p:nvSpPr>
          <p:spPr bwMode="auto">
            <a:xfrm>
              <a:off x="286538" y="2420888"/>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区域概况</a:t>
              </a:r>
              <a:endParaRPr lang="en-US" altLang="zh-CN" sz="1200" b="1" dirty="0">
                <a:solidFill>
                  <a:schemeClr val="bg1"/>
                </a:solidFill>
                <a:latin typeface="微软雅黑" pitchFamily="34" charset="-122"/>
                <a:ea typeface="微软雅黑" pitchFamily="34" charset="-122"/>
              </a:endParaRPr>
            </a:p>
          </p:txBody>
        </p:sp>
        <p:sp>
          <p:nvSpPr>
            <p:cNvPr id="15" name="矩形 14"/>
            <p:cNvSpPr/>
            <p:nvPr/>
          </p:nvSpPr>
          <p:spPr>
            <a:xfrm>
              <a:off x="2360221" y="1700808"/>
              <a:ext cx="915635" cy="307777"/>
            </a:xfrm>
            <a:prstGeom prst="rect">
              <a:avLst/>
            </a:prstGeom>
          </p:spPr>
          <p:txBody>
            <a:bodyPr wrap="none">
              <a:spAutoFit/>
            </a:bodyPr>
            <a:lstStyle/>
            <a:p>
              <a:pPr algn="ctr"/>
              <a:r>
                <a:rPr lang="zh-CN" altLang="en-US" sz="1400" b="1" dirty="0">
                  <a:solidFill>
                    <a:schemeClr val="bg1"/>
                  </a:solidFill>
                  <a:latin typeface="微软雅黑" pitchFamily="34" charset="-122"/>
                  <a:ea typeface="微软雅黑" pitchFamily="34" charset="-122"/>
                </a:rPr>
                <a:t>学生成长</a:t>
              </a:r>
              <a:endParaRPr lang="en-US" altLang="zh-CN" sz="1400" b="1" dirty="0">
                <a:solidFill>
                  <a:schemeClr val="bg1"/>
                </a:solidFill>
                <a:latin typeface="微软雅黑" pitchFamily="34" charset="-122"/>
                <a:ea typeface="微软雅黑" pitchFamily="34" charset="-122"/>
              </a:endParaRPr>
            </a:p>
          </p:txBody>
        </p:sp>
        <p:sp>
          <p:nvSpPr>
            <p:cNvPr id="16" name="Rectangle 101"/>
            <p:cNvSpPr>
              <a:spLocks noChangeArrowheads="1"/>
            </p:cNvSpPr>
            <p:nvPr/>
          </p:nvSpPr>
          <p:spPr bwMode="auto">
            <a:xfrm>
              <a:off x="286538" y="2852936"/>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办别分析</a:t>
              </a:r>
              <a:endParaRPr lang="en-US" altLang="zh-CN" sz="1200" b="1" dirty="0">
                <a:solidFill>
                  <a:schemeClr val="bg1"/>
                </a:solidFill>
                <a:latin typeface="微软雅黑" pitchFamily="34" charset="-122"/>
                <a:ea typeface="微软雅黑" pitchFamily="34" charset="-122"/>
              </a:endParaRPr>
            </a:p>
          </p:txBody>
        </p:sp>
        <p:sp>
          <p:nvSpPr>
            <p:cNvPr id="17" name="Rectangle 101"/>
            <p:cNvSpPr>
              <a:spLocks noChangeArrowheads="1"/>
            </p:cNvSpPr>
            <p:nvPr/>
          </p:nvSpPr>
          <p:spPr bwMode="auto">
            <a:xfrm>
              <a:off x="286538" y="3284984"/>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地域分析</a:t>
              </a:r>
              <a:endParaRPr lang="en-US" altLang="zh-CN" sz="1200" b="1" dirty="0">
                <a:solidFill>
                  <a:schemeClr val="bg1"/>
                </a:solidFill>
                <a:latin typeface="微软雅黑" pitchFamily="34" charset="-122"/>
                <a:ea typeface="微软雅黑" pitchFamily="34" charset="-122"/>
              </a:endParaRPr>
            </a:p>
          </p:txBody>
        </p:sp>
        <p:sp>
          <p:nvSpPr>
            <p:cNvPr id="18" name="Rectangle 101"/>
            <p:cNvSpPr>
              <a:spLocks noChangeArrowheads="1"/>
            </p:cNvSpPr>
            <p:nvPr/>
          </p:nvSpPr>
          <p:spPr bwMode="auto">
            <a:xfrm>
              <a:off x="286538" y="3717032"/>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学校分析</a:t>
              </a:r>
              <a:endParaRPr lang="en-US" altLang="zh-CN" sz="1200" b="1" dirty="0">
                <a:solidFill>
                  <a:schemeClr val="bg1"/>
                </a:solidFill>
                <a:latin typeface="微软雅黑" pitchFamily="34" charset="-122"/>
                <a:ea typeface="微软雅黑" pitchFamily="34" charset="-122"/>
              </a:endParaRPr>
            </a:p>
          </p:txBody>
        </p:sp>
        <p:sp>
          <p:nvSpPr>
            <p:cNvPr id="19" name="矩形 18"/>
            <p:cNvSpPr/>
            <p:nvPr/>
          </p:nvSpPr>
          <p:spPr>
            <a:xfrm>
              <a:off x="358304" y="2113111"/>
              <a:ext cx="813043" cy="276999"/>
            </a:xfrm>
            <a:prstGeom prst="rect">
              <a:avLst/>
            </a:prstGeom>
          </p:spPr>
          <p:txBody>
            <a:bodyPr wrap="none">
              <a:spAutoFit/>
            </a:bodyPr>
            <a:lstStyle/>
            <a:p>
              <a:pPr algn="ctr"/>
              <a:r>
                <a:rPr lang="zh-CN" altLang="en-US" sz="1200" b="1" dirty="0">
                  <a:solidFill>
                    <a:schemeClr val="bg1"/>
                  </a:solidFill>
                  <a:latin typeface="微软雅黑" pitchFamily="34" charset="-122"/>
                  <a:ea typeface="微软雅黑" pitchFamily="34" charset="-122"/>
                </a:rPr>
                <a:t>区域概况</a:t>
              </a:r>
              <a:endParaRPr lang="en-US" altLang="zh-CN" sz="1200" b="1" dirty="0">
                <a:solidFill>
                  <a:schemeClr val="bg1"/>
                </a:solidFill>
                <a:latin typeface="微软雅黑" pitchFamily="34" charset="-122"/>
                <a:ea typeface="微软雅黑" pitchFamily="34" charset="-122"/>
              </a:endParaRPr>
            </a:p>
          </p:txBody>
        </p:sp>
        <p:sp>
          <p:nvSpPr>
            <p:cNvPr id="20" name="Rectangle 101"/>
            <p:cNvSpPr>
              <a:spLocks noChangeArrowheads="1"/>
            </p:cNvSpPr>
            <p:nvPr/>
          </p:nvSpPr>
          <p:spPr bwMode="auto">
            <a:xfrm>
              <a:off x="1294650" y="2420888"/>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身高体重</a:t>
              </a:r>
              <a:endParaRPr lang="en-US" altLang="zh-CN" sz="1200" b="1" dirty="0">
                <a:solidFill>
                  <a:schemeClr val="bg1"/>
                </a:solidFill>
                <a:latin typeface="微软雅黑" pitchFamily="34" charset="-122"/>
                <a:ea typeface="微软雅黑" pitchFamily="34" charset="-122"/>
              </a:endParaRPr>
            </a:p>
          </p:txBody>
        </p:sp>
        <p:sp>
          <p:nvSpPr>
            <p:cNvPr id="21" name="Rectangle 101"/>
            <p:cNvSpPr>
              <a:spLocks noChangeArrowheads="1"/>
            </p:cNvSpPr>
            <p:nvPr/>
          </p:nvSpPr>
          <p:spPr bwMode="auto">
            <a:xfrm>
              <a:off x="1294650" y="2852936"/>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身体形态</a:t>
              </a:r>
              <a:endParaRPr lang="en-US" altLang="zh-CN" sz="1200" b="1" dirty="0">
                <a:solidFill>
                  <a:schemeClr val="bg1"/>
                </a:solidFill>
                <a:latin typeface="微软雅黑" pitchFamily="34" charset="-122"/>
                <a:ea typeface="微软雅黑" pitchFamily="34" charset="-122"/>
              </a:endParaRPr>
            </a:p>
          </p:txBody>
        </p:sp>
        <p:sp>
          <p:nvSpPr>
            <p:cNvPr id="22" name="Rectangle 101"/>
            <p:cNvSpPr>
              <a:spLocks noChangeArrowheads="1"/>
            </p:cNvSpPr>
            <p:nvPr/>
          </p:nvSpPr>
          <p:spPr bwMode="auto">
            <a:xfrm>
              <a:off x="1294650" y="3284984"/>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体能测试</a:t>
              </a:r>
              <a:endParaRPr lang="en-US" altLang="zh-CN" sz="1200" b="1" dirty="0">
                <a:solidFill>
                  <a:schemeClr val="bg1"/>
                </a:solidFill>
                <a:latin typeface="微软雅黑" pitchFamily="34" charset="-122"/>
                <a:ea typeface="微软雅黑" pitchFamily="34" charset="-122"/>
              </a:endParaRPr>
            </a:p>
          </p:txBody>
        </p:sp>
        <p:sp>
          <p:nvSpPr>
            <p:cNvPr id="23" name="Rectangle 101"/>
            <p:cNvSpPr>
              <a:spLocks noChangeArrowheads="1"/>
            </p:cNvSpPr>
            <p:nvPr/>
          </p:nvSpPr>
          <p:spPr bwMode="auto">
            <a:xfrm>
              <a:off x="1294650" y="3717032"/>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视力口腔</a:t>
              </a:r>
              <a:endParaRPr lang="en-US" altLang="zh-CN" sz="1200" b="1" dirty="0">
                <a:solidFill>
                  <a:schemeClr val="bg1"/>
                </a:solidFill>
                <a:latin typeface="微软雅黑" pitchFamily="34" charset="-122"/>
                <a:ea typeface="微软雅黑" pitchFamily="34" charset="-122"/>
              </a:endParaRPr>
            </a:p>
          </p:txBody>
        </p:sp>
        <p:sp>
          <p:nvSpPr>
            <p:cNvPr id="24" name="矩形 23"/>
            <p:cNvSpPr/>
            <p:nvPr/>
          </p:nvSpPr>
          <p:spPr>
            <a:xfrm>
              <a:off x="1366416" y="2113111"/>
              <a:ext cx="813043" cy="276999"/>
            </a:xfrm>
            <a:prstGeom prst="rect">
              <a:avLst/>
            </a:prstGeom>
          </p:spPr>
          <p:txBody>
            <a:bodyPr wrap="none">
              <a:spAutoFit/>
            </a:bodyPr>
            <a:lstStyle/>
            <a:p>
              <a:pPr algn="ctr"/>
              <a:r>
                <a:rPr lang="zh-CN" altLang="en-US" sz="1200" b="1" dirty="0">
                  <a:solidFill>
                    <a:schemeClr val="bg1"/>
                  </a:solidFill>
                  <a:latin typeface="微软雅黑" pitchFamily="34" charset="-122"/>
                  <a:ea typeface="微软雅黑" pitchFamily="34" charset="-122"/>
                </a:rPr>
                <a:t>身心健康</a:t>
              </a:r>
              <a:endParaRPr lang="en-US" altLang="zh-CN" sz="1200" b="1" dirty="0">
                <a:solidFill>
                  <a:schemeClr val="bg1"/>
                </a:solidFill>
                <a:latin typeface="微软雅黑" pitchFamily="34" charset="-122"/>
                <a:ea typeface="微软雅黑" pitchFamily="34" charset="-122"/>
              </a:endParaRPr>
            </a:p>
          </p:txBody>
        </p:sp>
        <p:sp>
          <p:nvSpPr>
            <p:cNvPr id="25" name="Rectangle 101"/>
            <p:cNvSpPr>
              <a:spLocks noChangeArrowheads="1"/>
            </p:cNvSpPr>
            <p:nvPr/>
          </p:nvSpPr>
          <p:spPr bwMode="auto">
            <a:xfrm>
              <a:off x="1294650" y="4138717"/>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体育活动</a:t>
              </a:r>
              <a:endParaRPr lang="en-US" altLang="zh-CN" sz="1200" b="1" dirty="0">
                <a:solidFill>
                  <a:schemeClr val="bg1"/>
                </a:solidFill>
                <a:latin typeface="微软雅黑" pitchFamily="34" charset="-122"/>
                <a:ea typeface="微软雅黑" pitchFamily="34" charset="-122"/>
              </a:endParaRPr>
            </a:p>
          </p:txBody>
        </p:sp>
        <p:sp>
          <p:nvSpPr>
            <p:cNvPr id="26" name="Rectangle 101"/>
            <p:cNvSpPr>
              <a:spLocks noChangeArrowheads="1"/>
            </p:cNvSpPr>
            <p:nvPr/>
          </p:nvSpPr>
          <p:spPr bwMode="auto">
            <a:xfrm>
              <a:off x="2339752" y="2431251"/>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质量监控</a:t>
              </a:r>
              <a:endParaRPr lang="en-US" altLang="zh-CN" sz="1200" b="1" dirty="0">
                <a:solidFill>
                  <a:schemeClr val="bg1"/>
                </a:solidFill>
                <a:latin typeface="微软雅黑" pitchFamily="34" charset="-122"/>
                <a:ea typeface="微软雅黑" pitchFamily="34" charset="-122"/>
              </a:endParaRPr>
            </a:p>
          </p:txBody>
        </p:sp>
        <p:sp>
          <p:nvSpPr>
            <p:cNvPr id="27" name="Rectangle 101"/>
            <p:cNvSpPr>
              <a:spLocks noChangeArrowheads="1"/>
            </p:cNvSpPr>
            <p:nvPr/>
          </p:nvSpPr>
          <p:spPr bwMode="auto">
            <a:xfrm>
              <a:off x="2339752" y="2863299"/>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毕业考试</a:t>
              </a:r>
              <a:endParaRPr lang="en-US" altLang="zh-CN" sz="1200" b="1" dirty="0">
                <a:solidFill>
                  <a:schemeClr val="bg1"/>
                </a:solidFill>
                <a:latin typeface="微软雅黑" pitchFamily="34" charset="-122"/>
                <a:ea typeface="微软雅黑" pitchFamily="34" charset="-122"/>
              </a:endParaRPr>
            </a:p>
          </p:txBody>
        </p:sp>
        <p:sp>
          <p:nvSpPr>
            <p:cNvPr id="28" name="Rectangle 101"/>
            <p:cNvSpPr>
              <a:spLocks noChangeArrowheads="1"/>
            </p:cNvSpPr>
            <p:nvPr/>
          </p:nvSpPr>
          <p:spPr bwMode="auto">
            <a:xfrm>
              <a:off x="2339752" y="3295347"/>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学习兴趣</a:t>
              </a:r>
              <a:endParaRPr lang="en-US" altLang="zh-CN" sz="1200" b="1" dirty="0">
                <a:solidFill>
                  <a:schemeClr val="bg1"/>
                </a:solidFill>
                <a:latin typeface="微软雅黑" pitchFamily="34" charset="-122"/>
                <a:ea typeface="微软雅黑" pitchFamily="34" charset="-122"/>
              </a:endParaRPr>
            </a:p>
          </p:txBody>
        </p:sp>
        <p:sp>
          <p:nvSpPr>
            <p:cNvPr id="29" name="Rectangle 101"/>
            <p:cNvSpPr>
              <a:spLocks noChangeArrowheads="1"/>
            </p:cNvSpPr>
            <p:nvPr/>
          </p:nvSpPr>
          <p:spPr bwMode="auto">
            <a:xfrm>
              <a:off x="2339752" y="3727395"/>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学业负担</a:t>
              </a:r>
              <a:endParaRPr lang="en-US" altLang="zh-CN" sz="1200" b="1" dirty="0">
                <a:solidFill>
                  <a:schemeClr val="bg1"/>
                </a:solidFill>
                <a:latin typeface="微软雅黑" pitchFamily="34" charset="-122"/>
                <a:ea typeface="微软雅黑" pitchFamily="34" charset="-122"/>
              </a:endParaRPr>
            </a:p>
          </p:txBody>
        </p:sp>
        <p:sp>
          <p:nvSpPr>
            <p:cNvPr id="30" name="矩形 29"/>
            <p:cNvSpPr/>
            <p:nvPr/>
          </p:nvSpPr>
          <p:spPr>
            <a:xfrm>
              <a:off x="2411517" y="2123474"/>
              <a:ext cx="813043" cy="276999"/>
            </a:xfrm>
            <a:prstGeom prst="rect">
              <a:avLst/>
            </a:prstGeom>
          </p:spPr>
          <p:txBody>
            <a:bodyPr wrap="none">
              <a:spAutoFit/>
            </a:bodyPr>
            <a:lstStyle/>
            <a:p>
              <a:pPr algn="ctr"/>
              <a:r>
                <a:rPr lang="zh-CN" altLang="en-US" sz="1200" b="1" dirty="0">
                  <a:solidFill>
                    <a:schemeClr val="bg1"/>
                  </a:solidFill>
                  <a:latin typeface="微软雅黑" pitchFamily="34" charset="-122"/>
                  <a:ea typeface="微软雅黑" pitchFamily="34" charset="-122"/>
                </a:rPr>
                <a:t>学业进步</a:t>
              </a:r>
              <a:endParaRPr lang="en-US" altLang="zh-CN" sz="1200" b="1" dirty="0">
                <a:solidFill>
                  <a:schemeClr val="bg1"/>
                </a:solidFill>
                <a:latin typeface="微软雅黑" pitchFamily="34" charset="-122"/>
                <a:ea typeface="微软雅黑" pitchFamily="34" charset="-122"/>
              </a:endParaRPr>
            </a:p>
          </p:txBody>
        </p:sp>
        <p:sp>
          <p:nvSpPr>
            <p:cNvPr id="32" name="Rectangle 101"/>
            <p:cNvSpPr>
              <a:spLocks noChangeArrowheads="1"/>
            </p:cNvSpPr>
            <p:nvPr/>
          </p:nvSpPr>
          <p:spPr bwMode="auto">
            <a:xfrm>
              <a:off x="2339752" y="4149080"/>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师生关系</a:t>
              </a:r>
              <a:endParaRPr lang="en-US" altLang="zh-CN" sz="1200" b="1" dirty="0">
                <a:solidFill>
                  <a:schemeClr val="bg1"/>
                </a:solidFill>
                <a:latin typeface="微软雅黑" pitchFamily="34" charset="-122"/>
                <a:ea typeface="微软雅黑" pitchFamily="34" charset="-122"/>
              </a:endParaRPr>
            </a:p>
          </p:txBody>
        </p:sp>
        <p:sp>
          <p:nvSpPr>
            <p:cNvPr id="33" name="Rectangle 101"/>
            <p:cNvSpPr>
              <a:spLocks noChangeArrowheads="1"/>
            </p:cNvSpPr>
            <p:nvPr/>
          </p:nvSpPr>
          <p:spPr bwMode="auto">
            <a:xfrm>
              <a:off x="3382882" y="2431251"/>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兴趣课程</a:t>
              </a:r>
              <a:endParaRPr lang="en-US" altLang="zh-CN" sz="1200" b="1" dirty="0">
                <a:solidFill>
                  <a:schemeClr val="bg1"/>
                </a:solidFill>
                <a:latin typeface="微软雅黑" pitchFamily="34" charset="-122"/>
                <a:ea typeface="微软雅黑" pitchFamily="34" charset="-122"/>
              </a:endParaRPr>
            </a:p>
          </p:txBody>
        </p:sp>
        <p:sp>
          <p:nvSpPr>
            <p:cNvPr id="34" name="Rectangle 101"/>
            <p:cNvSpPr>
              <a:spLocks noChangeArrowheads="1"/>
            </p:cNvSpPr>
            <p:nvPr/>
          </p:nvSpPr>
          <p:spPr bwMode="auto">
            <a:xfrm>
              <a:off x="3382882" y="2863299"/>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个性展示</a:t>
              </a:r>
              <a:endParaRPr lang="en-US" altLang="zh-CN" sz="1200" b="1" dirty="0">
                <a:solidFill>
                  <a:schemeClr val="bg1"/>
                </a:solidFill>
                <a:latin typeface="微软雅黑" pitchFamily="34" charset="-122"/>
                <a:ea typeface="微软雅黑" pitchFamily="34" charset="-122"/>
              </a:endParaRPr>
            </a:p>
          </p:txBody>
        </p:sp>
        <p:sp>
          <p:nvSpPr>
            <p:cNvPr id="35" name="Rectangle 101"/>
            <p:cNvSpPr>
              <a:spLocks noChangeArrowheads="1"/>
            </p:cNvSpPr>
            <p:nvPr/>
          </p:nvSpPr>
          <p:spPr bwMode="auto">
            <a:xfrm>
              <a:off x="3382882" y="3295347"/>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区级获奖</a:t>
              </a:r>
              <a:endParaRPr lang="en-US" altLang="zh-CN" sz="1200" b="1" dirty="0">
                <a:solidFill>
                  <a:schemeClr val="bg1"/>
                </a:solidFill>
                <a:latin typeface="微软雅黑" pitchFamily="34" charset="-122"/>
                <a:ea typeface="微软雅黑" pitchFamily="34" charset="-122"/>
              </a:endParaRPr>
            </a:p>
          </p:txBody>
        </p:sp>
        <p:sp>
          <p:nvSpPr>
            <p:cNvPr id="36" name="Rectangle 101"/>
            <p:cNvSpPr>
              <a:spLocks noChangeArrowheads="1"/>
            </p:cNvSpPr>
            <p:nvPr/>
          </p:nvSpPr>
          <p:spPr bwMode="auto">
            <a:xfrm>
              <a:off x="3382882" y="3727395"/>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区级参与</a:t>
              </a:r>
              <a:endParaRPr lang="en-US" altLang="zh-CN" sz="1200" b="1" dirty="0">
                <a:solidFill>
                  <a:schemeClr val="bg1"/>
                </a:solidFill>
                <a:latin typeface="微软雅黑" pitchFamily="34" charset="-122"/>
                <a:ea typeface="微软雅黑" pitchFamily="34" charset="-122"/>
              </a:endParaRPr>
            </a:p>
          </p:txBody>
        </p:sp>
        <p:sp>
          <p:nvSpPr>
            <p:cNvPr id="37" name="矩形 36"/>
            <p:cNvSpPr/>
            <p:nvPr/>
          </p:nvSpPr>
          <p:spPr>
            <a:xfrm>
              <a:off x="3454650" y="2123474"/>
              <a:ext cx="813043" cy="276999"/>
            </a:xfrm>
            <a:prstGeom prst="rect">
              <a:avLst/>
            </a:prstGeom>
          </p:spPr>
          <p:txBody>
            <a:bodyPr wrap="none">
              <a:spAutoFit/>
            </a:bodyPr>
            <a:lstStyle/>
            <a:p>
              <a:pPr algn="ctr"/>
              <a:r>
                <a:rPr lang="zh-CN" altLang="en-US" sz="1200" b="1" dirty="0">
                  <a:solidFill>
                    <a:schemeClr val="bg1"/>
                  </a:solidFill>
                  <a:latin typeface="微软雅黑" pitchFamily="34" charset="-122"/>
                  <a:ea typeface="微软雅黑" pitchFamily="34" charset="-122"/>
                </a:rPr>
                <a:t>个性技能</a:t>
              </a:r>
              <a:endParaRPr lang="en-US" altLang="zh-CN" sz="1200" b="1" dirty="0">
                <a:solidFill>
                  <a:schemeClr val="bg1"/>
                </a:solidFill>
                <a:latin typeface="微软雅黑" pitchFamily="34" charset="-122"/>
                <a:ea typeface="微软雅黑" pitchFamily="34" charset="-122"/>
              </a:endParaRPr>
            </a:p>
          </p:txBody>
        </p:sp>
        <p:sp>
          <p:nvSpPr>
            <p:cNvPr id="38" name="Rectangle 101"/>
            <p:cNvSpPr>
              <a:spLocks noChangeArrowheads="1"/>
            </p:cNvSpPr>
            <p:nvPr/>
          </p:nvSpPr>
          <p:spPr bwMode="auto">
            <a:xfrm>
              <a:off x="3382882" y="4149080"/>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校外社团</a:t>
              </a:r>
              <a:endParaRPr lang="en-US" altLang="zh-CN" sz="1200" b="1" dirty="0">
                <a:solidFill>
                  <a:schemeClr val="bg1"/>
                </a:solidFill>
                <a:latin typeface="微软雅黑" pitchFamily="34" charset="-122"/>
                <a:ea typeface="微软雅黑" pitchFamily="34" charset="-122"/>
              </a:endParaRPr>
            </a:p>
          </p:txBody>
        </p:sp>
        <p:sp>
          <p:nvSpPr>
            <p:cNvPr id="39" name="Rectangle 101"/>
            <p:cNvSpPr>
              <a:spLocks noChangeArrowheads="1"/>
            </p:cNvSpPr>
            <p:nvPr/>
          </p:nvSpPr>
          <p:spPr bwMode="auto">
            <a:xfrm>
              <a:off x="4427984" y="2440633"/>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校园四节</a:t>
              </a:r>
              <a:endParaRPr lang="en-US" altLang="zh-CN" sz="1200" b="1" dirty="0">
                <a:solidFill>
                  <a:schemeClr val="bg1"/>
                </a:solidFill>
                <a:latin typeface="微软雅黑" pitchFamily="34" charset="-122"/>
                <a:ea typeface="微软雅黑" pitchFamily="34" charset="-122"/>
              </a:endParaRPr>
            </a:p>
          </p:txBody>
        </p:sp>
        <p:sp>
          <p:nvSpPr>
            <p:cNvPr id="40" name="Rectangle 101"/>
            <p:cNvSpPr>
              <a:spLocks noChangeArrowheads="1"/>
            </p:cNvSpPr>
            <p:nvPr/>
          </p:nvSpPr>
          <p:spPr bwMode="auto">
            <a:xfrm>
              <a:off x="4427984" y="2872681"/>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自主管理</a:t>
              </a:r>
              <a:endParaRPr lang="en-US" altLang="zh-CN" sz="1200" b="1" dirty="0">
                <a:solidFill>
                  <a:schemeClr val="bg1"/>
                </a:solidFill>
                <a:latin typeface="微软雅黑" pitchFamily="34" charset="-122"/>
                <a:ea typeface="微软雅黑" pitchFamily="34" charset="-122"/>
              </a:endParaRPr>
            </a:p>
          </p:txBody>
        </p:sp>
        <p:sp>
          <p:nvSpPr>
            <p:cNvPr id="41" name="Rectangle 101"/>
            <p:cNvSpPr>
              <a:spLocks noChangeArrowheads="1"/>
            </p:cNvSpPr>
            <p:nvPr/>
          </p:nvSpPr>
          <p:spPr bwMode="auto">
            <a:xfrm>
              <a:off x="4427984" y="3297313"/>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公益活动</a:t>
              </a:r>
              <a:endParaRPr lang="en-US" altLang="zh-CN" sz="1200" b="1" dirty="0">
                <a:solidFill>
                  <a:schemeClr val="bg1"/>
                </a:solidFill>
                <a:latin typeface="微软雅黑" pitchFamily="34" charset="-122"/>
                <a:ea typeface="微软雅黑" pitchFamily="34" charset="-122"/>
              </a:endParaRPr>
            </a:p>
          </p:txBody>
        </p:sp>
        <p:sp>
          <p:nvSpPr>
            <p:cNvPr id="42" name="矩形 41"/>
            <p:cNvSpPr/>
            <p:nvPr/>
          </p:nvSpPr>
          <p:spPr>
            <a:xfrm>
              <a:off x="4499752" y="2132856"/>
              <a:ext cx="813043" cy="276999"/>
            </a:xfrm>
            <a:prstGeom prst="rect">
              <a:avLst/>
            </a:prstGeom>
          </p:spPr>
          <p:txBody>
            <a:bodyPr wrap="none">
              <a:spAutoFit/>
            </a:bodyPr>
            <a:lstStyle/>
            <a:p>
              <a:pPr algn="ctr"/>
              <a:r>
                <a:rPr lang="zh-CN" altLang="en-US" sz="1200" b="1" dirty="0">
                  <a:solidFill>
                    <a:schemeClr val="bg1"/>
                  </a:solidFill>
                  <a:latin typeface="微软雅黑" pitchFamily="34" charset="-122"/>
                  <a:ea typeface="微软雅黑" pitchFamily="34" charset="-122"/>
                </a:rPr>
                <a:t>成长体验</a:t>
              </a:r>
              <a:endParaRPr lang="en-US" altLang="zh-CN" sz="1200" b="1" dirty="0">
                <a:solidFill>
                  <a:schemeClr val="bg1"/>
                </a:solidFill>
                <a:latin typeface="微软雅黑" pitchFamily="34" charset="-122"/>
                <a:ea typeface="微软雅黑" pitchFamily="34" charset="-122"/>
              </a:endParaRPr>
            </a:p>
          </p:txBody>
        </p:sp>
        <p:sp>
          <p:nvSpPr>
            <p:cNvPr id="43" name="Rectangle 101"/>
            <p:cNvSpPr>
              <a:spLocks noChangeArrowheads="1"/>
            </p:cNvSpPr>
            <p:nvPr/>
          </p:nvSpPr>
          <p:spPr bwMode="auto">
            <a:xfrm>
              <a:off x="4427984" y="3718998"/>
              <a:ext cx="93610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社会实践</a:t>
              </a:r>
              <a:endParaRPr lang="en-US" altLang="zh-CN" sz="1200" b="1" dirty="0">
                <a:solidFill>
                  <a:schemeClr val="bg1"/>
                </a:solidFill>
                <a:latin typeface="微软雅黑" pitchFamily="34" charset="-122"/>
                <a:ea typeface="微软雅黑" pitchFamily="34" charset="-122"/>
              </a:endParaRPr>
            </a:p>
          </p:txBody>
        </p:sp>
        <p:sp>
          <p:nvSpPr>
            <p:cNvPr id="44" name="Rectangle 101"/>
            <p:cNvSpPr>
              <a:spLocks noChangeArrowheads="1"/>
            </p:cNvSpPr>
            <p:nvPr/>
          </p:nvSpPr>
          <p:spPr bwMode="auto">
            <a:xfrm>
              <a:off x="5580112" y="1700808"/>
              <a:ext cx="1066296" cy="2952328"/>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nchorCtr="0"/>
            <a:lstStyle/>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zh-CN" altLang="en-US" sz="1200" b="1" dirty="0">
                <a:solidFill>
                  <a:schemeClr val="bg1"/>
                </a:solidFill>
                <a:latin typeface="微软雅黑" pitchFamily="34" charset="-122"/>
                <a:ea typeface="微软雅黑" pitchFamily="34" charset="-122"/>
              </a:endParaRPr>
            </a:p>
          </p:txBody>
        </p:sp>
        <p:sp>
          <p:nvSpPr>
            <p:cNvPr id="45" name="Rectangle 101"/>
            <p:cNvSpPr>
              <a:spLocks noChangeArrowheads="1"/>
            </p:cNvSpPr>
            <p:nvPr/>
          </p:nvSpPr>
          <p:spPr bwMode="auto">
            <a:xfrm>
              <a:off x="5699468" y="2420888"/>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教师概况</a:t>
              </a:r>
              <a:endParaRPr lang="en-US" altLang="zh-CN" sz="1200" b="1" dirty="0">
                <a:solidFill>
                  <a:schemeClr val="bg1"/>
                </a:solidFill>
                <a:latin typeface="微软雅黑" pitchFamily="34" charset="-122"/>
                <a:ea typeface="微软雅黑" pitchFamily="34" charset="-122"/>
              </a:endParaRPr>
            </a:p>
          </p:txBody>
        </p:sp>
        <p:sp>
          <p:nvSpPr>
            <p:cNvPr id="46" name="矩形 45"/>
            <p:cNvSpPr/>
            <p:nvPr/>
          </p:nvSpPr>
          <p:spPr>
            <a:xfrm>
              <a:off x="5647930" y="1844824"/>
              <a:ext cx="915634" cy="307778"/>
            </a:xfrm>
            <a:prstGeom prst="rect">
              <a:avLst/>
            </a:prstGeom>
          </p:spPr>
          <p:txBody>
            <a:bodyPr wrap="none">
              <a:spAutoFit/>
            </a:bodyPr>
            <a:lstStyle/>
            <a:p>
              <a:pPr algn="ctr"/>
              <a:r>
                <a:rPr lang="zh-CN" altLang="en-US" sz="1400" b="1" dirty="0">
                  <a:solidFill>
                    <a:schemeClr val="bg1"/>
                  </a:solidFill>
                  <a:latin typeface="微软雅黑" pitchFamily="34" charset="-122"/>
                  <a:ea typeface="微软雅黑" pitchFamily="34" charset="-122"/>
                </a:rPr>
                <a:t>教师发展</a:t>
              </a:r>
              <a:endParaRPr lang="en-US" altLang="zh-CN" sz="1400" b="1" dirty="0">
                <a:solidFill>
                  <a:schemeClr val="bg1"/>
                </a:solidFill>
                <a:latin typeface="微软雅黑" pitchFamily="34" charset="-122"/>
                <a:ea typeface="微软雅黑" pitchFamily="34" charset="-122"/>
              </a:endParaRPr>
            </a:p>
          </p:txBody>
        </p:sp>
        <p:sp>
          <p:nvSpPr>
            <p:cNvPr id="48" name="Rectangle 101"/>
            <p:cNvSpPr>
              <a:spLocks noChangeArrowheads="1"/>
            </p:cNvSpPr>
            <p:nvPr/>
          </p:nvSpPr>
          <p:spPr bwMode="auto">
            <a:xfrm>
              <a:off x="5699468" y="2852936"/>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学历统计</a:t>
              </a:r>
              <a:endParaRPr lang="en-US" altLang="zh-CN" sz="1200" b="1" dirty="0">
                <a:solidFill>
                  <a:schemeClr val="bg1"/>
                </a:solidFill>
                <a:latin typeface="微软雅黑" pitchFamily="34" charset="-122"/>
                <a:ea typeface="微软雅黑" pitchFamily="34" charset="-122"/>
              </a:endParaRPr>
            </a:p>
          </p:txBody>
        </p:sp>
        <p:sp>
          <p:nvSpPr>
            <p:cNvPr id="49" name="Rectangle 101"/>
            <p:cNvSpPr>
              <a:spLocks noChangeArrowheads="1"/>
            </p:cNvSpPr>
            <p:nvPr/>
          </p:nvSpPr>
          <p:spPr bwMode="auto">
            <a:xfrm>
              <a:off x="5699468" y="3284984"/>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年龄统计</a:t>
              </a:r>
              <a:endParaRPr lang="en-US" altLang="zh-CN" sz="1200" b="1" dirty="0">
                <a:solidFill>
                  <a:schemeClr val="bg1"/>
                </a:solidFill>
                <a:latin typeface="微软雅黑" pitchFamily="34" charset="-122"/>
                <a:ea typeface="微软雅黑" pitchFamily="34" charset="-122"/>
              </a:endParaRPr>
            </a:p>
          </p:txBody>
        </p:sp>
        <p:sp>
          <p:nvSpPr>
            <p:cNvPr id="50" name="Rectangle 101"/>
            <p:cNvSpPr>
              <a:spLocks noChangeArrowheads="1"/>
            </p:cNvSpPr>
            <p:nvPr/>
          </p:nvSpPr>
          <p:spPr bwMode="auto">
            <a:xfrm>
              <a:off x="5699468" y="3729361"/>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职称统计</a:t>
              </a:r>
              <a:endParaRPr lang="en-US" altLang="zh-CN" sz="1200" b="1" dirty="0">
                <a:solidFill>
                  <a:schemeClr val="bg1"/>
                </a:solidFill>
                <a:latin typeface="微软雅黑" pitchFamily="34" charset="-122"/>
                <a:ea typeface="微软雅黑" pitchFamily="34" charset="-122"/>
              </a:endParaRPr>
            </a:p>
          </p:txBody>
        </p:sp>
        <p:sp>
          <p:nvSpPr>
            <p:cNvPr id="51" name="Rectangle 101"/>
            <p:cNvSpPr>
              <a:spLocks noChangeArrowheads="1"/>
            </p:cNvSpPr>
            <p:nvPr/>
          </p:nvSpPr>
          <p:spPr bwMode="auto">
            <a:xfrm>
              <a:off x="5699468" y="4173738"/>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性别统计</a:t>
              </a:r>
              <a:endParaRPr lang="en-US" altLang="zh-CN" sz="1200" b="1" dirty="0">
                <a:solidFill>
                  <a:schemeClr val="bg1"/>
                </a:solidFill>
                <a:latin typeface="微软雅黑" pitchFamily="34" charset="-122"/>
                <a:ea typeface="微软雅黑" pitchFamily="34" charset="-122"/>
              </a:endParaRPr>
            </a:p>
          </p:txBody>
        </p:sp>
        <p:sp>
          <p:nvSpPr>
            <p:cNvPr id="52" name="Rectangle 101"/>
            <p:cNvSpPr>
              <a:spLocks noChangeArrowheads="1"/>
            </p:cNvSpPr>
            <p:nvPr/>
          </p:nvSpPr>
          <p:spPr bwMode="auto">
            <a:xfrm>
              <a:off x="6721882" y="1700808"/>
              <a:ext cx="1066296" cy="2952328"/>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nchorCtr="0"/>
            <a:lstStyle/>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zh-CN" altLang="en-US" sz="1200" b="1" dirty="0">
                <a:solidFill>
                  <a:schemeClr val="bg1"/>
                </a:solidFill>
                <a:latin typeface="微软雅黑" pitchFamily="34" charset="-122"/>
                <a:ea typeface="微软雅黑" pitchFamily="34" charset="-122"/>
              </a:endParaRPr>
            </a:p>
          </p:txBody>
        </p:sp>
        <p:sp>
          <p:nvSpPr>
            <p:cNvPr id="53" name="Rectangle 101"/>
            <p:cNvSpPr>
              <a:spLocks noChangeArrowheads="1"/>
            </p:cNvSpPr>
            <p:nvPr/>
          </p:nvSpPr>
          <p:spPr bwMode="auto">
            <a:xfrm>
              <a:off x="6841238" y="2420888"/>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学校概况</a:t>
              </a:r>
              <a:endParaRPr lang="en-US" altLang="zh-CN" sz="1200" b="1" dirty="0">
                <a:solidFill>
                  <a:schemeClr val="bg1"/>
                </a:solidFill>
                <a:latin typeface="微软雅黑" pitchFamily="34" charset="-122"/>
                <a:ea typeface="微软雅黑" pitchFamily="34" charset="-122"/>
              </a:endParaRPr>
            </a:p>
          </p:txBody>
        </p:sp>
        <p:sp>
          <p:nvSpPr>
            <p:cNvPr id="54" name="矩形 53"/>
            <p:cNvSpPr/>
            <p:nvPr/>
          </p:nvSpPr>
          <p:spPr>
            <a:xfrm>
              <a:off x="6840591" y="1844824"/>
              <a:ext cx="915634" cy="307778"/>
            </a:xfrm>
            <a:prstGeom prst="rect">
              <a:avLst/>
            </a:prstGeom>
          </p:spPr>
          <p:txBody>
            <a:bodyPr wrap="none">
              <a:spAutoFit/>
            </a:bodyPr>
            <a:lstStyle/>
            <a:p>
              <a:pPr algn="ctr"/>
              <a:r>
                <a:rPr lang="zh-CN" altLang="en-US" sz="1400" b="1" dirty="0">
                  <a:solidFill>
                    <a:schemeClr val="bg1"/>
                  </a:solidFill>
                  <a:latin typeface="微软雅黑" pitchFamily="34" charset="-122"/>
                  <a:ea typeface="微软雅黑" pitchFamily="34" charset="-122"/>
                </a:rPr>
                <a:t>学校建设</a:t>
              </a:r>
              <a:endParaRPr lang="en-US" altLang="zh-CN" sz="1400" b="1" dirty="0">
                <a:solidFill>
                  <a:schemeClr val="bg1"/>
                </a:solidFill>
                <a:latin typeface="微软雅黑" pitchFamily="34" charset="-122"/>
                <a:ea typeface="微软雅黑" pitchFamily="34" charset="-122"/>
              </a:endParaRPr>
            </a:p>
          </p:txBody>
        </p:sp>
        <p:sp>
          <p:nvSpPr>
            <p:cNvPr id="55" name="Rectangle 101"/>
            <p:cNvSpPr>
              <a:spLocks noChangeArrowheads="1"/>
            </p:cNvSpPr>
            <p:nvPr/>
          </p:nvSpPr>
          <p:spPr bwMode="auto">
            <a:xfrm>
              <a:off x="6841238" y="2852936"/>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学段统计</a:t>
              </a:r>
              <a:endParaRPr lang="en-US" altLang="zh-CN" sz="1200" b="1" dirty="0">
                <a:solidFill>
                  <a:schemeClr val="bg1"/>
                </a:solidFill>
                <a:latin typeface="微软雅黑" pitchFamily="34" charset="-122"/>
                <a:ea typeface="微软雅黑" pitchFamily="34" charset="-122"/>
              </a:endParaRPr>
            </a:p>
          </p:txBody>
        </p:sp>
        <p:sp>
          <p:nvSpPr>
            <p:cNvPr id="56" name="Rectangle 101"/>
            <p:cNvSpPr>
              <a:spLocks noChangeArrowheads="1"/>
            </p:cNvSpPr>
            <p:nvPr/>
          </p:nvSpPr>
          <p:spPr bwMode="auto">
            <a:xfrm>
              <a:off x="6841238" y="3284984"/>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办学统计</a:t>
              </a:r>
              <a:endParaRPr lang="en-US" altLang="zh-CN" sz="1200" b="1" dirty="0">
                <a:solidFill>
                  <a:schemeClr val="bg1"/>
                </a:solidFill>
                <a:latin typeface="微软雅黑" pitchFamily="34" charset="-122"/>
                <a:ea typeface="微软雅黑" pitchFamily="34" charset="-122"/>
              </a:endParaRPr>
            </a:p>
          </p:txBody>
        </p:sp>
        <p:sp>
          <p:nvSpPr>
            <p:cNvPr id="57" name="Rectangle 101"/>
            <p:cNvSpPr>
              <a:spLocks noChangeArrowheads="1"/>
            </p:cNvSpPr>
            <p:nvPr/>
          </p:nvSpPr>
          <p:spPr bwMode="auto">
            <a:xfrm>
              <a:off x="7875504" y="1700808"/>
              <a:ext cx="1066296" cy="2952328"/>
            </a:xfrm>
            <a:prstGeom prst="rect">
              <a:avLst/>
            </a:prstGeom>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nchorCtr="0"/>
            <a:lstStyle/>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en-US" altLang="zh-CN" sz="1200" b="1" dirty="0">
                <a:solidFill>
                  <a:schemeClr val="bg1"/>
                </a:solidFill>
                <a:latin typeface="微软雅黑" pitchFamily="34" charset="-122"/>
                <a:ea typeface="微软雅黑" pitchFamily="34" charset="-122"/>
              </a:endParaRPr>
            </a:p>
            <a:p>
              <a:pPr algn="ctr"/>
              <a:endParaRPr lang="zh-CN" altLang="en-US" sz="1200" b="1" dirty="0">
                <a:solidFill>
                  <a:schemeClr val="bg1"/>
                </a:solidFill>
                <a:latin typeface="微软雅黑" pitchFamily="34" charset="-122"/>
                <a:ea typeface="微软雅黑" pitchFamily="34" charset="-122"/>
              </a:endParaRPr>
            </a:p>
          </p:txBody>
        </p:sp>
        <p:sp>
          <p:nvSpPr>
            <p:cNvPr id="58" name="Rectangle 101"/>
            <p:cNvSpPr>
              <a:spLocks noChangeArrowheads="1"/>
            </p:cNvSpPr>
            <p:nvPr/>
          </p:nvSpPr>
          <p:spPr bwMode="auto">
            <a:xfrm>
              <a:off x="7994860" y="2420888"/>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绿色指标</a:t>
              </a:r>
              <a:endParaRPr lang="en-US" altLang="zh-CN" sz="1200" b="1" dirty="0">
                <a:solidFill>
                  <a:schemeClr val="bg1"/>
                </a:solidFill>
                <a:latin typeface="微软雅黑" pitchFamily="34" charset="-122"/>
                <a:ea typeface="微软雅黑" pitchFamily="34" charset="-122"/>
              </a:endParaRPr>
            </a:p>
          </p:txBody>
        </p:sp>
        <p:sp>
          <p:nvSpPr>
            <p:cNvPr id="59" name="矩形 58"/>
            <p:cNvSpPr/>
            <p:nvPr/>
          </p:nvSpPr>
          <p:spPr>
            <a:xfrm>
              <a:off x="8005803" y="1854696"/>
              <a:ext cx="838692" cy="307778"/>
            </a:xfrm>
            <a:prstGeom prst="rect">
              <a:avLst/>
            </a:prstGeom>
          </p:spPr>
          <p:txBody>
            <a:bodyPr wrap="none">
              <a:spAutoFit/>
            </a:bodyPr>
            <a:lstStyle/>
            <a:p>
              <a:pPr algn="ctr"/>
              <a:r>
                <a:rPr lang="en-US" altLang="zh-CN" sz="1400" b="1" dirty="0">
                  <a:solidFill>
                    <a:schemeClr val="bg1"/>
                  </a:solidFill>
                  <a:latin typeface="微软雅黑" pitchFamily="34" charset="-122"/>
                  <a:ea typeface="微软雅黑" pitchFamily="34" charset="-122"/>
                </a:rPr>
                <a:t>KPI</a:t>
              </a:r>
              <a:r>
                <a:rPr lang="zh-CN" altLang="en-US" sz="1400" b="1" dirty="0">
                  <a:solidFill>
                    <a:schemeClr val="bg1"/>
                  </a:solidFill>
                  <a:latin typeface="微软雅黑" pitchFamily="34" charset="-122"/>
                  <a:ea typeface="微软雅黑" pitchFamily="34" charset="-122"/>
                </a:rPr>
                <a:t>分析</a:t>
              </a:r>
              <a:endParaRPr lang="en-US" altLang="zh-CN" sz="1400" b="1" dirty="0">
                <a:solidFill>
                  <a:schemeClr val="bg1"/>
                </a:solidFill>
                <a:latin typeface="微软雅黑" pitchFamily="34" charset="-122"/>
                <a:ea typeface="微软雅黑" pitchFamily="34" charset="-122"/>
              </a:endParaRPr>
            </a:p>
          </p:txBody>
        </p:sp>
        <p:sp>
          <p:nvSpPr>
            <p:cNvPr id="60" name="Rectangle 101"/>
            <p:cNvSpPr>
              <a:spLocks noChangeArrowheads="1"/>
            </p:cNvSpPr>
            <p:nvPr/>
          </p:nvSpPr>
          <p:spPr bwMode="auto">
            <a:xfrm>
              <a:off x="7994860" y="2852936"/>
              <a:ext cx="849634" cy="360040"/>
            </a:xfrm>
            <a:prstGeom prst="rect">
              <a:avLst/>
            </a:prstGeom>
            <a:noFill/>
            <a:ln w="9525" cmpd="sng">
              <a:solidFill>
                <a:schemeClr val="bg1"/>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数据监控</a:t>
              </a:r>
              <a:endParaRPr lang="en-US" altLang="zh-CN" sz="1200" b="1" dirty="0">
                <a:solidFill>
                  <a:schemeClr val="bg1"/>
                </a:solidFill>
                <a:latin typeface="微软雅黑" pitchFamily="34" charset="-122"/>
                <a:ea typeface="微软雅黑" pitchFamily="34" charset="-122"/>
              </a:endParaRPr>
            </a:p>
          </p:txBody>
        </p:sp>
      </p:grpSp>
    </p:spTree>
    <p:extLst>
      <p:ext uri="{BB962C8B-B14F-4D97-AF65-F5344CB8AC3E}">
        <p14:creationId xmlns:p14="http://schemas.microsoft.com/office/powerpoint/2010/main" val="22871776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1"/>
          <p:cNvGrpSpPr/>
          <p:nvPr/>
        </p:nvGrpSpPr>
        <p:grpSpPr>
          <a:xfrm>
            <a:off x="0" y="1651830"/>
            <a:ext cx="9144000" cy="1814777"/>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6" name="矩形 45"/>
            <p:cNvSpPr/>
            <p:nvPr/>
          </p:nvSpPr>
          <p:spPr>
            <a:xfrm>
              <a:off x="170694" y="261768"/>
              <a:ext cx="3936004" cy="611981"/>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8" name="文本框 6"/>
            <p:cNvSpPr txBox="1"/>
            <p:nvPr/>
          </p:nvSpPr>
          <p:spPr>
            <a:xfrm>
              <a:off x="650907" y="284178"/>
              <a:ext cx="569115" cy="559734"/>
            </a:xfrm>
            <a:prstGeom prst="rect">
              <a:avLst/>
            </a:prstGeom>
            <a:noFill/>
          </p:spPr>
          <p:txBody>
            <a:bodyPr wrap="square" lIns="68580" tIns="34290" rIns="68580" bIns="34290" rtlCol="0">
              <a:spAutoFit/>
            </a:bodyPr>
            <a:lstStyle/>
            <a:p>
              <a:r>
                <a:rPr lang="en-US" altLang="zh-CN" sz="8000" dirty="0">
                  <a:solidFill>
                    <a:schemeClr val="bg1">
                      <a:lumMod val="95000"/>
                    </a:schemeClr>
                  </a:solidFill>
                  <a:latin typeface="Impact" panose="020B0806030902050204" pitchFamily="34" charset="0"/>
                </a:rPr>
                <a:t>01</a:t>
              </a:r>
              <a:endParaRPr lang="zh-CN" altLang="en-US" sz="8000" dirty="0">
                <a:solidFill>
                  <a:schemeClr val="bg1">
                    <a:lumMod val="95000"/>
                  </a:schemeClr>
                </a:solidFill>
                <a:latin typeface="Impact" panose="020B0806030902050204" pitchFamily="34" charset="0"/>
              </a:endParaRPr>
            </a:p>
          </p:txBody>
        </p:sp>
      </p:grpSp>
      <p:sp>
        <p:nvSpPr>
          <p:cNvPr id="49" name="TextBox 48"/>
          <p:cNvSpPr txBox="1"/>
          <p:nvPr/>
        </p:nvSpPr>
        <p:spPr>
          <a:xfrm>
            <a:off x="2905968" y="2174977"/>
            <a:ext cx="7282656" cy="623250"/>
          </a:xfrm>
          <a:prstGeom prst="rect">
            <a:avLst/>
          </a:prstGeom>
          <a:noFill/>
        </p:spPr>
        <p:txBody>
          <a:bodyPr wrap="square" lIns="68584" tIns="34291" rIns="68584" bIns="34291" rtlCol="0">
            <a:spAutoFit/>
          </a:bodyPr>
          <a:lstStyle>
            <a:defPPr>
              <a:defRPr lang="zh-CN"/>
            </a:defPPr>
            <a:lvl1pPr>
              <a:defRPr sz="4800" b="1" spc="60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sz="3600" spc="0" dirty="0">
                <a:solidFill>
                  <a:srgbClr val="005DA2"/>
                </a:solidFill>
              </a:rPr>
              <a:t>前言思考 </a:t>
            </a:r>
            <a:r>
              <a:rPr lang="zh-CN" altLang="en-US" sz="2400" spc="0" dirty="0"/>
              <a:t>教育治理与云服务</a:t>
            </a:r>
            <a:endParaRPr lang="en-GB" altLang="zh-CN" sz="2400" spc="0" dirty="0"/>
          </a:p>
        </p:txBody>
      </p:sp>
      <p:grpSp>
        <p:nvGrpSpPr>
          <p:cNvPr id="4" name="组合 6"/>
          <p:cNvGrpSpPr/>
          <p:nvPr/>
        </p:nvGrpSpPr>
        <p:grpSpPr>
          <a:xfrm>
            <a:off x="5940152" y="1274820"/>
            <a:ext cx="432048" cy="432834"/>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 name="组合 5"/>
          <p:cNvGrpSpPr/>
          <p:nvPr/>
        </p:nvGrpSpPr>
        <p:grpSpPr>
          <a:xfrm>
            <a:off x="4644008" y="1275213"/>
            <a:ext cx="432048" cy="432048"/>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 name="组合 8"/>
          <p:cNvGrpSpPr/>
          <p:nvPr/>
        </p:nvGrpSpPr>
        <p:grpSpPr>
          <a:xfrm>
            <a:off x="5292080" y="1274820"/>
            <a:ext cx="432833" cy="432834"/>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7" name="组合 3"/>
          <p:cNvGrpSpPr/>
          <p:nvPr/>
        </p:nvGrpSpPr>
        <p:grpSpPr>
          <a:xfrm>
            <a:off x="3347864" y="1274820"/>
            <a:ext cx="432833" cy="432834"/>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8" name="组合 4"/>
          <p:cNvGrpSpPr/>
          <p:nvPr/>
        </p:nvGrpSpPr>
        <p:grpSpPr>
          <a:xfrm>
            <a:off x="3995936" y="1274820"/>
            <a:ext cx="432833" cy="432834"/>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pic>
        <p:nvPicPr>
          <p:cNvPr id="26" name="图片 25"/>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213003"/>
            <a:ext cx="1290943" cy="414531"/>
          </a:xfrm>
          <a:prstGeom prst="rect">
            <a:avLst/>
          </a:prstGeom>
        </p:spPr>
      </p:pic>
      <p:pic>
        <p:nvPicPr>
          <p:cNvPr id="2" name="图片 1">
            <a:extLst>
              <a:ext uri="{FF2B5EF4-FFF2-40B4-BE49-F238E27FC236}">
                <a16:creationId xmlns="" xmlns:a16="http://schemas.microsoft.com/office/drawing/2014/main" id="{2A412872-E7EB-44DE-A777-62DE0791EAA5}"/>
              </a:ext>
            </a:extLst>
          </p:cNvPr>
          <p:cNvPicPr>
            <a:picLocks noChangeAspect="1"/>
          </p:cNvPicPr>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val="368019099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4.1 </a:t>
            </a:r>
            <a:r>
              <a:rPr lang="zh-CN" altLang="en-US" sz="2000" b="1" dirty="0">
                <a:solidFill>
                  <a:srgbClr val="005DA2"/>
                </a:solidFill>
                <a:latin typeface="微软雅黑" panose="020B0503020204020204" pitchFamily="34" charset="-122"/>
                <a:ea typeface="微软雅黑" panose="020B0503020204020204" pitchFamily="34" charset="-122"/>
              </a:rPr>
              <a:t>汇聚数据，初显区域教育大数据的特征</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aphicFrame>
        <p:nvGraphicFramePr>
          <p:cNvPr id="17" name="图表 16"/>
          <p:cNvGraphicFramePr/>
          <p:nvPr>
            <p:extLst>
              <p:ext uri="{D42A27DB-BD31-4B8C-83A1-F6EECF244321}">
                <p14:modId xmlns:p14="http://schemas.microsoft.com/office/powerpoint/2010/main" val="1834309857"/>
              </p:ext>
            </p:extLst>
          </p:nvPr>
        </p:nvGraphicFramePr>
        <p:xfrm>
          <a:off x="1547664" y="1602844"/>
          <a:ext cx="6096000" cy="3363645"/>
        </p:xfrm>
        <a:graphic>
          <a:graphicData uri="http://schemas.openxmlformats.org/drawingml/2006/chart">
            <c:chart xmlns:c="http://schemas.openxmlformats.org/drawingml/2006/chart" xmlns:r="http://schemas.openxmlformats.org/officeDocument/2006/relationships" r:id="rId4"/>
          </a:graphicData>
        </a:graphic>
      </p:graphicFrame>
      <p:sp>
        <p:nvSpPr>
          <p:cNvPr id="22" name="矩形 21"/>
          <p:cNvSpPr/>
          <p:nvPr/>
        </p:nvSpPr>
        <p:spPr>
          <a:xfrm>
            <a:off x="1115616" y="970325"/>
            <a:ext cx="7488832" cy="400110"/>
          </a:xfrm>
          <a:prstGeom prst="rect">
            <a:avLst/>
          </a:prstGeom>
        </p:spPr>
        <p:txBody>
          <a:bodyPr wrap="square">
            <a:spAutoFit/>
          </a:bodyPr>
          <a:lstStyle/>
          <a:p>
            <a:r>
              <a:rPr lang="zh-CN" altLang="zh-CN" sz="20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rPr>
              <a:t>区教育数据中心</a:t>
            </a:r>
            <a:r>
              <a:rPr lang="en-US" altLang="zh-CN" sz="20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rPr>
              <a:t>   </a:t>
            </a:r>
            <a:r>
              <a:rPr lang="zh-CN" altLang="en-US" sz="2000" b="1" dirty="0">
                <a:solidFill>
                  <a:srgbClr val="3992DB"/>
                </a:solidFill>
                <a:latin typeface="微软雅黑" panose="020B0503020204020204" pitchFamily="34" charset="-122"/>
                <a:ea typeface="微软雅黑" panose="020B0503020204020204" pitchFamily="34" charset="-122"/>
                <a:cs typeface="Open Sans Light" panose="020B0306030504020204" pitchFamily="34" charset="0"/>
              </a:rPr>
              <a:t>学生成长数据 </a:t>
            </a:r>
            <a:r>
              <a:rPr lang="en-US" altLang="zh-CN" sz="2000" b="1" dirty="0">
                <a:solidFill>
                  <a:srgbClr val="3992DB"/>
                </a:solidFill>
                <a:latin typeface="微软雅黑" panose="020B0503020204020204" pitchFamily="34" charset="-122"/>
                <a:ea typeface="微软雅黑" panose="020B0503020204020204" pitchFamily="34" charset="-122"/>
                <a:cs typeface="Open Sans Light" panose="020B0306030504020204" pitchFamily="34" charset="0"/>
              </a:rPr>
              <a:t>10041</a:t>
            </a:r>
            <a:r>
              <a:rPr lang="zh-CN" altLang="en-US" sz="2000" b="1" dirty="0">
                <a:solidFill>
                  <a:srgbClr val="3992DB"/>
                </a:solidFill>
                <a:latin typeface="微软雅黑" panose="020B0503020204020204" pitchFamily="34" charset="-122"/>
                <a:ea typeface="微软雅黑" panose="020B0503020204020204" pitchFamily="34" charset="-122"/>
                <a:cs typeface="Open Sans Light" panose="020B0306030504020204" pitchFamily="34" charset="0"/>
              </a:rPr>
              <a:t>万  </a:t>
            </a:r>
            <a:r>
              <a:rPr lang="en-US" altLang="zh-CN" sz="2000" b="1" dirty="0">
                <a:solidFill>
                  <a:srgbClr val="3992DB"/>
                </a:solidFill>
                <a:latin typeface="微软雅黑" panose="020B0503020204020204" pitchFamily="34" charset="-122"/>
                <a:ea typeface="微软雅黑" panose="020B0503020204020204" pitchFamily="34" charset="-122"/>
                <a:cs typeface="Open Sans Light" panose="020B0306030504020204" pitchFamily="34" charset="0"/>
              </a:rPr>
              <a:t>9.6</a:t>
            </a:r>
            <a:r>
              <a:rPr lang="zh-CN" altLang="en-US" sz="2000" b="1" dirty="0">
                <a:solidFill>
                  <a:srgbClr val="3992DB"/>
                </a:solidFill>
                <a:latin typeface="微软雅黑" panose="020B0503020204020204" pitchFamily="34" charset="-122"/>
                <a:ea typeface="微软雅黑" panose="020B0503020204020204" pitchFamily="34" charset="-122"/>
                <a:cs typeface="Open Sans Light" panose="020B0306030504020204" pitchFamily="34" charset="0"/>
              </a:rPr>
              <a:t>亿</a:t>
            </a:r>
            <a:r>
              <a:rPr lang="zh-CN" altLang="zh-CN" sz="2000" b="1" dirty="0">
                <a:solidFill>
                  <a:srgbClr val="3992DB"/>
                </a:solidFill>
                <a:latin typeface="微软雅黑" panose="020B0503020204020204" pitchFamily="34" charset="-122"/>
                <a:ea typeface="微软雅黑" panose="020B0503020204020204" pitchFamily="34" charset="-122"/>
                <a:cs typeface="Open Sans Light" panose="020B0306030504020204" pitchFamily="34" charset="0"/>
              </a:rPr>
              <a:t>个数据元</a:t>
            </a:r>
            <a:endParaRPr lang="zh-CN" altLang="en-US" sz="2000" b="1" dirty="0">
              <a:solidFill>
                <a:srgbClr val="3992DB"/>
              </a:solidFill>
              <a:latin typeface="微软雅黑" panose="020B0503020204020204" pitchFamily="34" charset="-122"/>
              <a:ea typeface="微软雅黑" panose="020B0503020204020204" pitchFamily="34" charset="-122"/>
              <a:cs typeface="Open Sans Light" panose="020B0306030504020204" pitchFamily="34" charset="0"/>
            </a:endParaRPr>
          </a:p>
        </p:txBody>
      </p:sp>
    </p:spTree>
    <p:extLst>
      <p:ext uri="{BB962C8B-B14F-4D97-AF65-F5344CB8AC3E}">
        <p14:creationId xmlns:p14="http://schemas.microsoft.com/office/powerpoint/2010/main" val="344555756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4.2 </a:t>
            </a:r>
            <a:r>
              <a:rPr lang="zh-CN" altLang="en-US" sz="2000" b="1" dirty="0">
                <a:solidFill>
                  <a:srgbClr val="005DA2"/>
                </a:solidFill>
                <a:latin typeface="微软雅黑" panose="020B0503020204020204" pitchFamily="34" charset="-122"/>
                <a:ea typeface="微软雅黑" panose="020B0503020204020204" pitchFamily="34" charset="-122"/>
              </a:rPr>
              <a:t>应用数据，让教育大数据服务区域发展 </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pic>
        <p:nvPicPr>
          <p:cNvPr id="62" name="图片 61"/>
          <p:cNvPicPr/>
          <p:nvPr/>
        </p:nvPicPr>
        <p:blipFill>
          <a:blip r:embed="rId4">
            <a:extLst>
              <a:ext uri="{28A0092B-C50C-407E-A947-70E740481C1C}">
                <a14:useLocalDpi xmlns:a14="http://schemas.microsoft.com/office/drawing/2010/main" val="0"/>
              </a:ext>
            </a:extLst>
          </a:blip>
          <a:srcRect/>
          <a:stretch>
            <a:fillRect/>
          </a:stretch>
        </p:blipFill>
        <p:spPr>
          <a:xfrm>
            <a:off x="539552" y="987574"/>
            <a:ext cx="7705521" cy="3824737"/>
          </a:xfrm>
          <a:prstGeom prst="rect">
            <a:avLst/>
          </a:prstGeom>
          <a:noFill/>
          <a:ln>
            <a:noFill/>
          </a:ln>
        </p:spPr>
      </p:pic>
    </p:spTree>
    <p:extLst>
      <p:ext uri="{BB962C8B-B14F-4D97-AF65-F5344CB8AC3E}">
        <p14:creationId xmlns:p14="http://schemas.microsoft.com/office/powerpoint/2010/main" val="2988633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4.2 </a:t>
            </a:r>
            <a:r>
              <a:rPr lang="zh-CN" altLang="en-US" sz="2000" b="1" dirty="0">
                <a:solidFill>
                  <a:srgbClr val="005DA2"/>
                </a:solidFill>
                <a:latin typeface="微软雅黑" panose="020B0503020204020204" pitchFamily="34" charset="-122"/>
                <a:ea typeface="微软雅黑" panose="020B0503020204020204" pitchFamily="34" charset="-122"/>
              </a:rPr>
              <a:t>应用数据，让教育大数据服务区域发展 </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pSp>
        <p:nvGrpSpPr>
          <p:cNvPr id="189" name="组合 188"/>
          <p:cNvGrpSpPr/>
          <p:nvPr/>
        </p:nvGrpSpPr>
        <p:grpSpPr>
          <a:xfrm>
            <a:off x="1259632" y="677660"/>
            <a:ext cx="6870345" cy="4091650"/>
            <a:chOff x="1403649" y="888906"/>
            <a:chExt cx="6870345" cy="4091650"/>
          </a:xfrm>
        </p:grpSpPr>
        <p:grpSp>
          <p:nvGrpSpPr>
            <p:cNvPr id="3" name="组合 2"/>
            <p:cNvGrpSpPr/>
            <p:nvPr/>
          </p:nvGrpSpPr>
          <p:grpSpPr>
            <a:xfrm>
              <a:off x="1403649" y="888906"/>
              <a:ext cx="6870345" cy="4091650"/>
              <a:chOff x="50127" y="859125"/>
              <a:chExt cx="9230261" cy="5497104"/>
            </a:xfrm>
          </p:grpSpPr>
          <p:sp>
            <p:nvSpPr>
              <p:cNvPr id="63" name="矩形 62"/>
              <p:cNvSpPr/>
              <p:nvPr/>
            </p:nvSpPr>
            <p:spPr>
              <a:xfrm>
                <a:off x="2965236" y="1314147"/>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学生</a:t>
                </a:r>
              </a:p>
            </p:txBody>
          </p:sp>
          <p:sp>
            <p:nvSpPr>
              <p:cNvPr id="65" name="Rectangle 101"/>
              <p:cNvSpPr>
                <a:spLocks noChangeArrowheads="1"/>
              </p:cNvSpPr>
              <p:nvPr/>
            </p:nvSpPr>
            <p:spPr bwMode="auto">
              <a:xfrm>
                <a:off x="50127" y="1575718"/>
                <a:ext cx="1569547" cy="360040"/>
              </a:xfrm>
              <a:prstGeom prst="rect">
                <a:avLst/>
              </a:prstGeom>
              <a:noFill/>
              <a:ln w="9525" cmpd="sng">
                <a:solidFill>
                  <a:srgbClr val="3992DB"/>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rgbClr val="000000"/>
                    </a:solidFill>
                    <a:latin typeface="微软雅黑" pitchFamily="34" charset="-122"/>
                    <a:ea typeface="微软雅黑" pitchFamily="34" charset="-122"/>
                  </a:rPr>
                  <a:t>校园思想品德</a:t>
                </a:r>
                <a:endParaRPr lang="en-US" altLang="zh-CN" sz="1200" b="1" dirty="0">
                  <a:solidFill>
                    <a:srgbClr val="000000"/>
                  </a:solidFill>
                  <a:latin typeface="微软雅黑" pitchFamily="34" charset="-122"/>
                  <a:ea typeface="微软雅黑" pitchFamily="34" charset="-122"/>
                </a:endParaRPr>
              </a:p>
            </p:txBody>
          </p:sp>
          <p:sp>
            <p:nvSpPr>
              <p:cNvPr id="66" name="Rectangle 101"/>
              <p:cNvSpPr>
                <a:spLocks noChangeArrowheads="1"/>
              </p:cNvSpPr>
              <p:nvPr/>
            </p:nvSpPr>
            <p:spPr bwMode="auto">
              <a:xfrm>
                <a:off x="50127" y="2007766"/>
                <a:ext cx="1569547" cy="360040"/>
              </a:xfrm>
              <a:prstGeom prst="rect">
                <a:avLst/>
              </a:prstGeom>
              <a:noFill/>
              <a:ln w="9525" cmpd="sng">
                <a:solidFill>
                  <a:srgbClr val="3992DB"/>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rgbClr val="000000"/>
                    </a:solidFill>
                    <a:latin typeface="微软雅黑" pitchFamily="34" charset="-122"/>
                    <a:ea typeface="微软雅黑" pitchFamily="34" charset="-122"/>
                  </a:rPr>
                  <a:t>兴趣课程参与</a:t>
                </a:r>
                <a:endParaRPr lang="en-US" altLang="zh-CN" sz="1200" b="1" dirty="0">
                  <a:solidFill>
                    <a:srgbClr val="000000"/>
                  </a:solidFill>
                  <a:latin typeface="微软雅黑" pitchFamily="34" charset="-122"/>
                  <a:ea typeface="微软雅黑" pitchFamily="34" charset="-122"/>
                </a:endParaRPr>
              </a:p>
            </p:txBody>
          </p:sp>
          <p:sp>
            <p:nvSpPr>
              <p:cNvPr id="67" name="Rectangle 101"/>
              <p:cNvSpPr>
                <a:spLocks noChangeArrowheads="1"/>
              </p:cNvSpPr>
              <p:nvPr/>
            </p:nvSpPr>
            <p:spPr bwMode="auto">
              <a:xfrm>
                <a:off x="50127" y="2439814"/>
                <a:ext cx="1569547" cy="360040"/>
              </a:xfrm>
              <a:prstGeom prst="rect">
                <a:avLst/>
              </a:prstGeom>
              <a:noFill/>
              <a:ln w="9525" cmpd="sng">
                <a:solidFill>
                  <a:srgbClr val="3992DB"/>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rgbClr val="000000"/>
                    </a:solidFill>
                    <a:latin typeface="微软雅黑" pitchFamily="34" charset="-122"/>
                    <a:ea typeface="微软雅黑" pitchFamily="34" charset="-122"/>
                  </a:rPr>
                  <a:t>体育活动参与</a:t>
                </a:r>
                <a:endParaRPr lang="en-US" altLang="zh-CN" sz="1200" b="1" dirty="0">
                  <a:solidFill>
                    <a:srgbClr val="000000"/>
                  </a:solidFill>
                  <a:latin typeface="微软雅黑" pitchFamily="34" charset="-122"/>
                  <a:ea typeface="微软雅黑" pitchFamily="34" charset="-122"/>
                </a:endParaRPr>
              </a:p>
            </p:txBody>
          </p:sp>
          <p:sp>
            <p:nvSpPr>
              <p:cNvPr id="68" name="Rectangle 101"/>
              <p:cNvSpPr>
                <a:spLocks noChangeArrowheads="1"/>
              </p:cNvSpPr>
              <p:nvPr/>
            </p:nvSpPr>
            <p:spPr bwMode="auto">
              <a:xfrm>
                <a:off x="50127" y="2871862"/>
                <a:ext cx="1569547" cy="360040"/>
              </a:xfrm>
              <a:prstGeom prst="rect">
                <a:avLst/>
              </a:prstGeom>
              <a:noFill/>
              <a:ln w="9525" cmpd="sng">
                <a:solidFill>
                  <a:srgbClr val="3992DB"/>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rgbClr val="000000"/>
                    </a:solidFill>
                    <a:latin typeface="微软雅黑" pitchFamily="34" charset="-122"/>
                    <a:ea typeface="微软雅黑" pitchFamily="34" charset="-122"/>
                  </a:rPr>
                  <a:t>艺术品展示</a:t>
                </a:r>
                <a:endParaRPr lang="en-US" altLang="zh-CN" sz="1200" b="1" dirty="0">
                  <a:solidFill>
                    <a:srgbClr val="000000"/>
                  </a:solidFill>
                  <a:latin typeface="微软雅黑" pitchFamily="34" charset="-122"/>
                  <a:ea typeface="微软雅黑" pitchFamily="34" charset="-122"/>
                </a:endParaRPr>
              </a:p>
            </p:txBody>
          </p:sp>
          <p:cxnSp>
            <p:nvCxnSpPr>
              <p:cNvPr id="69" name="直线箭头连接符 37"/>
              <p:cNvCxnSpPr>
                <a:stCxn id="73" idx="1"/>
                <a:endCxn id="65" idx="3"/>
              </p:cNvCxnSpPr>
              <p:nvPr/>
            </p:nvCxnSpPr>
            <p:spPr>
              <a:xfrm rot="10800000">
                <a:off x="1619674" y="1755740"/>
                <a:ext cx="504055" cy="1465932"/>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70" name="直线箭头连接符 37"/>
              <p:cNvCxnSpPr>
                <a:stCxn id="73" idx="1"/>
                <a:endCxn id="68" idx="3"/>
              </p:cNvCxnSpPr>
              <p:nvPr/>
            </p:nvCxnSpPr>
            <p:spPr>
              <a:xfrm rot="10800000">
                <a:off x="1619674" y="3051883"/>
                <a:ext cx="504055" cy="169789"/>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71" name="直线箭头连接符 37"/>
              <p:cNvCxnSpPr>
                <a:stCxn id="73" idx="1"/>
                <a:endCxn id="66" idx="3"/>
              </p:cNvCxnSpPr>
              <p:nvPr/>
            </p:nvCxnSpPr>
            <p:spPr>
              <a:xfrm rot="10800000">
                <a:off x="1619674" y="2187786"/>
                <a:ext cx="504055" cy="1033885"/>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72" name="直线箭头连接符 37"/>
              <p:cNvCxnSpPr>
                <a:stCxn id="73" idx="1"/>
                <a:endCxn id="67" idx="3"/>
              </p:cNvCxnSpPr>
              <p:nvPr/>
            </p:nvCxnSpPr>
            <p:spPr>
              <a:xfrm rot="10800000">
                <a:off x="1619674" y="2619834"/>
                <a:ext cx="504055" cy="601837"/>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73" name="Rectangle 101"/>
              <p:cNvSpPr>
                <a:spLocks noChangeArrowheads="1"/>
              </p:cNvSpPr>
              <p:nvPr/>
            </p:nvSpPr>
            <p:spPr bwMode="auto">
              <a:xfrm>
                <a:off x="2123728" y="2969642"/>
                <a:ext cx="1440160" cy="504056"/>
              </a:xfrm>
              <a:prstGeom prst="rect">
                <a:avLst/>
              </a:prstGeom>
              <a:solidFill>
                <a:srgbClr val="3992DB"/>
              </a:solidFill>
              <a:ln>
                <a:solidFill>
                  <a:srgbClr val="3992DB"/>
                </a:solid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参与校园生活</a:t>
                </a:r>
                <a:endParaRPr lang="en-US" altLang="zh-CN" sz="1200" b="1" dirty="0">
                  <a:solidFill>
                    <a:schemeClr val="bg1"/>
                  </a:solidFill>
                  <a:latin typeface="微软雅黑" pitchFamily="34" charset="-122"/>
                  <a:ea typeface="微软雅黑" pitchFamily="34" charset="-122"/>
                </a:endParaRPr>
              </a:p>
            </p:txBody>
          </p:sp>
          <p:sp>
            <p:nvSpPr>
              <p:cNvPr id="74" name="Rectangle 101"/>
              <p:cNvSpPr>
                <a:spLocks noChangeArrowheads="1"/>
              </p:cNvSpPr>
              <p:nvPr/>
            </p:nvSpPr>
            <p:spPr bwMode="auto">
              <a:xfrm>
                <a:off x="50127" y="3317565"/>
                <a:ext cx="1569547" cy="360040"/>
              </a:xfrm>
              <a:prstGeom prst="rect">
                <a:avLst/>
              </a:prstGeom>
              <a:noFill/>
              <a:ln w="9525" cmpd="sng">
                <a:solidFill>
                  <a:srgbClr val="3992DB"/>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rgbClr val="000000"/>
                    </a:solidFill>
                    <a:latin typeface="微软雅黑" pitchFamily="34" charset="-122"/>
                    <a:ea typeface="微软雅黑" pitchFamily="34" charset="-122"/>
                  </a:rPr>
                  <a:t>社会实践参与</a:t>
                </a:r>
                <a:endParaRPr lang="en-US" altLang="zh-CN" sz="1200" b="1" dirty="0">
                  <a:solidFill>
                    <a:srgbClr val="000000"/>
                  </a:solidFill>
                  <a:latin typeface="微软雅黑" pitchFamily="34" charset="-122"/>
                  <a:ea typeface="微软雅黑" pitchFamily="34" charset="-122"/>
                </a:endParaRPr>
              </a:p>
            </p:txBody>
          </p:sp>
          <p:cxnSp>
            <p:nvCxnSpPr>
              <p:cNvPr id="75" name="直线箭头连接符 37"/>
              <p:cNvCxnSpPr>
                <a:stCxn id="73" idx="1"/>
                <a:endCxn id="74" idx="3"/>
              </p:cNvCxnSpPr>
              <p:nvPr/>
            </p:nvCxnSpPr>
            <p:spPr>
              <a:xfrm rot="10800000" flipV="1">
                <a:off x="1619674" y="3221670"/>
                <a:ext cx="504055" cy="275915"/>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76" name="直线箭头连接符 37"/>
              <p:cNvCxnSpPr>
                <a:endCxn id="73" idx="0"/>
              </p:cNvCxnSpPr>
              <p:nvPr/>
            </p:nvCxnSpPr>
            <p:spPr>
              <a:xfrm rot="16200000" flipH="1">
                <a:off x="2185840" y="2311673"/>
                <a:ext cx="1312053" cy="3884"/>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77" name="Rectangle 101"/>
              <p:cNvSpPr>
                <a:spLocks noChangeArrowheads="1"/>
              </p:cNvSpPr>
              <p:nvPr/>
            </p:nvSpPr>
            <p:spPr bwMode="auto">
              <a:xfrm>
                <a:off x="4283968" y="3530390"/>
                <a:ext cx="1440160" cy="504056"/>
              </a:xfrm>
              <a:prstGeom prst="rect">
                <a:avLst/>
              </a:prstGeom>
              <a:solidFill>
                <a:srgbClr val="005DA2"/>
              </a:solidFill>
              <a:ln w="3175" cmpd="sng">
                <a:noFill/>
                <a:headEnd/>
                <a:tailEnd/>
              </a:ln>
            </p:spPr>
            <p:style>
              <a:lnRef idx="2">
                <a:schemeClr val="accent1">
                  <a:shade val="50000"/>
                </a:schemeClr>
              </a:lnRef>
              <a:fillRef idx="1">
                <a:schemeClr val="accent1"/>
              </a:fillRef>
              <a:effectRef idx="0">
                <a:schemeClr val="accent1"/>
              </a:effectRef>
              <a:fontRef idx="minor">
                <a:schemeClr val="lt1"/>
              </a:fontRef>
            </p:style>
            <p:txBody>
              <a:bodyPr wrap="square" anchor="ctr" anchorCtr="0"/>
              <a:lstStyle/>
              <a:p>
                <a:pPr algn="ctr"/>
                <a:r>
                  <a:rPr lang="zh-CN" altLang="en-US" sz="1100" b="1" dirty="0">
                    <a:solidFill>
                      <a:schemeClr val="bg1"/>
                    </a:solidFill>
                    <a:latin typeface="微软雅黑" pitchFamily="34" charset="-122"/>
                    <a:ea typeface="微软雅黑" pitchFamily="34" charset="-122"/>
                  </a:rPr>
                  <a:t>学生成长数据</a:t>
                </a:r>
                <a:endParaRPr lang="en-US" altLang="zh-CN" sz="1100" b="1" dirty="0">
                  <a:solidFill>
                    <a:schemeClr val="bg1"/>
                  </a:solidFill>
                  <a:latin typeface="微软雅黑" pitchFamily="34" charset="-122"/>
                  <a:ea typeface="微软雅黑" pitchFamily="34" charset="-122"/>
                </a:endParaRPr>
              </a:p>
            </p:txBody>
          </p:sp>
          <p:cxnSp>
            <p:nvCxnSpPr>
              <p:cNvPr id="78" name="直线箭头连接符 37"/>
              <p:cNvCxnSpPr>
                <a:stCxn id="73" idx="3"/>
                <a:endCxn id="77" idx="1"/>
              </p:cNvCxnSpPr>
              <p:nvPr/>
            </p:nvCxnSpPr>
            <p:spPr>
              <a:xfrm>
                <a:off x="3563888" y="3221670"/>
                <a:ext cx="720080" cy="560748"/>
              </a:xfrm>
              <a:prstGeom prst="bentConnector3">
                <a:avLst>
                  <a:gd name="adj1" fmla="val 50000"/>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79" name="矩形 78"/>
              <p:cNvSpPr/>
              <p:nvPr/>
            </p:nvSpPr>
            <p:spPr>
              <a:xfrm>
                <a:off x="2893840" y="2181752"/>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参与</a:t>
                </a:r>
              </a:p>
            </p:txBody>
          </p:sp>
          <p:sp>
            <p:nvSpPr>
              <p:cNvPr id="80" name="矩形 79"/>
              <p:cNvSpPr/>
              <p:nvPr/>
            </p:nvSpPr>
            <p:spPr>
              <a:xfrm>
                <a:off x="3935533" y="3155080"/>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归档</a:t>
                </a:r>
              </a:p>
            </p:txBody>
          </p:sp>
          <p:sp>
            <p:nvSpPr>
              <p:cNvPr id="81" name="Rectangle 101"/>
              <p:cNvSpPr>
                <a:spLocks noChangeArrowheads="1"/>
              </p:cNvSpPr>
              <p:nvPr/>
            </p:nvSpPr>
            <p:spPr bwMode="auto">
              <a:xfrm>
                <a:off x="6588224" y="3547778"/>
                <a:ext cx="1440160" cy="504056"/>
              </a:xfrm>
              <a:prstGeom prst="rect">
                <a:avLst/>
              </a:prstGeom>
              <a:solidFill>
                <a:srgbClr val="F09C2A"/>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学生个人门户</a:t>
                </a:r>
                <a:endParaRPr lang="en-US" altLang="zh-CN" sz="1200" b="1" dirty="0">
                  <a:solidFill>
                    <a:schemeClr val="bg1"/>
                  </a:solidFill>
                  <a:latin typeface="微软雅黑" pitchFamily="34" charset="-122"/>
                  <a:ea typeface="微软雅黑" pitchFamily="34" charset="-122"/>
                </a:endParaRPr>
              </a:p>
            </p:txBody>
          </p:sp>
          <p:cxnSp>
            <p:nvCxnSpPr>
              <p:cNvPr id="82" name="直线箭头连接符 37"/>
              <p:cNvCxnSpPr>
                <a:stCxn id="77" idx="3"/>
                <a:endCxn id="81" idx="1"/>
              </p:cNvCxnSpPr>
              <p:nvPr/>
            </p:nvCxnSpPr>
            <p:spPr>
              <a:xfrm>
                <a:off x="5724128" y="3782418"/>
                <a:ext cx="864096" cy="17388"/>
              </a:xfrm>
              <a:prstGeom prst="straightConnector1">
                <a:avLst/>
              </a:prstGeom>
              <a:ln w="9525" cmpd="sng">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3" name="矩形 82"/>
              <p:cNvSpPr/>
              <p:nvPr/>
            </p:nvSpPr>
            <p:spPr>
              <a:xfrm>
                <a:off x="5839340" y="3453421"/>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分析</a:t>
                </a:r>
              </a:p>
            </p:txBody>
          </p:sp>
          <p:sp>
            <p:nvSpPr>
              <p:cNvPr id="86" name="矩形 85"/>
              <p:cNvSpPr/>
              <p:nvPr/>
            </p:nvSpPr>
            <p:spPr>
              <a:xfrm>
                <a:off x="6834849" y="859125"/>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家长</a:t>
                </a:r>
              </a:p>
            </p:txBody>
          </p:sp>
          <p:sp>
            <p:nvSpPr>
              <p:cNvPr id="88" name="矩形 87"/>
              <p:cNvSpPr/>
              <p:nvPr/>
            </p:nvSpPr>
            <p:spPr>
              <a:xfrm>
                <a:off x="5247259" y="1932952"/>
                <a:ext cx="121292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移动应用</a:t>
                </a:r>
              </a:p>
            </p:txBody>
          </p:sp>
          <p:sp>
            <p:nvSpPr>
              <p:cNvPr id="91" name="矩形 90"/>
              <p:cNvSpPr/>
              <p:nvPr/>
            </p:nvSpPr>
            <p:spPr>
              <a:xfrm>
                <a:off x="8067468" y="1947438"/>
                <a:ext cx="121292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个人门户</a:t>
                </a:r>
              </a:p>
            </p:txBody>
          </p:sp>
          <p:sp>
            <p:nvSpPr>
              <p:cNvPr id="93" name="正偏差 130"/>
              <p:cNvSpPr/>
              <p:nvPr/>
            </p:nvSpPr>
            <p:spPr>
              <a:xfrm>
                <a:off x="7020272" y="1977257"/>
                <a:ext cx="288032" cy="288032"/>
              </a:xfrm>
              <a:prstGeom prst="mathPlus">
                <a:avLst/>
              </a:prstGeom>
              <a:ln w="9525" cmpd="sng"/>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zh-CN" altLang="en-US" b="1"/>
              </a:p>
            </p:txBody>
          </p:sp>
          <p:cxnSp>
            <p:nvCxnSpPr>
              <p:cNvPr id="94" name="直线箭头连接符 37"/>
              <p:cNvCxnSpPr>
                <a:endCxn id="81" idx="0"/>
              </p:cNvCxnSpPr>
              <p:nvPr/>
            </p:nvCxnSpPr>
            <p:spPr>
              <a:xfrm rot="16200000" flipH="1">
                <a:off x="6459106" y="2698579"/>
                <a:ext cx="1158337" cy="540060"/>
              </a:xfrm>
              <a:prstGeom prst="bentConnector3">
                <a:avLst>
                  <a:gd name="adj1" fmla="val 50000"/>
                </a:avLst>
              </a:prstGeom>
              <a:ln w="9525" cmpd="sng">
                <a:solidFill>
                  <a:srgbClr val="F09C2A"/>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95" name="直线箭头连接符 37"/>
              <p:cNvCxnSpPr>
                <a:endCxn id="81" idx="0"/>
              </p:cNvCxnSpPr>
              <p:nvPr/>
            </p:nvCxnSpPr>
            <p:spPr>
              <a:xfrm rot="5400000">
                <a:off x="6995491" y="2700072"/>
                <a:ext cx="1160519" cy="534892"/>
              </a:xfrm>
              <a:prstGeom prst="bentConnector3">
                <a:avLst>
                  <a:gd name="adj1" fmla="val 50000"/>
                </a:avLst>
              </a:prstGeom>
              <a:ln w="9525" cmpd="sng">
                <a:solidFill>
                  <a:srgbClr val="F09C2A"/>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96" name="矩形 95"/>
              <p:cNvSpPr/>
              <p:nvPr/>
            </p:nvSpPr>
            <p:spPr>
              <a:xfrm>
                <a:off x="6973670" y="2663232"/>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查询</a:t>
                </a:r>
              </a:p>
            </p:txBody>
          </p:sp>
          <p:sp>
            <p:nvSpPr>
              <p:cNvPr id="98" name="矩形 97"/>
              <p:cNvSpPr/>
              <p:nvPr/>
            </p:nvSpPr>
            <p:spPr>
              <a:xfrm>
                <a:off x="6229956" y="5837478"/>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教师</a:t>
                </a:r>
              </a:p>
            </p:txBody>
          </p:sp>
          <p:cxnSp>
            <p:nvCxnSpPr>
              <p:cNvPr id="101" name="直线箭头连接符 37"/>
              <p:cNvCxnSpPr>
                <a:stCxn id="81" idx="2"/>
              </p:cNvCxnSpPr>
              <p:nvPr/>
            </p:nvCxnSpPr>
            <p:spPr>
              <a:xfrm>
                <a:off x="7308304" y="4051834"/>
                <a:ext cx="7171" cy="1165784"/>
              </a:xfrm>
              <a:prstGeom prst="straightConnector1">
                <a:avLst/>
              </a:prstGeom>
              <a:ln w="9525" cmpd="sng">
                <a:solidFill>
                  <a:srgbClr val="F09C2A"/>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2" name="矩形 101"/>
              <p:cNvSpPr/>
              <p:nvPr/>
            </p:nvSpPr>
            <p:spPr>
              <a:xfrm>
                <a:off x="6519650" y="4502927"/>
                <a:ext cx="165226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管理 </a:t>
                </a:r>
                <a:r>
                  <a:rPr lang="en-US" altLang="zh-CN" sz="1100" b="1" spc="300" dirty="0">
                    <a:latin typeface="微软雅黑" pitchFamily="34" charset="-122"/>
                    <a:ea typeface="微软雅黑" pitchFamily="34" charset="-122"/>
                  </a:rPr>
                  <a:t>&amp;</a:t>
                </a:r>
                <a:r>
                  <a:rPr lang="zh-CN" altLang="en-US" sz="1100" b="1" spc="300" dirty="0">
                    <a:latin typeface="微软雅黑" pitchFamily="34" charset="-122"/>
                    <a:ea typeface="微软雅黑" pitchFamily="34" charset="-122"/>
                  </a:rPr>
                  <a:t> 应用</a:t>
                </a:r>
              </a:p>
            </p:txBody>
          </p:sp>
          <p:sp>
            <p:nvSpPr>
              <p:cNvPr id="103" name="罐形 149"/>
              <p:cNvSpPr/>
              <p:nvPr/>
            </p:nvSpPr>
            <p:spPr>
              <a:xfrm>
                <a:off x="3995936" y="4785569"/>
                <a:ext cx="2160240" cy="576064"/>
              </a:xfrm>
              <a:prstGeom prst="can">
                <a:avLst/>
              </a:prstGeom>
              <a:solidFill>
                <a:srgbClr val="3992DB"/>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kumimoji="1" lang="zh-CN" altLang="en-US" sz="1400" b="1" dirty="0"/>
                  <a:t>教育局数据仓库</a:t>
                </a:r>
              </a:p>
            </p:txBody>
          </p:sp>
          <p:cxnSp>
            <p:nvCxnSpPr>
              <p:cNvPr id="104" name="直线箭头连接符 150"/>
              <p:cNvCxnSpPr/>
              <p:nvPr/>
            </p:nvCxnSpPr>
            <p:spPr>
              <a:xfrm>
                <a:off x="5021436" y="4092799"/>
                <a:ext cx="0" cy="576064"/>
              </a:xfrm>
              <a:prstGeom prst="straightConnector1">
                <a:avLst/>
              </a:prstGeom>
              <a:ln w="57150" cmpd="sng">
                <a:solidFill>
                  <a:srgbClr val="3992DB"/>
                </a:solidFill>
                <a:headEnd type="none"/>
                <a:tailEnd type="triangle"/>
              </a:ln>
              <a:effectLst/>
            </p:spPr>
            <p:style>
              <a:lnRef idx="2">
                <a:schemeClr val="accent3"/>
              </a:lnRef>
              <a:fillRef idx="0">
                <a:schemeClr val="accent3"/>
              </a:fillRef>
              <a:effectRef idx="1">
                <a:schemeClr val="accent3"/>
              </a:effectRef>
              <a:fontRef idx="minor">
                <a:schemeClr val="tx1"/>
              </a:fontRef>
            </p:style>
          </p:cxnSp>
          <p:sp>
            <p:nvSpPr>
              <p:cNvPr id="105" name="矩形 104"/>
              <p:cNvSpPr/>
              <p:nvPr/>
            </p:nvSpPr>
            <p:spPr>
              <a:xfrm>
                <a:off x="5095433" y="4163772"/>
                <a:ext cx="937257" cy="330796"/>
              </a:xfrm>
              <a:prstGeom prst="rect">
                <a:avLst/>
              </a:prstGeom>
            </p:spPr>
            <p:txBody>
              <a:bodyPr wrap="none">
                <a:spAutoFit/>
              </a:bodyPr>
              <a:lstStyle/>
              <a:p>
                <a:r>
                  <a:rPr lang="zh-CN" altLang="en-US" sz="1000" b="1" dirty="0">
                    <a:latin typeface="微软雅黑" pitchFamily="34" charset="-122"/>
                    <a:ea typeface="微软雅黑" pitchFamily="34" charset="-122"/>
                  </a:rPr>
                  <a:t>数据汇聚</a:t>
                </a:r>
                <a:endParaRPr lang="zh-CN" altLang="en-US" sz="1000" b="1" dirty="0"/>
              </a:p>
            </p:txBody>
          </p:sp>
          <p:sp>
            <p:nvSpPr>
              <p:cNvPr id="106" name="Rectangle 101"/>
              <p:cNvSpPr>
                <a:spLocks noChangeArrowheads="1"/>
              </p:cNvSpPr>
              <p:nvPr/>
            </p:nvSpPr>
            <p:spPr bwMode="auto">
              <a:xfrm>
                <a:off x="2123728" y="4293096"/>
                <a:ext cx="1440160" cy="504056"/>
              </a:xfrm>
              <a:prstGeom prst="rect">
                <a:avLst/>
              </a:prstGeom>
              <a:solidFill>
                <a:srgbClr val="3992DB"/>
              </a:solidFill>
              <a:ln>
                <a:noFill/>
                <a:headEnd/>
                <a:tailEnd/>
              </a:ln>
            </p:spPr>
            <p:style>
              <a:lnRef idx="2">
                <a:schemeClr val="accent1">
                  <a:shade val="50000"/>
                </a:schemeClr>
              </a:lnRef>
              <a:fillRef idx="1">
                <a:schemeClr val="accent1"/>
              </a:fillRef>
              <a:effectRef idx="0">
                <a:schemeClr val="accent1"/>
              </a:effectRef>
              <a:fontRef idx="minor">
                <a:schemeClr val="lt1"/>
              </a:fontRef>
            </p:style>
            <p:txBody>
              <a:bodyPr wrap="none" anchor="ctr" anchorCtr="0"/>
              <a:lstStyle/>
              <a:p>
                <a:pPr algn="ctr"/>
                <a:r>
                  <a:rPr lang="zh-CN" altLang="en-US" sz="1200" b="1" dirty="0">
                    <a:solidFill>
                      <a:schemeClr val="bg1"/>
                    </a:solidFill>
                    <a:latin typeface="微软雅黑" pitchFamily="34" charset="-122"/>
                    <a:ea typeface="微软雅黑" pitchFamily="34" charset="-122"/>
                  </a:rPr>
                  <a:t>参与校外活动</a:t>
                </a:r>
                <a:endParaRPr lang="en-US" altLang="zh-CN" sz="1200" b="1" dirty="0">
                  <a:solidFill>
                    <a:schemeClr val="bg1"/>
                  </a:solidFill>
                  <a:latin typeface="微软雅黑" pitchFamily="34" charset="-122"/>
                  <a:ea typeface="微软雅黑" pitchFamily="34" charset="-122"/>
                </a:endParaRPr>
              </a:p>
            </p:txBody>
          </p:sp>
          <p:sp>
            <p:nvSpPr>
              <p:cNvPr id="108" name="矩形 107"/>
              <p:cNvSpPr/>
              <p:nvPr/>
            </p:nvSpPr>
            <p:spPr>
              <a:xfrm>
                <a:off x="3015657" y="6004758"/>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学生</a:t>
                </a:r>
              </a:p>
            </p:txBody>
          </p:sp>
          <p:cxnSp>
            <p:nvCxnSpPr>
              <p:cNvPr id="110" name="直线箭头连接符 37"/>
              <p:cNvCxnSpPr>
                <a:endCxn id="106" idx="2"/>
              </p:cNvCxnSpPr>
              <p:nvPr/>
            </p:nvCxnSpPr>
            <p:spPr>
              <a:xfrm rot="5400000" flipH="1" flipV="1">
                <a:off x="2280425" y="5357564"/>
                <a:ext cx="1123795" cy="2972"/>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11" name="矩形 110"/>
              <p:cNvSpPr/>
              <p:nvPr/>
            </p:nvSpPr>
            <p:spPr>
              <a:xfrm>
                <a:off x="2856727" y="5197006"/>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参与</a:t>
                </a:r>
              </a:p>
            </p:txBody>
          </p:sp>
          <p:sp>
            <p:nvSpPr>
              <p:cNvPr id="112" name="Rectangle 101"/>
              <p:cNvSpPr>
                <a:spLocks noChangeArrowheads="1"/>
              </p:cNvSpPr>
              <p:nvPr/>
            </p:nvSpPr>
            <p:spPr bwMode="auto">
              <a:xfrm>
                <a:off x="50127" y="4149080"/>
                <a:ext cx="1569547" cy="360040"/>
              </a:xfrm>
              <a:prstGeom prst="rect">
                <a:avLst/>
              </a:prstGeom>
              <a:noFill/>
              <a:ln w="9525" cmpd="sng">
                <a:solidFill>
                  <a:srgbClr val="3992DB"/>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rgbClr val="000000"/>
                    </a:solidFill>
                    <a:latin typeface="微软雅黑" pitchFamily="34" charset="-122"/>
                    <a:ea typeface="微软雅黑" pitchFamily="34" charset="-122"/>
                  </a:rPr>
                  <a:t>社会实践参与</a:t>
                </a:r>
                <a:endParaRPr lang="en-US" altLang="zh-CN" sz="1200" b="1" dirty="0">
                  <a:solidFill>
                    <a:srgbClr val="000000"/>
                  </a:solidFill>
                  <a:latin typeface="微软雅黑" pitchFamily="34" charset="-122"/>
                  <a:ea typeface="微软雅黑" pitchFamily="34" charset="-122"/>
                </a:endParaRPr>
              </a:p>
            </p:txBody>
          </p:sp>
          <p:sp>
            <p:nvSpPr>
              <p:cNvPr id="113" name="Rectangle 101"/>
              <p:cNvSpPr>
                <a:spLocks noChangeArrowheads="1"/>
              </p:cNvSpPr>
              <p:nvPr/>
            </p:nvSpPr>
            <p:spPr bwMode="auto">
              <a:xfrm>
                <a:off x="50127" y="4581128"/>
                <a:ext cx="1569547" cy="360040"/>
              </a:xfrm>
              <a:prstGeom prst="rect">
                <a:avLst/>
              </a:prstGeom>
              <a:noFill/>
              <a:ln w="9525" cmpd="sng">
                <a:solidFill>
                  <a:srgbClr val="3992DB"/>
                </a:solidFill>
                <a:headEnd/>
                <a:tailEnd/>
              </a:ln>
            </p:spPr>
            <p:style>
              <a:lnRef idx="2">
                <a:schemeClr val="accent1"/>
              </a:lnRef>
              <a:fillRef idx="1">
                <a:schemeClr val="lt1"/>
              </a:fillRef>
              <a:effectRef idx="0">
                <a:schemeClr val="accent1"/>
              </a:effectRef>
              <a:fontRef idx="minor">
                <a:schemeClr val="dk1"/>
              </a:fontRef>
            </p:style>
            <p:txBody>
              <a:bodyPr wrap="none" anchor="ctr" anchorCtr="0"/>
              <a:lstStyle/>
              <a:p>
                <a:pPr algn="ctr"/>
                <a:r>
                  <a:rPr lang="zh-CN" altLang="en-US" sz="1200" b="1" dirty="0">
                    <a:solidFill>
                      <a:srgbClr val="000000"/>
                    </a:solidFill>
                    <a:latin typeface="微软雅黑" pitchFamily="34" charset="-122"/>
                    <a:ea typeface="微软雅黑" pitchFamily="34" charset="-122"/>
                  </a:rPr>
                  <a:t>校外活动参与</a:t>
                </a:r>
                <a:endParaRPr lang="en-US" altLang="zh-CN" sz="1200" b="1" dirty="0">
                  <a:solidFill>
                    <a:srgbClr val="000000"/>
                  </a:solidFill>
                  <a:latin typeface="微软雅黑" pitchFamily="34" charset="-122"/>
                  <a:ea typeface="微软雅黑" pitchFamily="34" charset="-122"/>
                </a:endParaRPr>
              </a:p>
            </p:txBody>
          </p:sp>
          <p:cxnSp>
            <p:nvCxnSpPr>
              <p:cNvPr id="114" name="直线箭头连接符 37"/>
              <p:cNvCxnSpPr>
                <a:stCxn id="106" idx="1"/>
                <a:endCxn id="112" idx="3"/>
              </p:cNvCxnSpPr>
              <p:nvPr/>
            </p:nvCxnSpPr>
            <p:spPr>
              <a:xfrm rot="10800000">
                <a:off x="1619674" y="4329102"/>
                <a:ext cx="504055" cy="216024"/>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15" name="直线箭头连接符 37"/>
              <p:cNvCxnSpPr>
                <a:stCxn id="106" idx="1"/>
                <a:endCxn id="113" idx="3"/>
              </p:cNvCxnSpPr>
              <p:nvPr/>
            </p:nvCxnSpPr>
            <p:spPr>
              <a:xfrm rot="10800000" flipV="1">
                <a:off x="1619674" y="4545125"/>
                <a:ext cx="504055" cy="216023"/>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16" name="直线箭头连接符 37"/>
              <p:cNvCxnSpPr>
                <a:stCxn id="106" idx="3"/>
                <a:endCxn id="77" idx="1"/>
              </p:cNvCxnSpPr>
              <p:nvPr/>
            </p:nvCxnSpPr>
            <p:spPr>
              <a:xfrm flipV="1">
                <a:off x="3563888" y="3782418"/>
                <a:ext cx="720080" cy="762706"/>
              </a:xfrm>
              <a:prstGeom prst="bentConnector3">
                <a:avLst>
                  <a:gd name="adj1" fmla="val 50000"/>
                </a:avLst>
              </a:prstGeom>
              <a:ln w="9525" cmpd="sng">
                <a:solidFill>
                  <a:srgbClr val="3992DB"/>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17" name="矩形 116"/>
              <p:cNvSpPr/>
              <p:nvPr/>
            </p:nvSpPr>
            <p:spPr>
              <a:xfrm>
                <a:off x="3949645" y="4293096"/>
                <a:ext cx="730510" cy="351471"/>
              </a:xfrm>
              <a:prstGeom prst="rect">
                <a:avLst/>
              </a:prstGeom>
            </p:spPr>
            <p:txBody>
              <a:bodyPr vert="horz" wrap="none">
                <a:spAutoFit/>
              </a:bodyPr>
              <a:lstStyle/>
              <a:p>
                <a:pPr algn="dist"/>
                <a:r>
                  <a:rPr lang="zh-CN" altLang="en-US" sz="1100" b="1" spc="300" dirty="0">
                    <a:latin typeface="微软雅黑" pitchFamily="34" charset="-122"/>
                    <a:ea typeface="微软雅黑" pitchFamily="34" charset="-122"/>
                  </a:rPr>
                  <a:t>归档</a:t>
                </a:r>
              </a:p>
            </p:txBody>
          </p:sp>
        </p:grpSp>
        <p:grpSp>
          <p:nvGrpSpPr>
            <p:cNvPr id="125" name="Group 24"/>
            <p:cNvGrpSpPr/>
            <p:nvPr/>
          </p:nvGrpSpPr>
          <p:grpSpPr>
            <a:xfrm>
              <a:off x="6295343" y="1580419"/>
              <a:ext cx="219833" cy="410258"/>
              <a:chOff x="6349" y="4761"/>
              <a:chExt cx="3140076" cy="5613450"/>
            </a:xfrm>
          </p:grpSpPr>
          <p:sp>
            <p:nvSpPr>
              <p:cNvPr id="127" name="Rectangle 25"/>
              <p:cNvSpPr>
                <a:spLocks noChangeArrowheads="1"/>
              </p:cNvSpPr>
              <p:nvPr/>
            </p:nvSpPr>
            <p:spPr bwMode="auto">
              <a:xfrm>
                <a:off x="6349" y="4761"/>
                <a:ext cx="3140076" cy="56134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28" name="Rectangle 26"/>
              <p:cNvSpPr>
                <a:spLocks noChangeArrowheads="1"/>
              </p:cNvSpPr>
              <p:nvPr/>
            </p:nvSpPr>
            <p:spPr bwMode="auto">
              <a:xfrm>
                <a:off x="142875" y="479426"/>
                <a:ext cx="2868613" cy="4418013"/>
              </a:xfrm>
              <a:prstGeom prst="rect">
                <a:avLst/>
              </a:prstGeom>
              <a:solidFill>
                <a:srgbClr val="3992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29" name="Freeform 27"/>
              <p:cNvSpPr>
                <a:spLocks/>
              </p:cNvSpPr>
              <p:nvPr/>
            </p:nvSpPr>
            <p:spPr bwMode="auto">
              <a:xfrm>
                <a:off x="6349" y="4761"/>
                <a:ext cx="3140076" cy="5613450"/>
              </a:xfrm>
              <a:custGeom>
                <a:avLst/>
                <a:gdLst>
                  <a:gd name="T0" fmla="*/ 1978 w 1978"/>
                  <a:gd name="T1" fmla="*/ 3536 h 3536"/>
                  <a:gd name="T2" fmla="*/ 0 w 1978"/>
                  <a:gd name="T3" fmla="*/ 3536 h 3536"/>
                  <a:gd name="T4" fmla="*/ 0 w 1978"/>
                  <a:gd name="T5" fmla="*/ 3082 h 3536"/>
                  <a:gd name="T6" fmla="*/ 1524 w 1978"/>
                  <a:gd name="T7" fmla="*/ 0 h 3536"/>
                  <a:gd name="T8" fmla="*/ 1978 w 1978"/>
                  <a:gd name="T9" fmla="*/ 0 h 3536"/>
                  <a:gd name="T10" fmla="*/ 1978 w 1978"/>
                  <a:gd name="T11" fmla="*/ 3536 h 3536"/>
                </a:gdLst>
                <a:ahLst/>
                <a:cxnLst>
                  <a:cxn ang="0">
                    <a:pos x="T0" y="T1"/>
                  </a:cxn>
                  <a:cxn ang="0">
                    <a:pos x="T2" y="T3"/>
                  </a:cxn>
                  <a:cxn ang="0">
                    <a:pos x="T4" y="T5"/>
                  </a:cxn>
                  <a:cxn ang="0">
                    <a:pos x="T6" y="T7"/>
                  </a:cxn>
                  <a:cxn ang="0">
                    <a:pos x="T8" y="T9"/>
                  </a:cxn>
                  <a:cxn ang="0">
                    <a:pos x="T10" y="T11"/>
                  </a:cxn>
                </a:cxnLst>
                <a:rect l="0" t="0" r="r" b="b"/>
                <a:pathLst>
                  <a:path w="1978" h="3536">
                    <a:moveTo>
                      <a:pt x="1978" y="3536"/>
                    </a:moveTo>
                    <a:lnTo>
                      <a:pt x="0" y="3536"/>
                    </a:lnTo>
                    <a:lnTo>
                      <a:pt x="0" y="3082"/>
                    </a:lnTo>
                    <a:lnTo>
                      <a:pt x="1524" y="0"/>
                    </a:lnTo>
                    <a:lnTo>
                      <a:pt x="1978" y="0"/>
                    </a:lnTo>
                    <a:lnTo>
                      <a:pt x="1978" y="3536"/>
                    </a:lnTo>
                    <a:close/>
                  </a:path>
                </a:pathLst>
              </a:custGeom>
              <a:solidFill>
                <a:srgbClr val="FFFFFF">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30" name="Freeform 28"/>
              <p:cNvSpPr>
                <a:spLocks noEditPoints="1"/>
              </p:cNvSpPr>
              <p:nvPr/>
            </p:nvSpPr>
            <p:spPr bwMode="auto">
              <a:xfrm>
                <a:off x="1306514" y="5010193"/>
                <a:ext cx="539750" cy="541345"/>
              </a:xfrm>
              <a:custGeom>
                <a:avLst/>
                <a:gdLst>
                  <a:gd name="T0" fmla="*/ 72 w 144"/>
                  <a:gd name="T1" fmla="*/ 144 h 144"/>
                  <a:gd name="T2" fmla="*/ 0 w 144"/>
                  <a:gd name="T3" fmla="*/ 72 h 144"/>
                  <a:gd name="T4" fmla="*/ 72 w 144"/>
                  <a:gd name="T5" fmla="*/ 0 h 144"/>
                  <a:gd name="T6" fmla="*/ 144 w 144"/>
                  <a:gd name="T7" fmla="*/ 72 h 144"/>
                  <a:gd name="T8" fmla="*/ 72 w 144"/>
                  <a:gd name="T9" fmla="*/ 144 h 144"/>
                  <a:gd name="T10" fmla="*/ 72 w 144"/>
                  <a:gd name="T11" fmla="*/ 8 h 144"/>
                  <a:gd name="T12" fmla="*/ 8 w 144"/>
                  <a:gd name="T13" fmla="*/ 72 h 144"/>
                  <a:gd name="T14" fmla="*/ 72 w 144"/>
                  <a:gd name="T15" fmla="*/ 136 h 144"/>
                  <a:gd name="T16" fmla="*/ 136 w 144"/>
                  <a:gd name="T17" fmla="*/ 72 h 144"/>
                  <a:gd name="T18" fmla="*/ 72 w 144"/>
                  <a:gd name="T19"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72" y="144"/>
                    </a:moveTo>
                    <a:cubicBezTo>
                      <a:pt x="33" y="144"/>
                      <a:pt x="0" y="111"/>
                      <a:pt x="0" y="72"/>
                    </a:cubicBezTo>
                    <a:cubicBezTo>
                      <a:pt x="0" y="32"/>
                      <a:pt x="33" y="0"/>
                      <a:pt x="72" y="0"/>
                    </a:cubicBezTo>
                    <a:cubicBezTo>
                      <a:pt x="112" y="0"/>
                      <a:pt x="144" y="32"/>
                      <a:pt x="144" y="72"/>
                    </a:cubicBezTo>
                    <a:cubicBezTo>
                      <a:pt x="144" y="111"/>
                      <a:pt x="112" y="144"/>
                      <a:pt x="72" y="144"/>
                    </a:cubicBezTo>
                    <a:close/>
                    <a:moveTo>
                      <a:pt x="72" y="8"/>
                    </a:moveTo>
                    <a:cubicBezTo>
                      <a:pt x="37" y="8"/>
                      <a:pt x="8" y="36"/>
                      <a:pt x="8" y="72"/>
                    </a:cubicBezTo>
                    <a:cubicBezTo>
                      <a:pt x="8" y="107"/>
                      <a:pt x="37" y="136"/>
                      <a:pt x="72" y="136"/>
                    </a:cubicBezTo>
                    <a:cubicBezTo>
                      <a:pt x="108" y="136"/>
                      <a:pt x="136" y="107"/>
                      <a:pt x="136" y="72"/>
                    </a:cubicBezTo>
                    <a:cubicBezTo>
                      <a:pt x="136" y="36"/>
                      <a:pt x="108" y="8"/>
                      <a:pt x="72" y="8"/>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31" name="Freeform 29"/>
              <p:cNvSpPr>
                <a:spLocks/>
              </p:cNvSpPr>
              <p:nvPr/>
            </p:nvSpPr>
            <p:spPr bwMode="auto">
              <a:xfrm>
                <a:off x="1320798" y="215902"/>
                <a:ext cx="511175" cy="44449"/>
              </a:xfrm>
              <a:custGeom>
                <a:avLst/>
                <a:gdLst>
                  <a:gd name="T0" fmla="*/ 130 w 136"/>
                  <a:gd name="T1" fmla="*/ 12 h 12"/>
                  <a:gd name="T2" fmla="*/ 6 w 136"/>
                  <a:gd name="T3" fmla="*/ 12 h 12"/>
                  <a:gd name="T4" fmla="*/ 0 w 136"/>
                  <a:gd name="T5" fmla="*/ 6 h 12"/>
                  <a:gd name="T6" fmla="*/ 6 w 136"/>
                  <a:gd name="T7" fmla="*/ 0 h 12"/>
                  <a:gd name="T8" fmla="*/ 130 w 136"/>
                  <a:gd name="T9" fmla="*/ 0 h 12"/>
                  <a:gd name="T10" fmla="*/ 136 w 136"/>
                  <a:gd name="T11" fmla="*/ 6 h 12"/>
                  <a:gd name="T12" fmla="*/ 130 w 136"/>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136" h="12">
                    <a:moveTo>
                      <a:pt x="130" y="12"/>
                    </a:moveTo>
                    <a:cubicBezTo>
                      <a:pt x="6" y="12"/>
                      <a:pt x="6" y="12"/>
                      <a:pt x="6" y="12"/>
                    </a:cubicBezTo>
                    <a:cubicBezTo>
                      <a:pt x="3" y="12"/>
                      <a:pt x="0" y="9"/>
                      <a:pt x="0" y="6"/>
                    </a:cubicBezTo>
                    <a:cubicBezTo>
                      <a:pt x="0" y="3"/>
                      <a:pt x="3" y="0"/>
                      <a:pt x="6" y="0"/>
                    </a:cubicBezTo>
                    <a:cubicBezTo>
                      <a:pt x="130" y="0"/>
                      <a:pt x="130" y="0"/>
                      <a:pt x="130" y="0"/>
                    </a:cubicBezTo>
                    <a:cubicBezTo>
                      <a:pt x="134" y="0"/>
                      <a:pt x="136" y="3"/>
                      <a:pt x="136" y="6"/>
                    </a:cubicBezTo>
                    <a:cubicBezTo>
                      <a:pt x="136" y="9"/>
                      <a:pt x="134" y="12"/>
                      <a:pt x="130" y="12"/>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grpSp>
        <p:grpSp>
          <p:nvGrpSpPr>
            <p:cNvPr id="133" name="Group 30"/>
            <p:cNvGrpSpPr/>
            <p:nvPr/>
          </p:nvGrpSpPr>
          <p:grpSpPr>
            <a:xfrm rot="16200000">
              <a:off x="6949368" y="1514357"/>
              <a:ext cx="377563" cy="529738"/>
              <a:chOff x="5021288" y="4764"/>
              <a:chExt cx="4176718" cy="5613384"/>
            </a:xfrm>
          </p:grpSpPr>
          <p:sp>
            <p:nvSpPr>
              <p:cNvPr id="135" name="Rectangle 10"/>
              <p:cNvSpPr>
                <a:spLocks noChangeArrowheads="1"/>
              </p:cNvSpPr>
              <p:nvPr/>
            </p:nvSpPr>
            <p:spPr bwMode="auto">
              <a:xfrm>
                <a:off x="5159392" y="4764"/>
                <a:ext cx="4038614" cy="561338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36" name="Rectangle 11"/>
              <p:cNvSpPr>
                <a:spLocks noChangeArrowheads="1"/>
              </p:cNvSpPr>
              <p:nvPr/>
            </p:nvSpPr>
            <p:spPr bwMode="auto">
              <a:xfrm>
                <a:off x="5294313" y="479426"/>
                <a:ext cx="3768725" cy="4418013"/>
              </a:xfrm>
              <a:prstGeom prst="rect">
                <a:avLst/>
              </a:prstGeom>
              <a:solidFill>
                <a:srgbClr val="F09C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37" name="Freeform 12"/>
              <p:cNvSpPr>
                <a:spLocks/>
              </p:cNvSpPr>
              <p:nvPr/>
            </p:nvSpPr>
            <p:spPr bwMode="auto">
              <a:xfrm>
                <a:off x="5021288" y="4764"/>
                <a:ext cx="4038614" cy="5613384"/>
              </a:xfrm>
              <a:custGeom>
                <a:avLst/>
                <a:gdLst>
                  <a:gd name="T0" fmla="*/ 2544 w 2544"/>
                  <a:gd name="T1" fmla="*/ 3536 h 3536"/>
                  <a:gd name="T2" fmla="*/ 0 w 2544"/>
                  <a:gd name="T3" fmla="*/ 3536 h 3536"/>
                  <a:gd name="T4" fmla="*/ 0 w 2544"/>
                  <a:gd name="T5" fmla="*/ 3082 h 3536"/>
                  <a:gd name="T6" fmla="*/ 1523 w 2544"/>
                  <a:gd name="T7" fmla="*/ 0 h 3536"/>
                  <a:gd name="T8" fmla="*/ 2544 w 2544"/>
                  <a:gd name="T9" fmla="*/ 0 h 3536"/>
                  <a:gd name="T10" fmla="*/ 2544 w 2544"/>
                  <a:gd name="T11" fmla="*/ 3536 h 3536"/>
                </a:gdLst>
                <a:ahLst/>
                <a:cxnLst>
                  <a:cxn ang="0">
                    <a:pos x="T0" y="T1"/>
                  </a:cxn>
                  <a:cxn ang="0">
                    <a:pos x="T2" y="T3"/>
                  </a:cxn>
                  <a:cxn ang="0">
                    <a:pos x="T4" y="T5"/>
                  </a:cxn>
                  <a:cxn ang="0">
                    <a:pos x="T6" y="T7"/>
                  </a:cxn>
                  <a:cxn ang="0">
                    <a:pos x="T8" y="T9"/>
                  </a:cxn>
                  <a:cxn ang="0">
                    <a:pos x="T10" y="T11"/>
                  </a:cxn>
                </a:cxnLst>
                <a:rect l="0" t="0" r="r" b="b"/>
                <a:pathLst>
                  <a:path w="2544" h="3536">
                    <a:moveTo>
                      <a:pt x="2544" y="3536"/>
                    </a:moveTo>
                    <a:lnTo>
                      <a:pt x="0" y="3536"/>
                    </a:lnTo>
                    <a:lnTo>
                      <a:pt x="0" y="3082"/>
                    </a:lnTo>
                    <a:lnTo>
                      <a:pt x="1523" y="0"/>
                    </a:lnTo>
                    <a:lnTo>
                      <a:pt x="2544" y="0"/>
                    </a:lnTo>
                    <a:lnTo>
                      <a:pt x="2544" y="3536"/>
                    </a:lnTo>
                    <a:close/>
                  </a:path>
                </a:pathLst>
              </a:custGeom>
              <a:solidFill>
                <a:srgbClr val="FFFFFF">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38" name="Freeform 13"/>
              <p:cNvSpPr>
                <a:spLocks noEditPoints="1"/>
              </p:cNvSpPr>
              <p:nvPr/>
            </p:nvSpPr>
            <p:spPr bwMode="auto">
              <a:xfrm>
                <a:off x="6908819" y="5010137"/>
                <a:ext cx="539752" cy="541338"/>
              </a:xfrm>
              <a:custGeom>
                <a:avLst/>
                <a:gdLst>
                  <a:gd name="T0" fmla="*/ 72 w 144"/>
                  <a:gd name="T1" fmla="*/ 144 h 144"/>
                  <a:gd name="T2" fmla="*/ 0 w 144"/>
                  <a:gd name="T3" fmla="*/ 72 h 144"/>
                  <a:gd name="T4" fmla="*/ 72 w 144"/>
                  <a:gd name="T5" fmla="*/ 0 h 144"/>
                  <a:gd name="T6" fmla="*/ 144 w 144"/>
                  <a:gd name="T7" fmla="*/ 72 h 144"/>
                  <a:gd name="T8" fmla="*/ 72 w 144"/>
                  <a:gd name="T9" fmla="*/ 144 h 144"/>
                  <a:gd name="T10" fmla="*/ 72 w 144"/>
                  <a:gd name="T11" fmla="*/ 8 h 144"/>
                  <a:gd name="T12" fmla="*/ 8 w 144"/>
                  <a:gd name="T13" fmla="*/ 72 h 144"/>
                  <a:gd name="T14" fmla="*/ 72 w 144"/>
                  <a:gd name="T15" fmla="*/ 136 h 144"/>
                  <a:gd name="T16" fmla="*/ 136 w 144"/>
                  <a:gd name="T17" fmla="*/ 72 h 144"/>
                  <a:gd name="T18" fmla="*/ 72 w 144"/>
                  <a:gd name="T19"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72" y="144"/>
                    </a:moveTo>
                    <a:cubicBezTo>
                      <a:pt x="33" y="144"/>
                      <a:pt x="0" y="111"/>
                      <a:pt x="0" y="72"/>
                    </a:cubicBezTo>
                    <a:cubicBezTo>
                      <a:pt x="0" y="32"/>
                      <a:pt x="33" y="0"/>
                      <a:pt x="72" y="0"/>
                    </a:cubicBezTo>
                    <a:cubicBezTo>
                      <a:pt x="112" y="0"/>
                      <a:pt x="144" y="32"/>
                      <a:pt x="144" y="72"/>
                    </a:cubicBezTo>
                    <a:cubicBezTo>
                      <a:pt x="144" y="111"/>
                      <a:pt x="112" y="144"/>
                      <a:pt x="72" y="144"/>
                    </a:cubicBezTo>
                    <a:close/>
                    <a:moveTo>
                      <a:pt x="72" y="8"/>
                    </a:moveTo>
                    <a:cubicBezTo>
                      <a:pt x="37" y="8"/>
                      <a:pt x="8" y="36"/>
                      <a:pt x="8" y="72"/>
                    </a:cubicBezTo>
                    <a:cubicBezTo>
                      <a:pt x="8" y="107"/>
                      <a:pt x="37" y="136"/>
                      <a:pt x="72" y="136"/>
                    </a:cubicBezTo>
                    <a:cubicBezTo>
                      <a:pt x="108" y="136"/>
                      <a:pt x="136" y="107"/>
                      <a:pt x="136" y="72"/>
                    </a:cubicBezTo>
                    <a:cubicBezTo>
                      <a:pt x="136" y="36"/>
                      <a:pt x="108" y="8"/>
                      <a:pt x="72" y="8"/>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39" name="Freeform 14"/>
              <p:cNvSpPr>
                <a:spLocks noEditPoints="1"/>
              </p:cNvSpPr>
              <p:nvPr/>
            </p:nvSpPr>
            <p:spPr bwMode="auto">
              <a:xfrm>
                <a:off x="7096125" y="155576"/>
                <a:ext cx="165101" cy="165100"/>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8 h 44"/>
                  <a:gd name="T12" fmla="*/ 8 w 44"/>
                  <a:gd name="T13" fmla="*/ 22 h 44"/>
                  <a:gd name="T14" fmla="*/ 22 w 44"/>
                  <a:gd name="T15" fmla="*/ 36 h 44"/>
                  <a:gd name="T16" fmla="*/ 36 w 44"/>
                  <a:gd name="T17" fmla="*/ 22 h 44"/>
                  <a:gd name="T18" fmla="*/ 22 w 44"/>
                  <a:gd name="T19" fmla="*/ 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10" y="44"/>
                      <a:pt x="0" y="34"/>
                      <a:pt x="0" y="22"/>
                    </a:cubicBezTo>
                    <a:cubicBezTo>
                      <a:pt x="0" y="10"/>
                      <a:pt x="10" y="0"/>
                      <a:pt x="22" y="0"/>
                    </a:cubicBezTo>
                    <a:cubicBezTo>
                      <a:pt x="35" y="0"/>
                      <a:pt x="44" y="10"/>
                      <a:pt x="44" y="22"/>
                    </a:cubicBezTo>
                    <a:cubicBezTo>
                      <a:pt x="44" y="34"/>
                      <a:pt x="35" y="44"/>
                      <a:pt x="22" y="44"/>
                    </a:cubicBezTo>
                    <a:close/>
                    <a:moveTo>
                      <a:pt x="22" y="8"/>
                    </a:moveTo>
                    <a:cubicBezTo>
                      <a:pt x="15" y="8"/>
                      <a:pt x="8" y="14"/>
                      <a:pt x="8" y="22"/>
                    </a:cubicBezTo>
                    <a:cubicBezTo>
                      <a:pt x="8" y="30"/>
                      <a:pt x="15" y="36"/>
                      <a:pt x="22" y="36"/>
                    </a:cubicBezTo>
                    <a:cubicBezTo>
                      <a:pt x="30" y="36"/>
                      <a:pt x="36" y="30"/>
                      <a:pt x="36" y="22"/>
                    </a:cubicBezTo>
                    <a:cubicBezTo>
                      <a:pt x="36" y="14"/>
                      <a:pt x="30" y="8"/>
                      <a:pt x="22" y="8"/>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grpSp>
        <p:pic>
          <p:nvPicPr>
            <p:cNvPr id="140" name="图片 139" descr="屏幕快照 2014-12-24 上午10.20.44.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3321" y="1572416"/>
              <a:ext cx="215724" cy="138787"/>
            </a:xfrm>
            <a:prstGeom prst="rect">
              <a:avLst/>
            </a:prstGeom>
          </p:spPr>
        </p:pic>
        <p:grpSp>
          <p:nvGrpSpPr>
            <p:cNvPr id="141" name="Group 10"/>
            <p:cNvGrpSpPr/>
            <p:nvPr/>
          </p:nvGrpSpPr>
          <p:grpSpPr>
            <a:xfrm>
              <a:off x="6527740" y="1205236"/>
              <a:ext cx="342360" cy="276910"/>
              <a:chOff x="0" y="0"/>
              <a:chExt cx="541338" cy="436563"/>
            </a:xfrm>
            <a:solidFill>
              <a:srgbClr val="005DA2"/>
            </a:solidFill>
          </p:grpSpPr>
          <p:sp>
            <p:nvSpPr>
              <p:cNvPr id="142" name="Freeform 8"/>
              <p:cNvSpPr/>
              <p:nvPr/>
            </p:nvSpPr>
            <p:spPr bwMode="auto">
              <a:xfrm>
                <a:off x="185738" y="76200"/>
                <a:ext cx="169863" cy="203200"/>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214" h="256">
                    <a:moveTo>
                      <a:pt x="108" y="0"/>
                    </a:moveTo>
                    <a:lnTo>
                      <a:pt x="136" y="5"/>
                    </a:lnTo>
                    <a:lnTo>
                      <a:pt x="161" y="18"/>
                    </a:lnTo>
                    <a:lnTo>
                      <a:pt x="182" y="39"/>
                    </a:lnTo>
                    <a:lnTo>
                      <a:pt x="200" y="64"/>
                    </a:lnTo>
                    <a:lnTo>
                      <a:pt x="210" y="94"/>
                    </a:lnTo>
                    <a:lnTo>
                      <a:pt x="214" y="129"/>
                    </a:lnTo>
                    <a:lnTo>
                      <a:pt x="210" y="163"/>
                    </a:lnTo>
                    <a:lnTo>
                      <a:pt x="200" y="193"/>
                    </a:lnTo>
                    <a:lnTo>
                      <a:pt x="182" y="219"/>
                    </a:lnTo>
                    <a:lnTo>
                      <a:pt x="161" y="239"/>
                    </a:lnTo>
                    <a:lnTo>
                      <a:pt x="136" y="251"/>
                    </a:lnTo>
                    <a:lnTo>
                      <a:pt x="108" y="256"/>
                    </a:lnTo>
                    <a:lnTo>
                      <a:pt x="78" y="251"/>
                    </a:lnTo>
                    <a:lnTo>
                      <a:pt x="53" y="239"/>
                    </a:lnTo>
                    <a:lnTo>
                      <a:pt x="32" y="219"/>
                    </a:lnTo>
                    <a:lnTo>
                      <a:pt x="14" y="193"/>
                    </a:lnTo>
                    <a:lnTo>
                      <a:pt x="3" y="163"/>
                    </a:lnTo>
                    <a:lnTo>
                      <a:pt x="0" y="129"/>
                    </a:lnTo>
                    <a:lnTo>
                      <a:pt x="3" y="94"/>
                    </a:lnTo>
                    <a:lnTo>
                      <a:pt x="14" y="64"/>
                    </a:lnTo>
                    <a:lnTo>
                      <a:pt x="32" y="39"/>
                    </a:lnTo>
                    <a:lnTo>
                      <a:pt x="53" y="18"/>
                    </a:lnTo>
                    <a:lnTo>
                      <a:pt x="78" y="5"/>
                    </a:lnTo>
                    <a:lnTo>
                      <a:pt x="108"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43" name="Freeform 9"/>
              <p:cNvSpPr/>
              <p:nvPr/>
            </p:nvSpPr>
            <p:spPr bwMode="auto">
              <a:xfrm>
                <a:off x="174625" y="161925"/>
                <a:ext cx="25400" cy="39688"/>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0" y="2147483646"/>
                  </a:cxn>
                  <a:cxn ang="0">
                    <a:pos x="2147483646" y="2147483646"/>
                  </a:cxn>
                  <a:cxn ang="0">
                    <a:pos x="2147483646" y="2147483646"/>
                  </a:cxn>
                  <a:cxn ang="0">
                    <a:pos x="2147483646" y="0"/>
                  </a:cxn>
                  <a:cxn ang="0">
                    <a:pos x="2147483646" y="0"/>
                  </a:cxn>
                </a:cxnLst>
                <a:rect l="l" t="t" r="GT0" b="GT1"/>
                <a:pathLst>
                  <a:path w="34" h="49">
                    <a:moveTo>
                      <a:pt x="16" y="0"/>
                    </a:moveTo>
                    <a:lnTo>
                      <a:pt x="21" y="0"/>
                    </a:lnTo>
                    <a:lnTo>
                      <a:pt x="27" y="3"/>
                    </a:lnTo>
                    <a:lnTo>
                      <a:pt x="30" y="9"/>
                    </a:lnTo>
                    <a:lnTo>
                      <a:pt x="32" y="16"/>
                    </a:lnTo>
                    <a:lnTo>
                      <a:pt x="34" y="24"/>
                    </a:lnTo>
                    <a:lnTo>
                      <a:pt x="32" y="33"/>
                    </a:lnTo>
                    <a:lnTo>
                      <a:pt x="30" y="40"/>
                    </a:lnTo>
                    <a:lnTo>
                      <a:pt x="27" y="46"/>
                    </a:lnTo>
                    <a:lnTo>
                      <a:pt x="21" y="49"/>
                    </a:lnTo>
                    <a:lnTo>
                      <a:pt x="16" y="49"/>
                    </a:lnTo>
                    <a:lnTo>
                      <a:pt x="11" y="49"/>
                    </a:lnTo>
                    <a:lnTo>
                      <a:pt x="7" y="46"/>
                    </a:lnTo>
                    <a:lnTo>
                      <a:pt x="4" y="40"/>
                    </a:lnTo>
                    <a:lnTo>
                      <a:pt x="0" y="33"/>
                    </a:lnTo>
                    <a:lnTo>
                      <a:pt x="0" y="24"/>
                    </a:lnTo>
                    <a:lnTo>
                      <a:pt x="0" y="16"/>
                    </a:lnTo>
                    <a:lnTo>
                      <a:pt x="4" y="9"/>
                    </a:lnTo>
                    <a:lnTo>
                      <a:pt x="7" y="3"/>
                    </a:lnTo>
                    <a:lnTo>
                      <a:pt x="11" y="0"/>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44" name="Freeform 10"/>
              <p:cNvSpPr/>
              <p:nvPr/>
            </p:nvSpPr>
            <p:spPr bwMode="auto">
              <a:xfrm>
                <a:off x="344488" y="161925"/>
                <a:ext cx="26988" cy="39688"/>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0"/>
                  </a:cxn>
                  <a:cxn ang="0">
                    <a:pos x="2147483646" y="0"/>
                  </a:cxn>
                </a:cxnLst>
                <a:rect l="l" t="t" r="GT0" b="GT1"/>
                <a:pathLst>
                  <a:path w="33" h="49">
                    <a:moveTo>
                      <a:pt x="16" y="0"/>
                    </a:moveTo>
                    <a:lnTo>
                      <a:pt x="21" y="0"/>
                    </a:lnTo>
                    <a:lnTo>
                      <a:pt x="26" y="3"/>
                    </a:lnTo>
                    <a:lnTo>
                      <a:pt x="30" y="9"/>
                    </a:lnTo>
                    <a:lnTo>
                      <a:pt x="31" y="16"/>
                    </a:lnTo>
                    <a:lnTo>
                      <a:pt x="33" y="24"/>
                    </a:lnTo>
                    <a:lnTo>
                      <a:pt x="31" y="33"/>
                    </a:lnTo>
                    <a:lnTo>
                      <a:pt x="30" y="40"/>
                    </a:lnTo>
                    <a:lnTo>
                      <a:pt x="26" y="46"/>
                    </a:lnTo>
                    <a:lnTo>
                      <a:pt x="21" y="49"/>
                    </a:lnTo>
                    <a:lnTo>
                      <a:pt x="16" y="49"/>
                    </a:lnTo>
                    <a:lnTo>
                      <a:pt x="12" y="49"/>
                    </a:lnTo>
                    <a:lnTo>
                      <a:pt x="7" y="46"/>
                    </a:lnTo>
                    <a:lnTo>
                      <a:pt x="3" y="40"/>
                    </a:lnTo>
                    <a:lnTo>
                      <a:pt x="1" y="33"/>
                    </a:lnTo>
                    <a:lnTo>
                      <a:pt x="0" y="24"/>
                    </a:lnTo>
                    <a:lnTo>
                      <a:pt x="1" y="16"/>
                    </a:lnTo>
                    <a:lnTo>
                      <a:pt x="3" y="9"/>
                    </a:lnTo>
                    <a:lnTo>
                      <a:pt x="7" y="3"/>
                    </a:lnTo>
                    <a:lnTo>
                      <a:pt x="12" y="0"/>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45" name="Freeform 11"/>
              <p:cNvSpPr/>
              <p:nvPr/>
            </p:nvSpPr>
            <p:spPr bwMode="auto">
              <a:xfrm>
                <a:off x="246063" y="282575"/>
                <a:ext cx="52388" cy="47625"/>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0" y="2147483646"/>
                  </a:cxn>
                  <a:cxn ang="0">
                    <a:pos x="2147483646" y="0"/>
                  </a:cxn>
                </a:cxnLst>
                <a:rect l="l" t="t" r="GT0" b="GT1"/>
                <a:pathLst>
                  <a:path w="65" h="57">
                    <a:moveTo>
                      <a:pt x="16" y="0"/>
                    </a:moveTo>
                    <a:lnTo>
                      <a:pt x="49" y="0"/>
                    </a:lnTo>
                    <a:lnTo>
                      <a:pt x="65" y="30"/>
                    </a:lnTo>
                    <a:lnTo>
                      <a:pt x="49" y="58"/>
                    </a:lnTo>
                    <a:lnTo>
                      <a:pt x="16" y="58"/>
                    </a:lnTo>
                    <a:lnTo>
                      <a:pt x="0" y="30"/>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46" name="Rectangle 12"/>
              <p:cNvSpPr/>
              <p:nvPr/>
            </p:nvSpPr>
            <p:spPr>
              <a:xfrm>
                <a:off x="258763" y="330200"/>
                <a:ext cx="26988" cy="49213"/>
              </a:xfrm>
              <a:prstGeom prst="rect">
                <a:avLst/>
              </a:prstGeom>
              <a:grpFill/>
              <a:ln w="0">
                <a:noFill/>
                <a:miter lim="800000"/>
              </a:ln>
            </p:spPr>
            <p:txBody>
              <a:bodyPr>
                <a:noAutofit/>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pPr marL="0" lvl="0" indent="0" eaLnBrk="1" hangingPunct="1">
                  <a:lnSpc>
                    <a:spcPct val="100000"/>
                  </a:lnSpc>
                  <a:spcBef>
                    <a:spcPct val="0"/>
                  </a:spcBef>
                  <a:buNone/>
                </a:pPr>
                <a:endParaRPr lang="en-US" altLang="en-US" sz="1800" b="1"/>
              </a:p>
            </p:txBody>
          </p:sp>
          <p:sp>
            <p:nvSpPr>
              <p:cNvPr id="147" name="Freeform 13"/>
              <p:cNvSpPr/>
              <p:nvPr/>
            </p:nvSpPr>
            <p:spPr bwMode="auto">
              <a:xfrm>
                <a:off x="93663" y="285750"/>
                <a:ext cx="357188" cy="15081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449" h="189">
                    <a:moveTo>
                      <a:pt x="301" y="0"/>
                    </a:moveTo>
                    <a:lnTo>
                      <a:pt x="304" y="2"/>
                    </a:lnTo>
                    <a:lnTo>
                      <a:pt x="317" y="4"/>
                    </a:lnTo>
                    <a:lnTo>
                      <a:pt x="336" y="7"/>
                    </a:lnTo>
                    <a:lnTo>
                      <a:pt x="357" y="14"/>
                    </a:lnTo>
                    <a:lnTo>
                      <a:pt x="382" y="25"/>
                    </a:lnTo>
                    <a:lnTo>
                      <a:pt x="407" y="41"/>
                    </a:lnTo>
                    <a:lnTo>
                      <a:pt x="430" y="62"/>
                    </a:lnTo>
                    <a:lnTo>
                      <a:pt x="449" y="90"/>
                    </a:lnTo>
                    <a:lnTo>
                      <a:pt x="449" y="189"/>
                    </a:lnTo>
                    <a:lnTo>
                      <a:pt x="0" y="189"/>
                    </a:lnTo>
                    <a:lnTo>
                      <a:pt x="0" y="87"/>
                    </a:lnTo>
                    <a:lnTo>
                      <a:pt x="4" y="83"/>
                    </a:lnTo>
                    <a:lnTo>
                      <a:pt x="11" y="73"/>
                    </a:lnTo>
                    <a:lnTo>
                      <a:pt x="25" y="60"/>
                    </a:lnTo>
                    <a:lnTo>
                      <a:pt x="43" y="44"/>
                    </a:lnTo>
                    <a:lnTo>
                      <a:pt x="66" y="29"/>
                    </a:lnTo>
                    <a:lnTo>
                      <a:pt x="94" y="14"/>
                    </a:lnTo>
                    <a:lnTo>
                      <a:pt x="126" y="6"/>
                    </a:lnTo>
                    <a:lnTo>
                      <a:pt x="161" y="2"/>
                    </a:lnTo>
                    <a:lnTo>
                      <a:pt x="205" y="103"/>
                    </a:lnTo>
                    <a:lnTo>
                      <a:pt x="244" y="103"/>
                    </a:lnTo>
                    <a:lnTo>
                      <a:pt x="301"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48" name="Freeform 14"/>
              <p:cNvSpPr/>
              <p:nvPr/>
            </p:nvSpPr>
            <p:spPr bwMode="auto">
              <a:xfrm>
                <a:off x="88900" y="0"/>
                <a:ext cx="152400" cy="18891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193" h="238">
                    <a:moveTo>
                      <a:pt x="99" y="0"/>
                    </a:moveTo>
                    <a:lnTo>
                      <a:pt x="124" y="3"/>
                    </a:lnTo>
                    <a:lnTo>
                      <a:pt x="145" y="14"/>
                    </a:lnTo>
                    <a:lnTo>
                      <a:pt x="166" y="32"/>
                    </a:lnTo>
                    <a:lnTo>
                      <a:pt x="180" y="53"/>
                    </a:lnTo>
                    <a:lnTo>
                      <a:pt x="193" y="77"/>
                    </a:lnTo>
                    <a:lnTo>
                      <a:pt x="177" y="85"/>
                    </a:lnTo>
                    <a:lnTo>
                      <a:pt x="161" y="93"/>
                    </a:lnTo>
                    <a:lnTo>
                      <a:pt x="143" y="106"/>
                    </a:lnTo>
                    <a:lnTo>
                      <a:pt x="127" y="123"/>
                    </a:lnTo>
                    <a:lnTo>
                      <a:pt x="113" y="145"/>
                    </a:lnTo>
                    <a:lnTo>
                      <a:pt x="101" y="169"/>
                    </a:lnTo>
                    <a:lnTo>
                      <a:pt x="94" y="201"/>
                    </a:lnTo>
                    <a:lnTo>
                      <a:pt x="90" y="238"/>
                    </a:lnTo>
                    <a:lnTo>
                      <a:pt x="66" y="233"/>
                    </a:lnTo>
                    <a:lnTo>
                      <a:pt x="44" y="219"/>
                    </a:lnTo>
                    <a:lnTo>
                      <a:pt x="25" y="201"/>
                    </a:lnTo>
                    <a:lnTo>
                      <a:pt x="11" y="176"/>
                    </a:lnTo>
                    <a:lnTo>
                      <a:pt x="2" y="148"/>
                    </a:lnTo>
                    <a:lnTo>
                      <a:pt x="5" y="146"/>
                    </a:lnTo>
                    <a:lnTo>
                      <a:pt x="9" y="143"/>
                    </a:lnTo>
                    <a:lnTo>
                      <a:pt x="13" y="138"/>
                    </a:lnTo>
                    <a:lnTo>
                      <a:pt x="14" y="132"/>
                    </a:lnTo>
                    <a:lnTo>
                      <a:pt x="14" y="125"/>
                    </a:lnTo>
                    <a:lnTo>
                      <a:pt x="13" y="118"/>
                    </a:lnTo>
                    <a:lnTo>
                      <a:pt x="11" y="111"/>
                    </a:lnTo>
                    <a:lnTo>
                      <a:pt x="9" y="106"/>
                    </a:lnTo>
                    <a:lnTo>
                      <a:pt x="4" y="102"/>
                    </a:lnTo>
                    <a:lnTo>
                      <a:pt x="0" y="102"/>
                    </a:lnTo>
                    <a:lnTo>
                      <a:pt x="7" y="69"/>
                    </a:lnTo>
                    <a:lnTo>
                      <a:pt x="23" y="40"/>
                    </a:lnTo>
                    <a:lnTo>
                      <a:pt x="44" y="19"/>
                    </a:lnTo>
                    <a:lnTo>
                      <a:pt x="69" y="5"/>
                    </a:lnTo>
                    <a:lnTo>
                      <a:pt x="99"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49" name="Freeform 15"/>
              <p:cNvSpPr/>
              <p:nvPr/>
            </p:nvSpPr>
            <p:spPr bwMode="auto">
              <a:xfrm>
                <a:off x="74613" y="79375"/>
                <a:ext cx="25400" cy="39688"/>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31" h="50">
                    <a:moveTo>
                      <a:pt x="15" y="0"/>
                    </a:moveTo>
                    <a:lnTo>
                      <a:pt x="17" y="2"/>
                    </a:lnTo>
                    <a:lnTo>
                      <a:pt x="21" y="2"/>
                    </a:lnTo>
                    <a:lnTo>
                      <a:pt x="26" y="6"/>
                    </a:lnTo>
                    <a:lnTo>
                      <a:pt x="28" y="11"/>
                    </a:lnTo>
                    <a:lnTo>
                      <a:pt x="30" y="18"/>
                    </a:lnTo>
                    <a:lnTo>
                      <a:pt x="31" y="25"/>
                    </a:lnTo>
                    <a:lnTo>
                      <a:pt x="31" y="32"/>
                    </a:lnTo>
                    <a:lnTo>
                      <a:pt x="30" y="38"/>
                    </a:lnTo>
                    <a:lnTo>
                      <a:pt x="26" y="43"/>
                    </a:lnTo>
                    <a:lnTo>
                      <a:pt x="22" y="46"/>
                    </a:lnTo>
                    <a:lnTo>
                      <a:pt x="19" y="48"/>
                    </a:lnTo>
                    <a:lnTo>
                      <a:pt x="15" y="50"/>
                    </a:lnTo>
                    <a:lnTo>
                      <a:pt x="10" y="48"/>
                    </a:lnTo>
                    <a:lnTo>
                      <a:pt x="7" y="45"/>
                    </a:lnTo>
                    <a:lnTo>
                      <a:pt x="3" y="39"/>
                    </a:lnTo>
                    <a:lnTo>
                      <a:pt x="1" y="32"/>
                    </a:lnTo>
                    <a:lnTo>
                      <a:pt x="0" y="25"/>
                    </a:lnTo>
                    <a:lnTo>
                      <a:pt x="1" y="18"/>
                    </a:lnTo>
                    <a:lnTo>
                      <a:pt x="3" y="11"/>
                    </a:lnTo>
                    <a:lnTo>
                      <a:pt x="7" y="6"/>
                    </a:lnTo>
                    <a:lnTo>
                      <a:pt x="10" y="2"/>
                    </a:lnTo>
                    <a:lnTo>
                      <a:pt x="15"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50" name="Freeform 16"/>
              <p:cNvSpPr/>
              <p:nvPr/>
            </p:nvSpPr>
            <p:spPr bwMode="auto">
              <a:xfrm>
                <a:off x="142875" y="195262"/>
                <a:ext cx="39688" cy="41275"/>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0"/>
                  </a:cxn>
                </a:cxnLst>
                <a:rect l="l" t="t" r="GT0" b="GT1"/>
                <a:pathLst>
                  <a:path w="50" h="52">
                    <a:moveTo>
                      <a:pt x="16" y="0"/>
                    </a:moveTo>
                    <a:lnTo>
                      <a:pt x="32" y="0"/>
                    </a:lnTo>
                    <a:lnTo>
                      <a:pt x="35" y="15"/>
                    </a:lnTo>
                    <a:lnTo>
                      <a:pt x="43" y="30"/>
                    </a:lnTo>
                    <a:lnTo>
                      <a:pt x="44" y="34"/>
                    </a:lnTo>
                    <a:lnTo>
                      <a:pt x="46" y="37"/>
                    </a:lnTo>
                    <a:lnTo>
                      <a:pt x="48" y="41"/>
                    </a:lnTo>
                    <a:lnTo>
                      <a:pt x="48" y="43"/>
                    </a:lnTo>
                    <a:lnTo>
                      <a:pt x="50" y="46"/>
                    </a:lnTo>
                    <a:lnTo>
                      <a:pt x="50" y="50"/>
                    </a:lnTo>
                    <a:lnTo>
                      <a:pt x="46" y="53"/>
                    </a:lnTo>
                    <a:lnTo>
                      <a:pt x="16" y="53"/>
                    </a:lnTo>
                    <a:lnTo>
                      <a:pt x="0" y="27"/>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51" name="Rectangle 17"/>
              <p:cNvSpPr/>
              <p:nvPr/>
            </p:nvSpPr>
            <p:spPr>
              <a:xfrm>
                <a:off x="155575" y="239712"/>
                <a:ext cx="23813" cy="31750"/>
              </a:xfrm>
              <a:prstGeom prst="rect">
                <a:avLst/>
              </a:prstGeom>
              <a:grpFill/>
              <a:ln w="0">
                <a:noFill/>
                <a:miter lim="800000"/>
              </a:ln>
            </p:spPr>
            <p:txBody>
              <a:bodyPr>
                <a:noAutofit/>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pPr marL="0" lvl="0" indent="0" eaLnBrk="1" hangingPunct="1">
                  <a:lnSpc>
                    <a:spcPct val="100000"/>
                  </a:lnSpc>
                  <a:spcBef>
                    <a:spcPct val="0"/>
                  </a:spcBef>
                  <a:buNone/>
                </a:pPr>
                <a:endParaRPr lang="en-US" altLang="en-US" sz="1800" b="1"/>
              </a:p>
            </p:txBody>
          </p:sp>
          <p:sp>
            <p:nvSpPr>
              <p:cNvPr id="152" name="Freeform 18"/>
              <p:cNvSpPr/>
              <p:nvPr/>
            </p:nvSpPr>
            <p:spPr bwMode="auto">
              <a:xfrm>
                <a:off x="0" y="196850"/>
                <a:ext cx="203200" cy="139700"/>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256" h="175">
                    <a:moveTo>
                      <a:pt x="152" y="0"/>
                    </a:moveTo>
                    <a:lnTo>
                      <a:pt x="192" y="94"/>
                    </a:lnTo>
                    <a:lnTo>
                      <a:pt x="228" y="94"/>
                    </a:lnTo>
                    <a:lnTo>
                      <a:pt x="238" y="76"/>
                    </a:lnTo>
                    <a:lnTo>
                      <a:pt x="244" y="81"/>
                    </a:lnTo>
                    <a:lnTo>
                      <a:pt x="249" y="87"/>
                    </a:lnTo>
                    <a:lnTo>
                      <a:pt x="256" y="95"/>
                    </a:lnTo>
                    <a:lnTo>
                      <a:pt x="230" y="97"/>
                    </a:lnTo>
                    <a:lnTo>
                      <a:pt x="208" y="104"/>
                    </a:lnTo>
                    <a:lnTo>
                      <a:pt x="187" y="113"/>
                    </a:lnTo>
                    <a:lnTo>
                      <a:pt x="166" y="129"/>
                    </a:lnTo>
                    <a:lnTo>
                      <a:pt x="147" y="143"/>
                    </a:lnTo>
                    <a:lnTo>
                      <a:pt x="129" y="159"/>
                    </a:lnTo>
                    <a:lnTo>
                      <a:pt x="113" y="175"/>
                    </a:lnTo>
                    <a:lnTo>
                      <a:pt x="0" y="175"/>
                    </a:lnTo>
                    <a:lnTo>
                      <a:pt x="0" y="79"/>
                    </a:lnTo>
                    <a:lnTo>
                      <a:pt x="3" y="76"/>
                    </a:lnTo>
                    <a:lnTo>
                      <a:pt x="10" y="67"/>
                    </a:lnTo>
                    <a:lnTo>
                      <a:pt x="23" y="55"/>
                    </a:lnTo>
                    <a:lnTo>
                      <a:pt x="40" y="39"/>
                    </a:lnTo>
                    <a:lnTo>
                      <a:pt x="62" y="25"/>
                    </a:lnTo>
                    <a:lnTo>
                      <a:pt x="88" y="12"/>
                    </a:lnTo>
                    <a:lnTo>
                      <a:pt x="118" y="3"/>
                    </a:lnTo>
                    <a:lnTo>
                      <a:pt x="152"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53" name="Freeform 19"/>
              <p:cNvSpPr/>
              <p:nvPr/>
            </p:nvSpPr>
            <p:spPr bwMode="auto">
              <a:xfrm>
                <a:off x="300038" y="0"/>
                <a:ext cx="152400" cy="18891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193" h="238">
                    <a:moveTo>
                      <a:pt x="94" y="0"/>
                    </a:moveTo>
                    <a:lnTo>
                      <a:pt x="122" y="5"/>
                    </a:lnTo>
                    <a:lnTo>
                      <a:pt x="149" y="19"/>
                    </a:lnTo>
                    <a:lnTo>
                      <a:pt x="170" y="40"/>
                    </a:lnTo>
                    <a:lnTo>
                      <a:pt x="184" y="69"/>
                    </a:lnTo>
                    <a:lnTo>
                      <a:pt x="193" y="102"/>
                    </a:lnTo>
                    <a:lnTo>
                      <a:pt x="187" y="102"/>
                    </a:lnTo>
                    <a:lnTo>
                      <a:pt x="184" y="106"/>
                    </a:lnTo>
                    <a:lnTo>
                      <a:pt x="180" y="111"/>
                    </a:lnTo>
                    <a:lnTo>
                      <a:pt x="179" y="118"/>
                    </a:lnTo>
                    <a:lnTo>
                      <a:pt x="179" y="125"/>
                    </a:lnTo>
                    <a:lnTo>
                      <a:pt x="179" y="132"/>
                    </a:lnTo>
                    <a:lnTo>
                      <a:pt x="180" y="138"/>
                    </a:lnTo>
                    <a:lnTo>
                      <a:pt x="184" y="143"/>
                    </a:lnTo>
                    <a:lnTo>
                      <a:pt x="187" y="146"/>
                    </a:lnTo>
                    <a:lnTo>
                      <a:pt x="191" y="148"/>
                    </a:lnTo>
                    <a:lnTo>
                      <a:pt x="182" y="176"/>
                    </a:lnTo>
                    <a:lnTo>
                      <a:pt x="168" y="201"/>
                    </a:lnTo>
                    <a:lnTo>
                      <a:pt x="149" y="219"/>
                    </a:lnTo>
                    <a:lnTo>
                      <a:pt x="127" y="233"/>
                    </a:lnTo>
                    <a:lnTo>
                      <a:pt x="103" y="238"/>
                    </a:lnTo>
                    <a:lnTo>
                      <a:pt x="99" y="201"/>
                    </a:lnTo>
                    <a:lnTo>
                      <a:pt x="92" y="169"/>
                    </a:lnTo>
                    <a:lnTo>
                      <a:pt x="80" y="145"/>
                    </a:lnTo>
                    <a:lnTo>
                      <a:pt x="65" y="123"/>
                    </a:lnTo>
                    <a:lnTo>
                      <a:pt x="48" y="108"/>
                    </a:lnTo>
                    <a:lnTo>
                      <a:pt x="32" y="93"/>
                    </a:lnTo>
                    <a:lnTo>
                      <a:pt x="14" y="85"/>
                    </a:lnTo>
                    <a:lnTo>
                      <a:pt x="0" y="79"/>
                    </a:lnTo>
                    <a:lnTo>
                      <a:pt x="11" y="53"/>
                    </a:lnTo>
                    <a:lnTo>
                      <a:pt x="27" y="32"/>
                    </a:lnTo>
                    <a:lnTo>
                      <a:pt x="46" y="16"/>
                    </a:lnTo>
                    <a:lnTo>
                      <a:pt x="69" y="5"/>
                    </a:lnTo>
                    <a:lnTo>
                      <a:pt x="9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54" name="Freeform 20"/>
              <p:cNvSpPr/>
              <p:nvPr/>
            </p:nvSpPr>
            <p:spPr bwMode="auto">
              <a:xfrm>
                <a:off x="441325" y="79375"/>
                <a:ext cx="23813" cy="39688"/>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30" h="50">
                    <a:moveTo>
                      <a:pt x="14" y="0"/>
                    </a:moveTo>
                    <a:lnTo>
                      <a:pt x="19" y="2"/>
                    </a:lnTo>
                    <a:lnTo>
                      <a:pt x="24" y="6"/>
                    </a:lnTo>
                    <a:lnTo>
                      <a:pt x="28" y="11"/>
                    </a:lnTo>
                    <a:lnTo>
                      <a:pt x="30" y="18"/>
                    </a:lnTo>
                    <a:lnTo>
                      <a:pt x="30" y="25"/>
                    </a:lnTo>
                    <a:lnTo>
                      <a:pt x="30" y="32"/>
                    </a:lnTo>
                    <a:lnTo>
                      <a:pt x="28" y="39"/>
                    </a:lnTo>
                    <a:lnTo>
                      <a:pt x="24" y="45"/>
                    </a:lnTo>
                    <a:lnTo>
                      <a:pt x="19" y="48"/>
                    </a:lnTo>
                    <a:lnTo>
                      <a:pt x="16" y="50"/>
                    </a:lnTo>
                    <a:lnTo>
                      <a:pt x="12" y="48"/>
                    </a:lnTo>
                    <a:lnTo>
                      <a:pt x="8" y="46"/>
                    </a:lnTo>
                    <a:lnTo>
                      <a:pt x="5" y="43"/>
                    </a:lnTo>
                    <a:lnTo>
                      <a:pt x="1" y="38"/>
                    </a:lnTo>
                    <a:lnTo>
                      <a:pt x="0" y="32"/>
                    </a:lnTo>
                    <a:lnTo>
                      <a:pt x="0" y="25"/>
                    </a:lnTo>
                    <a:lnTo>
                      <a:pt x="0" y="18"/>
                    </a:lnTo>
                    <a:lnTo>
                      <a:pt x="1" y="11"/>
                    </a:lnTo>
                    <a:lnTo>
                      <a:pt x="5" y="6"/>
                    </a:lnTo>
                    <a:lnTo>
                      <a:pt x="8" y="2"/>
                    </a:lnTo>
                    <a:lnTo>
                      <a:pt x="14" y="2"/>
                    </a:lnTo>
                    <a:lnTo>
                      <a:pt x="1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55" name="Freeform 21"/>
              <p:cNvSpPr/>
              <p:nvPr/>
            </p:nvSpPr>
            <p:spPr bwMode="auto">
              <a:xfrm>
                <a:off x="358775" y="195262"/>
                <a:ext cx="39688" cy="4286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Lst>
                <a:rect l="l" t="t" r="GT0" b="GT1"/>
                <a:pathLst>
                  <a:path w="50" h="55">
                    <a:moveTo>
                      <a:pt x="34" y="0"/>
                    </a:moveTo>
                    <a:lnTo>
                      <a:pt x="50" y="27"/>
                    </a:lnTo>
                    <a:lnTo>
                      <a:pt x="34" y="53"/>
                    </a:lnTo>
                    <a:lnTo>
                      <a:pt x="4" y="55"/>
                    </a:lnTo>
                    <a:lnTo>
                      <a:pt x="0" y="50"/>
                    </a:lnTo>
                    <a:lnTo>
                      <a:pt x="0" y="46"/>
                    </a:lnTo>
                    <a:lnTo>
                      <a:pt x="2" y="43"/>
                    </a:lnTo>
                    <a:lnTo>
                      <a:pt x="2" y="41"/>
                    </a:lnTo>
                    <a:lnTo>
                      <a:pt x="4" y="37"/>
                    </a:lnTo>
                    <a:lnTo>
                      <a:pt x="6" y="34"/>
                    </a:lnTo>
                    <a:lnTo>
                      <a:pt x="7" y="30"/>
                    </a:lnTo>
                    <a:lnTo>
                      <a:pt x="14" y="16"/>
                    </a:lnTo>
                    <a:lnTo>
                      <a:pt x="18" y="0"/>
                    </a:lnTo>
                    <a:lnTo>
                      <a:pt x="3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56" name="Freeform 22"/>
              <p:cNvSpPr/>
              <p:nvPr/>
            </p:nvSpPr>
            <p:spPr bwMode="auto">
              <a:xfrm>
                <a:off x="361950" y="239712"/>
                <a:ext cx="23813" cy="33338"/>
              </a:xfrm>
              <a:custGeom>
                <a:avLst/>
                <a:gdLst>
                  <a:gd name="GT0" fmla="+- l w 0"/>
                  <a:gd name="GT1" fmla="+- t h 0"/>
                </a:gdLst>
                <a:ahLst/>
                <a:cxnLst>
                  <a:cxn ang="0">
                    <a:pos x="2147483646" y="0"/>
                  </a:cxn>
                  <a:cxn ang="0">
                    <a:pos x="2147483646" y="2147483646"/>
                  </a:cxn>
                  <a:cxn ang="0">
                    <a:pos x="0" y="2147483646"/>
                  </a:cxn>
                  <a:cxn ang="0">
                    <a:pos x="0" y="0"/>
                  </a:cxn>
                  <a:cxn ang="0">
                    <a:pos x="2147483646" y="0"/>
                  </a:cxn>
                </a:cxnLst>
                <a:rect l="l" t="t" r="GT0" b="GT1"/>
                <a:pathLst>
                  <a:path w="30" h="42">
                    <a:moveTo>
                      <a:pt x="30" y="0"/>
                    </a:moveTo>
                    <a:lnTo>
                      <a:pt x="30" y="41"/>
                    </a:lnTo>
                    <a:lnTo>
                      <a:pt x="0" y="42"/>
                    </a:lnTo>
                    <a:lnTo>
                      <a:pt x="0" y="0"/>
                    </a:lnTo>
                    <a:lnTo>
                      <a:pt x="30"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57" name="Freeform 23"/>
              <p:cNvSpPr/>
              <p:nvPr/>
            </p:nvSpPr>
            <p:spPr bwMode="auto">
              <a:xfrm>
                <a:off x="338138" y="196850"/>
                <a:ext cx="203200" cy="139700"/>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256" h="175">
                    <a:moveTo>
                      <a:pt x="104" y="0"/>
                    </a:moveTo>
                    <a:lnTo>
                      <a:pt x="138" y="3"/>
                    </a:lnTo>
                    <a:lnTo>
                      <a:pt x="168" y="12"/>
                    </a:lnTo>
                    <a:lnTo>
                      <a:pt x="194" y="25"/>
                    </a:lnTo>
                    <a:lnTo>
                      <a:pt x="215" y="39"/>
                    </a:lnTo>
                    <a:lnTo>
                      <a:pt x="233" y="55"/>
                    </a:lnTo>
                    <a:lnTo>
                      <a:pt x="246" y="67"/>
                    </a:lnTo>
                    <a:lnTo>
                      <a:pt x="253" y="76"/>
                    </a:lnTo>
                    <a:lnTo>
                      <a:pt x="256" y="79"/>
                    </a:lnTo>
                    <a:lnTo>
                      <a:pt x="256" y="175"/>
                    </a:lnTo>
                    <a:lnTo>
                      <a:pt x="143" y="175"/>
                    </a:lnTo>
                    <a:lnTo>
                      <a:pt x="127" y="159"/>
                    </a:lnTo>
                    <a:lnTo>
                      <a:pt x="111" y="145"/>
                    </a:lnTo>
                    <a:lnTo>
                      <a:pt x="90" y="129"/>
                    </a:lnTo>
                    <a:lnTo>
                      <a:pt x="69" y="115"/>
                    </a:lnTo>
                    <a:lnTo>
                      <a:pt x="48" y="104"/>
                    </a:lnTo>
                    <a:lnTo>
                      <a:pt x="26" y="99"/>
                    </a:lnTo>
                    <a:lnTo>
                      <a:pt x="0" y="95"/>
                    </a:lnTo>
                    <a:lnTo>
                      <a:pt x="7" y="88"/>
                    </a:lnTo>
                    <a:lnTo>
                      <a:pt x="12" y="81"/>
                    </a:lnTo>
                    <a:lnTo>
                      <a:pt x="17" y="76"/>
                    </a:lnTo>
                    <a:lnTo>
                      <a:pt x="28" y="95"/>
                    </a:lnTo>
                    <a:lnTo>
                      <a:pt x="30" y="95"/>
                    </a:lnTo>
                    <a:lnTo>
                      <a:pt x="60" y="94"/>
                    </a:lnTo>
                    <a:lnTo>
                      <a:pt x="63" y="94"/>
                    </a:lnTo>
                    <a:lnTo>
                      <a:pt x="10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grpSp>
        <p:sp>
          <p:nvSpPr>
            <p:cNvPr id="158" name="Freeform 173"/>
            <p:cNvSpPr>
              <a:spLocks noEditPoints="1"/>
            </p:cNvSpPr>
            <p:nvPr/>
          </p:nvSpPr>
          <p:spPr bwMode="auto">
            <a:xfrm>
              <a:off x="3357416" y="1198820"/>
              <a:ext cx="261607" cy="244311"/>
            </a:xfrm>
            <a:custGeom>
              <a:avLst/>
              <a:gdLst>
                <a:gd name="T0" fmla="*/ 31 w 182"/>
                <a:gd name="T1" fmla="*/ 97 h 170"/>
                <a:gd name="T2" fmla="*/ 5 w 182"/>
                <a:gd name="T3" fmla="*/ 93 h 170"/>
                <a:gd name="T4" fmla="*/ 12 w 182"/>
                <a:gd name="T5" fmla="*/ 49 h 170"/>
                <a:gd name="T6" fmla="*/ 25 w 182"/>
                <a:gd name="T7" fmla="*/ 55 h 170"/>
                <a:gd name="T8" fmla="*/ 49 w 182"/>
                <a:gd name="T9" fmla="*/ 54 h 170"/>
                <a:gd name="T10" fmla="*/ 56 w 182"/>
                <a:gd name="T11" fmla="*/ 85 h 170"/>
                <a:gd name="T12" fmla="*/ 61 w 182"/>
                <a:gd name="T13" fmla="*/ 24 h 170"/>
                <a:gd name="T14" fmla="*/ 36 w 182"/>
                <a:gd name="T15" fmla="*/ 49 h 170"/>
                <a:gd name="T16" fmla="*/ 12 w 182"/>
                <a:gd name="T17" fmla="*/ 24 h 170"/>
                <a:gd name="T18" fmla="*/ 36 w 182"/>
                <a:gd name="T19" fmla="*/ 0 h 170"/>
                <a:gd name="T20" fmla="*/ 157 w 182"/>
                <a:gd name="T21" fmla="*/ 145 h 170"/>
                <a:gd name="T22" fmla="*/ 132 w 182"/>
                <a:gd name="T23" fmla="*/ 170 h 170"/>
                <a:gd name="T24" fmla="*/ 31 w 182"/>
                <a:gd name="T25" fmla="*/ 163 h 170"/>
                <a:gd name="T26" fmla="*/ 25 w 182"/>
                <a:gd name="T27" fmla="*/ 135 h 170"/>
                <a:gd name="T28" fmla="*/ 28 w 182"/>
                <a:gd name="T29" fmla="*/ 115 h 170"/>
                <a:gd name="T30" fmla="*/ 38 w 182"/>
                <a:gd name="T31" fmla="*/ 98 h 170"/>
                <a:gd name="T32" fmla="*/ 57 w 182"/>
                <a:gd name="T33" fmla="*/ 91 h 170"/>
                <a:gd name="T34" fmla="*/ 68 w 182"/>
                <a:gd name="T35" fmla="*/ 98 h 170"/>
                <a:gd name="T36" fmla="*/ 91 w 182"/>
                <a:gd name="T37" fmla="*/ 104 h 170"/>
                <a:gd name="T38" fmla="*/ 114 w 182"/>
                <a:gd name="T39" fmla="*/ 98 h 170"/>
                <a:gd name="T40" fmla="*/ 125 w 182"/>
                <a:gd name="T41" fmla="*/ 91 h 170"/>
                <a:gd name="T42" fmla="*/ 143 w 182"/>
                <a:gd name="T43" fmla="*/ 98 h 170"/>
                <a:gd name="T44" fmla="*/ 153 w 182"/>
                <a:gd name="T45" fmla="*/ 115 h 170"/>
                <a:gd name="T46" fmla="*/ 157 w 182"/>
                <a:gd name="T47" fmla="*/ 135 h 170"/>
                <a:gd name="T48" fmla="*/ 116 w 182"/>
                <a:gd name="T49" fmla="*/ 35 h 170"/>
                <a:gd name="T50" fmla="*/ 116 w 182"/>
                <a:gd name="T51" fmla="*/ 86 h 170"/>
                <a:gd name="T52" fmla="*/ 65 w 182"/>
                <a:gd name="T53" fmla="*/ 86 h 170"/>
                <a:gd name="T54" fmla="*/ 65 w 182"/>
                <a:gd name="T55" fmla="*/ 35 h 170"/>
                <a:gd name="T56" fmla="*/ 116 w 182"/>
                <a:gd name="T57" fmla="*/ 35 h 170"/>
                <a:gd name="T58" fmla="*/ 169 w 182"/>
                <a:gd name="T59" fmla="*/ 24 h 170"/>
                <a:gd name="T60" fmla="*/ 145 w 182"/>
                <a:gd name="T61" fmla="*/ 49 h 170"/>
                <a:gd name="T62" fmla="*/ 121 w 182"/>
                <a:gd name="T63" fmla="*/ 24 h 170"/>
                <a:gd name="T64" fmla="*/ 145 w 182"/>
                <a:gd name="T65" fmla="*/ 0 h 170"/>
                <a:gd name="T66" fmla="*/ 182 w 182"/>
                <a:gd name="T67" fmla="*/ 82 h 170"/>
                <a:gd name="T68" fmla="*/ 163 w 182"/>
                <a:gd name="T69" fmla="*/ 97 h 170"/>
                <a:gd name="T70" fmla="*/ 125 w 182"/>
                <a:gd name="T71" fmla="*/ 85 h 170"/>
                <a:gd name="T72" fmla="*/ 133 w 182"/>
                <a:gd name="T73" fmla="*/ 54 h 170"/>
                <a:gd name="T74" fmla="*/ 156 w 182"/>
                <a:gd name="T75" fmla="*/ 55 h 170"/>
                <a:gd name="T76" fmla="*/ 170 w 182"/>
                <a:gd name="T77" fmla="*/ 4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2" h="170">
                  <a:moveTo>
                    <a:pt x="56" y="85"/>
                  </a:moveTo>
                  <a:cubicBezTo>
                    <a:pt x="46" y="85"/>
                    <a:pt x="37" y="89"/>
                    <a:pt x="31" y="97"/>
                  </a:cubicBezTo>
                  <a:cubicBezTo>
                    <a:pt x="18" y="97"/>
                    <a:pt x="18" y="97"/>
                    <a:pt x="18" y="97"/>
                  </a:cubicBezTo>
                  <a:cubicBezTo>
                    <a:pt x="13" y="97"/>
                    <a:pt x="9" y="96"/>
                    <a:pt x="5" y="93"/>
                  </a:cubicBezTo>
                  <a:cubicBezTo>
                    <a:pt x="2" y="91"/>
                    <a:pt x="0" y="87"/>
                    <a:pt x="0" y="82"/>
                  </a:cubicBezTo>
                  <a:cubicBezTo>
                    <a:pt x="0" y="60"/>
                    <a:pt x="4" y="49"/>
                    <a:pt x="12" y="49"/>
                  </a:cubicBezTo>
                  <a:cubicBezTo>
                    <a:pt x="12" y="49"/>
                    <a:pt x="13" y="49"/>
                    <a:pt x="16" y="51"/>
                  </a:cubicBezTo>
                  <a:cubicBezTo>
                    <a:pt x="18" y="52"/>
                    <a:pt x="21" y="53"/>
                    <a:pt x="25" y="55"/>
                  </a:cubicBezTo>
                  <a:cubicBezTo>
                    <a:pt x="29" y="56"/>
                    <a:pt x="33" y="57"/>
                    <a:pt x="36" y="57"/>
                  </a:cubicBezTo>
                  <a:cubicBezTo>
                    <a:pt x="41" y="57"/>
                    <a:pt x="45" y="56"/>
                    <a:pt x="49" y="54"/>
                  </a:cubicBezTo>
                  <a:cubicBezTo>
                    <a:pt x="49" y="57"/>
                    <a:pt x="48" y="59"/>
                    <a:pt x="48" y="61"/>
                  </a:cubicBezTo>
                  <a:cubicBezTo>
                    <a:pt x="48" y="69"/>
                    <a:pt x="51" y="78"/>
                    <a:pt x="56" y="85"/>
                  </a:cubicBezTo>
                  <a:close/>
                  <a:moveTo>
                    <a:pt x="53" y="7"/>
                  </a:moveTo>
                  <a:cubicBezTo>
                    <a:pt x="58" y="12"/>
                    <a:pt x="61" y="18"/>
                    <a:pt x="61" y="24"/>
                  </a:cubicBezTo>
                  <a:cubicBezTo>
                    <a:pt x="61" y="31"/>
                    <a:pt x="58" y="37"/>
                    <a:pt x="53" y="42"/>
                  </a:cubicBezTo>
                  <a:cubicBezTo>
                    <a:pt x="49" y="46"/>
                    <a:pt x="43" y="49"/>
                    <a:pt x="36" y="49"/>
                  </a:cubicBezTo>
                  <a:cubicBezTo>
                    <a:pt x="30" y="49"/>
                    <a:pt x="24" y="46"/>
                    <a:pt x="19" y="42"/>
                  </a:cubicBezTo>
                  <a:cubicBezTo>
                    <a:pt x="14" y="37"/>
                    <a:pt x="12" y="31"/>
                    <a:pt x="12" y="24"/>
                  </a:cubicBezTo>
                  <a:cubicBezTo>
                    <a:pt x="12" y="18"/>
                    <a:pt x="14" y="12"/>
                    <a:pt x="19" y="7"/>
                  </a:cubicBezTo>
                  <a:cubicBezTo>
                    <a:pt x="24" y="3"/>
                    <a:pt x="30" y="0"/>
                    <a:pt x="36" y="0"/>
                  </a:cubicBezTo>
                  <a:cubicBezTo>
                    <a:pt x="43" y="0"/>
                    <a:pt x="49" y="3"/>
                    <a:pt x="53" y="7"/>
                  </a:cubicBezTo>
                  <a:close/>
                  <a:moveTo>
                    <a:pt x="157" y="145"/>
                  </a:moveTo>
                  <a:cubicBezTo>
                    <a:pt x="157" y="153"/>
                    <a:pt x="155" y="159"/>
                    <a:pt x="150" y="163"/>
                  </a:cubicBezTo>
                  <a:cubicBezTo>
                    <a:pt x="146" y="167"/>
                    <a:pt x="140" y="170"/>
                    <a:pt x="132" y="170"/>
                  </a:cubicBezTo>
                  <a:cubicBezTo>
                    <a:pt x="49" y="170"/>
                    <a:pt x="49" y="170"/>
                    <a:pt x="49" y="170"/>
                  </a:cubicBezTo>
                  <a:cubicBezTo>
                    <a:pt x="42" y="170"/>
                    <a:pt x="36" y="167"/>
                    <a:pt x="31" y="163"/>
                  </a:cubicBezTo>
                  <a:cubicBezTo>
                    <a:pt x="26" y="159"/>
                    <a:pt x="24" y="153"/>
                    <a:pt x="24" y="145"/>
                  </a:cubicBezTo>
                  <a:cubicBezTo>
                    <a:pt x="24" y="142"/>
                    <a:pt x="24" y="139"/>
                    <a:pt x="25" y="135"/>
                  </a:cubicBezTo>
                  <a:cubicBezTo>
                    <a:pt x="25" y="132"/>
                    <a:pt x="25" y="129"/>
                    <a:pt x="26" y="125"/>
                  </a:cubicBezTo>
                  <a:cubicBezTo>
                    <a:pt x="27" y="121"/>
                    <a:pt x="27" y="118"/>
                    <a:pt x="28" y="115"/>
                  </a:cubicBezTo>
                  <a:cubicBezTo>
                    <a:pt x="29" y="112"/>
                    <a:pt x="31" y="109"/>
                    <a:pt x="32" y="106"/>
                  </a:cubicBezTo>
                  <a:cubicBezTo>
                    <a:pt x="34" y="103"/>
                    <a:pt x="36" y="100"/>
                    <a:pt x="38" y="98"/>
                  </a:cubicBezTo>
                  <a:cubicBezTo>
                    <a:pt x="40" y="96"/>
                    <a:pt x="43" y="94"/>
                    <a:pt x="46" y="93"/>
                  </a:cubicBezTo>
                  <a:cubicBezTo>
                    <a:pt x="50" y="92"/>
                    <a:pt x="53" y="91"/>
                    <a:pt x="57" y="91"/>
                  </a:cubicBezTo>
                  <a:cubicBezTo>
                    <a:pt x="58" y="91"/>
                    <a:pt x="59" y="92"/>
                    <a:pt x="61" y="93"/>
                  </a:cubicBezTo>
                  <a:cubicBezTo>
                    <a:pt x="63" y="94"/>
                    <a:pt x="65" y="96"/>
                    <a:pt x="68" y="98"/>
                  </a:cubicBezTo>
                  <a:cubicBezTo>
                    <a:pt x="70" y="99"/>
                    <a:pt x="74" y="101"/>
                    <a:pt x="78" y="102"/>
                  </a:cubicBezTo>
                  <a:cubicBezTo>
                    <a:pt x="82" y="103"/>
                    <a:pt x="86" y="104"/>
                    <a:pt x="91" y="104"/>
                  </a:cubicBezTo>
                  <a:cubicBezTo>
                    <a:pt x="95" y="104"/>
                    <a:pt x="99" y="103"/>
                    <a:pt x="104" y="102"/>
                  </a:cubicBezTo>
                  <a:cubicBezTo>
                    <a:pt x="108" y="101"/>
                    <a:pt x="111" y="99"/>
                    <a:pt x="114" y="98"/>
                  </a:cubicBezTo>
                  <a:cubicBezTo>
                    <a:pt x="116" y="96"/>
                    <a:pt x="118" y="94"/>
                    <a:pt x="121" y="93"/>
                  </a:cubicBezTo>
                  <a:cubicBezTo>
                    <a:pt x="123" y="92"/>
                    <a:pt x="124" y="91"/>
                    <a:pt x="125" y="91"/>
                  </a:cubicBezTo>
                  <a:cubicBezTo>
                    <a:pt x="128" y="91"/>
                    <a:pt x="132" y="92"/>
                    <a:pt x="135" y="93"/>
                  </a:cubicBezTo>
                  <a:cubicBezTo>
                    <a:pt x="138" y="94"/>
                    <a:pt x="141" y="96"/>
                    <a:pt x="143" y="98"/>
                  </a:cubicBezTo>
                  <a:cubicBezTo>
                    <a:pt x="145" y="100"/>
                    <a:pt x="147" y="103"/>
                    <a:pt x="149" y="106"/>
                  </a:cubicBezTo>
                  <a:cubicBezTo>
                    <a:pt x="151" y="109"/>
                    <a:pt x="152" y="112"/>
                    <a:pt x="153" y="115"/>
                  </a:cubicBezTo>
                  <a:cubicBezTo>
                    <a:pt x="154" y="118"/>
                    <a:pt x="155" y="121"/>
                    <a:pt x="156" y="125"/>
                  </a:cubicBezTo>
                  <a:cubicBezTo>
                    <a:pt x="156" y="129"/>
                    <a:pt x="157" y="132"/>
                    <a:pt x="157" y="135"/>
                  </a:cubicBezTo>
                  <a:cubicBezTo>
                    <a:pt x="157" y="139"/>
                    <a:pt x="157" y="142"/>
                    <a:pt x="157" y="145"/>
                  </a:cubicBezTo>
                  <a:close/>
                  <a:moveTo>
                    <a:pt x="116" y="35"/>
                  </a:moveTo>
                  <a:cubicBezTo>
                    <a:pt x="124" y="42"/>
                    <a:pt x="127" y="51"/>
                    <a:pt x="127" y="61"/>
                  </a:cubicBezTo>
                  <a:cubicBezTo>
                    <a:pt x="127" y="71"/>
                    <a:pt x="124" y="79"/>
                    <a:pt x="116" y="86"/>
                  </a:cubicBezTo>
                  <a:cubicBezTo>
                    <a:pt x="109" y="93"/>
                    <a:pt x="101" y="97"/>
                    <a:pt x="91" y="97"/>
                  </a:cubicBezTo>
                  <a:cubicBezTo>
                    <a:pt x="81" y="97"/>
                    <a:pt x="72" y="93"/>
                    <a:pt x="65" y="86"/>
                  </a:cubicBezTo>
                  <a:cubicBezTo>
                    <a:pt x="58" y="79"/>
                    <a:pt x="54" y="71"/>
                    <a:pt x="54" y="61"/>
                  </a:cubicBezTo>
                  <a:cubicBezTo>
                    <a:pt x="54" y="51"/>
                    <a:pt x="58" y="42"/>
                    <a:pt x="65" y="35"/>
                  </a:cubicBezTo>
                  <a:cubicBezTo>
                    <a:pt x="72" y="28"/>
                    <a:pt x="81" y="24"/>
                    <a:pt x="91" y="24"/>
                  </a:cubicBezTo>
                  <a:cubicBezTo>
                    <a:pt x="101" y="24"/>
                    <a:pt x="109" y="28"/>
                    <a:pt x="116" y="35"/>
                  </a:cubicBezTo>
                  <a:close/>
                  <a:moveTo>
                    <a:pt x="162" y="7"/>
                  </a:moveTo>
                  <a:cubicBezTo>
                    <a:pt x="167" y="12"/>
                    <a:pt x="169" y="18"/>
                    <a:pt x="169" y="24"/>
                  </a:cubicBezTo>
                  <a:cubicBezTo>
                    <a:pt x="169" y="31"/>
                    <a:pt x="167" y="37"/>
                    <a:pt x="162" y="42"/>
                  </a:cubicBezTo>
                  <a:cubicBezTo>
                    <a:pt x="158" y="46"/>
                    <a:pt x="152" y="49"/>
                    <a:pt x="145" y="49"/>
                  </a:cubicBezTo>
                  <a:cubicBezTo>
                    <a:pt x="139" y="49"/>
                    <a:pt x="133" y="46"/>
                    <a:pt x="128" y="42"/>
                  </a:cubicBezTo>
                  <a:cubicBezTo>
                    <a:pt x="123" y="37"/>
                    <a:pt x="121" y="31"/>
                    <a:pt x="121" y="24"/>
                  </a:cubicBezTo>
                  <a:cubicBezTo>
                    <a:pt x="121" y="18"/>
                    <a:pt x="123" y="12"/>
                    <a:pt x="128" y="7"/>
                  </a:cubicBezTo>
                  <a:cubicBezTo>
                    <a:pt x="133" y="3"/>
                    <a:pt x="139" y="0"/>
                    <a:pt x="145" y="0"/>
                  </a:cubicBezTo>
                  <a:cubicBezTo>
                    <a:pt x="152" y="0"/>
                    <a:pt x="158" y="3"/>
                    <a:pt x="162" y="7"/>
                  </a:cubicBezTo>
                  <a:close/>
                  <a:moveTo>
                    <a:pt x="182" y="82"/>
                  </a:moveTo>
                  <a:cubicBezTo>
                    <a:pt x="182" y="87"/>
                    <a:pt x="180" y="91"/>
                    <a:pt x="176" y="93"/>
                  </a:cubicBezTo>
                  <a:cubicBezTo>
                    <a:pt x="173" y="96"/>
                    <a:pt x="168" y="97"/>
                    <a:pt x="163" y="97"/>
                  </a:cubicBezTo>
                  <a:cubicBezTo>
                    <a:pt x="151" y="97"/>
                    <a:pt x="151" y="97"/>
                    <a:pt x="151" y="97"/>
                  </a:cubicBezTo>
                  <a:cubicBezTo>
                    <a:pt x="144" y="89"/>
                    <a:pt x="136" y="85"/>
                    <a:pt x="125" y="85"/>
                  </a:cubicBezTo>
                  <a:cubicBezTo>
                    <a:pt x="131" y="78"/>
                    <a:pt x="133" y="69"/>
                    <a:pt x="133" y="61"/>
                  </a:cubicBezTo>
                  <a:cubicBezTo>
                    <a:pt x="133" y="59"/>
                    <a:pt x="133" y="57"/>
                    <a:pt x="133" y="54"/>
                  </a:cubicBezTo>
                  <a:cubicBezTo>
                    <a:pt x="137" y="56"/>
                    <a:pt x="141" y="57"/>
                    <a:pt x="145" y="57"/>
                  </a:cubicBezTo>
                  <a:cubicBezTo>
                    <a:pt x="149" y="57"/>
                    <a:pt x="153" y="56"/>
                    <a:pt x="156" y="55"/>
                  </a:cubicBezTo>
                  <a:cubicBezTo>
                    <a:pt x="160" y="53"/>
                    <a:pt x="163" y="52"/>
                    <a:pt x="166" y="51"/>
                  </a:cubicBezTo>
                  <a:cubicBezTo>
                    <a:pt x="168" y="49"/>
                    <a:pt x="169" y="49"/>
                    <a:pt x="170" y="49"/>
                  </a:cubicBezTo>
                  <a:cubicBezTo>
                    <a:pt x="178" y="49"/>
                    <a:pt x="182" y="60"/>
                    <a:pt x="182" y="82"/>
                  </a:cubicBezTo>
                  <a:close/>
                </a:path>
              </a:pathLst>
            </a:custGeom>
            <a:solidFill>
              <a:srgbClr val="005DA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a:p>
          </p:txBody>
        </p:sp>
        <p:sp>
          <p:nvSpPr>
            <p:cNvPr id="159" name="Freeform 173"/>
            <p:cNvSpPr>
              <a:spLocks noEditPoints="1"/>
            </p:cNvSpPr>
            <p:nvPr/>
          </p:nvSpPr>
          <p:spPr bwMode="auto">
            <a:xfrm>
              <a:off x="3349370" y="4711584"/>
              <a:ext cx="261607" cy="244311"/>
            </a:xfrm>
            <a:custGeom>
              <a:avLst/>
              <a:gdLst>
                <a:gd name="T0" fmla="*/ 31 w 182"/>
                <a:gd name="T1" fmla="*/ 97 h 170"/>
                <a:gd name="T2" fmla="*/ 5 w 182"/>
                <a:gd name="T3" fmla="*/ 93 h 170"/>
                <a:gd name="T4" fmla="*/ 12 w 182"/>
                <a:gd name="T5" fmla="*/ 49 h 170"/>
                <a:gd name="T6" fmla="*/ 25 w 182"/>
                <a:gd name="T7" fmla="*/ 55 h 170"/>
                <a:gd name="T8" fmla="*/ 49 w 182"/>
                <a:gd name="T9" fmla="*/ 54 h 170"/>
                <a:gd name="T10" fmla="*/ 56 w 182"/>
                <a:gd name="T11" fmla="*/ 85 h 170"/>
                <a:gd name="T12" fmla="*/ 61 w 182"/>
                <a:gd name="T13" fmla="*/ 24 h 170"/>
                <a:gd name="T14" fmla="*/ 36 w 182"/>
                <a:gd name="T15" fmla="*/ 49 h 170"/>
                <a:gd name="T16" fmla="*/ 12 w 182"/>
                <a:gd name="T17" fmla="*/ 24 h 170"/>
                <a:gd name="T18" fmla="*/ 36 w 182"/>
                <a:gd name="T19" fmla="*/ 0 h 170"/>
                <a:gd name="T20" fmla="*/ 157 w 182"/>
                <a:gd name="T21" fmla="*/ 145 h 170"/>
                <a:gd name="T22" fmla="*/ 132 w 182"/>
                <a:gd name="T23" fmla="*/ 170 h 170"/>
                <a:gd name="T24" fmla="*/ 31 w 182"/>
                <a:gd name="T25" fmla="*/ 163 h 170"/>
                <a:gd name="T26" fmla="*/ 25 w 182"/>
                <a:gd name="T27" fmla="*/ 135 h 170"/>
                <a:gd name="T28" fmla="*/ 28 w 182"/>
                <a:gd name="T29" fmla="*/ 115 h 170"/>
                <a:gd name="T30" fmla="*/ 38 w 182"/>
                <a:gd name="T31" fmla="*/ 98 h 170"/>
                <a:gd name="T32" fmla="*/ 57 w 182"/>
                <a:gd name="T33" fmla="*/ 91 h 170"/>
                <a:gd name="T34" fmla="*/ 68 w 182"/>
                <a:gd name="T35" fmla="*/ 98 h 170"/>
                <a:gd name="T36" fmla="*/ 91 w 182"/>
                <a:gd name="T37" fmla="*/ 104 h 170"/>
                <a:gd name="T38" fmla="*/ 114 w 182"/>
                <a:gd name="T39" fmla="*/ 98 h 170"/>
                <a:gd name="T40" fmla="*/ 125 w 182"/>
                <a:gd name="T41" fmla="*/ 91 h 170"/>
                <a:gd name="T42" fmla="*/ 143 w 182"/>
                <a:gd name="T43" fmla="*/ 98 h 170"/>
                <a:gd name="T44" fmla="*/ 153 w 182"/>
                <a:gd name="T45" fmla="*/ 115 h 170"/>
                <a:gd name="T46" fmla="*/ 157 w 182"/>
                <a:gd name="T47" fmla="*/ 135 h 170"/>
                <a:gd name="T48" fmla="*/ 116 w 182"/>
                <a:gd name="T49" fmla="*/ 35 h 170"/>
                <a:gd name="T50" fmla="*/ 116 w 182"/>
                <a:gd name="T51" fmla="*/ 86 h 170"/>
                <a:gd name="T52" fmla="*/ 65 w 182"/>
                <a:gd name="T53" fmla="*/ 86 h 170"/>
                <a:gd name="T54" fmla="*/ 65 w 182"/>
                <a:gd name="T55" fmla="*/ 35 h 170"/>
                <a:gd name="T56" fmla="*/ 116 w 182"/>
                <a:gd name="T57" fmla="*/ 35 h 170"/>
                <a:gd name="T58" fmla="*/ 169 w 182"/>
                <a:gd name="T59" fmla="*/ 24 h 170"/>
                <a:gd name="T60" fmla="*/ 145 w 182"/>
                <a:gd name="T61" fmla="*/ 49 h 170"/>
                <a:gd name="T62" fmla="*/ 121 w 182"/>
                <a:gd name="T63" fmla="*/ 24 h 170"/>
                <a:gd name="T64" fmla="*/ 145 w 182"/>
                <a:gd name="T65" fmla="*/ 0 h 170"/>
                <a:gd name="T66" fmla="*/ 182 w 182"/>
                <a:gd name="T67" fmla="*/ 82 h 170"/>
                <a:gd name="T68" fmla="*/ 163 w 182"/>
                <a:gd name="T69" fmla="*/ 97 h 170"/>
                <a:gd name="T70" fmla="*/ 125 w 182"/>
                <a:gd name="T71" fmla="*/ 85 h 170"/>
                <a:gd name="T72" fmla="*/ 133 w 182"/>
                <a:gd name="T73" fmla="*/ 54 h 170"/>
                <a:gd name="T74" fmla="*/ 156 w 182"/>
                <a:gd name="T75" fmla="*/ 55 h 170"/>
                <a:gd name="T76" fmla="*/ 170 w 182"/>
                <a:gd name="T77" fmla="*/ 4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2" h="170">
                  <a:moveTo>
                    <a:pt x="56" y="85"/>
                  </a:moveTo>
                  <a:cubicBezTo>
                    <a:pt x="46" y="85"/>
                    <a:pt x="37" y="89"/>
                    <a:pt x="31" y="97"/>
                  </a:cubicBezTo>
                  <a:cubicBezTo>
                    <a:pt x="18" y="97"/>
                    <a:pt x="18" y="97"/>
                    <a:pt x="18" y="97"/>
                  </a:cubicBezTo>
                  <a:cubicBezTo>
                    <a:pt x="13" y="97"/>
                    <a:pt x="9" y="96"/>
                    <a:pt x="5" y="93"/>
                  </a:cubicBezTo>
                  <a:cubicBezTo>
                    <a:pt x="2" y="91"/>
                    <a:pt x="0" y="87"/>
                    <a:pt x="0" y="82"/>
                  </a:cubicBezTo>
                  <a:cubicBezTo>
                    <a:pt x="0" y="60"/>
                    <a:pt x="4" y="49"/>
                    <a:pt x="12" y="49"/>
                  </a:cubicBezTo>
                  <a:cubicBezTo>
                    <a:pt x="12" y="49"/>
                    <a:pt x="13" y="49"/>
                    <a:pt x="16" y="51"/>
                  </a:cubicBezTo>
                  <a:cubicBezTo>
                    <a:pt x="18" y="52"/>
                    <a:pt x="21" y="53"/>
                    <a:pt x="25" y="55"/>
                  </a:cubicBezTo>
                  <a:cubicBezTo>
                    <a:pt x="29" y="56"/>
                    <a:pt x="33" y="57"/>
                    <a:pt x="36" y="57"/>
                  </a:cubicBezTo>
                  <a:cubicBezTo>
                    <a:pt x="41" y="57"/>
                    <a:pt x="45" y="56"/>
                    <a:pt x="49" y="54"/>
                  </a:cubicBezTo>
                  <a:cubicBezTo>
                    <a:pt x="49" y="57"/>
                    <a:pt x="48" y="59"/>
                    <a:pt x="48" y="61"/>
                  </a:cubicBezTo>
                  <a:cubicBezTo>
                    <a:pt x="48" y="69"/>
                    <a:pt x="51" y="78"/>
                    <a:pt x="56" y="85"/>
                  </a:cubicBezTo>
                  <a:close/>
                  <a:moveTo>
                    <a:pt x="53" y="7"/>
                  </a:moveTo>
                  <a:cubicBezTo>
                    <a:pt x="58" y="12"/>
                    <a:pt x="61" y="18"/>
                    <a:pt x="61" y="24"/>
                  </a:cubicBezTo>
                  <a:cubicBezTo>
                    <a:pt x="61" y="31"/>
                    <a:pt x="58" y="37"/>
                    <a:pt x="53" y="42"/>
                  </a:cubicBezTo>
                  <a:cubicBezTo>
                    <a:pt x="49" y="46"/>
                    <a:pt x="43" y="49"/>
                    <a:pt x="36" y="49"/>
                  </a:cubicBezTo>
                  <a:cubicBezTo>
                    <a:pt x="30" y="49"/>
                    <a:pt x="24" y="46"/>
                    <a:pt x="19" y="42"/>
                  </a:cubicBezTo>
                  <a:cubicBezTo>
                    <a:pt x="14" y="37"/>
                    <a:pt x="12" y="31"/>
                    <a:pt x="12" y="24"/>
                  </a:cubicBezTo>
                  <a:cubicBezTo>
                    <a:pt x="12" y="18"/>
                    <a:pt x="14" y="12"/>
                    <a:pt x="19" y="7"/>
                  </a:cubicBezTo>
                  <a:cubicBezTo>
                    <a:pt x="24" y="3"/>
                    <a:pt x="30" y="0"/>
                    <a:pt x="36" y="0"/>
                  </a:cubicBezTo>
                  <a:cubicBezTo>
                    <a:pt x="43" y="0"/>
                    <a:pt x="49" y="3"/>
                    <a:pt x="53" y="7"/>
                  </a:cubicBezTo>
                  <a:close/>
                  <a:moveTo>
                    <a:pt x="157" y="145"/>
                  </a:moveTo>
                  <a:cubicBezTo>
                    <a:pt x="157" y="153"/>
                    <a:pt x="155" y="159"/>
                    <a:pt x="150" y="163"/>
                  </a:cubicBezTo>
                  <a:cubicBezTo>
                    <a:pt x="146" y="167"/>
                    <a:pt x="140" y="170"/>
                    <a:pt x="132" y="170"/>
                  </a:cubicBezTo>
                  <a:cubicBezTo>
                    <a:pt x="49" y="170"/>
                    <a:pt x="49" y="170"/>
                    <a:pt x="49" y="170"/>
                  </a:cubicBezTo>
                  <a:cubicBezTo>
                    <a:pt x="42" y="170"/>
                    <a:pt x="36" y="167"/>
                    <a:pt x="31" y="163"/>
                  </a:cubicBezTo>
                  <a:cubicBezTo>
                    <a:pt x="26" y="159"/>
                    <a:pt x="24" y="153"/>
                    <a:pt x="24" y="145"/>
                  </a:cubicBezTo>
                  <a:cubicBezTo>
                    <a:pt x="24" y="142"/>
                    <a:pt x="24" y="139"/>
                    <a:pt x="25" y="135"/>
                  </a:cubicBezTo>
                  <a:cubicBezTo>
                    <a:pt x="25" y="132"/>
                    <a:pt x="25" y="129"/>
                    <a:pt x="26" y="125"/>
                  </a:cubicBezTo>
                  <a:cubicBezTo>
                    <a:pt x="27" y="121"/>
                    <a:pt x="27" y="118"/>
                    <a:pt x="28" y="115"/>
                  </a:cubicBezTo>
                  <a:cubicBezTo>
                    <a:pt x="29" y="112"/>
                    <a:pt x="31" y="109"/>
                    <a:pt x="32" y="106"/>
                  </a:cubicBezTo>
                  <a:cubicBezTo>
                    <a:pt x="34" y="103"/>
                    <a:pt x="36" y="100"/>
                    <a:pt x="38" y="98"/>
                  </a:cubicBezTo>
                  <a:cubicBezTo>
                    <a:pt x="40" y="96"/>
                    <a:pt x="43" y="94"/>
                    <a:pt x="46" y="93"/>
                  </a:cubicBezTo>
                  <a:cubicBezTo>
                    <a:pt x="50" y="92"/>
                    <a:pt x="53" y="91"/>
                    <a:pt x="57" y="91"/>
                  </a:cubicBezTo>
                  <a:cubicBezTo>
                    <a:pt x="58" y="91"/>
                    <a:pt x="59" y="92"/>
                    <a:pt x="61" y="93"/>
                  </a:cubicBezTo>
                  <a:cubicBezTo>
                    <a:pt x="63" y="94"/>
                    <a:pt x="65" y="96"/>
                    <a:pt x="68" y="98"/>
                  </a:cubicBezTo>
                  <a:cubicBezTo>
                    <a:pt x="70" y="99"/>
                    <a:pt x="74" y="101"/>
                    <a:pt x="78" y="102"/>
                  </a:cubicBezTo>
                  <a:cubicBezTo>
                    <a:pt x="82" y="103"/>
                    <a:pt x="86" y="104"/>
                    <a:pt x="91" y="104"/>
                  </a:cubicBezTo>
                  <a:cubicBezTo>
                    <a:pt x="95" y="104"/>
                    <a:pt x="99" y="103"/>
                    <a:pt x="104" y="102"/>
                  </a:cubicBezTo>
                  <a:cubicBezTo>
                    <a:pt x="108" y="101"/>
                    <a:pt x="111" y="99"/>
                    <a:pt x="114" y="98"/>
                  </a:cubicBezTo>
                  <a:cubicBezTo>
                    <a:pt x="116" y="96"/>
                    <a:pt x="118" y="94"/>
                    <a:pt x="121" y="93"/>
                  </a:cubicBezTo>
                  <a:cubicBezTo>
                    <a:pt x="123" y="92"/>
                    <a:pt x="124" y="91"/>
                    <a:pt x="125" y="91"/>
                  </a:cubicBezTo>
                  <a:cubicBezTo>
                    <a:pt x="128" y="91"/>
                    <a:pt x="132" y="92"/>
                    <a:pt x="135" y="93"/>
                  </a:cubicBezTo>
                  <a:cubicBezTo>
                    <a:pt x="138" y="94"/>
                    <a:pt x="141" y="96"/>
                    <a:pt x="143" y="98"/>
                  </a:cubicBezTo>
                  <a:cubicBezTo>
                    <a:pt x="145" y="100"/>
                    <a:pt x="147" y="103"/>
                    <a:pt x="149" y="106"/>
                  </a:cubicBezTo>
                  <a:cubicBezTo>
                    <a:pt x="151" y="109"/>
                    <a:pt x="152" y="112"/>
                    <a:pt x="153" y="115"/>
                  </a:cubicBezTo>
                  <a:cubicBezTo>
                    <a:pt x="154" y="118"/>
                    <a:pt x="155" y="121"/>
                    <a:pt x="156" y="125"/>
                  </a:cubicBezTo>
                  <a:cubicBezTo>
                    <a:pt x="156" y="129"/>
                    <a:pt x="157" y="132"/>
                    <a:pt x="157" y="135"/>
                  </a:cubicBezTo>
                  <a:cubicBezTo>
                    <a:pt x="157" y="139"/>
                    <a:pt x="157" y="142"/>
                    <a:pt x="157" y="145"/>
                  </a:cubicBezTo>
                  <a:close/>
                  <a:moveTo>
                    <a:pt x="116" y="35"/>
                  </a:moveTo>
                  <a:cubicBezTo>
                    <a:pt x="124" y="42"/>
                    <a:pt x="127" y="51"/>
                    <a:pt x="127" y="61"/>
                  </a:cubicBezTo>
                  <a:cubicBezTo>
                    <a:pt x="127" y="71"/>
                    <a:pt x="124" y="79"/>
                    <a:pt x="116" y="86"/>
                  </a:cubicBezTo>
                  <a:cubicBezTo>
                    <a:pt x="109" y="93"/>
                    <a:pt x="101" y="97"/>
                    <a:pt x="91" y="97"/>
                  </a:cubicBezTo>
                  <a:cubicBezTo>
                    <a:pt x="81" y="97"/>
                    <a:pt x="72" y="93"/>
                    <a:pt x="65" y="86"/>
                  </a:cubicBezTo>
                  <a:cubicBezTo>
                    <a:pt x="58" y="79"/>
                    <a:pt x="54" y="71"/>
                    <a:pt x="54" y="61"/>
                  </a:cubicBezTo>
                  <a:cubicBezTo>
                    <a:pt x="54" y="51"/>
                    <a:pt x="58" y="42"/>
                    <a:pt x="65" y="35"/>
                  </a:cubicBezTo>
                  <a:cubicBezTo>
                    <a:pt x="72" y="28"/>
                    <a:pt x="81" y="24"/>
                    <a:pt x="91" y="24"/>
                  </a:cubicBezTo>
                  <a:cubicBezTo>
                    <a:pt x="101" y="24"/>
                    <a:pt x="109" y="28"/>
                    <a:pt x="116" y="35"/>
                  </a:cubicBezTo>
                  <a:close/>
                  <a:moveTo>
                    <a:pt x="162" y="7"/>
                  </a:moveTo>
                  <a:cubicBezTo>
                    <a:pt x="167" y="12"/>
                    <a:pt x="169" y="18"/>
                    <a:pt x="169" y="24"/>
                  </a:cubicBezTo>
                  <a:cubicBezTo>
                    <a:pt x="169" y="31"/>
                    <a:pt x="167" y="37"/>
                    <a:pt x="162" y="42"/>
                  </a:cubicBezTo>
                  <a:cubicBezTo>
                    <a:pt x="158" y="46"/>
                    <a:pt x="152" y="49"/>
                    <a:pt x="145" y="49"/>
                  </a:cubicBezTo>
                  <a:cubicBezTo>
                    <a:pt x="139" y="49"/>
                    <a:pt x="133" y="46"/>
                    <a:pt x="128" y="42"/>
                  </a:cubicBezTo>
                  <a:cubicBezTo>
                    <a:pt x="123" y="37"/>
                    <a:pt x="121" y="31"/>
                    <a:pt x="121" y="24"/>
                  </a:cubicBezTo>
                  <a:cubicBezTo>
                    <a:pt x="121" y="18"/>
                    <a:pt x="123" y="12"/>
                    <a:pt x="128" y="7"/>
                  </a:cubicBezTo>
                  <a:cubicBezTo>
                    <a:pt x="133" y="3"/>
                    <a:pt x="139" y="0"/>
                    <a:pt x="145" y="0"/>
                  </a:cubicBezTo>
                  <a:cubicBezTo>
                    <a:pt x="152" y="0"/>
                    <a:pt x="158" y="3"/>
                    <a:pt x="162" y="7"/>
                  </a:cubicBezTo>
                  <a:close/>
                  <a:moveTo>
                    <a:pt x="182" y="82"/>
                  </a:moveTo>
                  <a:cubicBezTo>
                    <a:pt x="182" y="87"/>
                    <a:pt x="180" y="91"/>
                    <a:pt x="176" y="93"/>
                  </a:cubicBezTo>
                  <a:cubicBezTo>
                    <a:pt x="173" y="96"/>
                    <a:pt x="168" y="97"/>
                    <a:pt x="163" y="97"/>
                  </a:cubicBezTo>
                  <a:cubicBezTo>
                    <a:pt x="151" y="97"/>
                    <a:pt x="151" y="97"/>
                    <a:pt x="151" y="97"/>
                  </a:cubicBezTo>
                  <a:cubicBezTo>
                    <a:pt x="144" y="89"/>
                    <a:pt x="136" y="85"/>
                    <a:pt x="125" y="85"/>
                  </a:cubicBezTo>
                  <a:cubicBezTo>
                    <a:pt x="131" y="78"/>
                    <a:pt x="133" y="69"/>
                    <a:pt x="133" y="61"/>
                  </a:cubicBezTo>
                  <a:cubicBezTo>
                    <a:pt x="133" y="59"/>
                    <a:pt x="133" y="57"/>
                    <a:pt x="133" y="54"/>
                  </a:cubicBezTo>
                  <a:cubicBezTo>
                    <a:pt x="137" y="56"/>
                    <a:pt x="141" y="57"/>
                    <a:pt x="145" y="57"/>
                  </a:cubicBezTo>
                  <a:cubicBezTo>
                    <a:pt x="149" y="57"/>
                    <a:pt x="153" y="56"/>
                    <a:pt x="156" y="55"/>
                  </a:cubicBezTo>
                  <a:cubicBezTo>
                    <a:pt x="160" y="53"/>
                    <a:pt x="163" y="52"/>
                    <a:pt x="166" y="51"/>
                  </a:cubicBezTo>
                  <a:cubicBezTo>
                    <a:pt x="168" y="49"/>
                    <a:pt x="169" y="49"/>
                    <a:pt x="170" y="49"/>
                  </a:cubicBezTo>
                  <a:cubicBezTo>
                    <a:pt x="178" y="49"/>
                    <a:pt x="182" y="60"/>
                    <a:pt x="182" y="82"/>
                  </a:cubicBezTo>
                  <a:close/>
                </a:path>
              </a:pathLst>
            </a:custGeom>
            <a:solidFill>
              <a:srgbClr val="005DA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a:p>
          </p:txBody>
        </p:sp>
        <p:grpSp>
          <p:nvGrpSpPr>
            <p:cNvPr id="160" name="Group 10"/>
            <p:cNvGrpSpPr/>
            <p:nvPr/>
          </p:nvGrpSpPr>
          <p:grpSpPr>
            <a:xfrm>
              <a:off x="6670360" y="4556829"/>
              <a:ext cx="342360" cy="276910"/>
              <a:chOff x="0" y="0"/>
              <a:chExt cx="541338" cy="436563"/>
            </a:xfrm>
            <a:solidFill>
              <a:srgbClr val="005DA2"/>
            </a:solidFill>
          </p:grpSpPr>
          <p:sp>
            <p:nvSpPr>
              <p:cNvPr id="161" name="Freeform 8"/>
              <p:cNvSpPr/>
              <p:nvPr/>
            </p:nvSpPr>
            <p:spPr bwMode="auto">
              <a:xfrm>
                <a:off x="185738" y="76200"/>
                <a:ext cx="169863" cy="203200"/>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214" h="256">
                    <a:moveTo>
                      <a:pt x="108" y="0"/>
                    </a:moveTo>
                    <a:lnTo>
                      <a:pt x="136" y="5"/>
                    </a:lnTo>
                    <a:lnTo>
                      <a:pt x="161" y="18"/>
                    </a:lnTo>
                    <a:lnTo>
                      <a:pt x="182" y="39"/>
                    </a:lnTo>
                    <a:lnTo>
                      <a:pt x="200" y="64"/>
                    </a:lnTo>
                    <a:lnTo>
                      <a:pt x="210" y="94"/>
                    </a:lnTo>
                    <a:lnTo>
                      <a:pt x="214" y="129"/>
                    </a:lnTo>
                    <a:lnTo>
                      <a:pt x="210" y="163"/>
                    </a:lnTo>
                    <a:lnTo>
                      <a:pt x="200" y="193"/>
                    </a:lnTo>
                    <a:lnTo>
                      <a:pt x="182" y="219"/>
                    </a:lnTo>
                    <a:lnTo>
                      <a:pt x="161" y="239"/>
                    </a:lnTo>
                    <a:lnTo>
                      <a:pt x="136" y="251"/>
                    </a:lnTo>
                    <a:lnTo>
                      <a:pt x="108" y="256"/>
                    </a:lnTo>
                    <a:lnTo>
                      <a:pt x="78" y="251"/>
                    </a:lnTo>
                    <a:lnTo>
                      <a:pt x="53" y="239"/>
                    </a:lnTo>
                    <a:lnTo>
                      <a:pt x="32" y="219"/>
                    </a:lnTo>
                    <a:lnTo>
                      <a:pt x="14" y="193"/>
                    </a:lnTo>
                    <a:lnTo>
                      <a:pt x="3" y="163"/>
                    </a:lnTo>
                    <a:lnTo>
                      <a:pt x="0" y="129"/>
                    </a:lnTo>
                    <a:lnTo>
                      <a:pt x="3" y="94"/>
                    </a:lnTo>
                    <a:lnTo>
                      <a:pt x="14" y="64"/>
                    </a:lnTo>
                    <a:lnTo>
                      <a:pt x="32" y="39"/>
                    </a:lnTo>
                    <a:lnTo>
                      <a:pt x="53" y="18"/>
                    </a:lnTo>
                    <a:lnTo>
                      <a:pt x="78" y="5"/>
                    </a:lnTo>
                    <a:lnTo>
                      <a:pt x="108"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62" name="Freeform 9"/>
              <p:cNvSpPr/>
              <p:nvPr/>
            </p:nvSpPr>
            <p:spPr bwMode="auto">
              <a:xfrm>
                <a:off x="174625" y="161925"/>
                <a:ext cx="25400" cy="39688"/>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0" y="2147483646"/>
                  </a:cxn>
                  <a:cxn ang="0">
                    <a:pos x="2147483646" y="2147483646"/>
                  </a:cxn>
                  <a:cxn ang="0">
                    <a:pos x="2147483646" y="2147483646"/>
                  </a:cxn>
                  <a:cxn ang="0">
                    <a:pos x="2147483646" y="0"/>
                  </a:cxn>
                  <a:cxn ang="0">
                    <a:pos x="2147483646" y="0"/>
                  </a:cxn>
                </a:cxnLst>
                <a:rect l="l" t="t" r="GT0" b="GT1"/>
                <a:pathLst>
                  <a:path w="34" h="49">
                    <a:moveTo>
                      <a:pt x="16" y="0"/>
                    </a:moveTo>
                    <a:lnTo>
                      <a:pt x="21" y="0"/>
                    </a:lnTo>
                    <a:lnTo>
                      <a:pt x="27" y="3"/>
                    </a:lnTo>
                    <a:lnTo>
                      <a:pt x="30" y="9"/>
                    </a:lnTo>
                    <a:lnTo>
                      <a:pt x="32" y="16"/>
                    </a:lnTo>
                    <a:lnTo>
                      <a:pt x="34" y="24"/>
                    </a:lnTo>
                    <a:lnTo>
                      <a:pt x="32" y="33"/>
                    </a:lnTo>
                    <a:lnTo>
                      <a:pt x="30" y="40"/>
                    </a:lnTo>
                    <a:lnTo>
                      <a:pt x="27" y="46"/>
                    </a:lnTo>
                    <a:lnTo>
                      <a:pt x="21" y="49"/>
                    </a:lnTo>
                    <a:lnTo>
                      <a:pt x="16" y="49"/>
                    </a:lnTo>
                    <a:lnTo>
                      <a:pt x="11" y="49"/>
                    </a:lnTo>
                    <a:lnTo>
                      <a:pt x="7" y="46"/>
                    </a:lnTo>
                    <a:lnTo>
                      <a:pt x="4" y="40"/>
                    </a:lnTo>
                    <a:lnTo>
                      <a:pt x="0" y="33"/>
                    </a:lnTo>
                    <a:lnTo>
                      <a:pt x="0" y="24"/>
                    </a:lnTo>
                    <a:lnTo>
                      <a:pt x="0" y="16"/>
                    </a:lnTo>
                    <a:lnTo>
                      <a:pt x="4" y="9"/>
                    </a:lnTo>
                    <a:lnTo>
                      <a:pt x="7" y="3"/>
                    </a:lnTo>
                    <a:lnTo>
                      <a:pt x="11" y="0"/>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63" name="Freeform 10"/>
              <p:cNvSpPr/>
              <p:nvPr/>
            </p:nvSpPr>
            <p:spPr bwMode="auto">
              <a:xfrm>
                <a:off x="344488" y="161925"/>
                <a:ext cx="26988" cy="39688"/>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0"/>
                  </a:cxn>
                  <a:cxn ang="0">
                    <a:pos x="2147483646" y="0"/>
                  </a:cxn>
                </a:cxnLst>
                <a:rect l="l" t="t" r="GT0" b="GT1"/>
                <a:pathLst>
                  <a:path w="33" h="49">
                    <a:moveTo>
                      <a:pt x="16" y="0"/>
                    </a:moveTo>
                    <a:lnTo>
                      <a:pt x="21" y="0"/>
                    </a:lnTo>
                    <a:lnTo>
                      <a:pt x="26" y="3"/>
                    </a:lnTo>
                    <a:lnTo>
                      <a:pt x="30" y="9"/>
                    </a:lnTo>
                    <a:lnTo>
                      <a:pt x="31" y="16"/>
                    </a:lnTo>
                    <a:lnTo>
                      <a:pt x="33" y="24"/>
                    </a:lnTo>
                    <a:lnTo>
                      <a:pt x="31" y="33"/>
                    </a:lnTo>
                    <a:lnTo>
                      <a:pt x="30" y="40"/>
                    </a:lnTo>
                    <a:lnTo>
                      <a:pt x="26" y="46"/>
                    </a:lnTo>
                    <a:lnTo>
                      <a:pt x="21" y="49"/>
                    </a:lnTo>
                    <a:lnTo>
                      <a:pt x="16" y="49"/>
                    </a:lnTo>
                    <a:lnTo>
                      <a:pt x="12" y="49"/>
                    </a:lnTo>
                    <a:lnTo>
                      <a:pt x="7" y="46"/>
                    </a:lnTo>
                    <a:lnTo>
                      <a:pt x="3" y="40"/>
                    </a:lnTo>
                    <a:lnTo>
                      <a:pt x="1" y="33"/>
                    </a:lnTo>
                    <a:lnTo>
                      <a:pt x="0" y="24"/>
                    </a:lnTo>
                    <a:lnTo>
                      <a:pt x="1" y="16"/>
                    </a:lnTo>
                    <a:lnTo>
                      <a:pt x="3" y="9"/>
                    </a:lnTo>
                    <a:lnTo>
                      <a:pt x="7" y="3"/>
                    </a:lnTo>
                    <a:lnTo>
                      <a:pt x="12" y="0"/>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64" name="Freeform 11"/>
              <p:cNvSpPr/>
              <p:nvPr/>
            </p:nvSpPr>
            <p:spPr bwMode="auto">
              <a:xfrm>
                <a:off x="246063" y="282575"/>
                <a:ext cx="52388" cy="47625"/>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0" y="2147483646"/>
                  </a:cxn>
                  <a:cxn ang="0">
                    <a:pos x="2147483646" y="0"/>
                  </a:cxn>
                </a:cxnLst>
                <a:rect l="l" t="t" r="GT0" b="GT1"/>
                <a:pathLst>
                  <a:path w="65" h="57">
                    <a:moveTo>
                      <a:pt x="16" y="0"/>
                    </a:moveTo>
                    <a:lnTo>
                      <a:pt x="49" y="0"/>
                    </a:lnTo>
                    <a:lnTo>
                      <a:pt x="65" y="30"/>
                    </a:lnTo>
                    <a:lnTo>
                      <a:pt x="49" y="58"/>
                    </a:lnTo>
                    <a:lnTo>
                      <a:pt x="16" y="58"/>
                    </a:lnTo>
                    <a:lnTo>
                      <a:pt x="0" y="30"/>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65" name="Rectangle 12"/>
              <p:cNvSpPr/>
              <p:nvPr/>
            </p:nvSpPr>
            <p:spPr>
              <a:xfrm>
                <a:off x="258763" y="330200"/>
                <a:ext cx="26988" cy="49213"/>
              </a:xfrm>
              <a:prstGeom prst="rect">
                <a:avLst/>
              </a:prstGeom>
              <a:grpFill/>
              <a:ln w="0">
                <a:noFill/>
                <a:miter lim="800000"/>
              </a:ln>
            </p:spPr>
            <p:txBody>
              <a:bodyPr>
                <a:noAutofit/>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pPr marL="0" lvl="0" indent="0" eaLnBrk="1" hangingPunct="1">
                  <a:lnSpc>
                    <a:spcPct val="100000"/>
                  </a:lnSpc>
                  <a:spcBef>
                    <a:spcPct val="0"/>
                  </a:spcBef>
                  <a:buNone/>
                </a:pPr>
                <a:endParaRPr lang="en-US" altLang="en-US" sz="1800" b="1"/>
              </a:p>
            </p:txBody>
          </p:sp>
          <p:sp>
            <p:nvSpPr>
              <p:cNvPr id="166" name="Freeform 13"/>
              <p:cNvSpPr/>
              <p:nvPr/>
            </p:nvSpPr>
            <p:spPr bwMode="auto">
              <a:xfrm>
                <a:off x="93663" y="285750"/>
                <a:ext cx="357188" cy="15081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449" h="189">
                    <a:moveTo>
                      <a:pt x="301" y="0"/>
                    </a:moveTo>
                    <a:lnTo>
                      <a:pt x="304" y="2"/>
                    </a:lnTo>
                    <a:lnTo>
                      <a:pt x="317" y="4"/>
                    </a:lnTo>
                    <a:lnTo>
                      <a:pt x="336" y="7"/>
                    </a:lnTo>
                    <a:lnTo>
                      <a:pt x="357" y="14"/>
                    </a:lnTo>
                    <a:lnTo>
                      <a:pt x="382" y="25"/>
                    </a:lnTo>
                    <a:lnTo>
                      <a:pt x="407" y="41"/>
                    </a:lnTo>
                    <a:lnTo>
                      <a:pt x="430" y="62"/>
                    </a:lnTo>
                    <a:lnTo>
                      <a:pt x="449" y="90"/>
                    </a:lnTo>
                    <a:lnTo>
                      <a:pt x="449" y="189"/>
                    </a:lnTo>
                    <a:lnTo>
                      <a:pt x="0" y="189"/>
                    </a:lnTo>
                    <a:lnTo>
                      <a:pt x="0" y="87"/>
                    </a:lnTo>
                    <a:lnTo>
                      <a:pt x="4" y="83"/>
                    </a:lnTo>
                    <a:lnTo>
                      <a:pt x="11" y="73"/>
                    </a:lnTo>
                    <a:lnTo>
                      <a:pt x="25" y="60"/>
                    </a:lnTo>
                    <a:lnTo>
                      <a:pt x="43" y="44"/>
                    </a:lnTo>
                    <a:lnTo>
                      <a:pt x="66" y="29"/>
                    </a:lnTo>
                    <a:lnTo>
                      <a:pt x="94" y="14"/>
                    </a:lnTo>
                    <a:lnTo>
                      <a:pt x="126" y="6"/>
                    </a:lnTo>
                    <a:lnTo>
                      <a:pt x="161" y="2"/>
                    </a:lnTo>
                    <a:lnTo>
                      <a:pt x="205" y="103"/>
                    </a:lnTo>
                    <a:lnTo>
                      <a:pt x="244" y="103"/>
                    </a:lnTo>
                    <a:lnTo>
                      <a:pt x="301"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67" name="Freeform 14"/>
              <p:cNvSpPr/>
              <p:nvPr/>
            </p:nvSpPr>
            <p:spPr bwMode="auto">
              <a:xfrm>
                <a:off x="88900" y="0"/>
                <a:ext cx="152400" cy="18891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193" h="238">
                    <a:moveTo>
                      <a:pt x="99" y="0"/>
                    </a:moveTo>
                    <a:lnTo>
                      <a:pt x="124" y="3"/>
                    </a:lnTo>
                    <a:lnTo>
                      <a:pt x="145" y="14"/>
                    </a:lnTo>
                    <a:lnTo>
                      <a:pt x="166" y="32"/>
                    </a:lnTo>
                    <a:lnTo>
                      <a:pt x="180" y="53"/>
                    </a:lnTo>
                    <a:lnTo>
                      <a:pt x="193" y="77"/>
                    </a:lnTo>
                    <a:lnTo>
                      <a:pt x="177" y="85"/>
                    </a:lnTo>
                    <a:lnTo>
                      <a:pt x="161" y="93"/>
                    </a:lnTo>
                    <a:lnTo>
                      <a:pt x="143" y="106"/>
                    </a:lnTo>
                    <a:lnTo>
                      <a:pt x="127" y="123"/>
                    </a:lnTo>
                    <a:lnTo>
                      <a:pt x="113" y="145"/>
                    </a:lnTo>
                    <a:lnTo>
                      <a:pt x="101" y="169"/>
                    </a:lnTo>
                    <a:lnTo>
                      <a:pt x="94" y="201"/>
                    </a:lnTo>
                    <a:lnTo>
                      <a:pt x="90" y="238"/>
                    </a:lnTo>
                    <a:lnTo>
                      <a:pt x="66" y="233"/>
                    </a:lnTo>
                    <a:lnTo>
                      <a:pt x="44" y="219"/>
                    </a:lnTo>
                    <a:lnTo>
                      <a:pt x="25" y="201"/>
                    </a:lnTo>
                    <a:lnTo>
                      <a:pt x="11" y="176"/>
                    </a:lnTo>
                    <a:lnTo>
                      <a:pt x="2" y="148"/>
                    </a:lnTo>
                    <a:lnTo>
                      <a:pt x="5" y="146"/>
                    </a:lnTo>
                    <a:lnTo>
                      <a:pt x="9" y="143"/>
                    </a:lnTo>
                    <a:lnTo>
                      <a:pt x="13" y="138"/>
                    </a:lnTo>
                    <a:lnTo>
                      <a:pt x="14" y="132"/>
                    </a:lnTo>
                    <a:lnTo>
                      <a:pt x="14" y="125"/>
                    </a:lnTo>
                    <a:lnTo>
                      <a:pt x="13" y="118"/>
                    </a:lnTo>
                    <a:lnTo>
                      <a:pt x="11" y="111"/>
                    </a:lnTo>
                    <a:lnTo>
                      <a:pt x="9" y="106"/>
                    </a:lnTo>
                    <a:lnTo>
                      <a:pt x="4" y="102"/>
                    </a:lnTo>
                    <a:lnTo>
                      <a:pt x="0" y="102"/>
                    </a:lnTo>
                    <a:lnTo>
                      <a:pt x="7" y="69"/>
                    </a:lnTo>
                    <a:lnTo>
                      <a:pt x="23" y="40"/>
                    </a:lnTo>
                    <a:lnTo>
                      <a:pt x="44" y="19"/>
                    </a:lnTo>
                    <a:lnTo>
                      <a:pt x="69" y="5"/>
                    </a:lnTo>
                    <a:lnTo>
                      <a:pt x="99"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68" name="Freeform 15"/>
              <p:cNvSpPr/>
              <p:nvPr/>
            </p:nvSpPr>
            <p:spPr bwMode="auto">
              <a:xfrm>
                <a:off x="74613" y="79375"/>
                <a:ext cx="25400" cy="39688"/>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31" h="50">
                    <a:moveTo>
                      <a:pt x="15" y="0"/>
                    </a:moveTo>
                    <a:lnTo>
                      <a:pt x="17" y="2"/>
                    </a:lnTo>
                    <a:lnTo>
                      <a:pt x="21" y="2"/>
                    </a:lnTo>
                    <a:lnTo>
                      <a:pt x="26" y="6"/>
                    </a:lnTo>
                    <a:lnTo>
                      <a:pt x="28" y="11"/>
                    </a:lnTo>
                    <a:lnTo>
                      <a:pt x="30" y="18"/>
                    </a:lnTo>
                    <a:lnTo>
                      <a:pt x="31" y="25"/>
                    </a:lnTo>
                    <a:lnTo>
                      <a:pt x="31" y="32"/>
                    </a:lnTo>
                    <a:lnTo>
                      <a:pt x="30" y="38"/>
                    </a:lnTo>
                    <a:lnTo>
                      <a:pt x="26" y="43"/>
                    </a:lnTo>
                    <a:lnTo>
                      <a:pt x="22" y="46"/>
                    </a:lnTo>
                    <a:lnTo>
                      <a:pt x="19" y="48"/>
                    </a:lnTo>
                    <a:lnTo>
                      <a:pt x="15" y="50"/>
                    </a:lnTo>
                    <a:lnTo>
                      <a:pt x="10" y="48"/>
                    </a:lnTo>
                    <a:lnTo>
                      <a:pt x="7" y="45"/>
                    </a:lnTo>
                    <a:lnTo>
                      <a:pt x="3" y="39"/>
                    </a:lnTo>
                    <a:lnTo>
                      <a:pt x="1" y="32"/>
                    </a:lnTo>
                    <a:lnTo>
                      <a:pt x="0" y="25"/>
                    </a:lnTo>
                    <a:lnTo>
                      <a:pt x="1" y="18"/>
                    </a:lnTo>
                    <a:lnTo>
                      <a:pt x="3" y="11"/>
                    </a:lnTo>
                    <a:lnTo>
                      <a:pt x="7" y="6"/>
                    </a:lnTo>
                    <a:lnTo>
                      <a:pt x="10" y="2"/>
                    </a:lnTo>
                    <a:lnTo>
                      <a:pt x="15"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69" name="Freeform 16"/>
              <p:cNvSpPr/>
              <p:nvPr/>
            </p:nvSpPr>
            <p:spPr bwMode="auto">
              <a:xfrm>
                <a:off x="142875" y="195262"/>
                <a:ext cx="39688" cy="41275"/>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0"/>
                  </a:cxn>
                </a:cxnLst>
                <a:rect l="l" t="t" r="GT0" b="GT1"/>
                <a:pathLst>
                  <a:path w="50" h="52">
                    <a:moveTo>
                      <a:pt x="16" y="0"/>
                    </a:moveTo>
                    <a:lnTo>
                      <a:pt x="32" y="0"/>
                    </a:lnTo>
                    <a:lnTo>
                      <a:pt x="35" y="15"/>
                    </a:lnTo>
                    <a:lnTo>
                      <a:pt x="43" y="30"/>
                    </a:lnTo>
                    <a:lnTo>
                      <a:pt x="44" y="34"/>
                    </a:lnTo>
                    <a:lnTo>
                      <a:pt x="46" y="37"/>
                    </a:lnTo>
                    <a:lnTo>
                      <a:pt x="48" y="41"/>
                    </a:lnTo>
                    <a:lnTo>
                      <a:pt x="48" y="43"/>
                    </a:lnTo>
                    <a:lnTo>
                      <a:pt x="50" y="46"/>
                    </a:lnTo>
                    <a:lnTo>
                      <a:pt x="50" y="50"/>
                    </a:lnTo>
                    <a:lnTo>
                      <a:pt x="46" y="53"/>
                    </a:lnTo>
                    <a:lnTo>
                      <a:pt x="16" y="53"/>
                    </a:lnTo>
                    <a:lnTo>
                      <a:pt x="0" y="27"/>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70" name="Rectangle 17"/>
              <p:cNvSpPr/>
              <p:nvPr/>
            </p:nvSpPr>
            <p:spPr>
              <a:xfrm>
                <a:off x="155575" y="239712"/>
                <a:ext cx="23813" cy="31750"/>
              </a:xfrm>
              <a:prstGeom prst="rect">
                <a:avLst/>
              </a:prstGeom>
              <a:grpFill/>
              <a:ln w="0">
                <a:noFill/>
                <a:miter lim="800000"/>
              </a:ln>
            </p:spPr>
            <p:txBody>
              <a:bodyPr>
                <a:noAutofit/>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pPr marL="0" lvl="0" indent="0" eaLnBrk="1" hangingPunct="1">
                  <a:lnSpc>
                    <a:spcPct val="100000"/>
                  </a:lnSpc>
                  <a:spcBef>
                    <a:spcPct val="0"/>
                  </a:spcBef>
                  <a:buNone/>
                </a:pPr>
                <a:endParaRPr lang="en-US" altLang="en-US" sz="1800" b="1"/>
              </a:p>
            </p:txBody>
          </p:sp>
          <p:sp>
            <p:nvSpPr>
              <p:cNvPr id="171" name="Freeform 18"/>
              <p:cNvSpPr/>
              <p:nvPr/>
            </p:nvSpPr>
            <p:spPr bwMode="auto">
              <a:xfrm>
                <a:off x="0" y="196850"/>
                <a:ext cx="203200" cy="139700"/>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256" h="175">
                    <a:moveTo>
                      <a:pt x="152" y="0"/>
                    </a:moveTo>
                    <a:lnTo>
                      <a:pt x="192" y="94"/>
                    </a:lnTo>
                    <a:lnTo>
                      <a:pt x="228" y="94"/>
                    </a:lnTo>
                    <a:lnTo>
                      <a:pt x="238" y="76"/>
                    </a:lnTo>
                    <a:lnTo>
                      <a:pt x="244" y="81"/>
                    </a:lnTo>
                    <a:lnTo>
                      <a:pt x="249" y="87"/>
                    </a:lnTo>
                    <a:lnTo>
                      <a:pt x="256" y="95"/>
                    </a:lnTo>
                    <a:lnTo>
                      <a:pt x="230" y="97"/>
                    </a:lnTo>
                    <a:lnTo>
                      <a:pt x="208" y="104"/>
                    </a:lnTo>
                    <a:lnTo>
                      <a:pt x="187" y="113"/>
                    </a:lnTo>
                    <a:lnTo>
                      <a:pt x="166" y="129"/>
                    </a:lnTo>
                    <a:lnTo>
                      <a:pt x="147" y="143"/>
                    </a:lnTo>
                    <a:lnTo>
                      <a:pt x="129" y="159"/>
                    </a:lnTo>
                    <a:lnTo>
                      <a:pt x="113" y="175"/>
                    </a:lnTo>
                    <a:lnTo>
                      <a:pt x="0" y="175"/>
                    </a:lnTo>
                    <a:lnTo>
                      <a:pt x="0" y="79"/>
                    </a:lnTo>
                    <a:lnTo>
                      <a:pt x="3" y="76"/>
                    </a:lnTo>
                    <a:lnTo>
                      <a:pt x="10" y="67"/>
                    </a:lnTo>
                    <a:lnTo>
                      <a:pt x="23" y="55"/>
                    </a:lnTo>
                    <a:lnTo>
                      <a:pt x="40" y="39"/>
                    </a:lnTo>
                    <a:lnTo>
                      <a:pt x="62" y="25"/>
                    </a:lnTo>
                    <a:lnTo>
                      <a:pt x="88" y="12"/>
                    </a:lnTo>
                    <a:lnTo>
                      <a:pt x="118" y="3"/>
                    </a:lnTo>
                    <a:lnTo>
                      <a:pt x="152"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72" name="Freeform 19"/>
              <p:cNvSpPr/>
              <p:nvPr/>
            </p:nvSpPr>
            <p:spPr bwMode="auto">
              <a:xfrm>
                <a:off x="300038" y="0"/>
                <a:ext cx="152400" cy="18891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193" h="238">
                    <a:moveTo>
                      <a:pt x="94" y="0"/>
                    </a:moveTo>
                    <a:lnTo>
                      <a:pt x="122" y="5"/>
                    </a:lnTo>
                    <a:lnTo>
                      <a:pt x="149" y="19"/>
                    </a:lnTo>
                    <a:lnTo>
                      <a:pt x="170" y="40"/>
                    </a:lnTo>
                    <a:lnTo>
                      <a:pt x="184" y="69"/>
                    </a:lnTo>
                    <a:lnTo>
                      <a:pt x="193" y="102"/>
                    </a:lnTo>
                    <a:lnTo>
                      <a:pt x="187" y="102"/>
                    </a:lnTo>
                    <a:lnTo>
                      <a:pt x="184" y="106"/>
                    </a:lnTo>
                    <a:lnTo>
                      <a:pt x="180" y="111"/>
                    </a:lnTo>
                    <a:lnTo>
                      <a:pt x="179" y="118"/>
                    </a:lnTo>
                    <a:lnTo>
                      <a:pt x="179" y="125"/>
                    </a:lnTo>
                    <a:lnTo>
                      <a:pt x="179" y="132"/>
                    </a:lnTo>
                    <a:lnTo>
                      <a:pt x="180" y="138"/>
                    </a:lnTo>
                    <a:lnTo>
                      <a:pt x="184" y="143"/>
                    </a:lnTo>
                    <a:lnTo>
                      <a:pt x="187" y="146"/>
                    </a:lnTo>
                    <a:lnTo>
                      <a:pt x="191" y="148"/>
                    </a:lnTo>
                    <a:lnTo>
                      <a:pt x="182" y="176"/>
                    </a:lnTo>
                    <a:lnTo>
                      <a:pt x="168" y="201"/>
                    </a:lnTo>
                    <a:lnTo>
                      <a:pt x="149" y="219"/>
                    </a:lnTo>
                    <a:lnTo>
                      <a:pt x="127" y="233"/>
                    </a:lnTo>
                    <a:lnTo>
                      <a:pt x="103" y="238"/>
                    </a:lnTo>
                    <a:lnTo>
                      <a:pt x="99" y="201"/>
                    </a:lnTo>
                    <a:lnTo>
                      <a:pt x="92" y="169"/>
                    </a:lnTo>
                    <a:lnTo>
                      <a:pt x="80" y="145"/>
                    </a:lnTo>
                    <a:lnTo>
                      <a:pt x="65" y="123"/>
                    </a:lnTo>
                    <a:lnTo>
                      <a:pt x="48" y="108"/>
                    </a:lnTo>
                    <a:lnTo>
                      <a:pt x="32" y="93"/>
                    </a:lnTo>
                    <a:lnTo>
                      <a:pt x="14" y="85"/>
                    </a:lnTo>
                    <a:lnTo>
                      <a:pt x="0" y="79"/>
                    </a:lnTo>
                    <a:lnTo>
                      <a:pt x="11" y="53"/>
                    </a:lnTo>
                    <a:lnTo>
                      <a:pt x="27" y="32"/>
                    </a:lnTo>
                    <a:lnTo>
                      <a:pt x="46" y="16"/>
                    </a:lnTo>
                    <a:lnTo>
                      <a:pt x="69" y="5"/>
                    </a:lnTo>
                    <a:lnTo>
                      <a:pt x="9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73" name="Freeform 20"/>
              <p:cNvSpPr/>
              <p:nvPr/>
            </p:nvSpPr>
            <p:spPr bwMode="auto">
              <a:xfrm>
                <a:off x="441325" y="79375"/>
                <a:ext cx="23813" cy="39688"/>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30" h="50">
                    <a:moveTo>
                      <a:pt x="14" y="0"/>
                    </a:moveTo>
                    <a:lnTo>
                      <a:pt x="19" y="2"/>
                    </a:lnTo>
                    <a:lnTo>
                      <a:pt x="24" y="6"/>
                    </a:lnTo>
                    <a:lnTo>
                      <a:pt x="28" y="11"/>
                    </a:lnTo>
                    <a:lnTo>
                      <a:pt x="30" y="18"/>
                    </a:lnTo>
                    <a:lnTo>
                      <a:pt x="30" y="25"/>
                    </a:lnTo>
                    <a:lnTo>
                      <a:pt x="30" y="32"/>
                    </a:lnTo>
                    <a:lnTo>
                      <a:pt x="28" y="39"/>
                    </a:lnTo>
                    <a:lnTo>
                      <a:pt x="24" y="45"/>
                    </a:lnTo>
                    <a:lnTo>
                      <a:pt x="19" y="48"/>
                    </a:lnTo>
                    <a:lnTo>
                      <a:pt x="16" y="50"/>
                    </a:lnTo>
                    <a:lnTo>
                      <a:pt x="12" y="48"/>
                    </a:lnTo>
                    <a:lnTo>
                      <a:pt x="8" y="46"/>
                    </a:lnTo>
                    <a:lnTo>
                      <a:pt x="5" y="43"/>
                    </a:lnTo>
                    <a:lnTo>
                      <a:pt x="1" y="38"/>
                    </a:lnTo>
                    <a:lnTo>
                      <a:pt x="0" y="32"/>
                    </a:lnTo>
                    <a:lnTo>
                      <a:pt x="0" y="25"/>
                    </a:lnTo>
                    <a:lnTo>
                      <a:pt x="0" y="18"/>
                    </a:lnTo>
                    <a:lnTo>
                      <a:pt x="1" y="11"/>
                    </a:lnTo>
                    <a:lnTo>
                      <a:pt x="5" y="6"/>
                    </a:lnTo>
                    <a:lnTo>
                      <a:pt x="8" y="2"/>
                    </a:lnTo>
                    <a:lnTo>
                      <a:pt x="14" y="2"/>
                    </a:lnTo>
                    <a:lnTo>
                      <a:pt x="1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74" name="Freeform 21"/>
              <p:cNvSpPr/>
              <p:nvPr/>
            </p:nvSpPr>
            <p:spPr bwMode="auto">
              <a:xfrm>
                <a:off x="358775" y="195262"/>
                <a:ext cx="39688" cy="4286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Lst>
                <a:rect l="l" t="t" r="GT0" b="GT1"/>
                <a:pathLst>
                  <a:path w="50" h="55">
                    <a:moveTo>
                      <a:pt x="34" y="0"/>
                    </a:moveTo>
                    <a:lnTo>
                      <a:pt x="50" y="27"/>
                    </a:lnTo>
                    <a:lnTo>
                      <a:pt x="34" y="53"/>
                    </a:lnTo>
                    <a:lnTo>
                      <a:pt x="4" y="55"/>
                    </a:lnTo>
                    <a:lnTo>
                      <a:pt x="0" y="50"/>
                    </a:lnTo>
                    <a:lnTo>
                      <a:pt x="0" y="46"/>
                    </a:lnTo>
                    <a:lnTo>
                      <a:pt x="2" y="43"/>
                    </a:lnTo>
                    <a:lnTo>
                      <a:pt x="2" y="41"/>
                    </a:lnTo>
                    <a:lnTo>
                      <a:pt x="4" y="37"/>
                    </a:lnTo>
                    <a:lnTo>
                      <a:pt x="6" y="34"/>
                    </a:lnTo>
                    <a:lnTo>
                      <a:pt x="7" y="30"/>
                    </a:lnTo>
                    <a:lnTo>
                      <a:pt x="14" y="16"/>
                    </a:lnTo>
                    <a:lnTo>
                      <a:pt x="18" y="0"/>
                    </a:lnTo>
                    <a:lnTo>
                      <a:pt x="3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75" name="Freeform 22"/>
              <p:cNvSpPr/>
              <p:nvPr/>
            </p:nvSpPr>
            <p:spPr bwMode="auto">
              <a:xfrm>
                <a:off x="361950" y="239712"/>
                <a:ext cx="23813" cy="33338"/>
              </a:xfrm>
              <a:custGeom>
                <a:avLst/>
                <a:gdLst>
                  <a:gd name="GT0" fmla="+- l w 0"/>
                  <a:gd name="GT1" fmla="+- t h 0"/>
                </a:gdLst>
                <a:ahLst/>
                <a:cxnLst>
                  <a:cxn ang="0">
                    <a:pos x="2147483646" y="0"/>
                  </a:cxn>
                  <a:cxn ang="0">
                    <a:pos x="2147483646" y="2147483646"/>
                  </a:cxn>
                  <a:cxn ang="0">
                    <a:pos x="0" y="2147483646"/>
                  </a:cxn>
                  <a:cxn ang="0">
                    <a:pos x="0" y="0"/>
                  </a:cxn>
                  <a:cxn ang="0">
                    <a:pos x="2147483646" y="0"/>
                  </a:cxn>
                </a:cxnLst>
                <a:rect l="l" t="t" r="GT0" b="GT1"/>
                <a:pathLst>
                  <a:path w="30" h="42">
                    <a:moveTo>
                      <a:pt x="30" y="0"/>
                    </a:moveTo>
                    <a:lnTo>
                      <a:pt x="30" y="41"/>
                    </a:lnTo>
                    <a:lnTo>
                      <a:pt x="0" y="42"/>
                    </a:lnTo>
                    <a:lnTo>
                      <a:pt x="0" y="0"/>
                    </a:lnTo>
                    <a:lnTo>
                      <a:pt x="30"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sp>
            <p:nvSpPr>
              <p:cNvPr id="176" name="Freeform 23"/>
              <p:cNvSpPr/>
              <p:nvPr/>
            </p:nvSpPr>
            <p:spPr bwMode="auto">
              <a:xfrm>
                <a:off x="338138" y="196850"/>
                <a:ext cx="203200" cy="139700"/>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256" h="175">
                    <a:moveTo>
                      <a:pt x="104" y="0"/>
                    </a:moveTo>
                    <a:lnTo>
                      <a:pt x="138" y="3"/>
                    </a:lnTo>
                    <a:lnTo>
                      <a:pt x="168" y="12"/>
                    </a:lnTo>
                    <a:lnTo>
                      <a:pt x="194" y="25"/>
                    </a:lnTo>
                    <a:lnTo>
                      <a:pt x="215" y="39"/>
                    </a:lnTo>
                    <a:lnTo>
                      <a:pt x="233" y="55"/>
                    </a:lnTo>
                    <a:lnTo>
                      <a:pt x="246" y="67"/>
                    </a:lnTo>
                    <a:lnTo>
                      <a:pt x="253" y="76"/>
                    </a:lnTo>
                    <a:lnTo>
                      <a:pt x="256" y="79"/>
                    </a:lnTo>
                    <a:lnTo>
                      <a:pt x="256" y="175"/>
                    </a:lnTo>
                    <a:lnTo>
                      <a:pt x="143" y="175"/>
                    </a:lnTo>
                    <a:lnTo>
                      <a:pt x="127" y="159"/>
                    </a:lnTo>
                    <a:lnTo>
                      <a:pt x="111" y="145"/>
                    </a:lnTo>
                    <a:lnTo>
                      <a:pt x="90" y="129"/>
                    </a:lnTo>
                    <a:lnTo>
                      <a:pt x="69" y="115"/>
                    </a:lnTo>
                    <a:lnTo>
                      <a:pt x="48" y="104"/>
                    </a:lnTo>
                    <a:lnTo>
                      <a:pt x="26" y="99"/>
                    </a:lnTo>
                    <a:lnTo>
                      <a:pt x="0" y="95"/>
                    </a:lnTo>
                    <a:lnTo>
                      <a:pt x="7" y="88"/>
                    </a:lnTo>
                    <a:lnTo>
                      <a:pt x="12" y="81"/>
                    </a:lnTo>
                    <a:lnTo>
                      <a:pt x="17" y="76"/>
                    </a:lnTo>
                    <a:lnTo>
                      <a:pt x="28" y="95"/>
                    </a:lnTo>
                    <a:lnTo>
                      <a:pt x="30" y="95"/>
                    </a:lnTo>
                    <a:lnTo>
                      <a:pt x="60" y="94"/>
                    </a:lnTo>
                    <a:lnTo>
                      <a:pt x="63" y="94"/>
                    </a:lnTo>
                    <a:lnTo>
                      <a:pt x="10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b="1"/>
              </a:p>
            </p:txBody>
          </p:sp>
        </p:grpSp>
        <p:grpSp>
          <p:nvGrpSpPr>
            <p:cNvPr id="183" name="Group 30"/>
            <p:cNvGrpSpPr/>
            <p:nvPr/>
          </p:nvGrpSpPr>
          <p:grpSpPr>
            <a:xfrm rot="16200000">
              <a:off x="6633126" y="4062844"/>
              <a:ext cx="377563" cy="529738"/>
              <a:chOff x="5021288" y="4764"/>
              <a:chExt cx="4176718" cy="5613384"/>
            </a:xfrm>
          </p:grpSpPr>
          <p:sp>
            <p:nvSpPr>
              <p:cNvPr id="184" name="Rectangle 10"/>
              <p:cNvSpPr>
                <a:spLocks noChangeArrowheads="1"/>
              </p:cNvSpPr>
              <p:nvPr/>
            </p:nvSpPr>
            <p:spPr bwMode="auto">
              <a:xfrm>
                <a:off x="5159392" y="4764"/>
                <a:ext cx="4038614" cy="561338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85" name="Rectangle 11"/>
              <p:cNvSpPr>
                <a:spLocks noChangeArrowheads="1"/>
              </p:cNvSpPr>
              <p:nvPr/>
            </p:nvSpPr>
            <p:spPr bwMode="auto">
              <a:xfrm>
                <a:off x="5294313" y="479426"/>
                <a:ext cx="3768725" cy="4418013"/>
              </a:xfrm>
              <a:prstGeom prst="rect">
                <a:avLst/>
              </a:prstGeom>
              <a:solidFill>
                <a:srgbClr val="F09C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86" name="Freeform 12"/>
              <p:cNvSpPr>
                <a:spLocks/>
              </p:cNvSpPr>
              <p:nvPr/>
            </p:nvSpPr>
            <p:spPr bwMode="auto">
              <a:xfrm>
                <a:off x="5021288" y="4764"/>
                <a:ext cx="4038614" cy="5613384"/>
              </a:xfrm>
              <a:custGeom>
                <a:avLst/>
                <a:gdLst>
                  <a:gd name="T0" fmla="*/ 2544 w 2544"/>
                  <a:gd name="T1" fmla="*/ 3536 h 3536"/>
                  <a:gd name="T2" fmla="*/ 0 w 2544"/>
                  <a:gd name="T3" fmla="*/ 3536 h 3536"/>
                  <a:gd name="T4" fmla="*/ 0 w 2544"/>
                  <a:gd name="T5" fmla="*/ 3082 h 3536"/>
                  <a:gd name="T6" fmla="*/ 1523 w 2544"/>
                  <a:gd name="T7" fmla="*/ 0 h 3536"/>
                  <a:gd name="T8" fmla="*/ 2544 w 2544"/>
                  <a:gd name="T9" fmla="*/ 0 h 3536"/>
                  <a:gd name="T10" fmla="*/ 2544 w 2544"/>
                  <a:gd name="T11" fmla="*/ 3536 h 3536"/>
                </a:gdLst>
                <a:ahLst/>
                <a:cxnLst>
                  <a:cxn ang="0">
                    <a:pos x="T0" y="T1"/>
                  </a:cxn>
                  <a:cxn ang="0">
                    <a:pos x="T2" y="T3"/>
                  </a:cxn>
                  <a:cxn ang="0">
                    <a:pos x="T4" y="T5"/>
                  </a:cxn>
                  <a:cxn ang="0">
                    <a:pos x="T6" y="T7"/>
                  </a:cxn>
                  <a:cxn ang="0">
                    <a:pos x="T8" y="T9"/>
                  </a:cxn>
                  <a:cxn ang="0">
                    <a:pos x="T10" y="T11"/>
                  </a:cxn>
                </a:cxnLst>
                <a:rect l="0" t="0" r="r" b="b"/>
                <a:pathLst>
                  <a:path w="2544" h="3536">
                    <a:moveTo>
                      <a:pt x="2544" y="3536"/>
                    </a:moveTo>
                    <a:lnTo>
                      <a:pt x="0" y="3536"/>
                    </a:lnTo>
                    <a:lnTo>
                      <a:pt x="0" y="3082"/>
                    </a:lnTo>
                    <a:lnTo>
                      <a:pt x="1523" y="0"/>
                    </a:lnTo>
                    <a:lnTo>
                      <a:pt x="2544" y="0"/>
                    </a:lnTo>
                    <a:lnTo>
                      <a:pt x="2544" y="3536"/>
                    </a:lnTo>
                    <a:close/>
                  </a:path>
                </a:pathLst>
              </a:custGeom>
              <a:solidFill>
                <a:srgbClr val="FFFFFF">
                  <a:alpha val="1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87" name="Freeform 13"/>
              <p:cNvSpPr>
                <a:spLocks noEditPoints="1"/>
              </p:cNvSpPr>
              <p:nvPr/>
            </p:nvSpPr>
            <p:spPr bwMode="auto">
              <a:xfrm>
                <a:off x="6908819" y="5010137"/>
                <a:ext cx="539752" cy="541338"/>
              </a:xfrm>
              <a:custGeom>
                <a:avLst/>
                <a:gdLst>
                  <a:gd name="T0" fmla="*/ 72 w 144"/>
                  <a:gd name="T1" fmla="*/ 144 h 144"/>
                  <a:gd name="T2" fmla="*/ 0 w 144"/>
                  <a:gd name="T3" fmla="*/ 72 h 144"/>
                  <a:gd name="T4" fmla="*/ 72 w 144"/>
                  <a:gd name="T5" fmla="*/ 0 h 144"/>
                  <a:gd name="T6" fmla="*/ 144 w 144"/>
                  <a:gd name="T7" fmla="*/ 72 h 144"/>
                  <a:gd name="T8" fmla="*/ 72 w 144"/>
                  <a:gd name="T9" fmla="*/ 144 h 144"/>
                  <a:gd name="T10" fmla="*/ 72 w 144"/>
                  <a:gd name="T11" fmla="*/ 8 h 144"/>
                  <a:gd name="T12" fmla="*/ 8 w 144"/>
                  <a:gd name="T13" fmla="*/ 72 h 144"/>
                  <a:gd name="T14" fmla="*/ 72 w 144"/>
                  <a:gd name="T15" fmla="*/ 136 h 144"/>
                  <a:gd name="T16" fmla="*/ 136 w 144"/>
                  <a:gd name="T17" fmla="*/ 72 h 144"/>
                  <a:gd name="T18" fmla="*/ 72 w 144"/>
                  <a:gd name="T19" fmla="*/ 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4" h="144">
                    <a:moveTo>
                      <a:pt x="72" y="144"/>
                    </a:moveTo>
                    <a:cubicBezTo>
                      <a:pt x="33" y="144"/>
                      <a:pt x="0" y="111"/>
                      <a:pt x="0" y="72"/>
                    </a:cubicBezTo>
                    <a:cubicBezTo>
                      <a:pt x="0" y="32"/>
                      <a:pt x="33" y="0"/>
                      <a:pt x="72" y="0"/>
                    </a:cubicBezTo>
                    <a:cubicBezTo>
                      <a:pt x="112" y="0"/>
                      <a:pt x="144" y="32"/>
                      <a:pt x="144" y="72"/>
                    </a:cubicBezTo>
                    <a:cubicBezTo>
                      <a:pt x="144" y="111"/>
                      <a:pt x="112" y="144"/>
                      <a:pt x="72" y="144"/>
                    </a:cubicBezTo>
                    <a:close/>
                    <a:moveTo>
                      <a:pt x="72" y="8"/>
                    </a:moveTo>
                    <a:cubicBezTo>
                      <a:pt x="37" y="8"/>
                      <a:pt x="8" y="36"/>
                      <a:pt x="8" y="72"/>
                    </a:cubicBezTo>
                    <a:cubicBezTo>
                      <a:pt x="8" y="107"/>
                      <a:pt x="37" y="136"/>
                      <a:pt x="72" y="136"/>
                    </a:cubicBezTo>
                    <a:cubicBezTo>
                      <a:pt x="108" y="136"/>
                      <a:pt x="136" y="107"/>
                      <a:pt x="136" y="72"/>
                    </a:cubicBezTo>
                    <a:cubicBezTo>
                      <a:pt x="136" y="36"/>
                      <a:pt x="108" y="8"/>
                      <a:pt x="72" y="8"/>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sp>
            <p:nvSpPr>
              <p:cNvPr id="188" name="Freeform 14"/>
              <p:cNvSpPr>
                <a:spLocks noEditPoints="1"/>
              </p:cNvSpPr>
              <p:nvPr/>
            </p:nvSpPr>
            <p:spPr bwMode="auto">
              <a:xfrm>
                <a:off x="7096125" y="155576"/>
                <a:ext cx="165101" cy="165100"/>
              </a:xfrm>
              <a:custGeom>
                <a:avLst/>
                <a:gdLst>
                  <a:gd name="T0" fmla="*/ 22 w 44"/>
                  <a:gd name="T1" fmla="*/ 44 h 44"/>
                  <a:gd name="T2" fmla="*/ 0 w 44"/>
                  <a:gd name="T3" fmla="*/ 22 h 44"/>
                  <a:gd name="T4" fmla="*/ 22 w 44"/>
                  <a:gd name="T5" fmla="*/ 0 h 44"/>
                  <a:gd name="T6" fmla="*/ 44 w 44"/>
                  <a:gd name="T7" fmla="*/ 22 h 44"/>
                  <a:gd name="T8" fmla="*/ 22 w 44"/>
                  <a:gd name="T9" fmla="*/ 44 h 44"/>
                  <a:gd name="T10" fmla="*/ 22 w 44"/>
                  <a:gd name="T11" fmla="*/ 8 h 44"/>
                  <a:gd name="T12" fmla="*/ 8 w 44"/>
                  <a:gd name="T13" fmla="*/ 22 h 44"/>
                  <a:gd name="T14" fmla="*/ 22 w 44"/>
                  <a:gd name="T15" fmla="*/ 36 h 44"/>
                  <a:gd name="T16" fmla="*/ 36 w 44"/>
                  <a:gd name="T17" fmla="*/ 22 h 44"/>
                  <a:gd name="T18" fmla="*/ 22 w 44"/>
                  <a:gd name="T19" fmla="*/ 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44"/>
                    </a:moveTo>
                    <a:cubicBezTo>
                      <a:pt x="10" y="44"/>
                      <a:pt x="0" y="34"/>
                      <a:pt x="0" y="22"/>
                    </a:cubicBezTo>
                    <a:cubicBezTo>
                      <a:pt x="0" y="10"/>
                      <a:pt x="10" y="0"/>
                      <a:pt x="22" y="0"/>
                    </a:cubicBezTo>
                    <a:cubicBezTo>
                      <a:pt x="35" y="0"/>
                      <a:pt x="44" y="10"/>
                      <a:pt x="44" y="22"/>
                    </a:cubicBezTo>
                    <a:cubicBezTo>
                      <a:pt x="44" y="34"/>
                      <a:pt x="35" y="44"/>
                      <a:pt x="22" y="44"/>
                    </a:cubicBezTo>
                    <a:close/>
                    <a:moveTo>
                      <a:pt x="22" y="8"/>
                    </a:moveTo>
                    <a:cubicBezTo>
                      <a:pt x="15" y="8"/>
                      <a:pt x="8" y="14"/>
                      <a:pt x="8" y="22"/>
                    </a:cubicBezTo>
                    <a:cubicBezTo>
                      <a:pt x="8" y="30"/>
                      <a:pt x="15" y="36"/>
                      <a:pt x="22" y="36"/>
                    </a:cubicBezTo>
                    <a:cubicBezTo>
                      <a:pt x="30" y="36"/>
                      <a:pt x="36" y="30"/>
                      <a:pt x="36" y="22"/>
                    </a:cubicBezTo>
                    <a:cubicBezTo>
                      <a:pt x="36" y="14"/>
                      <a:pt x="30" y="8"/>
                      <a:pt x="22" y="8"/>
                    </a:cubicBezTo>
                    <a:close/>
                  </a:path>
                </a:pathLst>
              </a:custGeom>
              <a:solidFill>
                <a:srgbClr val="FFB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1031626"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a:ln>
                    <a:noFill/>
                  </a:ln>
                  <a:solidFill>
                    <a:srgbClr val="262626"/>
                  </a:solidFill>
                  <a:effectLst/>
                  <a:uLnTx/>
                  <a:uFillTx/>
                  <a:latin typeface="微软雅黑" panose="020B0503020204020204" pitchFamily="34" charset="-122"/>
                  <a:ea typeface="微软雅黑" panose="020B0503020204020204" pitchFamily="34" charset="-122"/>
                  <a:sym typeface="+mn-lt"/>
                </a:endParaRPr>
              </a:p>
            </p:txBody>
          </p:sp>
        </p:grpSp>
      </p:grpSp>
    </p:spTree>
    <p:extLst>
      <p:ext uri="{BB962C8B-B14F-4D97-AF65-F5344CB8AC3E}">
        <p14:creationId xmlns:p14="http://schemas.microsoft.com/office/powerpoint/2010/main" val="192721918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4.2 </a:t>
            </a:r>
            <a:r>
              <a:rPr lang="zh-CN" altLang="en-US" sz="2000" b="1" dirty="0">
                <a:solidFill>
                  <a:srgbClr val="005DA2"/>
                </a:solidFill>
                <a:latin typeface="微软雅黑" panose="020B0503020204020204" pitchFamily="34" charset="-122"/>
                <a:ea typeface="微软雅黑" panose="020B0503020204020204" pitchFamily="34" charset="-122"/>
              </a:rPr>
              <a:t>应用数据，让教育大数据服务区域发展 </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6991" y="1131590"/>
            <a:ext cx="5629716" cy="3456384"/>
          </a:xfrm>
          <a:prstGeom prst="rect">
            <a:avLst/>
          </a:prstGeom>
          <a:effectLst>
            <a:outerShdw blurRad="50800" dist="38100" dir="2700000" algn="tl" rotWithShape="0">
              <a:prstClr val="black">
                <a:alpha val="40000"/>
              </a:prstClr>
            </a:outerShdw>
          </a:effectLst>
        </p:spPr>
      </p:pic>
      <p:pic>
        <p:nvPicPr>
          <p:cNvPr id="9" name="图片 8"/>
          <p:cNvPicPr>
            <a:picLocks noChangeAspect="1"/>
          </p:cNvPicPr>
          <p:nvPr/>
        </p:nvPicPr>
        <p:blipFill>
          <a:blip r:embed="rId5"/>
          <a:stretch>
            <a:fillRect/>
          </a:stretch>
        </p:blipFill>
        <p:spPr>
          <a:xfrm>
            <a:off x="323528" y="1111802"/>
            <a:ext cx="2658086" cy="3548180"/>
          </a:xfrm>
          <a:prstGeom prst="rect">
            <a:avLst/>
          </a:prstGeom>
        </p:spPr>
      </p:pic>
    </p:spTree>
    <p:extLst>
      <p:ext uri="{BB962C8B-B14F-4D97-AF65-F5344CB8AC3E}">
        <p14:creationId xmlns:p14="http://schemas.microsoft.com/office/powerpoint/2010/main" val="27362664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4.2 </a:t>
            </a:r>
            <a:r>
              <a:rPr lang="zh-CN" altLang="en-US" sz="2000" b="1" dirty="0">
                <a:solidFill>
                  <a:srgbClr val="005DA2"/>
                </a:solidFill>
                <a:latin typeface="微软雅黑" panose="020B0503020204020204" pitchFamily="34" charset="-122"/>
                <a:ea typeface="微软雅黑" panose="020B0503020204020204" pitchFamily="34" charset="-122"/>
              </a:rPr>
              <a:t>应用数据，让教育大数据服务区域发展 </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pSp>
        <p:nvGrpSpPr>
          <p:cNvPr id="22" name="组合 21"/>
          <p:cNvGrpSpPr/>
          <p:nvPr/>
        </p:nvGrpSpPr>
        <p:grpSpPr>
          <a:xfrm>
            <a:off x="236669" y="1491630"/>
            <a:ext cx="3000188" cy="2968907"/>
            <a:chOff x="5079273" y="1000108"/>
            <a:chExt cx="2797442" cy="2768276"/>
          </a:xfrm>
        </p:grpSpPr>
        <p:sp>
          <p:nvSpPr>
            <p:cNvPr id="25" name="文本框 67"/>
            <p:cNvSpPr txBox="1"/>
            <p:nvPr/>
          </p:nvSpPr>
          <p:spPr>
            <a:xfrm>
              <a:off x="5396253" y="1000108"/>
              <a:ext cx="508488" cy="635062"/>
            </a:xfrm>
            <a:prstGeom prst="rect">
              <a:avLst/>
            </a:prstGeom>
            <a:noFill/>
          </p:spPr>
          <p:txBody>
            <a:bodyPr wrap="square" rtlCol="0">
              <a:spAutoFit/>
            </a:bodyPr>
            <a:lstStyle/>
            <a:p>
              <a:r>
                <a:rPr lang="en-US" altLang="zh-CN" sz="4800" b="1" dirty="0">
                  <a:solidFill>
                    <a:schemeClr val="bg1">
                      <a:lumMod val="95000"/>
                    </a:schemeClr>
                  </a:solidFill>
                  <a:latin typeface="Edwardian Script ITC" panose="030303020407070D0804" pitchFamily="66" charset="0"/>
                </a:rPr>
                <a:t>1</a:t>
              </a:r>
              <a:endParaRPr lang="zh-CN" altLang="en-US" sz="4800" b="1" dirty="0">
                <a:solidFill>
                  <a:schemeClr val="bg1">
                    <a:lumMod val="95000"/>
                  </a:schemeClr>
                </a:solidFill>
                <a:latin typeface="Edwardian Script ITC" panose="030303020407070D0804" pitchFamily="66" charset="0"/>
              </a:endParaRPr>
            </a:p>
          </p:txBody>
        </p:sp>
        <p:grpSp>
          <p:nvGrpSpPr>
            <p:cNvPr id="26" name="组合 25"/>
            <p:cNvGrpSpPr/>
            <p:nvPr/>
          </p:nvGrpSpPr>
          <p:grpSpPr>
            <a:xfrm>
              <a:off x="5079273" y="1199354"/>
              <a:ext cx="2797442" cy="2569030"/>
              <a:chOff x="5079273" y="1199354"/>
              <a:chExt cx="2797442" cy="2569030"/>
            </a:xfrm>
          </p:grpSpPr>
          <p:grpSp>
            <p:nvGrpSpPr>
              <p:cNvPr id="28" name="组合 22"/>
              <p:cNvGrpSpPr/>
              <p:nvPr/>
            </p:nvGrpSpPr>
            <p:grpSpPr>
              <a:xfrm>
                <a:off x="7241654" y="1199354"/>
                <a:ext cx="635061" cy="2569029"/>
                <a:chOff x="10574276" y="1863502"/>
                <a:chExt cx="809389" cy="3274243"/>
              </a:xfrm>
            </p:grpSpPr>
            <p:sp>
              <p:nvSpPr>
                <p:cNvPr id="42" name="Freeform 5"/>
                <p:cNvSpPr>
                  <a:spLocks/>
                </p:cNvSpPr>
                <p:nvPr/>
              </p:nvSpPr>
              <p:spPr bwMode="auto">
                <a:xfrm>
                  <a:off x="10620151" y="1863502"/>
                  <a:ext cx="663537" cy="3274243"/>
                </a:xfrm>
                <a:custGeom>
                  <a:avLst/>
                  <a:gdLst>
                    <a:gd name="T0" fmla="*/ 611 w 611"/>
                    <a:gd name="T1" fmla="*/ 2404 h 3015"/>
                    <a:gd name="T2" fmla="*/ 611 w 611"/>
                    <a:gd name="T3" fmla="*/ 591 h 3015"/>
                    <a:gd name="T4" fmla="*/ 0 w 611"/>
                    <a:gd name="T5" fmla="*/ 0 h 3015"/>
                    <a:gd name="T6" fmla="*/ 0 w 611"/>
                    <a:gd name="T7" fmla="*/ 3015 h 3015"/>
                    <a:gd name="T8" fmla="*/ 611 w 611"/>
                    <a:gd name="T9" fmla="*/ 2404 h 3015"/>
                  </a:gdLst>
                  <a:ahLst/>
                  <a:cxnLst>
                    <a:cxn ang="0">
                      <a:pos x="T0" y="T1"/>
                    </a:cxn>
                    <a:cxn ang="0">
                      <a:pos x="T2" y="T3"/>
                    </a:cxn>
                    <a:cxn ang="0">
                      <a:pos x="T4" y="T5"/>
                    </a:cxn>
                    <a:cxn ang="0">
                      <a:pos x="T6" y="T7"/>
                    </a:cxn>
                    <a:cxn ang="0">
                      <a:pos x="T8" y="T9"/>
                    </a:cxn>
                  </a:cxnLst>
                  <a:rect l="0" t="0" r="r" b="b"/>
                  <a:pathLst>
                    <a:path w="611" h="3015">
                      <a:moveTo>
                        <a:pt x="611" y="2404"/>
                      </a:moveTo>
                      <a:lnTo>
                        <a:pt x="611" y="591"/>
                      </a:lnTo>
                      <a:lnTo>
                        <a:pt x="0" y="0"/>
                      </a:lnTo>
                      <a:lnTo>
                        <a:pt x="0" y="3015"/>
                      </a:lnTo>
                      <a:lnTo>
                        <a:pt x="611" y="2404"/>
                      </a:ln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43" name="Freeform 6"/>
                <p:cNvSpPr>
                  <a:spLocks/>
                </p:cNvSpPr>
                <p:nvPr/>
              </p:nvSpPr>
              <p:spPr bwMode="auto">
                <a:xfrm>
                  <a:off x="10620151" y="4274387"/>
                  <a:ext cx="663537" cy="199821"/>
                </a:xfrm>
                <a:custGeom>
                  <a:avLst/>
                  <a:gdLst>
                    <a:gd name="T0" fmla="*/ 611 w 611"/>
                    <a:gd name="T1" fmla="*/ 184 h 184"/>
                    <a:gd name="T2" fmla="*/ 0 w 611"/>
                    <a:gd name="T3" fmla="*/ 184 h 184"/>
                    <a:gd name="T4" fmla="*/ 0 w 611"/>
                    <a:gd name="T5" fmla="*/ 0 h 184"/>
                    <a:gd name="T6" fmla="*/ 611 w 611"/>
                    <a:gd name="T7" fmla="*/ 184 h 184"/>
                  </a:gdLst>
                  <a:ahLst/>
                  <a:cxnLst>
                    <a:cxn ang="0">
                      <a:pos x="T0" y="T1"/>
                    </a:cxn>
                    <a:cxn ang="0">
                      <a:pos x="T2" y="T3"/>
                    </a:cxn>
                    <a:cxn ang="0">
                      <a:pos x="T4" y="T5"/>
                    </a:cxn>
                    <a:cxn ang="0">
                      <a:pos x="T6" y="T7"/>
                    </a:cxn>
                  </a:cxnLst>
                  <a:rect l="0" t="0" r="r" b="b"/>
                  <a:pathLst>
                    <a:path w="611" h="184">
                      <a:moveTo>
                        <a:pt x="611" y="184"/>
                      </a:moveTo>
                      <a:lnTo>
                        <a:pt x="0" y="184"/>
                      </a:lnTo>
                      <a:lnTo>
                        <a:pt x="0" y="0"/>
                      </a:lnTo>
                      <a:lnTo>
                        <a:pt x="611" y="184"/>
                      </a:ln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44" name="文本框 63"/>
                <p:cNvSpPr txBox="1"/>
                <p:nvPr/>
              </p:nvSpPr>
              <p:spPr>
                <a:xfrm rot="5400000">
                  <a:off x="10654935" y="2032960"/>
                  <a:ext cx="648072" cy="809389"/>
                </a:xfrm>
                <a:prstGeom prst="rect">
                  <a:avLst/>
                </a:prstGeom>
                <a:noFill/>
              </p:spPr>
              <p:txBody>
                <a:bodyPr wrap="square" rtlCol="0">
                  <a:spAutoFit/>
                </a:bodyPr>
                <a:lstStyle/>
                <a:p>
                  <a:r>
                    <a:rPr lang="en-US" altLang="zh-CN" sz="4800" b="1" dirty="0">
                      <a:solidFill>
                        <a:schemeClr val="bg1">
                          <a:lumMod val="95000"/>
                        </a:schemeClr>
                      </a:solidFill>
                      <a:latin typeface="Edwardian Script ITC" panose="030303020407070D0804" pitchFamily="66" charset="0"/>
                    </a:rPr>
                    <a:t>2</a:t>
                  </a:r>
                  <a:endParaRPr lang="zh-CN" altLang="en-US" sz="4800" b="1" dirty="0">
                    <a:solidFill>
                      <a:schemeClr val="bg1">
                        <a:lumMod val="95000"/>
                      </a:schemeClr>
                    </a:solidFill>
                    <a:latin typeface="Edwardian Script ITC" panose="030303020407070D0804" pitchFamily="66" charset="0"/>
                  </a:endParaRPr>
                </a:p>
              </p:txBody>
            </p:sp>
            <p:sp>
              <p:nvSpPr>
                <p:cNvPr id="45" name="文本框 64"/>
                <p:cNvSpPr txBox="1"/>
                <p:nvPr/>
              </p:nvSpPr>
              <p:spPr>
                <a:xfrm rot="5400000">
                  <a:off x="10061869" y="3430669"/>
                  <a:ext cx="1742505" cy="359728"/>
                </a:xfrm>
                <a:prstGeom prst="rect">
                  <a:avLst/>
                </a:prstGeom>
                <a:noFill/>
              </p:spPr>
              <p:txBody>
                <a:bodyPr wrap="square" rtlCol="0">
                  <a:spAutoFit/>
                </a:bodyPr>
                <a:lstStyle>
                  <a:defPPr>
                    <a:defRPr lang="zh-CN"/>
                  </a:defPPr>
                  <a:lvl1pPr>
                    <a:defRPr sz="1400">
                      <a:solidFill>
                        <a:schemeClr val="bg1"/>
                      </a:solidFill>
                      <a:latin typeface="微软雅黑" pitchFamily="34" charset="-122"/>
                      <a:ea typeface="微软雅黑" pitchFamily="34" charset="-122"/>
                    </a:defRPr>
                  </a:lvl1pPr>
                </a:lstStyle>
                <a:p>
                  <a:r>
                    <a:rPr lang="zh-CN" altLang="en-US" sz="1800" b="1" spc="300" dirty="0">
                      <a:cs typeface="Times New Roman" pitchFamily="18" charset="0"/>
                    </a:rPr>
                    <a:t>师德修养</a:t>
                  </a:r>
                </a:p>
              </p:txBody>
            </p:sp>
          </p:grpSp>
          <p:sp>
            <p:nvSpPr>
              <p:cNvPr id="29" name="Freeform 11"/>
              <p:cNvSpPr>
                <a:spLocks/>
              </p:cNvSpPr>
              <p:nvPr/>
            </p:nvSpPr>
            <p:spPr bwMode="auto">
              <a:xfrm>
                <a:off x="5229239" y="1199354"/>
                <a:ext cx="2048405" cy="503581"/>
              </a:xfrm>
              <a:custGeom>
                <a:avLst/>
                <a:gdLst>
                  <a:gd name="T0" fmla="*/ 1202 w 2404"/>
                  <a:gd name="T1" fmla="*/ 0 h 591"/>
                  <a:gd name="T2" fmla="*/ 591 w 2404"/>
                  <a:gd name="T3" fmla="*/ 0 h 591"/>
                  <a:gd name="T4" fmla="*/ 0 w 2404"/>
                  <a:gd name="T5" fmla="*/ 591 h 591"/>
                  <a:gd name="T6" fmla="*/ 591 w 2404"/>
                  <a:gd name="T7" fmla="*/ 591 h 591"/>
                  <a:gd name="T8" fmla="*/ 1202 w 2404"/>
                  <a:gd name="T9" fmla="*/ 591 h 591"/>
                  <a:gd name="T10" fmla="*/ 2404 w 2404"/>
                  <a:gd name="T11" fmla="*/ 591 h 591"/>
                  <a:gd name="T12" fmla="*/ 2404 w 2404"/>
                  <a:gd name="T13" fmla="*/ 0 h 591"/>
                  <a:gd name="T14" fmla="*/ 1202 w 2404"/>
                  <a:gd name="T15" fmla="*/ 0 h 5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04" h="591">
                    <a:moveTo>
                      <a:pt x="1202" y="0"/>
                    </a:moveTo>
                    <a:lnTo>
                      <a:pt x="591" y="0"/>
                    </a:lnTo>
                    <a:lnTo>
                      <a:pt x="0" y="591"/>
                    </a:lnTo>
                    <a:lnTo>
                      <a:pt x="591" y="591"/>
                    </a:lnTo>
                    <a:lnTo>
                      <a:pt x="1202" y="591"/>
                    </a:lnTo>
                    <a:lnTo>
                      <a:pt x="2404" y="591"/>
                    </a:lnTo>
                    <a:lnTo>
                      <a:pt x="2404" y="0"/>
                    </a:lnTo>
                    <a:lnTo>
                      <a:pt x="1202" y="0"/>
                    </a:lnTo>
                    <a:close/>
                  </a:path>
                </a:pathLst>
              </a:custGeom>
              <a:solidFill>
                <a:srgbClr val="3992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30" name="Freeform 12"/>
              <p:cNvSpPr>
                <a:spLocks/>
              </p:cNvSpPr>
              <p:nvPr/>
            </p:nvSpPr>
            <p:spPr bwMode="auto">
              <a:xfrm>
                <a:off x="7121713" y="1199354"/>
                <a:ext cx="155931" cy="503581"/>
              </a:xfrm>
              <a:custGeom>
                <a:avLst/>
                <a:gdLst>
                  <a:gd name="T0" fmla="*/ 183 w 183"/>
                  <a:gd name="T1" fmla="*/ 0 h 591"/>
                  <a:gd name="T2" fmla="*/ 183 w 183"/>
                  <a:gd name="T3" fmla="*/ 591 h 591"/>
                  <a:gd name="T4" fmla="*/ 0 w 183"/>
                  <a:gd name="T5" fmla="*/ 591 h 591"/>
                  <a:gd name="T6" fmla="*/ 183 w 183"/>
                  <a:gd name="T7" fmla="*/ 0 h 591"/>
                </a:gdLst>
                <a:ahLst/>
                <a:cxnLst>
                  <a:cxn ang="0">
                    <a:pos x="T0" y="T1"/>
                  </a:cxn>
                  <a:cxn ang="0">
                    <a:pos x="T2" y="T3"/>
                  </a:cxn>
                  <a:cxn ang="0">
                    <a:pos x="T4" y="T5"/>
                  </a:cxn>
                  <a:cxn ang="0">
                    <a:pos x="T6" y="T7"/>
                  </a:cxn>
                </a:cxnLst>
                <a:rect l="0" t="0" r="r" b="b"/>
                <a:pathLst>
                  <a:path w="183" h="591">
                    <a:moveTo>
                      <a:pt x="183" y="0"/>
                    </a:moveTo>
                    <a:lnTo>
                      <a:pt x="183" y="591"/>
                    </a:lnTo>
                    <a:lnTo>
                      <a:pt x="0" y="591"/>
                    </a:lnTo>
                    <a:lnTo>
                      <a:pt x="183"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32" name="文本框 68"/>
              <p:cNvSpPr txBox="1"/>
              <p:nvPr/>
            </p:nvSpPr>
            <p:spPr>
              <a:xfrm>
                <a:off x="5873566" y="1275257"/>
                <a:ext cx="1367200" cy="282250"/>
              </a:xfrm>
              <a:prstGeom prst="rect">
                <a:avLst/>
              </a:prstGeom>
              <a:noFill/>
            </p:spPr>
            <p:txBody>
              <a:bodyPr wrap="square" rtlCol="0">
                <a:spAutoFit/>
              </a:bodyPr>
              <a:lstStyle>
                <a:defPPr>
                  <a:defRPr lang="zh-CN"/>
                </a:defPPr>
                <a:lvl1pPr>
                  <a:defRPr sz="1400">
                    <a:solidFill>
                      <a:schemeClr val="bg1"/>
                    </a:solidFill>
                    <a:latin typeface="微软雅黑" pitchFamily="34" charset="-122"/>
                    <a:ea typeface="微软雅黑" pitchFamily="34" charset="-122"/>
                  </a:defRPr>
                </a:lvl1pPr>
              </a:lstStyle>
              <a:p>
                <a:r>
                  <a:rPr lang="zh-CN" altLang="en-US" sz="1800" b="1" spc="300" dirty="0">
                    <a:cs typeface="Times New Roman" pitchFamily="18" charset="0"/>
                  </a:rPr>
                  <a:t>职业规划</a:t>
                </a:r>
              </a:p>
            </p:txBody>
          </p:sp>
          <p:grpSp>
            <p:nvGrpSpPr>
              <p:cNvPr id="33" name="组合 23"/>
              <p:cNvGrpSpPr/>
              <p:nvPr/>
            </p:nvGrpSpPr>
            <p:grpSpPr>
              <a:xfrm>
                <a:off x="5241114" y="3128044"/>
                <a:ext cx="2569028" cy="640337"/>
                <a:chOff x="8009445" y="4321631"/>
                <a:chExt cx="3274243" cy="816114"/>
              </a:xfrm>
            </p:grpSpPr>
            <p:sp>
              <p:nvSpPr>
                <p:cNvPr id="38" name="Freeform 7"/>
                <p:cNvSpPr>
                  <a:spLocks/>
                </p:cNvSpPr>
                <p:nvPr/>
              </p:nvSpPr>
              <p:spPr bwMode="auto">
                <a:xfrm>
                  <a:off x="8009445" y="4474208"/>
                  <a:ext cx="3274243" cy="663537"/>
                </a:xfrm>
                <a:custGeom>
                  <a:avLst/>
                  <a:gdLst>
                    <a:gd name="T0" fmla="*/ 0 w 3015"/>
                    <a:gd name="T1" fmla="*/ 0 h 611"/>
                    <a:gd name="T2" fmla="*/ 591 w 3015"/>
                    <a:gd name="T3" fmla="*/ 611 h 611"/>
                    <a:gd name="T4" fmla="*/ 2404 w 3015"/>
                    <a:gd name="T5" fmla="*/ 611 h 611"/>
                    <a:gd name="T6" fmla="*/ 3015 w 3015"/>
                    <a:gd name="T7" fmla="*/ 0 h 611"/>
                    <a:gd name="T8" fmla="*/ 0 w 3015"/>
                    <a:gd name="T9" fmla="*/ 0 h 611"/>
                  </a:gdLst>
                  <a:ahLst/>
                  <a:cxnLst>
                    <a:cxn ang="0">
                      <a:pos x="T0" y="T1"/>
                    </a:cxn>
                    <a:cxn ang="0">
                      <a:pos x="T2" y="T3"/>
                    </a:cxn>
                    <a:cxn ang="0">
                      <a:pos x="T4" y="T5"/>
                    </a:cxn>
                    <a:cxn ang="0">
                      <a:pos x="T6" y="T7"/>
                    </a:cxn>
                    <a:cxn ang="0">
                      <a:pos x="T8" y="T9"/>
                    </a:cxn>
                  </a:cxnLst>
                  <a:rect l="0" t="0" r="r" b="b"/>
                  <a:pathLst>
                    <a:path w="3015" h="611">
                      <a:moveTo>
                        <a:pt x="0" y="0"/>
                      </a:moveTo>
                      <a:lnTo>
                        <a:pt x="591" y="611"/>
                      </a:lnTo>
                      <a:lnTo>
                        <a:pt x="2404" y="611"/>
                      </a:lnTo>
                      <a:lnTo>
                        <a:pt x="3015" y="0"/>
                      </a:lnTo>
                      <a:lnTo>
                        <a:pt x="0" y="0"/>
                      </a:lnTo>
                      <a:close/>
                    </a:path>
                  </a:pathLst>
                </a:custGeom>
                <a:solidFill>
                  <a:srgbClr val="3992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39" name="Freeform 8"/>
                <p:cNvSpPr>
                  <a:spLocks/>
                </p:cNvSpPr>
                <p:nvPr/>
              </p:nvSpPr>
              <p:spPr bwMode="auto">
                <a:xfrm>
                  <a:off x="8602922" y="4474208"/>
                  <a:ext cx="221541" cy="663537"/>
                </a:xfrm>
                <a:custGeom>
                  <a:avLst/>
                  <a:gdLst>
                    <a:gd name="T0" fmla="*/ 0 w 204"/>
                    <a:gd name="T1" fmla="*/ 611 h 611"/>
                    <a:gd name="T2" fmla="*/ 0 w 204"/>
                    <a:gd name="T3" fmla="*/ 0 h 611"/>
                    <a:gd name="T4" fmla="*/ 204 w 204"/>
                    <a:gd name="T5" fmla="*/ 0 h 611"/>
                    <a:gd name="T6" fmla="*/ 0 w 204"/>
                    <a:gd name="T7" fmla="*/ 611 h 611"/>
                  </a:gdLst>
                  <a:ahLst/>
                  <a:cxnLst>
                    <a:cxn ang="0">
                      <a:pos x="T0" y="T1"/>
                    </a:cxn>
                    <a:cxn ang="0">
                      <a:pos x="T2" y="T3"/>
                    </a:cxn>
                    <a:cxn ang="0">
                      <a:pos x="T4" y="T5"/>
                    </a:cxn>
                    <a:cxn ang="0">
                      <a:pos x="T6" y="T7"/>
                    </a:cxn>
                  </a:cxnLst>
                  <a:rect l="0" t="0" r="r" b="b"/>
                  <a:pathLst>
                    <a:path w="204" h="611">
                      <a:moveTo>
                        <a:pt x="0" y="611"/>
                      </a:moveTo>
                      <a:lnTo>
                        <a:pt x="0" y="0"/>
                      </a:lnTo>
                      <a:lnTo>
                        <a:pt x="204" y="0"/>
                      </a:lnTo>
                      <a:lnTo>
                        <a:pt x="0" y="611"/>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40" name="文本框 69"/>
                <p:cNvSpPr txBox="1"/>
                <p:nvPr/>
              </p:nvSpPr>
              <p:spPr>
                <a:xfrm>
                  <a:off x="8590982" y="4321631"/>
                  <a:ext cx="648072" cy="809390"/>
                </a:xfrm>
                <a:prstGeom prst="rect">
                  <a:avLst/>
                </a:prstGeom>
                <a:noFill/>
              </p:spPr>
              <p:txBody>
                <a:bodyPr wrap="square" rtlCol="0">
                  <a:spAutoFit/>
                </a:bodyPr>
                <a:lstStyle/>
                <a:p>
                  <a:r>
                    <a:rPr lang="en-US" altLang="zh-CN" sz="4800" b="1" dirty="0">
                      <a:solidFill>
                        <a:schemeClr val="bg1">
                          <a:lumMod val="95000"/>
                        </a:schemeClr>
                      </a:solidFill>
                      <a:latin typeface="Edwardian Script ITC" panose="030303020407070D0804" pitchFamily="66" charset="0"/>
                    </a:rPr>
                    <a:t>3</a:t>
                  </a:r>
                  <a:endParaRPr lang="zh-CN" altLang="en-US" sz="4800" b="1" dirty="0">
                    <a:solidFill>
                      <a:schemeClr val="bg1">
                        <a:lumMod val="95000"/>
                      </a:schemeClr>
                    </a:solidFill>
                    <a:latin typeface="Edwardian Script ITC" panose="030303020407070D0804" pitchFamily="66" charset="0"/>
                  </a:endParaRPr>
                </a:p>
              </p:txBody>
            </p:sp>
            <p:sp>
              <p:nvSpPr>
                <p:cNvPr id="41" name="文本框 70"/>
                <p:cNvSpPr txBox="1"/>
                <p:nvPr/>
              </p:nvSpPr>
              <p:spPr>
                <a:xfrm>
                  <a:off x="9174850" y="4633481"/>
                  <a:ext cx="1742505" cy="359728"/>
                </a:xfrm>
                <a:prstGeom prst="rect">
                  <a:avLst/>
                </a:prstGeom>
                <a:noFill/>
              </p:spPr>
              <p:txBody>
                <a:bodyPr wrap="square" rtlCol="0">
                  <a:spAutoFit/>
                </a:bodyPr>
                <a:lstStyle>
                  <a:defPPr>
                    <a:defRPr lang="zh-CN"/>
                  </a:defPPr>
                  <a:lvl1pPr>
                    <a:defRPr sz="1400">
                      <a:solidFill>
                        <a:schemeClr val="bg1"/>
                      </a:solidFill>
                      <a:latin typeface="微软雅黑" pitchFamily="34" charset="-122"/>
                      <a:ea typeface="微软雅黑" pitchFamily="34" charset="-122"/>
                    </a:defRPr>
                  </a:lvl1pPr>
                </a:lstStyle>
                <a:p>
                  <a:r>
                    <a:rPr lang="zh-CN" altLang="en-US" sz="1800" b="1" spc="300" dirty="0">
                      <a:cs typeface="Times New Roman" pitchFamily="18" charset="0"/>
                    </a:rPr>
                    <a:t>研修经历</a:t>
                  </a:r>
                </a:p>
              </p:txBody>
            </p:sp>
          </p:grpSp>
          <p:sp>
            <p:nvSpPr>
              <p:cNvPr id="34" name="Freeform 9"/>
              <p:cNvSpPr>
                <a:spLocks/>
              </p:cNvSpPr>
              <p:nvPr/>
            </p:nvSpPr>
            <p:spPr bwMode="auto">
              <a:xfrm>
                <a:off x="5079273" y="1682486"/>
                <a:ext cx="838447" cy="2085898"/>
              </a:xfrm>
              <a:custGeom>
                <a:avLst/>
                <a:gdLst>
                  <a:gd name="T0" fmla="*/ 0 w 591"/>
                  <a:gd name="T1" fmla="*/ 591 h 3015"/>
                  <a:gd name="T2" fmla="*/ 0 w 591"/>
                  <a:gd name="T3" fmla="*/ 2404 h 3015"/>
                  <a:gd name="T4" fmla="*/ 591 w 591"/>
                  <a:gd name="T5" fmla="*/ 3015 h 3015"/>
                  <a:gd name="T6" fmla="*/ 591 w 591"/>
                  <a:gd name="T7" fmla="*/ 0 h 3015"/>
                  <a:gd name="T8" fmla="*/ 0 w 591"/>
                  <a:gd name="T9" fmla="*/ 591 h 3015"/>
                  <a:gd name="connsiteX0" fmla="*/ 0 w 594"/>
                  <a:gd name="connsiteY0" fmla="*/ 591 h 3015"/>
                  <a:gd name="connsiteX1" fmla="*/ 0 w 594"/>
                  <a:gd name="connsiteY1" fmla="*/ 2404 h 3015"/>
                  <a:gd name="connsiteX2" fmla="*/ 591 w 594"/>
                  <a:gd name="connsiteY2" fmla="*/ 3015 h 3015"/>
                  <a:gd name="connsiteX3" fmla="*/ 594 w 594"/>
                  <a:gd name="connsiteY3" fmla="*/ 599 h 3015"/>
                  <a:gd name="connsiteX4" fmla="*/ 591 w 594"/>
                  <a:gd name="connsiteY4" fmla="*/ 0 h 3015"/>
                  <a:gd name="connsiteX5" fmla="*/ 0 w 594"/>
                  <a:gd name="connsiteY5" fmla="*/ 591 h 3015"/>
                  <a:gd name="connsiteX0" fmla="*/ 0 w 594"/>
                  <a:gd name="connsiteY0" fmla="*/ 396 h 2820"/>
                  <a:gd name="connsiteX1" fmla="*/ 0 w 594"/>
                  <a:gd name="connsiteY1" fmla="*/ 2209 h 2820"/>
                  <a:gd name="connsiteX2" fmla="*/ 591 w 594"/>
                  <a:gd name="connsiteY2" fmla="*/ 2820 h 2820"/>
                  <a:gd name="connsiteX3" fmla="*/ 594 w 594"/>
                  <a:gd name="connsiteY3" fmla="*/ 404 h 2820"/>
                  <a:gd name="connsiteX4" fmla="*/ 0 w 594"/>
                  <a:gd name="connsiteY4" fmla="*/ 396 h 2820"/>
                  <a:gd name="connsiteX0" fmla="*/ 176 w 770"/>
                  <a:gd name="connsiteY0" fmla="*/ 301 h 2725"/>
                  <a:gd name="connsiteX1" fmla="*/ 176 w 770"/>
                  <a:gd name="connsiteY1" fmla="*/ 2114 h 2725"/>
                  <a:gd name="connsiteX2" fmla="*/ 767 w 770"/>
                  <a:gd name="connsiteY2" fmla="*/ 2725 h 2725"/>
                  <a:gd name="connsiteX3" fmla="*/ 770 w 770"/>
                  <a:gd name="connsiteY3" fmla="*/ 309 h 2725"/>
                  <a:gd name="connsiteX4" fmla="*/ 176 w 770"/>
                  <a:gd name="connsiteY4" fmla="*/ 301 h 2725"/>
                  <a:gd name="connsiteX0" fmla="*/ 176 w 984"/>
                  <a:gd name="connsiteY0" fmla="*/ 24 h 2448"/>
                  <a:gd name="connsiteX1" fmla="*/ 176 w 984"/>
                  <a:gd name="connsiteY1" fmla="*/ 1837 h 2448"/>
                  <a:gd name="connsiteX2" fmla="*/ 767 w 984"/>
                  <a:gd name="connsiteY2" fmla="*/ 2448 h 2448"/>
                  <a:gd name="connsiteX3" fmla="*/ 770 w 984"/>
                  <a:gd name="connsiteY3" fmla="*/ 32 h 2448"/>
                  <a:gd name="connsiteX4" fmla="*/ 176 w 984"/>
                  <a:gd name="connsiteY4" fmla="*/ 24 h 2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4" h="2448">
                    <a:moveTo>
                      <a:pt x="176" y="24"/>
                    </a:moveTo>
                    <a:lnTo>
                      <a:pt x="176" y="1837"/>
                    </a:lnTo>
                    <a:lnTo>
                      <a:pt x="767" y="2448"/>
                    </a:lnTo>
                    <a:cubicBezTo>
                      <a:pt x="768" y="1643"/>
                      <a:pt x="769" y="837"/>
                      <a:pt x="770" y="32"/>
                    </a:cubicBezTo>
                    <a:cubicBezTo>
                      <a:pt x="0" y="0"/>
                      <a:pt x="984" y="25"/>
                      <a:pt x="176" y="24"/>
                    </a:cubicBez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35" name="Freeform 10"/>
              <p:cNvSpPr>
                <a:spLocks/>
              </p:cNvSpPr>
              <p:nvPr/>
            </p:nvSpPr>
            <p:spPr bwMode="auto">
              <a:xfrm>
                <a:off x="5229239" y="1702935"/>
                <a:ext cx="503580" cy="172973"/>
              </a:xfrm>
              <a:custGeom>
                <a:avLst/>
                <a:gdLst>
                  <a:gd name="T0" fmla="*/ 0 w 591"/>
                  <a:gd name="T1" fmla="*/ 0 h 203"/>
                  <a:gd name="T2" fmla="*/ 591 w 591"/>
                  <a:gd name="T3" fmla="*/ 0 h 203"/>
                  <a:gd name="T4" fmla="*/ 591 w 591"/>
                  <a:gd name="T5" fmla="*/ 203 h 203"/>
                  <a:gd name="T6" fmla="*/ 0 w 591"/>
                  <a:gd name="T7" fmla="*/ 0 h 203"/>
                </a:gdLst>
                <a:ahLst/>
                <a:cxnLst>
                  <a:cxn ang="0">
                    <a:pos x="T0" y="T1"/>
                  </a:cxn>
                  <a:cxn ang="0">
                    <a:pos x="T2" y="T3"/>
                  </a:cxn>
                  <a:cxn ang="0">
                    <a:pos x="T4" y="T5"/>
                  </a:cxn>
                  <a:cxn ang="0">
                    <a:pos x="T6" y="T7"/>
                  </a:cxn>
                </a:cxnLst>
                <a:rect l="0" t="0" r="r" b="b"/>
                <a:pathLst>
                  <a:path w="591" h="203">
                    <a:moveTo>
                      <a:pt x="0" y="0"/>
                    </a:moveTo>
                    <a:lnTo>
                      <a:pt x="591" y="0"/>
                    </a:lnTo>
                    <a:lnTo>
                      <a:pt x="591" y="203"/>
                    </a:lnTo>
                    <a:lnTo>
                      <a:pt x="0" y="0"/>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sz="1200"/>
              </a:p>
            </p:txBody>
          </p:sp>
          <p:sp>
            <p:nvSpPr>
              <p:cNvPr id="36" name="文本框 65"/>
              <p:cNvSpPr txBox="1"/>
              <p:nvPr/>
            </p:nvSpPr>
            <p:spPr>
              <a:xfrm rot="5400000">
                <a:off x="5203863" y="1636888"/>
                <a:ext cx="508488" cy="635061"/>
              </a:xfrm>
              <a:prstGeom prst="rect">
                <a:avLst/>
              </a:prstGeom>
              <a:noFill/>
            </p:spPr>
            <p:txBody>
              <a:bodyPr wrap="square" rtlCol="0">
                <a:spAutoFit/>
              </a:bodyPr>
              <a:lstStyle/>
              <a:p>
                <a:r>
                  <a:rPr lang="en-US" altLang="zh-CN" sz="4800" b="1" dirty="0">
                    <a:solidFill>
                      <a:schemeClr val="bg1">
                        <a:lumMod val="95000"/>
                      </a:schemeClr>
                    </a:solidFill>
                    <a:latin typeface="Edwardian Script ITC" panose="030303020407070D0804" pitchFamily="66" charset="0"/>
                  </a:rPr>
                  <a:t>4</a:t>
                </a:r>
                <a:endParaRPr lang="zh-CN" altLang="en-US" sz="4800" b="1" dirty="0">
                  <a:solidFill>
                    <a:schemeClr val="bg1">
                      <a:lumMod val="95000"/>
                    </a:schemeClr>
                  </a:solidFill>
                  <a:latin typeface="Edwardian Script ITC" panose="030303020407070D0804" pitchFamily="66" charset="0"/>
                </a:endParaRPr>
              </a:p>
            </p:txBody>
          </p:sp>
          <p:sp>
            <p:nvSpPr>
              <p:cNvPr id="37" name="文本框 66"/>
              <p:cNvSpPr txBox="1"/>
              <p:nvPr/>
            </p:nvSpPr>
            <p:spPr>
              <a:xfrm rot="5400000">
                <a:off x="4803510" y="2747152"/>
                <a:ext cx="1367200" cy="282250"/>
              </a:xfrm>
              <a:prstGeom prst="rect">
                <a:avLst/>
              </a:prstGeom>
              <a:noFill/>
            </p:spPr>
            <p:txBody>
              <a:bodyPr wrap="square" rtlCol="0">
                <a:spAutoFit/>
              </a:bodyPr>
              <a:lstStyle>
                <a:defPPr>
                  <a:defRPr lang="zh-CN"/>
                </a:defPPr>
                <a:lvl1pPr>
                  <a:defRPr sz="1400">
                    <a:solidFill>
                      <a:schemeClr val="bg1"/>
                    </a:solidFill>
                    <a:latin typeface="微软雅黑" pitchFamily="34" charset="-122"/>
                    <a:ea typeface="微软雅黑" pitchFamily="34" charset="-122"/>
                  </a:defRPr>
                </a:lvl1pPr>
              </a:lstStyle>
              <a:p>
                <a:r>
                  <a:rPr lang="zh-CN" altLang="en-US" sz="1800" b="1" spc="300" dirty="0">
                    <a:cs typeface="Times New Roman" pitchFamily="18" charset="0"/>
                  </a:rPr>
                  <a:t>教育实践</a:t>
                </a:r>
                <a:endParaRPr lang="en-US" altLang="zh-CN" sz="1800" b="1" spc="300" dirty="0">
                  <a:cs typeface="Times New Roman" pitchFamily="18" charset="0"/>
                </a:endParaRPr>
              </a:p>
            </p:txBody>
          </p:sp>
        </p:grpSp>
        <p:sp>
          <p:nvSpPr>
            <p:cNvPr id="27" name="矩形 26"/>
            <p:cNvSpPr/>
            <p:nvPr/>
          </p:nvSpPr>
          <p:spPr>
            <a:xfrm>
              <a:off x="6099519" y="2074378"/>
              <a:ext cx="846749" cy="564499"/>
            </a:xfrm>
            <a:prstGeom prst="rect">
              <a:avLst/>
            </a:prstGeom>
          </p:spPr>
          <p:txBody>
            <a:bodyPr wrap="none">
              <a:spAutoFit/>
            </a:bodyPr>
            <a:lstStyle/>
            <a:p>
              <a:pPr algn="ctr"/>
              <a:r>
                <a:rPr lang="zh-CN" altLang="en-US" sz="2400" b="1" dirty="0">
                  <a:latin typeface="微软雅黑" pitchFamily="34" charset="-122"/>
                  <a:ea typeface="微软雅黑" pitchFamily="34" charset="-122"/>
                  <a:cs typeface="Times New Roman" pitchFamily="18" charset="0"/>
                </a:rPr>
                <a:t>教   师</a:t>
              </a:r>
              <a:endParaRPr lang="en-US" altLang="zh-CN" sz="2400" b="1" dirty="0">
                <a:latin typeface="微软雅黑" pitchFamily="34" charset="-122"/>
                <a:ea typeface="微软雅黑" pitchFamily="34" charset="-122"/>
                <a:cs typeface="Times New Roman" pitchFamily="18" charset="0"/>
              </a:endParaRPr>
            </a:p>
            <a:p>
              <a:pPr algn="ctr"/>
              <a:r>
                <a:rPr lang="zh-CN" altLang="en-US" b="1" dirty="0">
                  <a:latin typeface="微软雅黑" pitchFamily="34" charset="-122"/>
                  <a:ea typeface="微软雅黑" pitchFamily="34" charset="-122"/>
                  <a:cs typeface="Times New Roman" pitchFamily="18" charset="0"/>
                </a:rPr>
                <a:t>专业发展</a:t>
              </a:r>
              <a:endParaRPr lang="en-US" altLang="zh-CN" b="1" dirty="0">
                <a:latin typeface="微软雅黑" pitchFamily="34" charset="-122"/>
                <a:ea typeface="微软雅黑" pitchFamily="34" charset="-122"/>
                <a:cs typeface="Times New Roman" pitchFamily="18" charset="0"/>
              </a:endParaRPr>
            </a:p>
          </p:txBody>
        </p:sp>
      </p:grpSp>
      <p:cxnSp>
        <p:nvCxnSpPr>
          <p:cNvPr id="23" name="肘形连接符 22"/>
          <p:cNvCxnSpPr/>
          <p:nvPr/>
        </p:nvCxnSpPr>
        <p:spPr>
          <a:xfrm flipV="1">
            <a:off x="3178925" y="2098405"/>
            <a:ext cx="1036995" cy="986713"/>
          </a:xfrm>
          <a:prstGeom prst="bentConnector3">
            <a:avLst>
              <a:gd name="adj1" fmla="val 50000"/>
            </a:avLst>
          </a:prstGeom>
          <a:ln w="38100" cap="rnd">
            <a:solidFill>
              <a:schemeClr val="bg1">
                <a:lumMod val="50000"/>
              </a:schemeClr>
            </a:solidFill>
            <a:prstDash val="sysDot"/>
            <a:headEnd type="diamond"/>
            <a:tailEnd type="diamond"/>
          </a:ln>
        </p:spPr>
        <p:style>
          <a:lnRef idx="1">
            <a:schemeClr val="accent1"/>
          </a:lnRef>
          <a:fillRef idx="0">
            <a:schemeClr val="accent1"/>
          </a:fillRef>
          <a:effectRef idx="0">
            <a:schemeClr val="accent1"/>
          </a:effectRef>
          <a:fontRef idx="minor">
            <a:schemeClr val="tx1"/>
          </a:fontRef>
        </p:style>
      </p:cxnSp>
      <p:sp>
        <p:nvSpPr>
          <p:cNvPr id="24" name="文本框 69"/>
          <p:cNvSpPr txBox="1"/>
          <p:nvPr/>
        </p:nvSpPr>
        <p:spPr>
          <a:xfrm>
            <a:off x="582134" y="1511308"/>
            <a:ext cx="473986" cy="681088"/>
          </a:xfrm>
          <a:prstGeom prst="rect">
            <a:avLst/>
          </a:prstGeom>
          <a:noFill/>
        </p:spPr>
        <p:txBody>
          <a:bodyPr wrap="square" rtlCol="0">
            <a:spAutoFit/>
          </a:bodyPr>
          <a:lstStyle/>
          <a:p>
            <a:r>
              <a:rPr lang="en-US" altLang="zh-CN" sz="4800" b="1" dirty="0">
                <a:solidFill>
                  <a:schemeClr val="bg1">
                    <a:lumMod val="95000"/>
                  </a:schemeClr>
                </a:solidFill>
                <a:latin typeface="Edwardian Script ITC" panose="030303020407070D0804" pitchFamily="66" charset="0"/>
              </a:rPr>
              <a:t>1</a:t>
            </a:r>
            <a:endParaRPr lang="zh-CN" altLang="en-US" sz="4800" b="1" dirty="0">
              <a:solidFill>
                <a:schemeClr val="bg1">
                  <a:lumMod val="95000"/>
                </a:schemeClr>
              </a:solidFill>
              <a:latin typeface="Edwardian Script ITC" panose="030303020407070D0804" pitchFamily="66" charset="0"/>
            </a:endParaRPr>
          </a:p>
        </p:txBody>
      </p:sp>
      <p:grpSp>
        <p:nvGrpSpPr>
          <p:cNvPr id="10" name="组合 9"/>
          <p:cNvGrpSpPr/>
          <p:nvPr/>
        </p:nvGrpSpPr>
        <p:grpSpPr>
          <a:xfrm>
            <a:off x="3721338" y="1710330"/>
            <a:ext cx="5412468" cy="2606085"/>
            <a:chOff x="4123214" y="1615280"/>
            <a:chExt cx="5412468" cy="2606085"/>
          </a:xfrm>
        </p:grpSpPr>
        <p:cxnSp>
          <p:nvCxnSpPr>
            <p:cNvPr id="19" name="直接连接符 18"/>
            <p:cNvCxnSpPr/>
            <p:nvPr/>
          </p:nvCxnSpPr>
          <p:spPr>
            <a:xfrm flipH="1">
              <a:off x="5861237" y="3016824"/>
              <a:ext cx="1953061" cy="51925"/>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nvGrpSpPr>
            <p:cNvPr id="21" name="组合 20"/>
            <p:cNvGrpSpPr/>
            <p:nvPr/>
          </p:nvGrpSpPr>
          <p:grpSpPr>
            <a:xfrm>
              <a:off x="4924725" y="1615280"/>
              <a:ext cx="4290891" cy="2606085"/>
              <a:chOff x="567704" y="504263"/>
              <a:chExt cx="8845220" cy="5372171"/>
            </a:xfrm>
          </p:grpSpPr>
          <p:cxnSp>
            <p:nvCxnSpPr>
              <p:cNvPr id="46" name="直接连接符 45"/>
              <p:cNvCxnSpPr>
                <a:stCxn id="50" idx="1"/>
                <a:endCxn id="50" idx="5"/>
              </p:cNvCxnSpPr>
              <p:nvPr/>
            </p:nvCxnSpPr>
            <p:spPr>
              <a:xfrm rot="16200000" flipH="1">
                <a:off x="3086162" y="2086039"/>
                <a:ext cx="2828801" cy="2828797"/>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a:stCxn id="50" idx="7"/>
                <a:endCxn id="50" idx="3"/>
              </p:cNvCxnSpPr>
              <p:nvPr/>
            </p:nvCxnSpPr>
            <p:spPr>
              <a:xfrm rot="16200000" flipH="1" flipV="1">
                <a:off x="3086162" y="2086039"/>
                <a:ext cx="2828801" cy="2828797"/>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49" name="椭圆 48"/>
              <p:cNvSpPr/>
              <p:nvPr/>
            </p:nvSpPr>
            <p:spPr>
              <a:xfrm>
                <a:off x="3339221" y="2339094"/>
                <a:ext cx="2322687" cy="2322686"/>
              </a:xfrm>
              <a:prstGeom prst="ellipse">
                <a:avLst/>
              </a:prstGeom>
              <a:solidFill>
                <a:srgbClr val="F09C2A"/>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0" rIns="0" bIns="0" rtlCol="0" anchor="ctr"/>
              <a:lstStyle/>
              <a:p>
                <a:pPr algn="ctr"/>
                <a:r>
                  <a:rPr lang="zh-CN" altLang="en-US" sz="2000" b="1" spc="300" dirty="0">
                    <a:solidFill>
                      <a:schemeClr val="bg1"/>
                    </a:solidFill>
                    <a:latin typeface="微软雅黑" pitchFamily="34" charset="-122"/>
                    <a:ea typeface="微软雅黑" pitchFamily="34" charset="-122"/>
                  </a:rPr>
                  <a:t>数据贯通</a:t>
                </a:r>
              </a:p>
            </p:txBody>
          </p:sp>
          <p:sp>
            <p:nvSpPr>
              <p:cNvPr id="50" name="椭圆 49"/>
              <p:cNvSpPr/>
              <p:nvPr/>
            </p:nvSpPr>
            <p:spPr>
              <a:xfrm>
                <a:off x="2500299" y="1500175"/>
                <a:ext cx="4000527" cy="4000527"/>
              </a:xfrm>
              <a:prstGeom prst="ellipse">
                <a:avLst/>
              </a:prstGeom>
              <a:noFill/>
              <a:ln w="158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51" name="椭圆 50"/>
              <p:cNvSpPr/>
              <p:nvPr/>
            </p:nvSpPr>
            <p:spPr>
              <a:xfrm>
                <a:off x="5654048" y="1857364"/>
                <a:ext cx="500066" cy="500066"/>
              </a:xfrm>
              <a:prstGeom prst="ellipse">
                <a:avLst/>
              </a:prstGeom>
              <a:solidFill>
                <a:srgbClr val="3992DB">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52" name="椭圆 51"/>
              <p:cNvSpPr/>
              <p:nvPr/>
            </p:nvSpPr>
            <p:spPr>
              <a:xfrm>
                <a:off x="2857488" y="1857364"/>
                <a:ext cx="500066" cy="500066"/>
              </a:xfrm>
              <a:prstGeom prst="ellipse">
                <a:avLst/>
              </a:prstGeom>
              <a:solidFill>
                <a:srgbClr val="3992DB">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53" name="椭圆 52"/>
              <p:cNvSpPr/>
              <p:nvPr/>
            </p:nvSpPr>
            <p:spPr>
              <a:xfrm>
                <a:off x="2867966" y="4638684"/>
                <a:ext cx="500066" cy="500066"/>
              </a:xfrm>
              <a:prstGeom prst="ellipse">
                <a:avLst/>
              </a:prstGeom>
              <a:solidFill>
                <a:srgbClr val="3992D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54" name="椭圆 53"/>
              <p:cNvSpPr/>
              <p:nvPr/>
            </p:nvSpPr>
            <p:spPr>
              <a:xfrm>
                <a:off x="5658810" y="4643446"/>
                <a:ext cx="500066" cy="500066"/>
              </a:xfrm>
              <a:prstGeom prst="ellipse">
                <a:avLst/>
              </a:prstGeom>
              <a:solidFill>
                <a:srgbClr val="3992D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55" name="矩形 54"/>
              <p:cNvSpPr/>
              <p:nvPr/>
            </p:nvSpPr>
            <p:spPr>
              <a:xfrm>
                <a:off x="6035143" y="504263"/>
                <a:ext cx="3377781" cy="1332344"/>
              </a:xfrm>
              <a:prstGeom prst="rect">
                <a:avLst/>
              </a:prstGeom>
            </p:spPr>
            <p:txBody>
              <a:bodyPr wrap="none">
                <a:spAutoFit/>
              </a:bodyPr>
              <a:lstStyle/>
              <a:p>
                <a:r>
                  <a:rPr lang="zh-CN" altLang="en-US" b="1" dirty="0">
                    <a:solidFill>
                      <a:srgbClr val="3992DB"/>
                    </a:solidFill>
                    <a:latin typeface="微软雅黑" pitchFamily="34" charset="-122"/>
                    <a:ea typeface="微软雅黑" pitchFamily="34" charset="-122"/>
                  </a:rPr>
                  <a:t>云录播课堂</a:t>
                </a:r>
                <a:endParaRPr lang="en-US" altLang="zh-CN" b="1" dirty="0">
                  <a:solidFill>
                    <a:srgbClr val="3992DB"/>
                  </a:solidFill>
                  <a:latin typeface="微软雅黑" pitchFamily="34" charset="-122"/>
                  <a:ea typeface="微软雅黑" pitchFamily="34" charset="-122"/>
                </a:endParaRPr>
              </a:p>
              <a:p>
                <a:r>
                  <a:rPr lang="zh-CN" altLang="en-US" b="1" dirty="0">
                    <a:solidFill>
                      <a:srgbClr val="3992DB"/>
                    </a:solidFill>
                    <a:latin typeface="微软雅黑" pitchFamily="34" charset="-122"/>
                    <a:ea typeface="微软雅黑" pitchFamily="34" charset="-122"/>
                  </a:rPr>
                  <a:t>教学评价系统 </a:t>
                </a:r>
              </a:p>
            </p:txBody>
          </p:sp>
          <p:sp>
            <p:nvSpPr>
              <p:cNvPr id="56" name="矩形 55"/>
              <p:cNvSpPr/>
              <p:nvPr/>
            </p:nvSpPr>
            <p:spPr>
              <a:xfrm>
                <a:off x="6035145" y="5115091"/>
                <a:ext cx="3235689" cy="761339"/>
              </a:xfrm>
              <a:prstGeom prst="rect">
                <a:avLst/>
              </a:prstGeom>
            </p:spPr>
            <p:txBody>
              <a:bodyPr wrap="none">
                <a:spAutoFit/>
              </a:bodyPr>
              <a:lstStyle/>
              <a:p>
                <a:r>
                  <a:rPr lang="zh-CN" altLang="en-US" b="1" dirty="0">
                    <a:solidFill>
                      <a:srgbClr val="3992DB"/>
                    </a:solidFill>
                    <a:latin typeface="微软雅黑" pitchFamily="34" charset="-122"/>
                    <a:ea typeface="微软雅黑" pitchFamily="34" charset="-122"/>
                  </a:rPr>
                  <a:t>教师个人空间</a:t>
                </a:r>
              </a:p>
            </p:txBody>
          </p:sp>
          <p:sp>
            <p:nvSpPr>
              <p:cNvPr id="57" name="矩形 56"/>
              <p:cNvSpPr/>
              <p:nvPr/>
            </p:nvSpPr>
            <p:spPr>
              <a:xfrm>
                <a:off x="651539" y="5115095"/>
                <a:ext cx="2901945" cy="761339"/>
              </a:xfrm>
              <a:prstGeom prst="rect">
                <a:avLst/>
              </a:prstGeom>
            </p:spPr>
            <p:txBody>
              <a:bodyPr wrap="none">
                <a:spAutoFit/>
              </a:bodyPr>
              <a:lstStyle/>
              <a:p>
                <a:r>
                  <a:rPr lang="zh-CN" altLang="en-US" b="1" dirty="0">
                    <a:solidFill>
                      <a:srgbClr val="3992DB"/>
                    </a:solidFill>
                    <a:latin typeface="微软雅黑" pitchFamily="34" charset="-122"/>
                    <a:ea typeface="微软雅黑" pitchFamily="34" charset="-122"/>
                  </a:rPr>
                  <a:t>教师研修网 </a:t>
                </a:r>
              </a:p>
            </p:txBody>
          </p:sp>
          <p:sp>
            <p:nvSpPr>
              <p:cNvPr id="58" name="矩形 57"/>
              <p:cNvSpPr/>
              <p:nvPr/>
            </p:nvSpPr>
            <p:spPr>
              <a:xfrm>
                <a:off x="567704" y="539942"/>
                <a:ext cx="2426107" cy="1332344"/>
              </a:xfrm>
              <a:prstGeom prst="rect">
                <a:avLst/>
              </a:prstGeom>
            </p:spPr>
            <p:txBody>
              <a:bodyPr wrap="none">
                <a:spAutoFit/>
              </a:bodyPr>
              <a:lstStyle/>
              <a:p>
                <a:r>
                  <a:rPr lang="zh-CN" altLang="en-US" b="1" dirty="0">
                    <a:solidFill>
                      <a:srgbClr val="3992DB"/>
                    </a:solidFill>
                    <a:latin typeface="微软雅黑" pitchFamily="34" charset="-122"/>
                    <a:ea typeface="微软雅黑" pitchFamily="34" charset="-122"/>
                  </a:rPr>
                  <a:t>教师专业</a:t>
                </a:r>
                <a:endParaRPr lang="en-US" altLang="zh-CN" b="1" dirty="0">
                  <a:solidFill>
                    <a:srgbClr val="3992DB"/>
                  </a:solidFill>
                  <a:latin typeface="微软雅黑" pitchFamily="34" charset="-122"/>
                  <a:ea typeface="微软雅黑" pitchFamily="34" charset="-122"/>
                </a:endParaRPr>
              </a:p>
              <a:p>
                <a:r>
                  <a:rPr lang="zh-CN" altLang="en-US" b="1" dirty="0">
                    <a:solidFill>
                      <a:srgbClr val="3992DB"/>
                    </a:solidFill>
                    <a:latin typeface="微软雅黑" pitchFamily="34" charset="-122"/>
                    <a:ea typeface="微软雅黑" pitchFamily="34" charset="-122"/>
                  </a:rPr>
                  <a:t>发展档案 </a:t>
                </a:r>
                <a:endParaRPr lang="zh-CN" altLang="en-US" b="1" dirty="0">
                  <a:solidFill>
                    <a:srgbClr val="3992DB"/>
                  </a:solidFill>
                </a:endParaRPr>
              </a:p>
            </p:txBody>
          </p:sp>
        </p:grpSp>
        <p:sp>
          <p:nvSpPr>
            <p:cNvPr id="60" name="椭圆 59"/>
            <p:cNvSpPr/>
            <p:nvPr/>
          </p:nvSpPr>
          <p:spPr>
            <a:xfrm>
              <a:off x="7693005" y="2888991"/>
              <a:ext cx="242586" cy="242586"/>
            </a:xfrm>
            <a:prstGeom prst="ellipse">
              <a:avLst/>
            </a:prstGeom>
            <a:solidFill>
              <a:srgbClr val="005DA2">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61" name="椭圆 60"/>
            <p:cNvSpPr/>
            <p:nvPr/>
          </p:nvSpPr>
          <p:spPr>
            <a:xfrm>
              <a:off x="5734605" y="2960687"/>
              <a:ext cx="242586" cy="242586"/>
            </a:xfrm>
            <a:prstGeom prst="ellipse">
              <a:avLst/>
            </a:prstGeom>
            <a:solidFill>
              <a:srgbClr val="005DA2">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62" name="矩形 61"/>
            <p:cNvSpPr/>
            <p:nvPr/>
          </p:nvSpPr>
          <p:spPr>
            <a:xfrm>
              <a:off x="4123214" y="2883788"/>
              <a:ext cx="1569660" cy="369332"/>
            </a:xfrm>
            <a:prstGeom prst="rect">
              <a:avLst/>
            </a:prstGeom>
          </p:spPr>
          <p:txBody>
            <a:bodyPr wrap="none">
              <a:spAutoFit/>
            </a:bodyPr>
            <a:lstStyle/>
            <a:p>
              <a:r>
                <a:rPr lang="zh-CN" altLang="en-US" b="1" dirty="0">
                  <a:solidFill>
                    <a:srgbClr val="005DA2"/>
                  </a:solidFill>
                  <a:latin typeface="微软雅黑" pitchFamily="34" charset="-122"/>
                  <a:ea typeface="微软雅黑" pitchFamily="34" charset="-122"/>
                </a:rPr>
                <a:t>学业质量分析</a:t>
              </a:r>
            </a:p>
          </p:txBody>
        </p:sp>
        <p:sp>
          <p:nvSpPr>
            <p:cNvPr id="63" name="矩形 62"/>
            <p:cNvSpPr/>
            <p:nvPr/>
          </p:nvSpPr>
          <p:spPr>
            <a:xfrm>
              <a:off x="7966022" y="2803722"/>
              <a:ext cx="1569660" cy="369332"/>
            </a:xfrm>
            <a:prstGeom prst="rect">
              <a:avLst/>
            </a:prstGeom>
          </p:spPr>
          <p:txBody>
            <a:bodyPr wrap="none">
              <a:spAutoFit/>
            </a:bodyPr>
            <a:lstStyle/>
            <a:p>
              <a:r>
                <a:rPr lang="zh-CN" altLang="en-US" b="1" dirty="0">
                  <a:solidFill>
                    <a:srgbClr val="005DA2"/>
                  </a:solidFill>
                  <a:latin typeface="微软雅黑" pitchFamily="34" charset="-122"/>
                  <a:ea typeface="微软雅黑" pitchFamily="34" charset="-122"/>
                </a:rPr>
                <a:t>课程管理系统</a:t>
              </a:r>
            </a:p>
          </p:txBody>
        </p:sp>
      </p:grpSp>
    </p:spTree>
    <p:extLst>
      <p:ext uri="{BB962C8B-B14F-4D97-AF65-F5344CB8AC3E}">
        <p14:creationId xmlns:p14="http://schemas.microsoft.com/office/powerpoint/2010/main" val="38645947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4.2 </a:t>
            </a:r>
            <a:r>
              <a:rPr lang="zh-CN" altLang="en-US" sz="2000" b="1" dirty="0">
                <a:solidFill>
                  <a:srgbClr val="005DA2"/>
                </a:solidFill>
                <a:latin typeface="微软雅黑" panose="020B0503020204020204" pitchFamily="34" charset="-122"/>
                <a:ea typeface="微软雅黑" panose="020B0503020204020204" pitchFamily="34" charset="-122"/>
              </a:rPr>
              <a:t>应用数据，让教育大数据服务区域发展 </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pSp>
        <p:nvGrpSpPr>
          <p:cNvPr id="2" name="组合 1">
            <a:extLst>
              <a:ext uri="{FF2B5EF4-FFF2-40B4-BE49-F238E27FC236}">
                <a16:creationId xmlns="" xmlns:a16="http://schemas.microsoft.com/office/drawing/2014/main" id="{8023D746-391A-4D5F-9401-6921AA47A2B0}"/>
              </a:ext>
            </a:extLst>
          </p:cNvPr>
          <p:cNvGrpSpPr/>
          <p:nvPr/>
        </p:nvGrpSpPr>
        <p:grpSpPr>
          <a:xfrm>
            <a:off x="476838" y="875556"/>
            <a:ext cx="8292491" cy="4067745"/>
            <a:chOff x="615433" y="925004"/>
            <a:chExt cx="11369040" cy="5576894"/>
          </a:xfrm>
        </p:grpSpPr>
        <p:sp>
          <p:nvSpPr>
            <p:cNvPr id="24" name="文本框 69"/>
            <p:cNvSpPr txBox="1"/>
            <p:nvPr/>
          </p:nvSpPr>
          <p:spPr>
            <a:xfrm>
              <a:off x="620887" y="1419622"/>
              <a:ext cx="473986" cy="1203451"/>
            </a:xfrm>
            <a:prstGeom prst="rect">
              <a:avLst/>
            </a:prstGeom>
            <a:noFill/>
          </p:spPr>
          <p:txBody>
            <a:bodyPr wrap="square" rtlCol="0">
              <a:spAutoFit/>
            </a:bodyPr>
            <a:lstStyle/>
            <a:p>
              <a:r>
                <a:rPr lang="en-US" altLang="zh-CN" sz="4400" b="1" dirty="0">
                  <a:solidFill>
                    <a:schemeClr val="bg1">
                      <a:lumMod val="95000"/>
                    </a:schemeClr>
                  </a:solidFill>
                  <a:latin typeface="Edwardian Script ITC" panose="030303020407070D0804" pitchFamily="66" charset="0"/>
                </a:rPr>
                <a:t>1</a:t>
              </a:r>
              <a:endParaRPr lang="zh-CN" altLang="en-US" sz="4400" b="1" dirty="0">
                <a:solidFill>
                  <a:schemeClr val="bg1">
                    <a:lumMod val="95000"/>
                  </a:schemeClr>
                </a:solidFill>
                <a:latin typeface="Edwardian Script ITC" panose="030303020407070D0804" pitchFamily="66" charset="0"/>
              </a:endParaRPr>
            </a:p>
          </p:txBody>
        </p:sp>
        <p:grpSp>
          <p:nvGrpSpPr>
            <p:cNvPr id="104" name="组合 103"/>
            <p:cNvGrpSpPr/>
            <p:nvPr/>
          </p:nvGrpSpPr>
          <p:grpSpPr>
            <a:xfrm>
              <a:off x="834253" y="2165220"/>
              <a:ext cx="10730064" cy="2192073"/>
              <a:chOff x="500068" y="1245704"/>
              <a:chExt cx="8047548" cy="1644055"/>
            </a:xfrm>
          </p:grpSpPr>
          <p:grpSp>
            <p:nvGrpSpPr>
              <p:cNvPr id="105" name="组合 19"/>
              <p:cNvGrpSpPr/>
              <p:nvPr/>
            </p:nvGrpSpPr>
            <p:grpSpPr>
              <a:xfrm>
                <a:off x="500068" y="1245704"/>
                <a:ext cx="1855486" cy="920576"/>
                <a:chOff x="1327487" y="2996119"/>
                <a:chExt cx="1855486" cy="920576"/>
              </a:xfrm>
            </p:grpSpPr>
            <p:sp>
              <p:nvSpPr>
                <p:cNvPr id="117" name="矩形 116"/>
                <p:cNvSpPr/>
                <p:nvPr/>
              </p:nvSpPr>
              <p:spPr>
                <a:xfrm>
                  <a:off x="1532076" y="2996119"/>
                  <a:ext cx="1650897" cy="865761"/>
                </a:xfrm>
                <a:prstGeom prst="rect">
                  <a:avLst/>
                </a:prstGeom>
                <a:noFill/>
                <a:ln w="25400">
                  <a:solidFill>
                    <a:srgbClr val="006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118" name="文本框 21"/>
                <p:cNvSpPr txBox="1"/>
                <p:nvPr/>
              </p:nvSpPr>
              <p:spPr>
                <a:xfrm>
                  <a:off x="1327487" y="3244333"/>
                  <a:ext cx="570135" cy="469347"/>
                </a:xfrm>
                <a:prstGeom prst="rect">
                  <a:avLst/>
                </a:prstGeom>
                <a:solidFill>
                  <a:srgbClr val="F2F2F2"/>
                </a:solidFill>
              </p:spPr>
              <p:txBody>
                <a:bodyPr wrap="none" rtlCol="0">
                  <a:spAutoFit/>
                </a:bodyPr>
                <a:lstStyle/>
                <a:p>
                  <a:r>
                    <a:rPr lang="en-US" altLang="zh-CN" sz="2000" dirty="0">
                      <a:solidFill>
                        <a:srgbClr val="006ECC"/>
                      </a:solidFill>
                      <a:latin typeface="微软雅黑" panose="020B0503020204020204" pitchFamily="34" charset="-122"/>
                      <a:ea typeface="微软雅黑" panose="020B0503020204020204" pitchFamily="34" charset="-122"/>
                    </a:rPr>
                    <a:t>01</a:t>
                  </a:r>
                  <a:endParaRPr lang="zh-CN" altLang="en-US" sz="2000" dirty="0">
                    <a:solidFill>
                      <a:srgbClr val="006ECC"/>
                    </a:solidFill>
                    <a:latin typeface="微软雅黑" panose="020B0503020204020204" pitchFamily="34" charset="-122"/>
                    <a:ea typeface="微软雅黑" panose="020B0503020204020204" pitchFamily="34" charset="-122"/>
                  </a:endParaRPr>
                </a:p>
              </p:txBody>
            </p:sp>
            <p:sp>
              <p:nvSpPr>
                <p:cNvPr id="119" name="矩形 118"/>
                <p:cNvSpPr/>
                <p:nvPr/>
              </p:nvSpPr>
              <p:spPr>
                <a:xfrm>
                  <a:off x="1731961" y="3086313"/>
                  <a:ext cx="1420073" cy="830382"/>
                </a:xfrm>
                <a:prstGeom prst="rect">
                  <a:avLst/>
                </a:prstGeom>
              </p:spPr>
              <p:txBody>
                <a:bodyPr wrap="none">
                  <a:spAutoFit/>
                </a:bodyPr>
                <a:lstStyle/>
                <a:p>
                  <a:pPr algn="ctr"/>
                  <a:r>
                    <a:rPr lang="zh-CN" altLang="en-US" sz="2000" b="1" dirty="0">
                      <a:solidFill>
                        <a:srgbClr val="0073D2"/>
                      </a:solidFill>
                      <a:latin typeface="微软雅黑" panose="020B0503020204020204" pitchFamily="34" charset="-122"/>
                      <a:ea typeface="微软雅黑" panose="020B0503020204020204" pitchFamily="34" charset="-122"/>
                    </a:rPr>
                    <a:t>系统平台</a:t>
                  </a:r>
                  <a:endParaRPr lang="en-US" altLang="zh-CN" sz="2000" b="1" dirty="0">
                    <a:solidFill>
                      <a:srgbClr val="0073D2"/>
                    </a:solidFill>
                    <a:latin typeface="微软雅黑" panose="020B0503020204020204" pitchFamily="34" charset="-122"/>
                    <a:ea typeface="微软雅黑" panose="020B0503020204020204" pitchFamily="34" charset="-122"/>
                  </a:endParaRPr>
                </a:p>
                <a:p>
                  <a:pPr algn="ctr"/>
                  <a:r>
                    <a:rPr lang="zh-CN" altLang="en-US" sz="2000" b="1" dirty="0">
                      <a:solidFill>
                        <a:srgbClr val="0073D2"/>
                      </a:solidFill>
                      <a:latin typeface="微软雅黑" panose="020B0503020204020204" pitchFamily="34" charset="-122"/>
                      <a:ea typeface="微软雅黑" panose="020B0503020204020204" pitchFamily="34" charset="-122"/>
                    </a:rPr>
                    <a:t>建设</a:t>
                  </a:r>
                </a:p>
              </p:txBody>
            </p:sp>
          </p:grpSp>
          <p:grpSp>
            <p:nvGrpSpPr>
              <p:cNvPr id="106" name="组合 23"/>
              <p:cNvGrpSpPr/>
              <p:nvPr/>
            </p:nvGrpSpPr>
            <p:grpSpPr>
              <a:xfrm>
                <a:off x="3494918" y="1245704"/>
                <a:ext cx="1967662" cy="898148"/>
                <a:chOff x="1327487" y="2996119"/>
                <a:chExt cx="1967662" cy="898148"/>
              </a:xfrm>
            </p:grpSpPr>
            <p:sp>
              <p:nvSpPr>
                <p:cNvPr id="114" name="矩形 113"/>
                <p:cNvSpPr/>
                <p:nvPr/>
              </p:nvSpPr>
              <p:spPr>
                <a:xfrm>
                  <a:off x="1532076" y="2996119"/>
                  <a:ext cx="1650897" cy="865761"/>
                </a:xfrm>
                <a:prstGeom prst="rect">
                  <a:avLst/>
                </a:prstGeom>
                <a:noFill/>
                <a:ln w="25400">
                  <a:solidFill>
                    <a:srgbClr val="006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115" name="文本框 25"/>
                <p:cNvSpPr txBox="1"/>
                <p:nvPr/>
              </p:nvSpPr>
              <p:spPr>
                <a:xfrm>
                  <a:off x="1327487" y="3244333"/>
                  <a:ext cx="570135" cy="469347"/>
                </a:xfrm>
                <a:prstGeom prst="rect">
                  <a:avLst/>
                </a:prstGeom>
                <a:solidFill>
                  <a:srgbClr val="F2F2F2"/>
                </a:solidFill>
              </p:spPr>
              <p:txBody>
                <a:bodyPr wrap="none" rtlCol="0">
                  <a:spAutoFit/>
                </a:bodyPr>
                <a:lstStyle/>
                <a:p>
                  <a:r>
                    <a:rPr lang="en-US" altLang="zh-CN" sz="2000" dirty="0">
                      <a:solidFill>
                        <a:srgbClr val="006ECC"/>
                      </a:solidFill>
                      <a:latin typeface="微软雅黑" panose="020B0503020204020204" pitchFamily="34" charset="-122"/>
                      <a:ea typeface="微软雅黑" panose="020B0503020204020204" pitchFamily="34" charset="-122"/>
                    </a:rPr>
                    <a:t>02</a:t>
                  </a:r>
                  <a:endParaRPr lang="zh-CN" altLang="en-US" sz="2000" dirty="0">
                    <a:solidFill>
                      <a:srgbClr val="006ECC"/>
                    </a:solidFill>
                    <a:latin typeface="微软雅黑" panose="020B0503020204020204" pitchFamily="34" charset="-122"/>
                    <a:ea typeface="微软雅黑" panose="020B0503020204020204" pitchFamily="34" charset="-122"/>
                  </a:endParaRPr>
                </a:p>
              </p:txBody>
            </p:sp>
            <p:sp>
              <p:nvSpPr>
                <p:cNvPr id="116" name="矩形 115"/>
                <p:cNvSpPr/>
                <p:nvPr/>
              </p:nvSpPr>
              <p:spPr>
                <a:xfrm>
                  <a:off x="1875076" y="3063885"/>
                  <a:ext cx="1420073" cy="830382"/>
                </a:xfrm>
                <a:prstGeom prst="rect">
                  <a:avLst/>
                </a:prstGeom>
              </p:spPr>
              <p:txBody>
                <a:bodyPr wrap="none">
                  <a:spAutoFit/>
                </a:bodyPr>
                <a:lstStyle/>
                <a:p>
                  <a:r>
                    <a:rPr lang="zh-CN" altLang="en-US" sz="2000" b="1" dirty="0">
                      <a:solidFill>
                        <a:srgbClr val="0073D2"/>
                      </a:solidFill>
                      <a:latin typeface="微软雅黑" panose="020B0503020204020204" pitchFamily="34" charset="-122"/>
                      <a:ea typeface="微软雅黑" panose="020B0503020204020204" pitchFamily="34" charset="-122"/>
                    </a:rPr>
                    <a:t>系统平台</a:t>
                  </a:r>
                  <a:endParaRPr lang="en-US" altLang="zh-CN" sz="2000" b="1" dirty="0">
                    <a:solidFill>
                      <a:srgbClr val="0073D2"/>
                    </a:solidFill>
                    <a:latin typeface="微软雅黑" panose="020B0503020204020204" pitchFamily="34" charset="-122"/>
                    <a:ea typeface="微软雅黑" panose="020B0503020204020204" pitchFamily="34" charset="-122"/>
                  </a:endParaRPr>
                </a:p>
                <a:p>
                  <a:r>
                    <a:rPr lang="zh-CN" altLang="en-US" sz="2000" b="1" dirty="0">
                      <a:solidFill>
                        <a:srgbClr val="0073D2"/>
                      </a:solidFill>
                      <a:latin typeface="微软雅黑" panose="020B0503020204020204" pitchFamily="34" charset="-122"/>
                      <a:ea typeface="微软雅黑" panose="020B0503020204020204" pitchFamily="34" charset="-122"/>
                    </a:rPr>
                    <a:t>运行优化</a:t>
                  </a:r>
                </a:p>
              </p:txBody>
            </p:sp>
          </p:grpSp>
          <p:grpSp>
            <p:nvGrpSpPr>
              <p:cNvPr id="107" name="组合 30"/>
              <p:cNvGrpSpPr/>
              <p:nvPr/>
            </p:nvGrpSpPr>
            <p:grpSpPr>
              <a:xfrm>
                <a:off x="6489767" y="1245704"/>
                <a:ext cx="2014709" cy="892062"/>
                <a:chOff x="1327487" y="2996119"/>
                <a:chExt cx="2014709" cy="892062"/>
              </a:xfrm>
            </p:grpSpPr>
            <p:sp>
              <p:nvSpPr>
                <p:cNvPr id="111" name="矩形 110"/>
                <p:cNvSpPr/>
                <p:nvPr/>
              </p:nvSpPr>
              <p:spPr>
                <a:xfrm>
                  <a:off x="1532076" y="2996119"/>
                  <a:ext cx="1650897" cy="865761"/>
                </a:xfrm>
                <a:prstGeom prst="rect">
                  <a:avLst/>
                </a:prstGeom>
                <a:noFill/>
                <a:ln w="25400">
                  <a:solidFill>
                    <a:srgbClr val="006E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112" name="文本框 32"/>
                <p:cNvSpPr txBox="1"/>
                <p:nvPr/>
              </p:nvSpPr>
              <p:spPr>
                <a:xfrm>
                  <a:off x="1327487" y="3244333"/>
                  <a:ext cx="570135" cy="469347"/>
                </a:xfrm>
                <a:prstGeom prst="rect">
                  <a:avLst/>
                </a:prstGeom>
                <a:solidFill>
                  <a:srgbClr val="F2F2F2"/>
                </a:solidFill>
              </p:spPr>
              <p:txBody>
                <a:bodyPr wrap="none" rtlCol="0">
                  <a:spAutoFit/>
                </a:bodyPr>
                <a:lstStyle/>
                <a:p>
                  <a:r>
                    <a:rPr lang="en-US" altLang="zh-CN" sz="2000" dirty="0">
                      <a:solidFill>
                        <a:srgbClr val="006ECC"/>
                      </a:solidFill>
                      <a:latin typeface="微软雅黑" panose="020B0503020204020204" pitchFamily="34" charset="-122"/>
                      <a:ea typeface="微软雅黑" panose="020B0503020204020204" pitchFamily="34" charset="-122"/>
                    </a:rPr>
                    <a:t>03</a:t>
                  </a:r>
                  <a:endParaRPr lang="zh-CN" altLang="en-US" sz="2000" dirty="0">
                    <a:solidFill>
                      <a:srgbClr val="006ECC"/>
                    </a:solidFill>
                    <a:latin typeface="微软雅黑" panose="020B0503020204020204" pitchFamily="34" charset="-122"/>
                    <a:ea typeface="微软雅黑" panose="020B0503020204020204" pitchFamily="34" charset="-122"/>
                  </a:endParaRPr>
                </a:p>
              </p:txBody>
            </p:sp>
            <p:sp>
              <p:nvSpPr>
                <p:cNvPr id="113" name="矩形 112"/>
                <p:cNvSpPr/>
                <p:nvPr/>
              </p:nvSpPr>
              <p:spPr>
                <a:xfrm>
                  <a:off x="1517838" y="3057799"/>
                  <a:ext cx="1824358" cy="830382"/>
                </a:xfrm>
                <a:prstGeom prst="rect">
                  <a:avLst/>
                </a:prstGeom>
              </p:spPr>
              <p:txBody>
                <a:bodyPr wrap="none">
                  <a:spAutoFit/>
                </a:bodyPr>
                <a:lstStyle/>
                <a:p>
                  <a:pPr algn="ctr"/>
                  <a:r>
                    <a:rPr lang="zh-CN" altLang="en-US" sz="2000" b="1" dirty="0">
                      <a:solidFill>
                        <a:srgbClr val="0073D2"/>
                      </a:solidFill>
                      <a:latin typeface="微软雅黑" panose="020B0503020204020204" pitchFamily="34" charset="-122"/>
                      <a:ea typeface="微软雅黑" panose="020B0503020204020204" pitchFamily="34" charset="-122"/>
                    </a:rPr>
                    <a:t>系统平台</a:t>
                  </a:r>
                  <a:endParaRPr lang="en-US" altLang="zh-CN" sz="2000" b="1" dirty="0">
                    <a:solidFill>
                      <a:srgbClr val="0073D2"/>
                    </a:solidFill>
                    <a:latin typeface="微软雅黑" panose="020B0503020204020204" pitchFamily="34" charset="-122"/>
                    <a:ea typeface="微软雅黑" panose="020B0503020204020204" pitchFamily="34" charset="-122"/>
                  </a:endParaRPr>
                </a:p>
                <a:p>
                  <a:pPr algn="ctr"/>
                  <a:r>
                    <a:rPr lang="zh-CN" altLang="en-US" sz="2000" b="1" dirty="0">
                      <a:solidFill>
                        <a:srgbClr val="0073D2"/>
                      </a:solidFill>
                      <a:latin typeface="微软雅黑" panose="020B0503020204020204" pitchFamily="34" charset="-122"/>
                      <a:ea typeface="微软雅黑" panose="020B0503020204020204" pitchFamily="34" charset="-122"/>
                    </a:rPr>
                    <a:t>使用</a:t>
                  </a:r>
                  <a:r>
                    <a:rPr lang="en-US" altLang="zh-CN" sz="2000" b="1" dirty="0">
                      <a:solidFill>
                        <a:srgbClr val="0073D2"/>
                      </a:solidFill>
                      <a:latin typeface="微软雅黑" panose="020B0503020204020204" pitchFamily="34" charset="-122"/>
                      <a:ea typeface="微软雅黑" panose="020B0503020204020204" pitchFamily="34" charset="-122"/>
                    </a:rPr>
                    <a:t>|</a:t>
                  </a:r>
                  <a:r>
                    <a:rPr lang="zh-CN" altLang="en-US" sz="2000" b="1" dirty="0">
                      <a:solidFill>
                        <a:srgbClr val="0073D2"/>
                      </a:solidFill>
                      <a:latin typeface="微软雅黑" panose="020B0503020204020204" pitchFamily="34" charset="-122"/>
                      <a:ea typeface="微软雅黑" panose="020B0503020204020204" pitchFamily="34" charset="-122"/>
                    </a:rPr>
                    <a:t>再优化</a:t>
                  </a:r>
                </a:p>
              </p:txBody>
            </p:sp>
          </p:grpSp>
          <p:sp>
            <p:nvSpPr>
              <p:cNvPr id="108" name="下箭头 9"/>
              <p:cNvSpPr/>
              <p:nvPr/>
            </p:nvSpPr>
            <p:spPr>
              <a:xfrm rot="16200000">
                <a:off x="2881243" y="1379024"/>
                <a:ext cx="87985" cy="599117"/>
              </a:xfrm>
              <a:prstGeom prst="downArrow">
                <a:avLst>
                  <a:gd name="adj1" fmla="val 30093"/>
                  <a:gd name="adj2" fmla="val 212632"/>
                </a:avLst>
              </a:prstGeom>
              <a:solidFill>
                <a:srgbClr val="006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109" name="下箭头 9"/>
              <p:cNvSpPr/>
              <p:nvPr/>
            </p:nvSpPr>
            <p:spPr>
              <a:xfrm rot="16200000">
                <a:off x="5932181" y="1362074"/>
                <a:ext cx="87985" cy="599117"/>
              </a:xfrm>
              <a:prstGeom prst="downArrow">
                <a:avLst>
                  <a:gd name="adj1" fmla="val 30093"/>
                  <a:gd name="adj2" fmla="val 212632"/>
                </a:avLst>
              </a:prstGeom>
              <a:solidFill>
                <a:srgbClr val="006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微软雅黑" panose="020B0503020204020204" pitchFamily="34" charset="-122"/>
                  <a:ea typeface="微软雅黑" panose="020B0503020204020204" pitchFamily="34" charset="-122"/>
                </a:endParaRPr>
              </a:p>
            </p:txBody>
          </p:sp>
          <p:sp>
            <p:nvSpPr>
              <p:cNvPr id="110" name="矩形 3"/>
              <p:cNvSpPr/>
              <p:nvPr/>
            </p:nvSpPr>
            <p:spPr>
              <a:xfrm>
                <a:off x="2141537" y="2235057"/>
                <a:ext cx="6406079" cy="654702"/>
              </a:xfrm>
              <a:prstGeom prst="rect">
                <a:avLst/>
              </a:prstGeom>
            </p:spPr>
            <p:txBody>
              <a:bodyPr wrap="square">
                <a:spAutoFit/>
              </a:bodyPr>
              <a:lstStyle/>
              <a:p>
                <a:pPr>
                  <a:lnSpc>
                    <a:spcPct val="115000"/>
                  </a:lnSpc>
                </a:pP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利用大数据、数据统计、数据挖掘、数据分析等技术手段对数字化支持系统进行两次升级完善。</a:t>
                </a:r>
              </a:p>
            </p:txBody>
          </p:sp>
        </p:grpSp>
        <p:grpSp>
          <p:nvGrpSpPr>
            <p:cNvPr id="120" name="组合 119"/>
            <p:cNvGrpSpPr/>
            <p:nvPr/>
          </p:nvGrpSpPr>
          <p:grpSpPr>
            <a:xfrm>
              <a:off x="2648663" y="925004"/>
              <a:ext cx="6519348" cy="771296"/>
              <a:chOff x="-1037197" y="2523190"/>
              <a:chExt cx="13445333" cy="1721328"/>
            </a:xfrm>
          </p:grpSpPr>
          <p:sp>
            <p:nvSpPr>
              <p:cNvPr id="121" name="平行四边形 120"/>
              <p:cNvSpPr/>
              <p:nvPr/>
            </p:nvSpPr>
            <p:spPr>
              <a:xfrm>
                <a:off x="-1037197" y="2523190"/>
                <a:ext cx="13445333" cy="1721328"/>
              </a:xfrm>
              <a:prstGeom prst="parallelogram">
                <a:avLst>
                  <a:gd name="adj" fmla="val 0"/>
                </a:avLst>
              </a:prstGeom>
              <a:solidFill>
                <a:srgbClr val="006ECC"/>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1400" kern="0" dirty="0">
                  <a:solidFill>
                    <a:sysClr val="windowText" lastClr="000000"/>
                  </a:solidFill>
                  <a:latin typeface="微软雅黑" panose="020B0503020204020204" pitchFamily="34" charset="-122"/>
                  <a:ea typeface="微软雅黑" panose="020B0503020204020204" pitchFamily="34" charset="-122"/>
                </a:endParaRPr>
              </a:p>
            </p:txBody>
          </p:sp>
          <p:sp>
            <p:nvSpPr>
              <p:cNvPr id="122" name="矩形 121"/>
              <p:cNvSpPr/>
              <p:nvPr/>
            </p:nvSpPr>
            <p:spPr>
              <a:xfrm>
                <a:off x="-570879" y="2745413"/>
                <a:ext cx="12293027" cy="1224223"/>
              </a:xfrm>
              <a:prstGeom prst="rect">
                <a:avLst/>
              </a:prstGeom>
            </p:spPr>
            <p:txBody>
              <a:bodyPr wrap="square" anchor="ctr">
                <a:spAutoFit/>
              </a:bodyPr>
              <a:lstStyle/>
              <a:p>
                <a:pPr algn="ctr" defTabSz="1219170"/>
                <a:r>
                  <a:rPr lang="zh-CN" altLang="en-US" sz="2000" b="1" kern="0" dirty="0">
                    <a:solidFill>
                      <a:schemeClr val="bg1"/>
                    </a:solidFill>
                    <a:latin typeface="微软雅黑" panose="020B0503020204020204" pitchFamily="34" charset="-122"/>
                    <a:ea typeface="微软雅黑" panose="020B0503020204020204" pitchFamily="34" charset="-122"/>
                  </a:rPr>
                  <a:t>闵行区教师专业发展数字化支持系统</a:t>
                </a:r>
                <a:endParaRPr lang="en-US" altLang="zh-CN" sz="2000" b="1" kern="0" dirty="0">
                  <a:solidFill>
                    <a:schemeClr val="bg1"/>
                  </a:solidFill>
                  <a:latin typeface="微软雅黑" panose="020B0503020204020204" pitchFamily="34" charset="-122"/>
                  <a:ea typeface="微软雅黑" panose="020B0503020204020204" pitchFamily="34" charset="-122"/>
                </a:endParaRPr>
              </a:p>
            </p:txBody>
          </p:sp>
          <p:sp>
            <p:nvSpPr>
              <p:cNvPr id="123" name="平行四边形 122"/>
              <p:cNvSpPr/>
              <p:nvPr/>
            </p:nvSpPr>
            <p:spPr>
              <a:xfrm>
                <a:off x="-843969" y="2651928"/>
                <a:ext cx="13058880" cy="1463851"/>
              </a:xfrm>
              <a:prstGeom prst="parallelogram">
                <a:avLst>
                  <a:gd name="adj" fmla="val 0"/>
                </a:avLst>
              </a:prstGeom>
              <a:noFill/>
              <a:ln>
                <a:solidFill>
                  <a:schemeClr val="bg1"/>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defRPr/>
                </a:pPr>
                <a:endParaRPr lang="zh-CN" altLang="en-US" sz="1200" kern="0" dirty="0">
                  <a:solidFill>
                    <a:sysClr val="windowText" lastClr="000000"/>
                  </a:solidFill>
                  <a:latin typeface="微软雅黑" panose="020B0503020204020204" pitchFamily="34" charset="-122"/>
                  <a:ea typeface="微软雅黑" panose="020B0503020204020204" pitchFamily="34" charset="-122"/>
                </a:endParaRPr>
              </a:p>
            </p:txBody>
          </p:sp>
        </p:grpSp>
        <p:grpSp>
          <p:nvGrpSpPr>
            <p:cNvPr id="124" name="组合 123"/>
            <p:cNvGrpSpPr/>
            <p:nvPr/>
          </p:nvGrpSpPr>
          <p:grpSpPr>
            <a:xfrm>
              <a:off x="615434" y="4333310"/>
              <a:ext cx="11116783" cy="1846367"/>
              <a:chOff x="483870" y="3400485"/>
              <a:chExt cx="8337587" cy="1384775"/>
            </a:xfrm>
          </p:grpSpPr>
          <p:pic>
            <p:nvPicPr>
              <p:cNvPr id="125" name="图片 1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460" y="3502267"/>
                <a:ext cx="1495554" cy="1048607"/>
              </a:xfrm>
              <a:prstGeom prst="rect">
                <a:avLst/>
              </a:prstGeom>
            </p:spPr>
          </p:pic>
          <p:cxnSp>
            <p:nvCxnSpPr>
              <p:cNvPr id="126" name="直接连接符 125"/>
              <p:cNvCxnSpPr/>
              <p:nvPr/>
            </p:nvCxnSpPr>
            <p:spPr>
              <a:xfrm>
                <a:off x="483870" y="3400485"/>
                <a:ext cx="8337587" cy="0"/>
              </a:xfrm>
              <a:prstGeom prst="line">
                <a:avLst/>
              </a:prstGeom>
            </p:spPr>
            <p:style>
              <a:lnRef idx="1">
                <a:schemeClr val="accent1"/>
              </a:lnRef>
              <a:fillRef idx="0">
                <a:schemeClr val="accent1"/>
              </a:fillRef>
              <a:effectRef idx="0">
                <a:schemeClr val="accent1"/>
              </a:effectRef>
              <a:fontRef idx="minor">
                <a:schemeClr val="tx1"/>
              </a:fontRef>
            </p:style>
          </p:cxnSp>
          <p:sp>
            <p:nvSpPr>
              <p:cNvPr id="127" name="矩形 126"/>
              <p:cNvSpPr/>
              <p:nvPr/>
            </p:nvSpPr>
            <p:spPr>
              <a:xfrm>
                <a:off x="2295288" y="3514690"/>
                <a:ext cx="6419850" cy="1270570"/>
              </a:xfrm>
              <a:prstGeom prst="rect">
                <a:avLst/>
              </a:prstGeom>
            </p:spPr>
            <p:txBody>
              <a:bodyPr wrap="square">
                <a:spAutoFit/>
              </a:bodyPr>
              <a:lstStyle/>
              <a:p>
                <a:pPr>
                  <a:lnSpc>
                    <a:spcPct val="115000"/>
                  </a:lnSpc>
                </a:pPr>
                <a:r>
                  <a:rPr lang="zh-CN" altLang="en-US"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确定系统平台的功能需求</a:t>
                </a:r>
                <a:endParaRPr lang="en-US"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15000"/>
                  </a:lnSpc>
                </a:pPr>
                <a:r>
                  <a:rPr lang="zh-CN" altLang="en-US"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探索基于数据挖掘和能力胜任模型的教师专业发展评价指标</a:t>
                </a:r>
                <a:endParaRPr lang="en-US"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15000"/>
                  </a:lnSpc>
                </a:pPr>
                <a:r>
                  <a:rPr lang="zh-CN" altLang="en-US"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根据教师管理业务模型和教师专业评价指标</a:t>
                </a:r>
                <a:endParaRPr lang="en-US"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nSpc>
                    <a:spcPct val="115000"/>
                  </a:lnSpc>
                </a:pPr>
                <a:r>
                  <a:rPr lang="zh-CN" altLang="en-US"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构建闵行区教师专业发展指标体系</a:t>
                </a:r>
                <a:r>
                  <a:rPr lang="zh-CN" altLang="en-US" sz="16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分模块建设</a:t>
                </a:r>
                <a:r>
                  <a:rPr lang="zh-CN" altLang="en-US"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业务系统。</a:t>
                </a:r>
                <a:endPar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grpSp>
        <p:sp>
          <p:nvSpPr>
            <p:cNvPr id="128" name="矩形 127"/>
            <p:cNvSpPr/>
            <p:nvPr/>
          </p:nvSpPr>
          <p:spPr>
            <a:xfrm>
              <a:off x="615433" y="6062002"/>
              <a:ext cx="11369040" cy="439896"/>
            </a:xfrm>
            <a:prstGeom prst="rect">
              <a:avLst/>
            </a:prstGeom>
          </p:spPr>
          <p:txBody>
            <a:bodyPr wrap="square">
              <a:spAutoFit/>
            </a:bodyPr>
            <a:lstStyle/>
            <a:p>
              <a:pPr algn="just" defTabSz="1219170">
                <a:lnSpc>
                  <a:spcPct val="115000"/>
                </a:lnSpc>
                <a:defRPr/>
              </a:pPr>
              <a:r>
                <a:rPr lang="zh-CN" altLang="zh-CN" sz="14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已实现</a:t>
              </a:r>
              <a:r>
                <a:rPr lang="zh-CN" altLang="zh-CN" sz="14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教师研修网</a:t>
              </a:r>
              <a:r>
                <a:rPr lang="en-US" altLang="zh-CN" sz="14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4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课堂教学云录播系统</a:t>
              </a:r>
              <a:r>
                <a:rPr lang="en-US" altLang="zh-CN" sz="14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4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学业质量分析系统</a:t>
              </a:r>
              <a:r>
                <a:rPr lang="en-US" altLang="zh-CN" sz="14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4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教师档案管理系统</a:t>
              </a:r>
              <a:r>
                <a:rPr lang="en-US" altLang="zh-CN" sz="14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400" kern="100" dirty="0">
                  <a:solidFill>
                    <a:srgbClr val="006ECC"/>
                  </a:solidFill>
                  <a:latin typeface="微软雅黑" panose="020B0503020204020204" pitchFamily="34" charset="-122"/>
                  <a:ea typeface="微软雅黑" panose="020B0503020204020204" pitchFamily="34" charset="-122"/>
                  <a:cs typeface="Times New Roman" panose="02020603050405020304" pitchFamily="18" charset="0"/>
                </a:rPr>
                <a:t>个人空间</a:t>
              </a:r>
              <a:r>
                <a:rPr lang="zh-CN" altLang="zh-CN" sz="14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等平台统整。</a:t>
              </a:r>
            </a:p>
          </p:txBody>
        </p:sp>
      </p:grpSp>
      <p:pic>
        <p:nvPicPr>
          <p:cNvPr id="3" name="图片 2">
            <a:extLst>
              <a:ext uri="{FF2B5EF4-FFF2-40B4-BE49-F238E27FC236}">
                <a16:creationId xmlns="" xmlns:a16="http://schemas.microsoft.com/office/drawing/2014/main" id="{C16E7EAE-39C4-45A7-8BE8-622C6820C5B8}"/>
              </a:ext>
            </a:extLst>
          </p:cNvPr>
          <p:cNvPicPr>
            <a:picLocks noChangeAspect="1"/>
          </p:cNvPicPr>
          <p:nvPr/>
        </p:nvPicPr>
        <p:blipFill>
          <a:blip r:embed="rId5"/>
          <a:stretch>
            <a:fillRect/>
          </a:stretch>
        </p:blipFill>
        <p:spPr>
          <a:xfrm>
            <a:off x="0" y="0"/>
            <a:ext cx="9144000" cy="5143500"/>
          </a:xfrm>
          <a:prstGeom prst="rect">
            <a:avLst/>
          </a:prstGeom>
        </p:spPr>
      </p:pic>
    </p:spTree>
    <p:extLst>
      <p:ext uri="{BB962C8B-B14F-4D97-AF65-F5344CB8AC3E}">
        <p14:creationId xmlns:p14="http://schemas.microsoft.com/office/powerpoint/2010/main" val="386459479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图片 95"/>
          <p:cNvPicPr>
            <a:picLocks noChangeAspect="1"/>
          </p:cNvPicPr>
          <p:nvPr/>
        </p:nvPicPr>
        <p:blipFill>
          <a:blip r:embed="rId3"/>
          <a:stretch>
            <a:fillRect/>
          </a:stretch>
        </p:blipFill>
        <p:spPr>
          <a:xfrm>
            <a:off x="539552" y="1088460"/>
            <a:ext cx="7974259" cy="3670110"/>
          </a:xfrm>
          <a:prstGeom prst="rect">
            <a:avLst/>
          </a:prstGeom>
          <a:effectLst>
            <a:innerShdw blurRad="152400">
              <a:prstClr val="black">
                <a:alpha val="35000"/>
              </a:prstClr>
            </a:innerShdw>
          </a:effectLst>
        </p:spPr>
      </p:pic>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4.2 </a:t>
            </a:r>
            <a:r>
              <a:rPr lang="zh-CN" altLang="en-US" sz="2000" b="1" dirty="0">
                <a:solidFill>
                  <a:srgbClr val="005DA2"/>
                </a:solidFill>
                <a:latin typeface="微软雅黑" panose="020B0503020204020204" pitchFamily="34" charset="-122"/>
                <a:ea typeface="微软雅黑" panose="020B0503020204020204" pitchFamily="34" charset="-122"/>
              </a:rPr>
              <a:t>应用数据，让教育大数据服务区域发展 </a:t>
            </a:r>
          </a:p>
        </p:txBody>
      </p:sp>
      <p:pic>
        <p:nvPicPr>
          <p:cNvPr id="47" name="图片 46"/>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
        <p:nvSpPr>
          <p:cNvPr id="4" name="矩形 3"/>
          <p:cNvSpPr/>
          <p:nvPr/>
        </p:nvSpPr>
        <p:spPr>
          <a:xfrm>
            <a:off x="731509" y="1307688"/>
            <a:ext cx="3456384" cy="3231654"/>
          </a:xfrm>
          <a:prstGeom prst="rect">
            <a:avLst/>
          </a:prstGeom>
        </p:spPr>
        <p:txBody>
          <a:bodyPr wrap="square">
            <a:spAutoFit/>
          </a:bodyPr>
          <a:lstStyle/>
          <a:p>
            <a:pPr>
              <a:lnSpc>
                <a:spcPct val="150000"/>
              </a:lnSpc>
            </a:pPr>
            <a:r>
              <a:rPr lang="zh-CN" altLang="zh-CN" b="1" dirty="0">
                <a:solidFill>
                  <a:schemeClr val="bg1"/>
                </a:solidFill>
                <a:latin typeface="微软雅黑" panose="020B0503020204020204" pitchFamily="34" charset="-122"/>
                <a:ea typeface="微软雅黑" panose="020B0503020204020204" pitchFamily="34" charset="-122"/>
              </a:rPr>
              <a:t>学校视角</a:t>
            </a:r>
            <a:r>
              <a:rPr lang="en-US" altLang="zh-CN" b="1" dirty="0">
                <a:solidFill>
                  <a:schemeClr val="bg1"/>
                </a:solidFill>
                <a:latin typeface="微软雅黑" panose="020B0503020204020204" pitchFamily="34" charset="-122"/>
                <a:ea typeface="微软雅黑" panose="020B0503020204020204" pitchFamily="34" charset="-122"/>
              </a:rPr>
              <a:t>  </a:t>
            </a:r>
          </a:p>
          <a:p>
            <a:pPr>
              <a:lnSpc>
                <a:spcPct val="150000"/>
              </a:lnSpc>
            </a:pPr>
            <a:r>
              <a:rPr lang="zh-CN" altLang="zh-CN" sz="1400" dirty="0">
                <a:latin typeface="微软雅黑" panose="020B0503020204020204" pitchFamily="34" charset="-122"/>
                <a:ea typeface="微软雅黑" panose="020B0503020204020204" pitchFamily="34" charset="-122"/>
              </a:rPr>
              <a:t>教师数据分析结果</a:t>
            </a:r>
            <a:endParaRPr lang="en-US" altLang="zh-CN" sz="1400" dirty="0">
              <a:latin typeface="微软雅黑" panose="020B0503020204020204" pitchFamily="34" charset="-122"/>
              <a:ea typeface="微软雅黑" panose="020B0503020204020204" pitchFamily="34" charset="-122"/>
            </a:endParaRPr>
          </a:p>
          <a:p>
            <a:pPr>
              <a:lnSpc>
                <a:spcPct val="150000"/>
              </a:lnSpc>
            </a:pPr>
            <a:r>
              <a:rPr lang="zh-CN" altLang="zh-CN" sz="1400" dirty="0">
                <a:latin typeface="微软雅黑" panose="020B0503020204020204" pitchFamily="34" charset="-122"/>
                <a:ea typeface="微软雅黑" panose="020B0503020204020204" pitchFamily="34" charset="-122"/>
              </a:rPr>
              <a:t>可视化呈现部分样态</a:t>
            </a:r>
            <a:endParaRPr lang="en-US" altLang="zh-CN" sz="1400" dirty="0">
              <a:latin typeface="微软雅黑" panose="020B0503020204020204" pitchFamily="34" charset="-122"/>
              <a:ea typeface="微软雅黑" panose="020B0503020204020204" pitchFamily="34" charset="-122"/>
            </a:endParaRPr>
          </a:p>
          <a:p>
            <a:pPr>
              <a:lnSpc>
                <a:spcPct val="150000"/>
              </a:lnSpc>
            </a:pPr>
            <a:endParaRPr lang="en-US" altLang="zh-CN" dirty="0">
              <a:latin typeface="微软雅黑" panose="020B0503020204020204" pitchFamily="34" charset="-122"/>
              <a:ea typeface="微软雅黑" panose="020B0503020204020204" pitchFamily="34" charset="-122"/>
            </a:endParaRPr>
          </a:p>
          <a:p>
            <a:pPr>
              <a:lnSpc>
                <a:spcPct val="200000"/>
              </a:lnSpc>
            </a:pPr>
            <a:r>
              <a:rPr lang="zh-CN" altLang="zh-CN" b="1" dirty="0">
                <a:solidFill>
                  <a:srgbClr val="005DA2"/>
                </a:solidFill>
                <a:latin typeface="微软雅黑" panose="020B0503020204020204" pitchFamily="34" charset="-122"/>
                <a:ea typeface="微软雅黑" panose="020B0503020204020204" pitchFamily="34" charset="-122"/>
              </a:rPr>
              <a:t>教师个体分析视角</a:t>
            </a:r>
            <a:endParaRPr lang="en-US" altLang="zh-CN" b="1" dirty="0">
              <a:solidFill>
                <a:srgbClr val="005DA2"/>
              </a:solidFill>
              <a:latin typeface="微软雅黑" panose="020B0503020204020204" pitchFamily="34" charset="-122"/>
              <a:ea typeface="微软雅黑" panose="020B0503020204020204" pitchFamily="34" charset="-122"/>
            </a:endParaRPr>
          </a:p>
          <a:p>
            <a:pPr>
              <a:lnSpc>
                <a:spcPct val="200000"/>
              </a:lnSpc>
            </a:pPr>
            <a:r>
              <a:rPr lang="zh-CN" altLang="zh-CN" b="1" dirty="0">
                <a:solidFill>
                  <a:srgbClr val="005DA2"/>
                </a:solidFill>
                <a:latin typeface="微软雅黑" panose="020B0503020204020204" pitchFamily="34" charset="-122"/>
                <a:ea typeface="微软雅黑" panose="020B0503020204020204" pitchFamily="34" charset="-122"/>
              </a:rPr>
              <a:t>区域整体分析视角</a:t>
            </a:r>
            <a:endParaRPr lang="en-US" altLang="zh-CN" b="1" dirty="0">
              <a:solidFill>
                <a:srgbClr val="005DA2"/>
              </a:solidFill>
              <a:latin typeface="微软雅黑" panose="020B0503020204020204" pitchFamily="34" charset="-122"/>
              <a:ea typeface="微软雅黑" panose="020B0503020204020204" pitchFamily="34" charset="-122"/>
            </a:endParaRPr>
          </a:p>
          <a:p>
            <a:pPr>
              <a:lnSpc>
                <a:spcPct val="200000"/>
              </a:lnSpc>
            </a:pPr>
            <a:r>
              <a:rPr lang="zh-CN" altLang="zh-CN" b="1" dirty="0">
                <a:solidFill>
                  <a:srgbClr val="005DA2"/>
                </a:solidFill>
                <a:latin typeface="微软雅黑" panose="020B0503020204020204" pitchFamily="34" charset="-122"/>
                <a:ea typeface="微软雅黑" panose="020B0503020204020204" pitchFamily="34" charset="-122"/>
              </a:rPr>
              <a:t>教师群组分析视角</a:t>
            </a:r>
          </a:p>
        </p:txBody>
      </p:sp>
      <p:sp>
        <p:nvSpPr>
          <p:cNvPr id="88" name="等腰三角形 87"/>
          <p:cNvSpPr/>
          <p:nvPr/>
        </p:nvSpPr>
        <p:spPr>
          <a:xfrm rot="5400000">
            <a:off x="1812133" y="1581646"/>
            <a:ext cx="144016" cy="108000"/>
          </a:xfrm>
          <a:prstGeom prst="triangle">
            <a:avLst/>
          </a:prstGeom>
          <a:solidFill>
            <a:srgbClr val="F09C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9532020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0" y="1651830"/>
            <a:ext cx="9144000" cy="1814777"/>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6" name="矩形 45"/>
            <p:cNvSpPr/>
            <p:nvPr/>
          </p:nvSpPr>
          <p:spPr>
            <a:xfrm>
              <a:off x="170694" y="261768"/>
              <a:ext cx="3936004" cy="611981"/>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8" name="文本框 6"/>
            <p:cNvSpPr txBox="1"/>
            <p:nvPr/>
          </p:nvSpPr>
          <p:spPr>
            <a:xfrm>
              <a:off x="650907" y="284178"/>
              <a:ext cx="569115" cy="559734"/>
            </a:xfrm>
            <a:prstGeom prst="rect">
              <a:avLst/>
            </a:prstGeom>
            <a:noFill/>
          </p:spPr>
          <p:txBody>
            <a:bodyPr wrap="square" lIns="68580" tIns="34290" rIns="68580" bIns="34290" rtlCol="0">
              <a:spAutoFit/>
            </a:bodyPr>
            <a:lstStyle/>
            <a:p>
              <a:r>
                <a:rPr lang="en-US" altLang="zh-CN" sz="8000" dirty="0">
                  <a:solidFill>
                    <a:schemeClr val="bg1">
                      <a:lumMod val="95000"/>
                    </a:schemeClr>
                  </a:solidFill>
                  <a:latin typeface="Impact" panose="020B0806030902050204" pitchFamily="34" charset="0"/>
                </a:rPr>
                <a:t>05</a:t>
              </a:r>
              <a:endParaRPr lang="zh-CN" altLang="en-US" sz="8000" dirty="0">
                <a:solidFill>
                  <a:schemeClr val="bg1">
                    <a:lumMod val="95000"/>
                  </a:schemeClr>
                </a:solidFill>
                <a:latin typeface="Impact" panose="020B0806030902050204" pitchFamily="34" charset="0"/>
              </a:endParaRPr>
            </a:p>
          </p:txBody>
        </p:sp>
      </p:grpSp>
      <p:sp>
        <p:nvSpPr>
          <p:cNvPr id="49" name="TextBox 48"/>
          <p:cNvSpPr txBox="1"/>
          <p:nvPr/>
        </p:nvSpPr>
        <p:spPr>
          <a:xfrm>
            <a:off x="2643174" y="2174977"/>
            <a:ext cx="7282656" cy="623250"/>
          </a:xfrm>
          <a:prstGeom prst="rect">
            <a:avLst/>
          </a:prstGeom>
          <a:noFill/>
        </p:spPr>
        <p:txBody>
          <a:bodyPr wrap="square" lIns="68584" tIns="34291" rIns="68584" bIns="34291" rtlCol="0">
            <a:spAutoFit/>
          </a:bodyPr>
          <a:lstStyle>
            <a:defPPr>
              <a:defRPr lang="zh-CN"/>
            </a:defPPr>
            <a:lvl1pPr>
              <a:defRPr sz="4800" b="1" spc="60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sz="3600" spc="0" dirty="0">
                <a:solidFill>
                  <a:srgbClr val="005DA2"/>
                </a:solidFill>
              </a:rPr>
              <a:t>反思展望 </a:t>
            </a:r>
            <a:r>
              <a:rPr lang="zh-CN" altLang="en-US" sz="2400" spc="0" dirty="0"/>
              <a:t>闵行的“智慧教育示范区”建设</a:t>
            </a:r>
          </a:p>
        </p:txBody>
      </p:sp>
      <p:grpSp>
        <p:nvGrpSpPr>
          <p:cNvPr id="7" name="组合 6"/>
          <p:cNvGrpSpPr/>
          <p:nvPr/>
        </p:nvGrpSpPr>
        <p:grpSpPr>
          <a:xfrm>
            <a:off x="5940152" y="1274820"/>
            <a:ext cx="432048" cy="432834"/>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 name="组合 5"/>
          <p:cNvGrpSpPr/>
          <p:nvPr/>
        </p:nvGrpSpPr>
        <p:grpSpPr>
          <a:xfrm>
            <a:off x="4644008" y="1275213"/>
            <a:ext cx="432048" cy="432048"/>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9" name="组合 8"/>
          <p:cNvGrpSpPr/>
          <p:nvPr/>
        </p:nvGrpSpPr>
        <p:grpSpPr>
          <a:xfrm>
            <a:off x="5292080" y="1274820"/>
            <a:ext cx="432833" cy="432834"/>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4" name="组合 3"/>
          <p:cNvGrpSpPr/>
          <p:nvPr/>
        </p:nvGrpSpPr>
        <p:grpSpPr>
          <a:xfrm>
            <a:off x="3347864" y="1274820"/>
            <a:ext cx="432833" cy="432834"/>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 name="组合 4"/>
          <p:cNvGrpSpPr/>
          <p:nvPr/>
        </p:nvGrpSpPr>
        <p:grpSpPr>
          <a:xfrm>
            <a:off x="3995936" y="1274820"/>
            <a:ext cx="432833" cy="432834"/>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pic>
        <p:nvPicPr>
          <p:cNvPr id="26" name="图片 25"/>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213003"/>
            <a:ext cx="1290943" cy="414531"/>
          </a:xfrm>
          <a:prstGeom prst="rect">
            <a:avLst/>
          </a:prstGeom>
        </p:spPr>
      </p:pic>
    </p:spTree>
    <p:extLst>
      <p:ext uri="{BB962C8B-B14F-4D97-AF65-F5344CB8AC3E}">
        <p14:creationId xmlns:p14="http://schemas.microsoft.com/office/powerpoint/2010/main" val="773262291"/>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5.1 </a:t>
            </a:r>
            <a:r>
              <a:rPr lang="zh-CN" altLang="en-US" sz="2000" b="1" dirty="0">
                <a:solidFill>
                  <a:srgbClr val="005DA2"/>
                </a:solidFill>
                <a:latin typeface="微软雅黑" panose="020B0503020204020204" pitchFamily="34" charset="-122"/>
                <a:ea typeface="微软雅黑" panose="020B0503020204020204" pitchFamily="34" charset="-122"/>
              </a:rPr>
              <a:t>区域教育大数据的综合和单领域应用如何统筹协调</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pSp>
        <p:nvGrpSpPr>
          <p:cNvPr id="4" name="组合 3"/>
          <p:cNvGrpSpPr/>
          <p:nvPr/>
        </p:nvGrpSpPr>
        <p:grpSpPr>
          <a:xfrm>
            <a:off x="567824" y="1666240"/>
            <a:ext cx="7604576" cy="3322962"/>
            <a:chOff x="2879409" y="1039288"/>
            <a:chExt cx="8421687" cy="3680013"/>
          </a:xfrm>
        </p:grpSpPr>
        <p:grpSp>
          <p:nvGrpSpPr>
            <p:cNvPr id="5" name="组合 4"/>
            <p:cNvGrpSpPr/>
            <p:nvPr/>
          </p:nvGrpSpPr>
          <p:grpSpPr>
            <a:xfrm>
              <a:off x="2879409" y="1039288"/>
              <a:ext cx="8421687" cy="2484437"/>
              <a:chOff x="2879409" y="1039288"/>
              <a:chExt cx="8421687" cy="2484437"/>
            </a:xfrm>
          </p:grpSpPr>
          <p:grpSp>
            <p:nvGrpSpPr>
              <p:cNvPr id="16" name="组合 1"/>
              <p:cNvGrpSpPr>
                <a:grpSpLocks/>
              </p:cNvGrpSpPr>
              <p:nvPr/>
            </p:nvGrpSpPr>
            <p:grpSpPr bwMode="auto">
              <a:xfrm>
                <a:off x="8892859" y="1039288"/>
                <a:ext cx="2408237" cy="2484437"/>
                <a:chOff x="7484865" y="1700213"/>
                <a:chExt cx="3211710" cy="3314377"/>
              </a:xfrm>
            </p:grpSpPr>
            <p:grpSp>
              <p:nvGrpSpPr>
                <p:cNvPr id="36" name="组合 10"/>
                <p:cNvGrpSpPr>
                  <a:grpSpLocks/>
                </p:cNvGrpSpPr>
                <p:nvPr/>
              </p:nvGrpSpPr>
              <p:grpSpPr bwMode="auto">
                <a:xfrm>
                  <a:off x="7484865" y="1700213"/>
                  <a:ext cx="3211710" cy="3314377"/>
                  <a:chOff x="2362200" y="1066800"/>
                  <a:chExt cx="4572000" cy="4572000"/>
                </a:xfrm>
              </p:grpSpPr>
              <p:grpSp>
                <p:nvGrpSpPr>
                  <p:cNvPr id="42" name="Group 37"/>
                  <p:cNvGrpSpPr/>
                  <p:nvPr/>
                </p:nvGrpSpPr>
                <p:grpSpPr>
                  <a:xfrm>
                    <a:off x="2362200" y="1066800"/>
                    <a:ext cx="4572000" cy="4572000"/>
                    <a:chOff x="2362200" y="1066800"/>
                    <a:chExt cx="4572000" cy="4572000"/>
                  </a:xfrm>
                  <a:effectLst>
                    <a:outerShdw blurRad="190500" dist="190500" dir="2700000" algn="tl" rotWithShape="0">
                      <a:prstClr val="black">
                        <a:alpha val="20000"/>
                      </a:prstClr>
                    </a:outerShdw>
                  </a:effectLst>
                </p:grpSpPr>
                <p:sp>
                  <p:nvSpPr>
                    <p:cNvPr id="46" name="Freeform 8"/>
                    <p:cNvSpPr>
                      <a:spLocks/>
                    </p:cNvSpPr>
                    <p:nvPr/>
                  </p:nvSpPr>
                  <p:spPr bwMode="auto">
                    <a:xfrm>
                      <a:off x="2362200" y="1066800"/>
                      <a:ext cx="2688166" cy="2286000"/>
                    </a:xfrm>
                    <a:custGeom>
                      <a:avLst/>
                      <a:gdLst/>
                      <a:ahLst/>
                      <a:cxnLst>
                        <a:cxn ang="0">
                          <a:pos x="2405" y="600"/>
                        </a:cxn>
                        <a:cxn ang="0">
                          <a:pos x="2349" y="645"/>
                        </a:cxn>
                        <a:cxn ang="0">
                          <a:pos x="2293" y="689"/>
                        </a:cxn>
                        <a:cxn ang="0">
                          <a:pos x="2259" y="692"/>
                        </a:cxn>
                        <a:cxn ang="0">
                          <a:pos x="2221" y="676"/>
                        </a:cxn>
                        <a:cxn ang="0">
                          <a:pos x="2183" y="629"/>
                        </a:cxn>
                        <a:cxn ang="0">
                          <a:pos x="2160" y="0"/>
                        </a:cxn>
                        <a:cxn ang="0">
                          <a:pos x="1994" y="7"/>
                        </a:cxn>
                        <a:cxn ang="0">
                          <a:pos x="1778" y="34"/>
                        </a:cxn>
                        <a:cxn ang="0">
                          <a:pos x="1569" y="83"/>
                        </a:cxn>
                        <a:cxn ang="0">
                          <a:pos x="1368" y="150"/>
                        </a:cxn>
                        <a:cxn ang="0">
                          <a:pos x="1176" y="236"/>
                        </a:cxn>
                        <a:cxn ang="0">
                          <a:pos x="995" y="341"/>
                        </a:cxn>
                        <a:cxn ang="0">
                          <a:pos x="826" y="462"/>
                        </a:cxn>
                        <a:cxn ang="0">
                          <a:pos x="669" y="597"/>
                        </a:cxn>
                        <a:cxn ang="0">
                          <a:pos x="526" y="746"/>
                        </a:cxn>
                        <a:cxn ang="0">
                          <a:pos x="398" y="911"/>
                        </a:cxn>
                        <a:cxn ang="0">
                          <a:pos x="285" y="1085"/>
                        </a:cxn>
                        <a:cxn ang="0">
                          <a:pos x="191" y="1271"/>
                        </a:cxn>
                        <a:cxn ang="0">
                          <a:pos x="114" y="1468"/>
                        </a:cxn>
                        <a:cxn ang="0">
                          <a:pos x="54" y="1673"/>
                        </a:cxn>
                        <a:cxn ang="0">
                          <a:pos x="16" y="1886"/>
                        </a:cxn>
                        <a:cxn ang="0">
                          <a:pos x="0" y="2104"/>
                        </a:cxn>
                        <a:cxn ang="0">
                          <a:pos x="590" y="2155"/>
                        </a:cxn>
                        <a:cxn ang="0">
                          <a:pos x="671" y="2106"/>
                        </a:cxn>
                        <a:cxn ang="0">
                          <a:pos x="692" y="2063"/>
                        </a:cxn>
                        <a:cxn ang="0">
                          <a:pos x="689" y="2030"/>
                        </a:cxn>
                        <a:cxn ang="0">
                          <a:pos x="644" y="1972"/>
                        </a:cxn>
                        <a:cxn ang="0">
                          <a:pos x="600" y="1917"/>
                        </a:cxn>
                        <a:cxn ang="0">
                          <a:pos x="597" y="1882"/>
                        </a:cxn>
                        <a:cxn ang="0">
                          <a:pos x="617" y="1841"/>
                        </a:cxn>
                        <a:cxn ang="0">
                          <a:pos x="656" y="1808"/>
                        </a:cxn>
                        <a:cxn ang="0">
                          <a:pos x="714" y="1787"/>
                        </a:cxn>
                        <a:cxn ang="0">
                          <a:pos x="764" y="1783"/>
                        </a:cxn>
                        <a:cxn ang="0">
                          <a:pos x="831" y="1792"/>
                        </a:cxn>
                        <a:cxn ang="0">
                          <a:pos x="885" y="1816"/>
                        </a:cxn>
                        <a:cxn ang="0">
                          <a:pos x="921" y="1850"/>
                        </a:cxn>
                        <a:cxn ang="0">
                          <a:pos x="934" y="1893"/>
                        </a:cxn>
                        <a:cxn ang="0">
                          <a:pos x="925" y="1927"/>
                        </a:cxn>
                        <a:cxn ang="0">
                          <a:pos x="867" y="1991"/>
                        </a:cxn>
                        <a:cxn ang="0">
                          <a:pos x="838" y="2041"/>
                        </a:cxn>
                        <a:cxn ang="0">
                          <a:pos x="840" y="2072"/>
                        </a:cxn>
                        <a:cxn ang="0">
                          <a:pos x="874" y="2122"/>
                        </a:cxn>
                        <a:cxn ang="0">
                          <a:pos x="968" y="2160"/>
                        </a:cxn>
                        <a:cxn ang="0">
                          <a:pos x="2164" y="956"/>
                        </a:cxn>
                        <a:cxn ang="0">
                          <a:pos x="2203" y="871"/>
                        </a:cxn>
                        <a:cxn ang="0">
                          <a:pos x="2239" y="846"/>
                        </a:cxn>
                        <a:cxn ang="0">
                          <a:pos x="2270" y="838"/>
                        </a:cxn>
                        <a:cxn ang="0">
                          <a:pos x="2313" y="853"/>
                        </a:cxn>
                        <a:cxn ang="0">
                          <a:pos x="2385" y="920"/>
                        </a:cxn>
                        <a:cxn ang="0">
                          <a:pos x="2429" y="936"/>
                        </a:cxn>
                        <a:cxn ang="0">
                          <a:pos x="2461" y="929"/>
                        </a:cxn>
                        <a:cxn ang="0">
                          <a:pos x="2499" y="896"/>
                        </a:cxn>
                        <a:cxn ang="0">
                          <a:pos x="2526" y="847"/>
                        </a:cxn>
                        <a:cxn ang="0">
                          <a:pos x="2539" y="783"/>
                        </a:cxn>
                        <a:cxn ang="0">
                          <a:pos x="2537" y="732"/>
                        </a:cxn>
                        <a:cxn ang="0">
                          <a:pos x="2521" y="671"/>
                        </a:cxn>
                        <a:cxn ang="0">
                          <a:pos x="2490" y="626"/>
                        </a:cxn>
                        <a:cxn ang="0">
                          <a:pos x="2450" y="600"/>
                        </a:cxn>
                      </a:cxnLst>
                      <a:rect l="0" t="0" r="r" b="b"/>
                      <a:pathLst>
                        <a:path w="2540" h="2160">
                          <a:moveTo>
                            <a:pt x="2429" y="597"/>
                          </a:moveTo>
                          <a:lnTo>
                            <a:pt x="2429" y="597"/>
                          </a:lnTo>
                          <a:lnTo>
                            <a:pt x="2416" y="597"/>
                          </a:lnTo>
                          <a:lnTo>
                            <a:pt x="2405" y="600"/>
                          </a:lnTo>
                          <a:lnTo>
                            <a:pt x="2394" y="606"/>
                          </a:lnTo>
                          <a:lnTo>
                            <a:pt x="2385" y="611"/>
                          </a:lnTo>
                          <a:lnTo>
                            <a:pt x="2367" y="627"/>
                          </a:lnTo>
                          <a:lnTo>
                            <a:pt x="2349" y="645"/>
                          </a:lnTo>
                          <a:lnTo>
                            <a:pt x="2331" y="664"/>
                          </a:lnTo>
                          <a:lnTo>
                            <a:pt x="2313" y="678"/>
                          </a:lnTo>
                          <a:lnTo>
                            <a:pt x="2304" y="685"/>
                          </a:lnTo>
                          <a:lnTo>
                            <a:pt x="2293" y="689"/>
                          </a:lnTo>
                          <a:lnTo>
                            <a:pt x="2283" y="692"/>
                          </a:lnTo>
                          <a:lnTo>
                            <a:pt x="2270" y="694"/>
                          </a:lnTo>
                          <a:lnTo>
                            <a:pt x="2270" y="694"/>
                          </a:lnTo>
                          <a:lnTo>
                            <a:pt x="2259" y="692"/>
                          </a:lnTo>
                          <a:lnTo>
                            <a:pt x="2250" y="691"/>
                          </a:lnTo>
                          <a:lnTo>
                            <a:pt x="2239" y="687"/>
                          </a:lnTo>
                          <a:lnTo>
                            <a:pt x="2230" y="682"/>
                          </a:lnTo>
                          <a:lnTo>
                            <a:pt x="2221" y="676"/>
                          </a:lnTo>
                          <a:lnTo>
                            <a:pt x="2212" y="669"/>
                          </a:lnTo>
                          <a:lnTo>
                            <a:pt x="2203" y="660"/>
                          </a:lnTo>
                          <a:lnTo>
                            <a:pt x="2196" y="651"/>
                          </a:lnTo>
                          <a:lnTo>
                            <a:pt x="2183" y="629"/>
                          </a:lnTo>
                          <a:lnTo>
                            <a:pt x="2173" y="604"/>
                          </a:lnTo>
                          <a:lnTo>
                            <a:pt x="2164" y="577"/>
                          </a:lnTo>
                          <a:lnTo>
                            <a:pt x="2160" y="546"/>
                          </a:lnTo>
                          <a:lnTo>
                            <a:pt x="2160" y="0"/>
                          </a:lnTo>
                          <a:lnTo>
                            <a:pt x="2160" y="0"/>
                          </a:lnTo>
                          <a:lnTo>
                            <a:pt x="2104" y="0"/>
                          </a:lnTo>
                          <a:lnTo>
                            <a:pt x="2048" y="4"/>
                          </a:lnTo>
                          <a:lnTo>
                            <a:pt x="1994" y="7"/>
                          </a:lnTo>
                          <a:lnTo>
                            <a:pt x="1938" y="11"/>
                          </a:lnTo>
                          <a:lnTo>
                            <a:pt x="1884" y="18"/>
                          </a:lnTo>
                          <a:lnTo>
                            <a:pt x="1830" y="25"/>
                          </a:lnTo>
                          <a:lnTo>
                            <a:pt x="1778" y="34"/>
                          </a:lnTo>
                          <a:lnTo>
                            <a:pt x="1724" y="43"/>
                          </a:lnTo>
                          <a:lnTo>
                            <a:pt x="1671" y="56"/>
                          </a:lnTo>
                          <a:lnTo>
                            <a:pt x="1619" y="69"/>
                          </a:lnTo>
                          <a:lnTo>
                            <a:pt x="1569" y="83"/>
                          </a:lnTo>
                          <a:lnTo>
                            <a:pt x="1518" y="97"/>
                          </a:lnTo>
                          <a:lnTo>
                            <a:pt x="1468" y="114"/>
                          </a:lnTo>
                          <a:lnTo>
                            <a:pt x="1417" y="132"/>
                          </a:lnTo>
                          <a:lnTo>
                            <a:pt x="1368" y="150"/>
                          </a:lnTo>
                          <a:lnTo>
                            <a:pt x="1320" y="169"/>
                          </a:lnTo>
                          <a:lnTo>
                            <a:pt x="1271" y="191"/>
                          </a:lnTo>
                          <a:lnTo>
                            <a:pt x="1222" y="213"/>
                          </a:lnTo>
                          <a:lnTo>
                            <a:pt x="1176" y="236"/>
                          </a:lnTo>
                          <a:lnTo>
                            <a:pt x="1130" y="261"/>
                          </a:lnTo>
                          <a:lnTo>
                            <a:pt x="1085" y="287"/>
                          </a:lnTo>
                          <a:lnTo>
                            <a:pt x="1040" y="314"/>
                          </a:lnTo>
                          <a:lnTo>
                            <a:pt x="995" y="341"/>
                          </a:lnTo>
                          <a:lnTo>
                            <a:pt x="952" y="370"/>
                          </a:lnTo>
                          <a:lnTo>
                            <a:pt x="909" y="398"/>
                          </a:lnTo>
                          <a:lnTo>
                            <a:pt x="867" y="429"/>
                          </a:lnTo>
                          <a:lnTo>
                            <a:pt x="826" y="462"/>
                          </a:lnTo>
                          <a:lnTo>
                            <a:pt x="786" y="494"/>
                          </a:lnTo>
                          <a:lnTo>
                            <a:pt x="746" y="526"/>
                          </a:lnTo>
                          <a:lnTo>
                            <a:pt x="707" y="561"/>
                          </a:lnTo>
                          <a:lnTo>
                            <a:pt x="669" y="597"/>
                          </a:lnTo>
                          <a:lnTo>
                            <a:pt x="633" y="633"/>
                          </a:lnTo>
                          <a:lnTo>
                            <a:pt x="597" y="671"/>
                          </a:lnTo>
                          <a:lnTo>
                            <a:pt x="561" y="709"/>
                          </a:lnTo>
                          <a:lnTo>
                            <a:pt x="526" y="746"/>
                          </a:lnTo>
                          <a:lnTo>
                            <a:pt x="492" y="786"/>
                          </a:lnTo>
                          <a:lnTo>
                            <a:pt x="460" y="828"/>
                          </a:lnTo>
                          <a:lnTo>
                            <a:pt x="429" y="867"/>
                          </a:lnTo>
                          <a:lnTo>
                            <a:pt x="398" y="911"/>
                          </a:lnTo>
                          <a:lnTo>
                            <a:pt x="368" y="952"/>
                          </a:lnTo>
                          <a:lnTo>
                            <a:pt x="341" y="995"/>
                          </a:lnTo>
                          <a:lnTo>
                            <a:pt x="312" y="1040"/>
                          </a:lnTo>
                          <a:lnTo>
                            <a:pt x="285" y="1085"/>
                          </a:lnTo>
                          <a:lnTo>
                            <a:pt x="260" y="1130"/>
                          </a:lnTo>
                          <a:lnTo>
                            <a:pt x="236" y="1177"/>
                          </a:lnTo>
                          <a:lnTo>
                            <a:pt x="213" y="1224"/>
                          </a:lnTo>
                          <a:lnTo>
                            <a:pt x="191" y="1271"/>
                          </a:lnTo>
                          <a:lnTo>
                            <a:pt x="169" y="1320"/>
                          </a:lnTo>
                          <a:lnTo>
                            <a:pt x="150" y="1368"/>
                          </a:lnTo>
                          <a:lnTo>
                            <a:pt x="130" y="1417"/>
                          </a:lnTo>
                          <a:lnTo>
                            <a:pt x="114" y="1468"/>
                          </a:lnTo>
                          <a:lnTo>
                            <a:pt x="97" y="1518"/>
                          </a:lnTo>
                          <a:lnTo>
                            <a:pt x="81" y="1569"/>
                          </a:lnTo>
                          <a:lnTo>
                            <a:pt x="67" y="1621"/>
                          </a:lnTo>
                          <a:lnTo>
                            <a:pt x="54" y="1673"/>
                          </a:lnTo>
                          <a:lnTo>
                            <a:pt x="43" y="1725"/>
                          </a:lnTo>
                          <a:lnTo>
                            <a:pt x="32" y="1778"/>
                          </a:lnTo>
                          <a:lnTo>
                            <a:pt x="25" y="1832"/>
                          </a:lnTo>
                          <a:lnTo>
                            <a:pt x="16" y="1886"/>
                          </a:lnTo>
                          <a:lnTo>
                            <a:pt x="11" y="1940"/>
                          </a:lnTo>
                          <a:lnTo>
                            <a:pt x="5" y="1994"/>
                          </a:lnTo>
                          <a:lnTo>
                            <a:pt x="2" y="2050"/>
                          </a:lnTo>
                          <a:lnTo>
                            <a:pt x="0" y="2104"/>
                          </a:lnTo>
                          <a:lnTo>
                            <a:pt x="0" y="2160"/>
                          </a:lnTo>
                          <a:lnTo>
                            <a:pt x="563" y="2160"/>
                          </a:lnTo>
                          <a:lnTo>
                            <a:pt x="563" y="2160"/>
                          </a:lnTo>
                          <a:lnTo>
                            <a:pt x="590" y="2155"/>
                          </a:lnTo>
                          <a:lnTo>
                            <a:pt x="613" y="2146"/>
                          </a:lnTo>
                          <a:lnTo>
                            <a:pt x="636" y="2135"/>
                          </a:lnTo>
                          <a:lnTo>
                            <a:pt x="654" y="2122"/>
                          </a:lnTo>
                          <a:lnTo>
                            <a:pt x="671" y="2106"/>
                          </a:lnTo>
                          <a:lnTo>
                            <a:pt x="682" y="2090"/>
                          </a:lnTo>
                          <a:lnTo>
                            <a:pt x="687" y="2081"/>
                          </a:lnTo>
                          <a:lnTo>
                            <a:pt x="691" y="2072"/>
                          </a:lnTo>
                          <a:lnTo>
                            <a:pt x="692" y="2063"/>
                          </a:lnTo>
                          <a:lnTo>
                            <a:pt x="692" y="2052"/>
                          </a:lnTo>
                          <a:lnTo>
                            <a:pt x="692" y="2052"/>
                          </a:lnTo>
                          <a:lnTo>
                            <a:pt x="691" y="2041"/>
                          </a:lnTo>
                          <a:lnTo>
                            <a:pt x="689" y="2030"/>
                          </a:lnTo>
                          <a:lnTo>
                            <a:pt x="683" y="2019"/>
                          </a:lnTo>
                          <a:lnTo>
                            <a:pt x="678" y="2009"/>
                          </a:lnTo>
                          <a:lnTo>
                            <a:pt x="662" y="1991"/>
                          </a:lnTo>
                          <a:lnTo>
                            <a:pt x="644" y="1972"/>
                          </a:lnTo>
                          <a:lnTo>
                            <a:pt x="626" y="1956"/>
                          </a:lnTo>
                          <a:lnTo>
                            <a:pt x="611" y="1936"/>
                          </a:lnTo>
                          <a:lnTo>
                            <a:pt x="604" y="1927"/>
                          </a:lnTo>
                          <a:lnTo>
                            <a:pt x="600" y="1917"/>
                          </a:lnTo>
                          <a:lnTo>
                            <a:pt x="597" y="1906"/>
                          </a:lnTo>
                          <a:lnTo>
                            <a:pt x="595" y="1893"/>
                          </a:lnTo>
                          <a:lnTo>
                            <a:pt x="595" y="1893"/>
                          </a:lnTo>
                          <a:lnTo>
                            <a:pt x="597" y="1882"/>
                          </a:lnTo>
                          <a:lnTo>
                            <a:pt x="599" y="1872"/>
                          </a:lnTo>
                          <a:lnTo>
                            <a:pt x="604" y="1861"/>
                          </a:lnTo>
                          <a:lnTo>
                            <a:pt x="609" y="1850"/>
                          </a:lnTo>
                          <a:lnTo>
                            <a:pt x="617" y="1841"/>
                          </a:lnTo>
                          <a:lnTo>
                            <a:pt x="624" y="1832"/>
                          </a:lnTo>
                          <a:lnTo>
                            <a:pt x="635" y="1823"/>
                          </a:lnTo>
                          <a:lnTo>
                            <a:pt x="645" y="1816"/>
                          </a:lnTo>
                          <a:lnTo>
                            <a:pt x="656" y="1808"/>
                          </a:lnTo>
                          <a:lnTo>
                            <a:pt x="671" y="1801"/>
                          </a:lnTo>
                          <a:lnTo>
                            <a:pt x="683" y="1796"/>
                          </a:lnTo>
                          <a:lnTo>
                            <a:pt x="700" y="1792"/>
                          </a:lnTo>
                          <a:lnTo>
                            <a:pt x="714" y="1787"/>
                          </a:lnTo>
                          <a:lnTo>
                            <a:pt x="730" y="1785"/>
                          </a:lnTo>
                          <a:lnTo>
                            <a:pt x="748" y="1783"/>
                          </a:lnTo>
                          <a:lnTo>
                            <a:pt x="764" y="1783"/>
                          </a:lnTo>
                          <a:lnTo>
                            <a:pt x="764" y="1783"/>
                          </a:lnTo>
                          <a:lnTo>
                            <a:pt x="783" y="1783"/>
                          </a:lnTo>
                          <a:lnTo>
                            <a:pt x="799" y="1785"/>
                          </a:lnTo>
                          <a:lnTo>
                            <a:pt x="815" y="1787"/>
                          </a:lnTo>
                          <a:lnTo>
                            <a:pt x="831" y="1792"/>
                          </a:lnTo>
                          <a:lnTo>
                            <a:pt x="846" y="1796"/>
                          </a:lnTo>
                          <a:lnTo>
                            <a:pt x="860" y="1801"/>
                          </a:lnTo>
                          <a:lnTo>
                            <a:pt x="873" y="1808"/>
                          </a:lnTo>
                          <a:lnTo>
                            <a:pt x="885" y="1816"/>
                          </a:lnTo>
                          <a:lnTo>
                            <a:pt x="896" y="1823"/>
                          </a:lnTo>
                          <a:lnTo>
                            <a:pt x="905" y="1832"/>
                          </a:lnTo>
                          <a:lnTo>
                            <a:pt x="914" y="1841"/>
                          </a:lnTo>
                          <a:lnTo>
                            <a:pt x="921" y="1850"/>
                          </a:lnTo>
                          <a:lnTo>
                            <a:pt x="927" y="1861"/>
                          </a:lnTo>
                          <a:lnTo>
                            <a:pt x="930" y="1872"/>
                          </a:lnTo>
                          <a:lnTo>
                            <a:pt x="934" y="1882"/>
                          </a:lnTo>
                          <a:lnTo>
                            <a:pt x="934" y="1893"/>
                          </a:lnTo>
                          <a:lnTo>
                            <a:pt x="934" y="1893"/>
                          </a:lnTo>
                          <a:lnTo>
                            <a:pt x="934" y="1906"/>
                          </a:lnTo>
                          <a:lnTo>
                            <a:pt x="930" y="1917"/>
                          </a:lnTo>
                          <a:lnTo>
                            <a:pt x="925" y="1927"/>
                          </a:lnTo>
                          <a:lnTo>
                            <a:pt x="920" y="1936"/>
                          </a:lnTo>
                          <a:lnTo>
                            <a:pt x="903" y="1956"/>
                          </a:lnTo>
                          <a:lnTo>
                            <a:pt x="885" y="1972"/>
                          </a:lnTo>
                          <a:lnTo>
                            <a:pt x="867" y="1991"/>
                          </a:lnTo>
                          <a:lnTo>
                            <a:pt x="853" y="2009"/>
                          </a:lnTo>
                          <a:lnTo>
                            <a:pt x="846" y="2019"/>
                          </a:lnTo>
                          <a:lnTo>
                            <a:pt x="842" y="2030"/>
                          </a:lnTo>
                          <a:lnTo>
                            <a:pt x="838" y="2041"/>
                          </a:lnTo>
                          <a:lnTo>
                            <a:pt x="837" y="2052"/>
                          </a:lnTo>
                          <a:lnTo>
                            <a:pt x="837" y="2052"/>
                          </a:lnTo>
                          <a:lnTo>
                            <a:pt x="838" y="2063"/>
                          </a:lnTo>
                          <a:lnTo>
                            <a:pt x="840" y="2072"/>
                          </a:lnTo>
                          <a:lnTo>
                            <a:pt x="844" y="2081"/>
                          </a:lnTo>
                          <a:lnTo>
                            <a:pt x="847" y="2090"/>
                          </a:lnTo>
                          <a:lnTo>
                            <a:pt x="858" y="2106"/>
                          </a:lnTo>
                          <a:lnTo>
                            <a:pt x="874" y="2122"/>
                          </a:lnTo>
                          <a:lnTo>
                            <a:pt x="894" y="2135"/>
                          </a:lnTo>
                          <a:lnTo>
                            <a:pt x="916" y="2146"/>
                          </a:lnTo>
                          <a:lnTo>
                            <a:pt x="941" y="2155"/>
                          </a:lnTo>
                          <a:lnTo>
                            <a:pt x="968" y="2160"/>
                          </a:lnTo>
                          <a:lnTo>
                            <a:pt x="2160" y="2160"/>
                          </a:lnTo>
                          <a:lnTo>
                            <a:pt x="2160" y="986"/>
                          </a:lnTo>
                          <a:lnTo>
                            <a:pt x="2160" y="986"/>
                          </a:lnTo>
                          <a:lnTo>
                            <a:pt x="2164" y="956"/>
                          </a:lnTo>
                          <a:lnTo>
                            <a:pt x="2173" y="929"/>
                          </a:lnTo>
                          <a:lnTo>
                            <a:pt x="2183" y="903"/>
                          </a:lnTo>
                          <a:lnTo>
                            <a:pt x="2196" y="882"/>
                          </a:lnTo>
                          <a:lnTo>
                            <a:pt x="2203" y="871"/>
                          </a:lnTo>
                          <a:lnTo>
                            <a:pt x="2212" y="864"/>
                          </a:lnTo>
                          <a:lnTo>
                            <a:pt x="2221" y="856"/>
                          </a:lnTo>
                          <a:lnTo>
                            <a:pt x="2230" y="849"/>
                          </a:lnTo>
                          <a:lnTo>
                            <a:pt x="2239" y="846"/>
                          </a:lnTo>
                          <a:lnTo>
                            <a:pt x="2250" y="842"/>
                          </a:lnTo>
                          <a:lnTo>
                            <a:pt x="2259" y="838"/>
                          </a:lnTo>
                          <a:lnTo>
                            <a:pt x="2270" y="838"/>
                          </a:lnTo>
                          <a:lnTo>
                            <a:pt x="2270" y="838"/>
                          </a:lnTo>
                          <a:lnTo>
                            <a:pt x="2283" y="840"/>
                          </a:lnTo>
                          <a:lnTo>
                            <a:pt x="2293" y="842"/>
                          </a:lnTo>
                          <a:lnTo>
                            <a:pt x="2304" y="847"/>
                          </a:lnTo>
                          <a:lnTo>
                            <a:pt x="2313" y="853"/>
                          </a:lnTo>
                          <a:lnTo>
                            <a:pt x="2331" y="869"/>
                          </a:lnTo>
                          <a:lnTo>
                            <a:pt x="2349" y="887"/>
                          </a:lnTo>
                          <a:lnTo>
                            <a:pt x="2367" y="905"/>
                          </a:lnTo>
                          <a:lnTo>
                            <a:pt x="2385" y="920"/>
                          </a:lnTo>
                          <a:lnTo>
                            <a:pt x="2394" y="927"/>
                          </a:lnTo>
                          <a:lnTo>
                            <a:pt x="2405" y="930"/>
                          </a:lnTo>
                          <a:lnTo>
                            <a:pt x="2416" y="934"/>
                          </a:lnTo>
                          <a:lnTo>
                            <a:pt x="2429" y="936"/>
                          </a:lnTo>
                          <a:lnTo>
                            <a:pt x="2429" y="936"/>
                          </a:lnTo>
                          <a:lnTo>
                            <a:pt x="2439" y="934"/>
                          </a:lnTo>
                          <a:lnTo>
                            <a:pt x="2450" y="932"/>
                          </a:lnTo>
                          <a:lnTo>
                            <a:pt x="2461" y="929"/>
                          </a:lnTo>
                          <a:lnTo>
                            <a:pt x="2472" y="921"/>
                          </a:lnTo>
                          <a:lnTo>
                            <a:pt x="2481" y="914"/>
                          </a:lnTo>
                          <a:lnTo>
                            <a:pt x="2490" y="907"/>
                          </a:lnTo>
                          <a:lnTo>
                            <a:pt x="2499" y="896"/>
                          </a:lnTo>
                          <a:lnTo>
                            <a:pt x="2508" y="885"/>
                          </a:lnTo>
                          <a:lnTo>
                            <a:pt x="2515" y="874"/>
                          </a:lnTo>
                          <a:lnTo>
                            <a:pt x="2521" y="860"/>
                          </a:lnTo>
                          <a:lnTo>
                            <a:pt x="2526" y="847"/>
                          </a:lnTo>
                          <a:lnTo>
                            <a:pt x="2531" y="831"/>
                          </a:lnTo>
                          <a:lnTo>
                            <a:pt x="2535" y="817"/>
                          </a:lnTo>
                          <a:lnTo>
                            <a:pt x="2537" y="801"/>
                          </a:lnTo>
                          <a:lnTo>
                            <a:pt x="2539" y="783"/>
                          </a:lnTo>
                          <a:lnTo>
                            <a:pt x="2540" y="766"/>
                          </a:lnTo>
                          <a:lnTo>
                            <a:pt x="2540" y="766"/>
                          </a:lnTo>
                          <a:lnTo>
                            <a:pt x="2539" y="748"/>
                          </a:lnTo>
                          <a:lnTo>
                            <a:pt x="2537" y="732"/>
                          </a:lnTo>
                          <a:lnTo>
                            <a:pt x="2535" y="716"/>
                          </a:lnTo>
                          <a:lnTo>
                            <a:pt x="2531" y="700"/>
                          </a:lnTo>
                          <a:lnTo>
                            <a:pt x="2526" y="685"/>
                          </a:lnTo>
                          <a:lnTo>
                            <a:pt x="2521" y="671"/>
                          </a:lnTo>
                          <a:lnTo>
                            <a:pt x="2515" y="658"/>
                          </a:lnTo>
                          <a:lnTo>
                            <a:pt x="2508" y="645"/>
                          </a:lnTo>
                          <a:lnTo>
                            <a:pt x="2499" y="635"/>
                          </a:lnTo>
                          <a:lnTo>
                            <a:pt x="2490" y="626"/>
                          </a:lnTo>
                          <a:lnTo>
                            <a:pt x="2481" y="617"/>
                          </a:lnTo>
                          <a:lnTo>
                            <a:pt x="2472" y="609"/>
                          </a:lnTo>
                          <a:lnTo>
                            <a:pt x="2461" y="604"/>
                          </a:lnTo>
                          <a:lnTo>
                            <a:pt x="2450" y="600"/>
                          </a:lnTo>
                          <a:lnTo>
                            <a:pt x="2439" y="597"/>
                          </a:lnTo>
                          <a:lnTo>
                            <a:pt x="2429" y="597"/>
                          </a:lnTo>
                          <a:lnTo>
                            <a:pt x="2429" y="597"/>
                          </a:lnTo>
                          <a:close/>
                        </a:path>
                      </a:pathLst>
                    </a:custGeom>
                    <a:solidFill>
                      <a:srgbClr val="F8D3A2"/>
                    </a:solidFill>
                    <a:ln w="12700">
                      <a:noFill/>
                      <a:miter lim="800000"/>
                      <a:headEnd/>
                      <a:tailEnd/>
                    </a:ln>
                    <a:effectLst>
                      <a:outerShdw blurRad="25400" dist="12700" dir="5400000" algn="tl" rotWithShape="0">
                        <a:prstClr val="black">
                          <a:alpha val="20000"/>
                        </a:prstClr>
                      </a:outerShdw>
                    </a:effectLst>
                    <a:scene3d>
                      <a:camera prst="orthographicFront"/>
                      <a:lightRig rig="threePt" dir="t"/>
                    </a:scene3d>
                    <a:sp3d>
                      <a:bevelT w="38100" h="12700"/>
                      <a:bevelB w="38100" h="12700"/>
                      <a:extrusionClr>
                        <a:schemeClr val="tx2">
                          <a:lumMod val="60000"/>
                          <a:lumOff val="40000"/>
                        </a:schemeClr>
                      </a:extrusionClr>
                    </a:sp3d>
                  </p:spPr>
                  <p:txBody>
                    <a:bodyPr lIns="18288" tIns="18288" rIns="18288" bIns="18288" anchor="ctr" anchorCtr="1"/>
                    <a:lstStyle/>
                    <a:p>
                      <a:pPr algn="ctr">
                        <a:lnSpc>
                          <a:spcPct val="85000"/>
                        </a:lnSpc>
                        <a:spcBef>
                          <a:spcPts val="15"/>
                        </a:spcBef>
                        <a:defRPr/>
                      </a:pPr>
                      <a:endParaRPr lang="en-US" sz="1200" b="1" dirty="0">
                        <a:solidFill>
                          <a:srgbClr val="000000"/>
                        </a:solidFill>
                        <a:latin typeface="微软雅黑" panose="020B0503020204020204" pitchFamily="34" charset="-122"/>
                        <a:ea typeface="微软雅黑" panose="020B0503020204020204" pitchFamily="34" charset="-122"/>
                      </a:endParaRPr>
                    </a:p>
                  </p:txBody>
                </p:sp>
                <p:sp>
                  <p:nvSpPr>
                    <p:cNvPr id="48" name="Freeform 7"/>
                    <p:cNvSpPr>
                      <a:spLocks/>
                    </p:cNvSpPr>
                    <p:nvPr/>
                  </p:nvSpPr>
                  <p:spPr bwMode="auto">
                    <a:xfrm>
                      <a:off x="2362200" y="2953808"/>
                      <a:ext cx="2286000" cy="2684992"/>
                    </a:xfrm>
                    <a:custGeom>
                      <a:avLst/>
                      <a:gdLst/>
                      <a:ahLst/>
                      <a:cxnLst>
                        <a:cxn ang="0">
                          <a:pos x="2028" y="1850"/>
                        </a:cxn>
                        <a:cxn ang="0">
                          <a:pos x="1971" y="1895"/>
                        </a:cxn>
                        <a:cxn ang="0">
                          <a:pos x="1915" y="1938"/>
                        </a:cxn>
                        <a:cxn ang="0">
                          <a:pos x="1881" y="1942"/>
                        </a:cxn>
                        <a:cxn ang="0">
                          <a:pos x="1839" y="1922"/>
                        </a:cxn>
                        <a:cxn ang="0">
                          <a:pos x="1807" y="1881"/>
                        </a:cxn>
                        <a:cxn ang="0">
                          <a:pos x="1785" y="1825"/>
                        </a:cxn>
                        <a:cxn ang="0">
                          <a:pos x="1781" y="1774"/>
                        </a:cxn>
                        <a:cxn ang="0">
                          <a:pos x="1789" y="1708"/>
                        </a:cxn>
                        <a:cxn ang="0">
                          <a:pos x="1814" y="1654"/>
                        </a:cxn>
                        <a:cxn ang="0">
                          <a:pos x="1848" y="1617"/>
                        </a:cxn>
                        <a:cxn ang="0">
                          <a:pos x="1891" y="1605"/>
                        </a:cxn>
                        <a:cxn ang="0">
                          <a:pos x="1926" y="1614"/>
                        </a:cxn>
                        <a:cxn ang="0">
                          <a:pos x="1989" y="1672"/>
                        </a:cxn>
                        <a:cxn ang="0">
                          <a:pos x="2039" y="1700"/>
                        </a:cxn>
                        <a:cxn ang="0">
                          <a:pos x="2070" y="1699"/>
                        </a:cxn>
                        <a:cxn ang="0">
                          <a:pos x="2106" y="1679"/>
                        </a:cxn>
                        <a:cxn ang="0">
                          <a:pos x="2155" y="1590"/>
                        </a:cxn>
                        <a:cxn ang="0">
                          <a:pos x="968" y="377"/>
                        </a:cxn>
                        <a:cxn ang="0">
                          <a:pos x="874" y="339"/>
                        </a:cxn>
                        <a:cxn ang="0">
                          <a:pos x="840" y="289"/>
                        </a:cxn>
                        <a:cxn ang="0">
                          <a:pos x="838" y="258"/>
                        </a:cxn>
                        <a:cxn ang="0">
                          <a:pos x="867" y="208"/>
                        </a:cxn>
                        <a:cxn ang="0">
                          <a:pos x="925" y="144"/>
                        </a:cxn>
                        <a:cxn ang="0">
                          <a:pos x="934" y="110"/>
                        </a:cxn>
                        <a:cxn ang="0">
                          <a:pos x="921" y="67"/>
                        </a:cxn>
                        <a:cxn ang="0">
                          <a:pos x="885" y="33"/>
                        </a:cxn>
                        <a:cxn ang="0">
                          <a:pos x="831" y="9"/>
                        </a:cxn>
                        <a:cxn ang="0">
                          <a:pos x="764" y="0"/>
                        </a:cxn>
                        <a:cxn ang="0">
                          <a:pos x="714" y="4"/>
                        </a:cxn>
                        <a:cxn ang="0">
                          <a:pos x="656" y="25"/>
                        </a:cxn>
                        <a:cxn ang="0">
                          <a:pos x="617" y="58"/>
                        </a:cxn>
                        <a:cxn ang="0">
                          <a:pos x="597" y="99"/>
                        </a:cxn>
                        <a:cxn ang="0">
                          <a:pos x="600" y="134"/>
                        </a:cxn>
                        <a:cxn ang="0">
                          <a:pos x="644" y="189"/>
                        </a:cxn>
                        <a:cxn ang="0">
                          <a:pos x="689" y="247"/>
                        </a:cxn>
                        <a:cxn ang="0">
                          <a:pos x="692" y="280"/>
                        </a:cxn>
                        <a:cxn ang="0">
                          <a:pos x="671" y="323"/>
                        </a:cxn>
                        <a:cxn ang="0">
                          <a:pos x="590" y="372"/>
                        </a:cxn>
                        <a:cxn ang="0">
                          <a:pos x="0" y="433"/>
                        </a:cxn>
                        <a:cxn ang="0">
                          <a:pos x="16" y="653"/>
                        </a:cxn>
                        <a:cxn ang="0">
                          <a:pos x="54" y="866"/>
                        </a:cxn>
                        <a:cxn ang="0">
                          <a:pos x="114" y="1071"/>
                        </a:cxn>
                        <a:cxn ang="0">
                          <a:pos x="191" y="1266"/>
                        </a:cxn>
                        <a:cxn ang="0">
                          <a:pos x="285" y="1453"/>
                        </a:cxn>
                        <a:cxn ang="0">
                          <a:pos x="398" y="1628"/>
                        </a:cxn>
                        <a:cxn ang="0">
                          <a:pos x="526" y="1791"/>
                        </a:cxn>
                        <a:cxn ang="0">
                          <a:pos x="669" y="1942"/>
                        </a:cxn>
                        <a:cxn ang="0">
                          <a:pos x="826" y="2077"/>
                        </a:cxn>
                        <a:cxn ang="0">
                          <a:pos x="995" y="2198"/>
                        </a:cxn>
                        <a:cxn ang="0">
                          <a:pos x="1176" y="2301"/>
                        </a:cxn>
                        <a:cxn ang="0">
                          <a:pos x="1368" y="2387"/>
                        </a:cxn>
                        <a:cxn ang="0">
                          <a:pos x="1569" y="2456"/>
                        </a:cxn>
                        <a:cxn ang="0">
                          <a:pos x="1778" y="2505"/>
                        </a:cxn>
                        <a:cxn ang="0">
                          <a:pos x="1994" y="2532"/>
                        </a:cxn>
                        <a:cxn ang="0">
                          <a:pos x="2160" y="1985"/>
                        </a:cxn>
                        <a:cxn ang="0">
                          <a:pos x="2135" y="1908"/>
                        </a:cxn>
                        <a:cxn ang="0">
                          <a:pos x="2090" y="1857"/>
                        </a:cxn>
                        <a:cxn ang="0">
                          <a:pos x="2050" y="1846"/>
                        </a:cxn>
                      </a:cxnLst>
                      <a:rect l="0" t="0" r="r" b="b"/>
                      <a:pathLst>
                        <a:path w="2160" h="2537">
                          <a:moveTo>
                            <a:pt x="2050" y="1846"/>
                          </a:moveTo>
                          <a:lnTo>
                            <a:pt x="2050" y="1846"/>
                          </a:lnTo>
                          <a:lnTo>
                            <a:pt x="2039" y="1848"/>
                          </a:lnTo>
                          <a:lnTo>
                            <a:pt x="2028" y="1850"/>
                          </a:lnTo>
                          <a:lnTo>
                            <a:pt x="2018" y="1855"/>
                          </a:lnTo>
                          <a:lnTo>
                            <a:pt x="2007" y="1861"/>
                          </a:lnTo>
                          <a:lnTo>
                            <a:pt x="1989" y="1877"/>
                          </a:lnTo>
                          <a:lnTo>
                            <a:pt x="1971" y="1895"/>
                          </a:lnTo>
                          <a:lnTo>
                            <a:pt x="1954" y="1913"/>
                          </a:lnTo>
                          <a:lnTo>
                            <a:pt x="1935" y="1928"/>
                          </a:lnTo>
                          <a:lnTo>
                            <a:pt x="1926" y="1935"/>
                          </a:lnTo>
                          <a:lnTo>
                            <a:pt x="1915" y="1938"/>
                          </a:lnTo>
                          <a:lnTo>
                            <a:pt x="1904" y="1942"/>
                          </a:lnTo>
                          <a:lnTo>
                            <a:pt x="1891" y="1944"/>
                          </a:lnTo>
                          <a:lnTo>
                            <a:pt x="1891" y="1944"/>
                          </a:lnTo>
                          <a:lnTo>
                            <a:pt x="1881" y="1942"/>
                          </a:lnTo>
                          <a:lnTo>
                            <a:pt x="1870" y="1940"/>
                          </a:lnTo>
                          <a:lnTo>
                            <a:pt x="1859" y="1935"/>
                          </a:lnTo>
                          <a:lnTo>
                            <a:pt x="1848" y="1929"/>
                          </a:lnTo>
                          <a:lnTo>
                            <a:pt x="1839" y="1922"/>
                          </a:lnTo>
                          <a:lnTo>
                            <a:pt x="1830" y="1915"/>
                          </a:lnTo>
                          <a:lnTo>
                            <a:pt x="1821" y="1904"/>
                          </a:lnTo>
                          <a:lnTo>
                            <a:pt x="1814" y="1893"/>
                          </a:lnTo>
                          <a:lnTo>
                            <a:pt x="1807" y="1881"/>
                          </a:lnTo>
                          <a:lnTo>
                            <a:pt x="1799" y="1868"/>
                          </a:lnTo>
                          <a:lnTo>
                            <a:pt x="1794" y="1855"/>
                          </a:lnTo>
                          <a:lnTo>
                            <a:pt x="1789" y="1839"/>
                          </a:lnTo>
                          <a:lnTo>
                            <a:pt x="1785" y="1825"/>
                          </a:lnTo>
                          <a:lnTo>
                            <a:pt x="1783" y="1809"/>
                          </a:lnTo>
                          <a:lnTo>
                            <a:pt x="1781" y="1791"/>
                          </a:lnTo>
                          <a:lnTo>
                            <a:pt x="1781" y="1774"/>
                          </a:lnTo>
                          <a:lnTo>
                            <a:pt x="1781" y="1774"/>
                          </a:lnTo>
                          <a:lnTo>
                            <a:pt x="1781" y="1756"/>
                          </a:lnTo>
                          <a:lnTo>
                            <a:pt x="1783" y="1740"/>
                          </a:lnTo>
                          <a:lnTo>
                            <a:pt x="1785" y="1724"/>
                          </a:lnTo>
                          <a:lnTo>
                            <a:pt x="1789" y="1708"/>
                          </a:lnTo>
                          <a:lnTo>
                            <a:pt x="1794" y="1693"/>
                          </a:lnTo>
                          <a:lnTo>
                            <a:pt x="1799" y="1679"/>
                          </a:lnTo>
                          <a:lnTo>
                            <a:pt x="1807" y="1666"/>
                          </a:lnTo>
                          <a:lnTo>
                            <a:pt x="1814" y="1654"/>
                          </a:lnTo>
                          <a:lnTo>
                            <a:pt x="1821" y="1643"/>
                          </a:lnTo>
                          <a:lnTo>
                            <a:pt x="1830" y="1634"/>
                          </a:lnTo>
                          <a:lnTo>
                            <a:pt x="1839" y="1625"/>
                          </a:lnTo>
                          <a:lnTo>
                            <a:pt x="1848" y="1617"/>
                          </a:lnTo>
                          <a:lnTo>
                            <a:pt x="1859" y="1612"/>
                          </a:lnTo>
                          <a:lnTo>
                            <a:pt x="1870" y="1608"/>
                          </a:lnTo>
                          <a:lnTo>
                            <a:pt x="1881" y="1605"/>
                          </a:lnTo>
                          <a:lnTo>
                            <a:pt x="1891" y="1605"/>
                          </a:lnTo>
                          <a:lnTo>
                            <a:pt x="1891" y="1605"/>
                          </a:lnTo>
                          <a:lnTo>
                            <a:pt x="1904" y="1605"/>
                          </a:lnTo>
                          <a:lnTo>
                            <a:pt x="1915" y="1608"/>
                          </a:lnTo>
                          <a:lnTo>
                            <a:pt x="1926" y="1614"/>
                          </a:lnTo>
                          <a:lnTo>
                            <a:pt x="1935" y="1619"/>
                          </a:lnTo>
                          <a:lnTo>
                            <a:pt x="1954" y="1635"/>
                          </a:lnTo>
                          <a:lnTo>
                            <a:pt x="1971" y="1654"/>
                          </a:lnTo>
                          <a:lnTo>
                            <a:pt x="1989" y="1672"/>
                          </a:lnTo>
                          <a:lnTo>
                            <a:pt x="2007" y="1686"/>
                          </a:lnTo>
                          <a:lnTo>
                            <a:pt x="2018" y="1693"/>
                          </a:lnTo>
                          <a:lnTo>
                            <a:pt x="2027" y="1697"/>
                          </a:lnTo>
                          <a:lnTo>
                            <a:pt x="2039" y="1700"/>
                          </a:lnTo>
                          <a:lnTo>
                            <a:pt x="2050" y="1700"/>
                          </a:lnTo>
                          <a:lnTo>
                            <a:pt x="2050" y="1700"/>
                          </a:lnTo>
                          <a:lnTo>
                            <a:pt x="2061" y="1700"/>
                          </a:lnTo>
                          <a:lnTo>
                            <a:pt x="2070" y="1699"/>
                          </a:lnTo>
                          <a:lnTo>
                            <a:pt x="2081" y="1695"/>
                          </a:lnTo>
                          <a:lnTo>
                            <a:pt x="2090" y="1691"/>
                          </a:lnTo>
                          <a:lnTo>
                            <a:pt x="2099" y="1684"/>
                          </a:lnTo>
                          <a:lnTo>
                            <a:pt x="2106" y="1679"/>
                          </a:lnTo>
                          <a:lnTo>
                            <a:pt x="2122" y="1661"/>
                          </a:lnTo>
                          <a:lnTo>
                            <a:pt x="2137" y="1641"/>
                          </a:lnTo>
                          <a:lnTo>
                            <a:pt x="2147" y="1617"/>
                          </a:lnTo>
                          <a:lnTo>
                            <a:pt x="2155" y="1590"/>
                          </a:lnTo>
                          <a:lnTo>
                            <a:pt x="2160" y="1562"/>
                          </a:lnTo>
                          <a:lnTo>
                            <a:pt x="2160" y="377"/>
                          </a:lnTo>
                          <a:lnTo>
                            <a:pt x="968" y="377"/>
                          </a:lnTo>
                          <a:lnTo>
                            <a:pt x="968" y="377"/>
                          </a:lnTo>
                          <a:lnTo>
                            <a:pt x="941" y="372"/>
                          </a:lnTo>
                          <a:lnTo>
                            <a:pt x="916" y="363"/>
                          </a:lnTo>
                          <a:lnTo>
                            <a:pt x="894" y="352"/>
                          </a:lnTo>
                          <a:lnTo>
                            <a:pt x="874" y="339"/>
                          </a:lnTo>
                          <a:lnTo>
                            <a:pt x="858" y="323"/>
                          </a:lnTo>
                          <a:lnTo>
                            <a:pt x="847" y="307"/>
                          </a:lnTo>
                          <a:lnTo>
                            <a:pt x="844" y="298"/>
                          </a:lnTo>
                          <a:lnTo>
                            <a:pt x="840" y="289"/>
                          </a:lnTo>
                          <a:lnTo>
                            <a:pt x="838" y="280"/>
                          </a:lnTo>
                          <a:lnTo>
                            <a:pt x="837" y="269"/>
                          </a:lnTo>
                          <a:lnTo>
                            <a:pt x="837" y="269"/>
                          </a:lnTo>
                          <a:lnTo>
                            <a:pt x="838" y="258"/>
                          </a:lnTo>
                          <a:lnTo>
                            <a:pt x="842" y="247"/>
                          </a:lnTo>
                          <a:lnTo>
                            <a:pt x="846" y="236"/>
                          </a:lnTo>
                          <a:lnTo>
                            <a:pt x="853" y="226"/>
                          </a:lnTo>
                          <a:lnTo>
                            <a:pt x="867" y="208"/>
                          </a:lnTo>
                          <a:lnTo>
                            <a:pt x="885" y="189"/>
                          </a:lnTo>
                          <a:lnTo>
                            <a:pt x="903" y="173"/>
                          </a:lnTo>
                          <a:lnTo>
                            <a:pt x="920" y="153"/>
                          </a:lnTo>
                          <a:lnTo>
                            <a:pt x="925" y="144"/>
                          </a:lnTo>
                          <a:lnTo>
                            <a:pt x="930" y="134"/>
                          </a:lnTo>
                          <a:lnTo>
                            <a:pt x="934" y="123"/>
                          </a:lnTo>
                          <a:lnTo>
                            <a:pt x="934" y="110"/>
                          </a:lnTo>
                          <a:lnTo>
                            <a:pt x="934" y="110"/>
                          </a:lnTo>
                          <a:lnTo>
                            <a:pt x="934" y="99"/>
                          </a:lnTo>
                          <a:lnTo>
                            <a:pt x="930" y="89"/>
                          </a:lnTo>
                          <a:lnTo>
                            <a:pt x="927" y="78"/>
                          </a:lnTo>
                          <a:lnTo>
                            <a:pt x="921" y="67"/>
                          </a:lnTo>
                          <a:lnTo>
                            <a:pt x="914" y="58"/>
                          </a:lnTo>
                          <a:lnTo>
                            <a:pt x="905" y="49"/>
                          </a:lnTo>
                          <a:lnTo>
                            <a:pt x="896" y="40"/>
                          </a:lnTo>
                          <a:lnTo>
                            <a:pt x="885" y="33"/>
                          </a:lnTo>
                          <a:lnTo>
                            <a:pt x="873" y="25"/>
                          </a:lnTo>
                          <a:lnTo>
                            <a:pt x="860" y="18"/>
                          </a:lnTo>
                          <a:lnTo>
                            <a:pt x="846" y="13"/>
                          </a:lnTo>
                          <a:lnTo>
                            <a:pt x="831" y="9"/>
                          </a:lnTo>
                          <a:lnTo>
                            <a:pt x="815" y="4"/>
                          </a:lnTo>
                          <a:lnTo>
                            <a:pt x="799" y="2"/>
                          </a:lnTo>
                          <a:lnTo>
                            <a:pt x="783" y="0"/>
                          </a:lnTo>
                          <a:lnTo>
                            <a:pt x="764" y="0"/>
                          </a:lnTo>
                          <a:lnTo>
                            <a:pt x="764" y="0"/>
                          </a:lnTo>
                          <a:lnTo>
                            <a:pt x="748" y="0"/>
                          </a:lnTo>
                          <a:lnTo>
                            <a:pt x="730" y="2"/>
                          </a:lnTo>
                          <a:lnTo>
                            <a:pt x="714" y="4"/>
                          </a:lnTo>
                          <a:lnTo>
                            <a:pt x="700" y="9"/>
                          </a:lnTo>
                          <a:lnTo>
                            <a:pt x="683" y="13"/>
                          </a:lnTo>
                          <a:lnTo>
                            <a:pt x="671" y="18"/>
                          </a:lnTo>
                          <a:lnTo>
                            <a:pt x="656" y="25"/>
                          </a:lnTo>
                          <a:lnTo>
                            <a:pt x="645" y="33"/>
                          </a:lnTo>
                          <a:lnTo>
                            <a:pt x="635" y="40"/>
                          </a:lnTo>
                          <a:lnTo>
                            <a:pt x="624" y="49"/>
                          </a:lnTo>
                          <a:lnTo>
                            <a:pt x="617" y="58"/>
                          </a:lnTo>
                          <a:lnTo>
                            <a:pt x="609" y="67"/>
                          </a:lnTo>
                          <a:lnTo>
                            <a:pt x="604" y="78"/>
                          </a:lnTo>
                          <a:lnTo>
                            <a:pt x="599" y="89"/>
                          </a:lnTo>
                          <a:lnTo>
                            <a:pt x="597" y="99"/>
                          </a:lnTo>
                          <a:lnTo>
                            <a:pt x="595" y="110"/>
                          </a:lnTo>
                          <a:lnTo>
                            <a:pt x="595" y="110"/>
                          </a:lnTo>
                          <a:lnTo>
                            <a:pt x="597" y="123"/>
                          </a:lnTo>
                          <a:lnTo>
                            <a:pt x="600" y="134"/>
                          </a:lnTo>
                          <a:lnTo>
                            <a:pt x="604" y="144"/>
                          </a:lnTo>
                          <a:lnTo>
                            <a:pt x="611" y="153"/>
                          </a:lnTo>
                          <a:lnTo>
                            <a:pt x="626" y="173"/>
                          </a:lnTo>
                          <a:lnTo>
                            <a:pt x="644" y="189"/>
                          </a:lnTo>
                          <a:lnTo>
                            <a:pt x="662" y="208"/>
                          </a:lnTo>
                          <a:lnTo>
                            <a:pt x="678" y="226"/>
                          </a:lnTo>
                          <a:lnTo>
                            <a:pt x="683" y="236"/>
                          </a:lnTo>
                          <a:lnTo>
                            <a:pt x="689" y="247"/>
                          </a:lnTo>
                          <a:lnTo>
                            <a:pt x="691" y="258"/>
                          </a:lnTo>
                          <a:lnTo>
                            <a:pt x="692" y="269"/>
                          </a:lnTo>
                          <a:lnTo>
                            <a:pt x="692" y="269"/>
                          </a:lnTo>
                          <a:lnTo>
                            <a:pt x="692" y="280"/>
                          </a:lnTo>
                          <a:lnTo>
                            <a:pt x="691" y="289"/>
                          </a:lnTo>
                          <a:lnTo>
                            <a:pt x="687" y="298"/>
                          </a:lnTo>
                          <a:lnTo>
                            <a:pt x="682" y="307"/>
                          </a:lnTo>
                          <a:lnTo>
                            <a:pt x="671" y="323"/>
                          </a:lnTo>
                          <a:lnTo>
                            <a:pt x="654" y="339"/>
                          </a:lnTo>
                          <a:lnTo>
                            <a:pt x="636" y="352"/>
                          </a:lnTo>
                          <a:lnTo>
                            <a:pt x="613" y="363"/>
                          </a:lnTo>
                          <a:lnTo>
                            <a:pt x="590" y="372"/>
                          </a:lnTo>
                          <a:lnTo>
                            <a:pt x="563" y="377"/>
                          </a:lnTo>
                          <a:lnTo>
                            <a:pt x="0" y="377"/>
                          </a:lnTo>
                          <a:lnTo>
                            <a:pt x="0" y="377"/>
                          </a:lnTo>
                          <a:lnTo>
                            <a:pt x="0" y="433"/>
                          </a:lnTo>
                          <a:lnTo>
                            <a:pt x="2" y="489"/>
                          </a:lnTo>
                          <a:lnTo>
                            <a:pt x="5" y="543"/>
                          </a:lnTo>
                          <a:lnTo>
                            <a:pt x="11" y="599"/>
                          </a:lnTo>
                          <a:lnTo>
                            <a:pt x="16" y="653"/>
                          </a:lnTo>
                          <a:lnTo>
                            <a:pt x="25" y="707"/>
                          </a:lnTo>
                          <a:lnTo>
                            <a:pt x="32" y="759"/>
                          </a:lnTo>
                          <a:lnTo>
                            <a:pt x="43" y="813"/>
                          </a:lnTo>
                          <a:lnTo>
                            <a:pt x="54" y="866"/>
                          </a:lnTo>
                          <a:lnTo>
                            <a:pt x="67" y="918"/>
                          </a:lnTo>
                          <a:lnTo>
                            <a:pt x="81" y="968"/>
                          </a:lnTo>
                          <a:lnTo>
                            <a:pt x="97" y="1021"/>
                          </a:lnTo>
                          <a:lnTo>
                            <a:pt x="114" y="1071"/>
                          </a:lnTo>
                          <a:lnTo>
                            <a:pt x="130" y="1120"/>
                          </a:lnTo>
                          <a:lnTo>
                            <a:pt x="150" y="1170"/>
                          </a:lnTo>
                          <a:lnTo>
                            <a:pt x="169" y="1219"/>
                          </a:lnTo>
                          <a:lnTo>
                            <a:pt x="191" y="1266"/>
                          </a:lnTo>
                          <a:lnTo>
                            <a:pt x="213" y="1315"/>
                          </a:lnTo>
                          <a:lnTo>
                            <a:pt x="236" y="1361"/>
                          </a:lnTo>
                          <a:lnTo>
                            <a:pt x="260" y="1407"/>
                          </a:lnTo>
                          <a:lnTo>
                            <a:pt x="285" y="1453"/>
                          </a:lnTo>
                          <a:lnTo>
                            <a:pt x="312" y="1498"/>
                          </a:lnTo>
                          <a:lnTo>
                            <a:pt x="341" y="1542"/>
                          </a:lnTo>
                          <a:lnTo>
                            <a:pt x="368" y="1585"/>
                          </a:lnTo>
                          <a:lnTo>
                            <a:pt x="398" y="1628"/>
                          </a:lnTo>
                          <a:lnTo>
                            <a:pt x="429" y="1670"/>
                          </a:lnTo>
                          <a:lnTo>
                            <a:pt x="460" y="1711"/>
                          </a:lnTo>
                          <a:lnTo>
                            <a:pt x="492" y="1751"/>
                          </a:lnTo>
                          <a:lnTo>
                            <a:pt x="526" y="1791"/>
                          </a:lnTo>
                          <a:lnTo>
                            <a:pt x="561" y="1830"/>
                          </a:lnTo>
                          <a:lnTo>
                            <a:pt x="597" y="1868"/>
                          </a:lnTo>
                          <a:lnTo>
                            <a:pt x="633" y="1906"/>
                          </a:lnTo>
                          <a:lnTo>
                            <a:pt x="669" y="1942"/>
                          </a:lnTo>
                          <a:lnTo>
                            <a:pt x="707" y="1976"/>
                          </a:lnTo>
                          <a:lnTo>
                            <a:pt x="746" y="2011"/>
                          </a:lnTo>
                          <a:lnTo>
                            <a:pt x="786" y="2045"/>
                          </a:lnTo>
                          <a:lnTo>
                            <a:pt x="826" y="2077"/>
                          </a:lnTo>
                          <a:lnTo>
                            <a:pt x="867" y="2108"/>
                          </a:lnTo>
                          <a:lnTo>
                            <a:pt x="909" y="2139"/>
                          </a:lnTo>
                          <a:lnTo>
                            <a:pt x="952" y="2169"/>
                          </a:lnTo>
                          <a:lnTo>
                            <a:pt x="995" y="2198"/>
                          </a:lnTo>
                          <a:lnTo>
                            <a:pt x="1040" y="2225"/>
                          </a:lnTo>
                          <a:lnTo>
                            <a:pt x="1085" y="2252"/>
                          </a:lnTo>
                          <a:lnTo>
                            <a:pt x="1130" y="2277"/>
                          </a:lnTo>
                          <a:lnTo>
                            <a:pt x="1176" y="2301"/>
                          </a:lnTo>
                          <a:lnTo>
                            <a:pt x="1222" y="2324"/>
                          </a:lnTo>
                          <a:lnTo>
                            <a:pt x="1271" y="2348"/>
                          </a:lnTo>
                          <a:lnTo>
                            <a:pt x="1320" y="2368"/>
                          </a:lnTo>
                          <a:lnTo>
                            <a:pt x="1368" y="2387"/>
                          </a:lnTo>
                          <a:lnTo>
                            <a:pt x="1417" y="2407"/>
                          </a:lnTo>
                          <a:lnTo>
                            <a:pt x="1468" y="2423"/>
                          </a:lnTo>
                          <a:lnTo>
                            <a:pt x="1518" y="2441"/>
                          </a:lnTo>
                          <a:lnTo>
                            <a:pt x="1569" y="2456"/>
                          </a:lnTo>
                          <a:lnTo>
                            <a:pt x="1619" y="2470"/>
                          </a:lnTo>
                          <a:lnTo>
                            <a:pt x="1671" y="2483"/>
                          </a:lnTo>
                          <a:lnTo>
                            <a:pt x="1724" y="2494"/>
                          </a:lnTo>
                          <a:lnTo>
                            <a:pt x="1778" y="2505"/>
                          </a:lnTo>
                          <a:lnTo>
                            <a:pt x="1830" y="2514"/>
                          </a:lnTo>
                          <a:lnTo>
                            <a:pt x="1884" y="2521"/>
                          </a:lnTo>
                          <a:lnTo>
                            <a:pt x="1938" y="2526"/>
                          </a:lnTo>
                          <a:lnTo>
                            <a:pt x="1994" y="2532"/>
                          </a:lnTo>
                          <a:lnTo>
                            <a:pt x="2048" y="2535"/>
                          </a:lnTo>
                          <a:lnTo>
                            <a:pt x="2104" y="2537"/>
                          </a:lnTo>
                          <a:lnTo>
                            <a:pt x="2160" y="2537"/>
                          </a:lnTo>
                          <a:lnTo>
                            <a:pt x="2160" y="1985"/>
                          </a:lnTo>
                          <a:lnTo>
                            <a:pt x="2160" y="1985"/>
                          </a:lnTo>
                          <a:lnTo>
                            <a:pt x="2155" y="1956"/>
                          </a:lnTo>
                          <a:lnTo>
                            <a:pt x="2147" y="1931"/>
                          </a:lnTo>
                          <a:lnTo>
                            <a:pt x="2135" y="1908"/>
                          </a:lnTo>
                          <a:lnTo>
                            <a:pt x="2122" y="1886"/>
                          </a:lnTo>
                          <a:lnTo>
                            <a:pt x="2106" y="1870"/>
                          </a:lnTo>
                          <a:lnTo>
                            <a:pt x="2099" y="1863"/>
                          </a:lnTo>
                          <a:lnTo>
                            <a:pt x="2090" y="1857"/>
                          </a:lnTo>
                          <a:lnTo>
                            <a:pt x="2081" y="1852"/>
                          </a:lnTo>
                          <a:lnTo>
                            <a:pt x="2070" y="1850"/>
                          </a:lnTo>
                          <a:lnTo>
                            <a:pt x="2061" y="1846"/>
                          </a:lnTo>
                          <a:lnTo>
                            <a:pt x="2050" y="1846"/>
                          </a:lnTo>
                          <a:lnTo>
                            <a:pt x="2050" y="1846"/>
                          </a:lnTo>
                          <a:close/>
                        </a:path>
                      </a:pathLst>
                    </a:custGeom>
                    <a:solidFill>
                      <a:srgbClr val="F09C2A"/>
                    </a:solidFill>
                    <a:ln w="12700">
                      <a:noFill/>
                      <a:miter lim="800000"/>
                      <a:headEnd/>
                      <a:tailEnd/>
                    </a:ln>
                    <a:effectLst>
                      <a:outerShdw blurRad="25400" dist="12700" dir="5400000" algn="tl" rotWithShape="0">
                        <a:prstClr val="black">
                          <a:alpha val="20000"/>
                        </a:prstClr>
                      </a:outerShdw>
                    </a:effectLst>
                    <a:scene3d>
                      <a:camera prst="orthographicFront"/>
                      <a:lightRig rig="threePt" dir="t"/>
                    </a:scene3d>
                    <a:sp3d>
                      <a:bevelT w="38100" h="12700"/>
                      <a:bevelB w="38100" h="12700"/>
                      <a:extrusionClr>
                        <a:schemeClr val="tx2">
                          <a:lumMod val="60000"/>
                          <a:lumOff val="40000"/>
                        </a:schemeClr>
                      </a:extrusionClr>
                    </a:sp3d>
                  </p:spPr>
                  <p:txBody>
                    <a:bodyPr lIns="18288" tIns="18288" rIns="18288" bIns="18288" anchor="ctr" anchorCtr="1"/>
                    <a:lstStyle/>
                    <a:p>
                      <a:pPr algn="ctr">
                        <a:lnSpc>
                          <a:spcPct val="85000"/>
                        </a:lnSpc>
                        <a:spcBef>
                          <a:spcPts val="15"/>
                        </a:spcBef>
                        <a:defRPr/>
                      </a:pPr>
                      <a:endParaRPr lang="en-US" sz="1200" b="1" dirty="0">
                        <a:solidFill>
                          <a:srgbClr val="000000"/>
                        </a:solidFill>
                        <a:latin typeface="微软雅黑" panose="020B0503020204020204" pitchFamily="34" charset="-122"/>
                        <a:ea typeface="微软雅黑" panose="020B0503020204020204" pitchFamily="34" charset="-122"/>
                      </a:endParaRPr>
                    </a:p>
                  </p:txBody>
                </p:sp>
                <p:sp>
                  <p:nvSpPr>
                    <p:cNvPr id="49" name="Freeform 6"/>
                    <p:cNvSpPr>
                      <a:spLocks/>
                    </p:cNvSpPr>
                    <p:nvPr/>
                  </p:nvSpPr>
                  <p:spPr bwMode="auto">
                    <a:xfrm>
                      <a:off x="4648200" y="1066800"/>
                      <a:ext cx="2286000" cy="2688166"/>
                    </a:xfrm>
                    <a:custGeom>
                      <a:avLst/>
                      <a:gdLst/>
                      <a:ahLst/>
                      <a:cxnLst>
                        <a:cxn ang="0">
                          <a:pos x="2160" y="2104"/>
                        </a:cxn>
                        <a:cxn ang="0">
                          <a:pos x="2142" y="1886"/>
                        </a:cxn>
                        <a:cxn ang="0">
                          <a:pos x="2104" y="1673"/>
                        </a:cxn>
                        <a:cxn ang="0">
                          <a:pos x="2046" y="1468"/>
                        </a:cxn>
                        <a:cxn ang="0">
                          <a:pos x="1969" y="1271"/>
                        </a:cxn>
                        <a:cxn ang="0">
                          <a:pos x="1873" y="1085"/>
                        </a:cxn>
                        <a:cxn ang="0">
                          <a:pos x="1762" y="911"/>
                        </a:cxn>
                        <a:cxn ang="0">
                          <a:pos x="1634" y="746"/>
                        </a:cxn>
                        <a:cxn ang="0">
                          <a:pos x="1491" y="597"/>
                        </a:cxn>
                        <a:cxn ang="0">
                          <a:pos x="1334" y="462"/>
                        </a:cxn>
                        <a:cxn ang="0">
                          <a:pos x="1165" y="341"/>
                        </a:cxn>
                        <a:cxn ang="0">
                          <a:pos x="983" y="236"/>
                        </a:cxn>
                        <a:cxn ang="0">
                          <a:pos x="792" y="150"/>
                        </a:cxn>
                        <a:cxn ang="0">
                          <a:pos x="591" y="83"/>
                        </a:cxn>
                        <a:cxn ang="0">
                          <a:pos x="382" y="34"/>
                        </a:cxn>
                        <a:cxn ang="0">
                          <a:pos x="166" y="7"/>
                        </a:cxn>
                        <a:cxn ang="0">
                          <a:pos x="0" y="546"/>
                        </a:cxn>
                        <a:cxn ang="0">
                          <a:pos x="23" y="629"/>
                        </a:cxn>
                        <a:cxn ang="0">
                          <a:pos x="61" y="676"/>
                        </a:cxn>
                        <a:cxn ang="0">
                          <a:pos x="99" y="692"/>
                        </a:cxn>
                        <a:cxn ang="0">
                          <a:pos x="133" y="689"/>
                        </a:cxn>
                        <a:cxn ang="0">
                          <a:pos x="189" y="645"/>
                        </a:cxn>
                        <a:cxn ang="0">
                          <a:pos x="245" y="600"/>
                        </a:cxn>
                        <a:cxn ang="0">
                          <a:pos x="279" y="597"/>
                        </a:cxn>
                        <a:cxn ang="0">
                          <a:pos x="321" y="617"/>
                        </a:cxn>
                        <a:cxn ang="0">
                          <a:pos x="355" y="658"/>
                        </a:cxn>
                        <a:cxn ang="0">
                          <a:pos x="375" y="716"/>
                        </a:cxn>
                        <a:cxn ang="0">
                          <a:pos x="380" y="766"/>
                        </a:cxn>
                        <a:cxn ang="0">
                          <a:pos x="371" y="831"/>
                        </a:cxn>
                        <a:cxn ang="0">
                          <a:pos x="348" y="885"/>
                        </a:cxn>
                        <a:cxn ang="0">
                          <a:pos x="312" y="921"/>
                        </a:cxn>
                        <a:cxn ang="0">
                          <a:pos x="269" y="936"/>
                        </a:cxn>
                        <a:cxn ang="0">
                          <a:pos x="234" y="927"/>
                        </a:cxn>
                        <a:cxn ang="0">
                          <a:pos x="171" y="869"/>
                        </a:cxn>
                        <a:cxn ang="0">
                          <a:pos x="123" y="840"/>
                        </a:cxn>
                        <a:cxn ang="0">
                          <a:pos x="90" y="842"/>
                        </a:cxn>
                        <a:cxn ang="0">
                          <a:pos x="52" y="864"/>
                        </a:cxn>
                        <a:cxn ang="0">
                          <a:pos x="13" y="929"/>
                        </a:cxn>
                        <a:cxn ang="0">
                          <a:pos x="1176" y="2160"/>
                        </a:cxn>
                        <a:cxn ang="0">
                          <a:pos x="1258" y="2183"/>
                        </a:cxn>
                        <a:cxn ang="0">
                          <a:pos x="1305" y="2221"/>
                        </a:cxn>
                        <a:cxn ang="0">
                          <a:pos x="1322" y="2259"/>
                        </a:cxn>
                        <a:cxn ang="0">
                          <a:pos x="1318" y="2293"/>
                        </a:cxn>
                        <a:cxn ang="0">
                          <a:pos x="1273" y="2349"/>
                        </a:cxn>
                        <a:cxn ang="0">
                          <a:pos x="1230" y="2405"/>
                        </a:cxn>
                        <a:cxn ang="0">
                          <a:pos x="1226" y="2441"/>
                        </a:cxn>
                        <a:cxn ang="0">
                          <a:pos x="1246" y="2483"/>
                        </a:cxn>
                        <a:cxn ang="0">
                          <a:pos x="1287" y="2515"/>
                        </a:cxn>
                        <a:cxn ang="0">
                          <a:pos x="1345" y="2535"/>
                        </a:cxn>
                        <a:cxn ang="0">
                          <a:pos x="1394" y="2540"/>
                        </a:cxn>
                        <a:cxn ang="0">
                          <a:pos x="1460" y="2531"/>
                        </a:cxn>
                        <a:cxn ang="0">
                          <a:pos x="1515" y="2508"/>
                        </a:cxn>
                        <a:cxn ang="0">
                          <a:pos x="1551" y="2472"/>
                        </a:cxn>
                        <a:cxn ang="0">
                          <a:pos x="1563" y="2429"/>
                        </a:cxn>
                        <a:cxn ang="0">
                          <a:pos x="1554" y="2396"/>
                        </a:cxn>
                        <a:cxn ang="0">
                          <a:pos x="1498" y="2333"/>
                        </a:cxn>
                        <a:cxn ang="0">
                          <a:pos x="1468" y="2283"/>
                        </a:cxn>
                        <a:cxn ang="0">
                          <a:pos x="1469" y="2250"/>
                        </a:cxn>
                        <a:cxn ang="0">
                          <a:pos x="1491" y="2212"/>
                        </a:cxn>
                        <a:cxn ang="0">
                          <a:pos x="1556" y="2173"/>
                        </a:cxn>
                      </a:cxnLst>
                      <a:rect l="0" t="0" r="r" b="b"/>
                      <a:pathLst>
                        <a:path w="2160" h="2540">
                          <a:moveTo>
                            <a:pt x="1614" y="2160"/>
                          </a:moveTo>
                          <a:lnTo>
                            <a:pt x="2160" y="2160"/>
                          </a:lnTo>
                          <a:lnTo>
                            <a:pt x="2160" y="2160"/>
                          </a:lnTo>
                          <a:lnTo>
                            <a:pt x="2160" y="2104"/>
                          </a:lnTo>
                          <a:lnTo>
                            <a:pt x="2158" y="2050"/>
                          </a:lnTo>
                          <a:lnTo>
                            <a:pt x="2155" y="1994"/>
                          </a:lnTo>
                          <a:lnTo>
                            <a:pt x="2149" y="1940"/>
                          </a:lnTo>
                          <a:lnTo>
                            <a:pt x="2142" y="1886"/>
                          </a:lnTo>
                          <a:lnTo>
                            <a:pt x="2135" y="1832"/>
                          </a:lnTo>
                          <a:lnTo>
                            <a:pt x="2126" y="1778"/>
                          </a:lnTo>
                          <a:lnTo>
                            <a:pt x="2117" y="1725"/>
                          </a:lnTo>
                          <a:lnTo>
                            <a:pt x="2104" y="1673"/>
                          </a:lnTo>
                          <a:lnTo>
                            <a:pt x="2091" y="1621"/>
                          </a:lnTo>
                          <a:lnTo>
                            <a:pt x="2079" y="1569"/>
                          </a:lnTo>
                          <a:lnTo>
                            <a:pt x="2063" y="1518"/>
                          </a:lnTo>
                          <a:lnTo>
                            <a:pt x="2046" y="1468"/>
                          </a:lnTo>
                          <a:lnTo>
                            <a:pt x="2028" y="1417"/>
                          </a:lnTo>
                          <a:lnTo>
                            <a:pt x="2010" y="1368"/>
                          </a:lnTo>
                          <a:lnTo>
                            <a:pt x="1991" y="1320"/>
                          </a:lnTo>
                          <a:lnTo>
                            <a:pt x="1969" y="1271"/>
                          </a:lnTo>
                          <a:lnTo>
                            <a:pt x="1947" y="1224"/>
                          </a:lnTo>
                          <a:lnTo>
                            <a:pt x="1924" y="1177"/>
                          </a:lnTo>
                          <a:lnTo>
                            <a:pt x="1899" y="1130"/>
                          </a:lnTo>
                          <a:lnTo>
                            <a:pt x="1873" y="1085"/>
                          </a:lnTo>
                          <a:lnTo>
                            <a:pt x="1848" y="1040"/>
                          </a:lnTo>
                          <a:lnTo>
                            <a:pt x="1819" y="995"/>
                          </a:lnTo>
                          <a:lnTo>
                            <a:pt x="1790" y="952"/>
                          </a:lnTo>
                          <a:lnTo>
                            <a:pt x="1762" y="911"/>
                          </a:lnTo>
                          <a:lnTo>
                            <a:pt x="1731" y="867"/>
                          </a:lnTo>
                          <a:lnTo>
                            <a:pt x="1700" y="828"/>
                          </a:lnTo>
                          <a:lnTo>
                            <a:pt x="1666" y="786"/>
                          </a:lnTo>
                          <a:lnTo>
                            <a:pt x="1634" y="746"/>
                          </a:lnTo>
                          <a:lnTo>
                            <a:pt x="1599" y="709"/>
                          </a:lnTo>
                          <a:lnTo>
                            <a:pt x="1563" y="671"/>
                          </a:lnTo>
                          <a:lnTo>
                            <a:pt x="1527" y="633"/>
                          </a:lnTo>
                          <a:lnTo>
                            <a:pt x="1491" y="597"/>
                          </a:lnTo>
                          <a:lnTo>
                            <a:pt x="1453" y="561"/>
                          </a:lnTo>
                          <a:lnTo>
                            <a:pt x="1414" y="526"/>
                          </a:lnTo>
                          <a:lnTo>
                            <a:pt x="1374" y="494"/>
                          </a:lnTo>
                          <a:lnTo>
                            <a:pt x="1334" y="462"/>
                          </a:lnTo>
                          <a:lnTo>
                            <a:pt x="1293" y="429"/>
                          </a:lnTo>
                          <a:lnTo>
                            <a:pt x="1251" y="398"/>
                          </a:lnTo>
                          <a:lnTo>
                            <a:pt x="1208" y="370"/>
                          </a:lnTo>
                          <a:lnTo>
                            <a:pt x="1165" y="341"/>
                          </a:lnTo>
                          <a:lnTo>
                            <a:pt x="1120" y="314"/>
                          </a:lnTo>
                          <a:lnTo>
                            <a:pt x="1075" y="287"/>
                          </a:lnTo>
                          <a:lnTo>
                            <a:pt x="1030" y="261"/>
                          </a:lnTo>
                          <a:lnTo>
                            <a:pt x="983" y="236"/>
                          </a:lnTo>
                          <a:lnTo>
                            <a:pt x="936" y="213"/>
                          </a:lnTo>
                          <a:lnTo>
                            <a:pt x="889" y="191"/>
                          </a:lnTo>
                          <a:lnTo>
                            <a:pt x="840" y="169"/>
                          </a:lnTo>
                          <a:lnTo>
                            <a:pt x="792" y="150"/>
                          </a:lnTo>
                          <a:lnTo>
                            <a:pt x="743" y="132"/>
                          </a:lnTo>
                          <a:lnTo>
                            <a:pt x="692" y="114"/>
                          </a:lnTo>
                          <a:lnTo>
                            <a:pt x="642" y="97"/>
                          </a:lnTo>
                          <a:lnTo>
                            <a:pt x="591" y="83"/>
                          </a:lnTo>
                          <a:lnTo>
                            <a:pt x="539" y="69"/>
                          </a:lnTo>
                          <a:lnTo>
                            <a:pt x="489" y="56"/>
                          </a:lnTo>
                          <a:lnTo>
                            <a:pt x="435" y="43"/>
                          </a:lnTo>
                          <a:lnTo>
                            <a:pt x="382" y="34"/>
                          </a:lnTo>
                          <a:lnTo>
                            <a:pt x="328" y="25"/>
                          </a:lnTo>
                          <a:lnTo>
                            <a:pt x="276" y="18"/>
                          </a:lnTo>
                          <a:lnTo>
                            <a:pt x="220" y="11"/>
                          </a:lnTo>
                          <a:lnTo>
                            <a:pt x="166" y="7"/>
                          </a:lnTo>
                          <a:lnTo>
                            <a:pt x="112" y="4"/>
                          </a:lnTo>
                          <a:lnTo>
                            <a:pt x="56" y="0"/>
                          </a:lnTo>
                          <a:lnTo>
                            <a:pt x="0" y="0"/>
                          </a:lnTo>
                          <a:lnTo>
                            <a:pt x="0" y="546"/>
                          </a:lnTo>
                          <a:lnTo>
                            <a:pt x="0" y="546"/>
                          </a:lnTo>
                          <a:lnTo>
                            <a:pt x="4" y="577"/>
                          </a:lnTo>
                          <a:lnTo>
                            <a:pt x="13" y="604"/>
                          </a:lnTo>
                          <a:lnTo>
                            <a:pt x="23" y="629"/>
                          </a:lnTo>
                          <a:lnTo>
                            <a:pt x="36" y="651"/>
                          </a:lnTo>
                          <a:lnTo>
                            <a:pt x="43" y="660"/>
                          </a:lnTo>
                          <a:lnTo>
                            <a:pt x="52" y="669"/>
                          </a:lnTo>
                          <a:lnTo>
                            <a:pt x="61" y="676"/>
                          </a:lnTo>
                          <a:lnTo>
                            <a:pt x="70" y="682"/>
                          </a:lnTo>
                          <a:lnTo>
                            <a:pt x="79" y="687"/>
                          </a:lnTo>
                          <a:lnTo>
                            <a:pt x="90" y="691"/>
                          </a:lnTo>
                          <a:lnTo>
                            <a:pt x="99" y="692"/>
                          </a:lnTo>
                          <a:lnTo>
                            <a:pt x="110" y="694"/>
                          </a:lnTo>
                          <a:lnTo>
                            <a:pt x="110" y="694"/>
                          </a:lnTo>
                          <a:lnTo>
                            <a:pt x="123" y="692"/>
                          </a:lnTo>
                          <a:lnTo>
                            <a:pt x="133" y="689"/>
                          </a:lnTo>
                          <a:lnTo>
                            <a:pt x="144" y="685"/>
                          </a:lnTo>
                          <a:lnTo>
                            <a:pt x="153" y="678"/>
                          </a:lnTo>
                          <a:lnTo>
                            <a:pt x="171" y="664"/>
                          </a:lnTo>
                          <a:lnTo>
                            <a:pt x="189" y="645"/>
                          </a:lnTo>
                          <a:lnTo>
                            <a:pt x="207" y="627"/>
                          </a:lnTo>
                          <a:lnTo>
                            <a:pt x="225" y="611"/>
                          </a:lnTo>
                          <a:lnTo>
                            <a:pt x="234" y="606"/>
                          </a:lnTo>
                          <a:lnTo>
                            <a:pt x="245" y="600"/>
                          </a:lnTo>
                          <a:lnTo>
                            <a:pt x="256" y="597"/>
                          </a:lnTo>
                          <a:lnTo>
                            <a:pt x="269" y="597"/>
                          </a:lnTo>
                          <a:lnTo>
                            <a:pt x="269" y="597"/>
                          </a:lnTo>
                          <a:lnTo>
                            <a:pt x="279" y="597"/>
                          </a:lnTo>
                          <a:lnTo>
                            <a:pt x="290" y="600"/>
                          </a:lnTo>
                          <a:lnTo>
                            <a:pt x="301" y="604"/>
                          </a:lnTo>
                          <a:lnTo>
                            <a:pt x="312" y="609"/>
                          </a:lnTo>
                          <a:lnTo>
                            <a:pt x="321" y="617"/>
                          </a:lnTo>
                          <a:lnTo>
                            <a:pt x="330" y="626"/>
                          </a:lnTo>
                          <a:lnTo>
                            <a:pt x="339" y="635"/>
                          </a:lnTo>
                          <a:lnTo>
                            <a:pt x="348" y="645"/>
                          </a:lnTo>
                          <a:lnTo>
                            <a:pt x="355" y="658"/>
                          </a:lnTo>
                          <a:lnTo>
                            <a:pt x="361" y="671"/>
                          </a:lnTo>
                          <a:lnTo>
                            <a:pt x="366" y="685"/>
                          </a:lnTo>
                          <a:lnTo>
                            <a:pt x="371" y="700"/>
                          </a:lnTo>
                          <a:lnTo>
                            <a:pt x="375" y="716"/>
                          </a:lnTo>
                          <a:lnTo>
                            <a:pt x="377" y="732"/>
                          </a:lnTo>
                          <a:lnTo>
                            <a:pt x="379" y="748"/>
                          </a:lnTo>
                          <a:lnTo>
                            <a:pt x="380" y="766"/>
                          </a:lnTo>
                          <a:lnTo>
                            <a:pt x="380" y="766"/>
                          </a:lnTo>
                          <a:lnTo>
                            <a:pt x="379" y="783"/>
                          </a:lnTo>
                          <a:lnTo>
                            <a:pt x="377" y="801"/>
                          </a:lnTo>
                          <a:lnTo>
                            <a:pt x="375" y="817"/>
                          </a:lnTo>
                          <a:lnTo>
                            <a:pt x="371" y="831"/>
                          </a:lnTo>
                          <a:lnTo>
                            <a:pt x="366" y="847"/>
                          </a:lnTo>
                          <a:lnTo>
                            <a:pt x="361" y="860"/>
                          </a:lnTo>
                          <a:lnTo>
                            <a:pt x="355" y="874"/>
                          </a:lnTo>
                          <a:lnTo>
                            <a:pt x="348" y="885"/>
                          </a:lnTo>
                          <a:lnTo>
                            <a:pt x="339" y="896"/>
                          </a:lnTo>
                          <a:lnTo>
                            <a:pt x="330" y="907"/>
                          </a:lnTo>
                          <a:lnTo>
                            <a:pt x="321" y="914"/>
                          </a:lnTo>
                          <a:lnTo>
                            <a:pt x="312" y="921"/>
                          </a:lnTo>
                          <a:lnTo>
                            <a:pt x="301" y="929"/>
                          </a:lnTo>
                          <a:lnTo>
                            <a:pt x="290" y="932"/>
                          </a:lnTo>
                          <a:lnTo>
                            <a:pt x="279" y="934"/>
                          </a:lnTo>
                          <a:lnTo>
                            <a:pt x="269" y="936"/>
                          </a:lnTo>
                          <a:lnTo>
                            <a:pt x="269" y="936"/>
                          </a:lnTo>
                          <a:lnTo>
                            <a:pt x="256" y="934"/>
                          </a:lnTo>
                          <a:lnTo>
                            <a:pt x="245" y="930"/>
                          </a:lnTo>
                          <a:lnTo>
                            <a:pt x="234" y="927"/>
                          </a:lnTo>
                          <a:lnTo>
                            <a:pt x="225" y="920"/>
                          </a:lnTo>
                          <a:lnTo>
                            <a:pt x="207" y="905"/>
                          </a:lnTo>
                          <a:lnTo>
                            <a:pt x="189" y="887"/>
                          </a:lnTo>
                          <a:lnTo>
                            <a:pt x="171" y="869"/>
                          </a:lnTo>
                          <a:lnTo>
                            <a:pt x="153" y="853"/>
                          </a:lnTo>
                          <a:lnTo>
                            <a:pt x="144" y="847"/>
                          </a:lnTo>
                          <a:lnTo>
                            <a:pt x="133" y="842"/>
                          </a:lnTo>
                          <a:lnTo>
                            <a:pt x="123" y="840"/>
                          </a:lnTo>
                          <a:lnTo>
                            <a:pt x="110" y="838"/>
                          </a:lnTo>
                          <a:lnTo>
                            <a:pt x="110" y="838"/>
                          </a:lnTo>
                          <a:lnTo>
                            <a:pt x="99" y="838"/>
                          </a:lnTo>
                          <a:lnTo>
                            <a:pt x="90" y="842"/>
                          </a:lnTo>
                          <a:lnTo>
                            <a:pt x="79" y="846"/>
                          </a:lnTo>
                          <a:lnTo>
                            <a:pt x="70" y="849"/>
                          </a:lnTo>
                          <a:lnTo>
                            <a:pt x="61" y="856"/>
                          </a:lnTo>
                          <a:lnTo>
                            <a:pt x="52" y="864"/>
                          </a:lnTo>
                          <a:lnTo>
                            <a:pt x="43" y="871"/>
                          </a:lnTo>
                          <a:lnTo>
                            <a:pt x="36" y="882"/>
                          </a:lnTo>
                          <a:lnTo>
                            <a:pt x="23" y="903"/>
                          </a:lnTo>
                          <a:lnTo>
                            <a:pt x="13" y="929"/>
                          </a:lnTo>
                          <a:lnTo>
                            <a:pt x="4" y="956"/>
                          </a:lnTo>
                          <a:lnTo>
                            <a:pt x="0" y="986"/>
                          </a:lnTo>
                          <a:lnTo>
                            <a:pt x="0" y="2160"/>
                          </a:lnTo>
                          <a:lnTo>
                            <a:pt x="1176" y="2160"/>
                          </a:lnTo>
                          <a:lnTo>
                            <a:pt x="1176" y="2160"/>
                          </a:lnTo>
                          <a:lnTo>
                            <a:pt x="1206" y="2165"/>
                          </a:lnTo>
                          <a:lnTo>
                            <a:pt x="1233" y="2173"/>
                          </a:lnTo>
                          <a:lnTo>
                            <a:pt x="1258" y="2183"/>
                          </a:lnTo>
                          <a:lnTo>
                            <a:pt x="1280" y="2198"/>
                          </a:lnTo>
                          <a:lnTo>
                            <a:pt x="1289" y="2205"/>
                          </a:lnTo>
                          <a:lnTo>
                            <a:pt x="1298" y="2212"/>
                          </a:lnTo>
                          <a:lnTo>
                            <a:pt x="1305" y="2221"/>
                          </a:lnTo>
                          <a:lnTo>
                            <a:pt x="1311" y="2230"/>
                          </a:lnTo>
                          <a:lnTo>
                            <a:pt x="1316" y="2239"/>
                          </a:lnTo>
                          <a:lnTo>
                            <a:pt x="1320" y="2250"/>
                          </a:lnTo>
                          <a:lnTo>
                            <a:pt x="1322" y="2259"/>
                          </a:lnTo>
                          <a:lnTo>
                            <a:pt x="1322" y="2270"/>
                          </a:lnTo>
                          <a:lnTo>
                            <a:pt x="1322" y="2270"/>
                          </a:lnTo>
                          <a:lnTo>
                            <a:pt x="1322" y="2283"/>
                          </a:lnTo>
                          <a:lnTo>
                            <a:pt x="1318" y="2293"/>
                          </a:lnTo>
                          <a:lnTo>
                            <a:pt x="1313" y="2304"/>
                          </a:lnTo>
                          <a:lnTo>
                            <a:pt x="1307" y="2313"/>
                          </a:lnTo>
                          <a:lnTo>
                            <a:pt x="1291" y="2333"/>
                          </a:lnTo>
                          <a:lnTo>
                            <a:pt x="1273" y="2349"/>
                          </a:lnTo>
                          <a:lnTo>
                            <a:pt x="1257" y="2367"/>
                          </a:lnTo>
                          <a:lnTo>
                            <a:pt x="1240" y="2385"/>
                          </a:lnTo>
                          <a:lnTo>
                            <a:pt x="1235" y="2396"/>
                          </a:lnTo>
                          <a:lnTo>
                            <a:pt x="1230" y="2405"/>
                          </a:lnTo>
                          <a:lnTo>
                            <a:pt x="1226" y="2418"/>
                          </a:lnTo>
                          <a:lnTo>
                            <a:pt x="1226" y="2429"/>
                          </a:lnTo>
                          <a:lnTo>
                            <a:pt x="1226" y="2429"/>
                          </a:lnTo>
                          <a:lnTo>
                            <a:pt x="1226" y="2441"/>
                          </a:lnTo>
                          <a:lnTo>
                            <a:pt x="1228" y="2452"/>
                          </a:lnTo>
                          <a:lnTo>
                            <a:pt x="1233" y="2463"/>
                          </a:lnTo>
                          <a:lnTo>
                            <a:pt x="1239" y="2472"/>
                          </a:lnTo>
                          <a:lnTo>
                            <a:pt x="1246" y="2483"/>
                          </a:lnTo>
                          <a:lnTo>
                            <a:pt x="1255" y="2492"/>
                          </a:lnTo>
                          <a:lnTo>
                            <a:pt x="1264" y="2499"/>
                          </a:lnTo>
                          <a:lnTo>
                            <a:pt x="1275" y="2508"/>
                          </a:lnTo>
                          <a:lnTo>
                            <a:pt x="1287" y="2515"/>
                          </a:lnTo>
                          <a:lnTo>
                            <a:pt x="1300" y="2521"/>
                          </a:lnTo>
                          <a:lnTo>
                            <a:pt x="1314" y="2526"/>
                          </a:lnTo>
                          <a:lnTo>
                            <a:pt x="1329" y="2531"/>
                          </a:lnTo>
                          <a:lnTo>
                            <a:pt x="1345" y="2535"/>
                          </a:lnTo>
                          <a:lnTo>
                            <a:pt x="1361" y="2539"/>
                          </a:lnTo>
                          <a:lnTo>
                            <a:pt x="1377" y="2540"/>
                          </a:lnTo>
                          <a:lnTo>
                            <a:pt x="1394" y="2540"/>
                          </a:lnTo>
                          <a:lnTo>
                            <a:pt x="1394" y="2540"/>
                          </a:lnTo>
                          <a:lnTo>
                            <a:pt x="1412" y="2540"/>
                          </a:lnTo>
                          <a:lnTo>
                            <a:pt x="1428" y="2539"/>
                          </a:lnTo>
                          <a:lnTo>
                            <a:pt x="1444" y="2535"/>
                          </a:lnTo>
                          <a:lnTo>
                            <a:pt x="1460" y="2531"/>
                          </a:lnTo>
                          <a:lnTo>
                            <a:pt x="1475" y="2526"/>
                          </a:lnTo>
                          <a:lnTo>
                            <a:pt x="1489" y="2521"/>
                          </a:lnTo>
                          <a:lnTo>
                            <a:pt x="1502" y="2515"/>
                          </a:lnTo>
                          <a:lnTo>
                            <a:pt x="1515" y="2508"/>
                          </a:lnTo>
                          <a:lnTo>
                            <a:pt x="1525" y="2499"/>
                          </a:lnTo>
                          <a:lnTo>
                            <a:pt x="1534" y="2492"/>
                          </a:lnTo>
                          <a:lnTo>
                            <a:pt x="1543" y="2483"/>
                          </a:lnTo>
                          <a:lnTo>
                            <a:pt x="1551" y="2472"/>
                          </a:lnTo>
                          <a:lnTo>
                            <a:pt x="1556" y="2463"/>
                          </a:lnTo>
                          <a:lnTo>
                            <a:pt x="1560" y="2452"/>
                          </a:lnTo>
                          <a:lnTo>
                            <a:pt x="1563" y="2441"/>
                          </a:lnTo>
                          <a:lnTo>
                            <a:pt x="1563" y="2429"/>
                          </a:lnTo>
                          <a:lnTo>
                            <a:pt x="1563" y="2429"/>
                          </a:lnTo>
                          <a:lnTo>
                            <a:pt x="1563" y="2418"/>
                          </a:lnTo>
                          <a:lnTo>
                            <a:pt x="1560" y="2405"/>
                          </a:lnTo>
                          <a:lnTo>
                            <a:pt x="1554" y="2396"/>
                          </a:lnTo>
                          <a:lnTo>
                            <a:pt x="1549" y="2385"/>
                          </a:lnTo>
                          <a:lnTo>
                            <a:pt x="1533" y="2367"/>
                          </a:lnTo>
                          <a:lnTo>
                            <a:pt x="1516" y="2349"/>
                          </a:lnTo>
                          <a:lnTo>
                            <a:pt x="1498" y="2333"/>
                          </a:lnTo>
                          <a:lnTo>
                            <a:pt x="1482" y="2313"/>
                          </a:lnTo>
                          <a:lnTo>
                            <a:pt x="1477" y="2304"/>
                          </a:lnTo>
                          <a:lnTo>
                            <a:pt x="1471" y="2293"/>
                          </a:lnTo>
                          <a:lnTo>
                            <a:pt x="1468" y="2283"/>
                          </a:lnTo>
                          <a:lnTo>
                            <a:pt x="1468" y="2270"/>
                          </a:lnTo>
                          <a:lnTo>
                            <a:pt x="1468" y="2270"/>
                          </a:lnTo>
                          <a:lnTo>
                            <a:pt x="1468" y="2259"/>
                          </a:lnTo>
                          <a:lnTo>
                            <a:pt x="1469" y="2250"/>
                          </a:lnTo>
                          <a:lnTo>
                            <a:pt x="1473" y="2239"/>
                          </a:lnTo>
                          <a:lnTo>
                            <a:pt x="1478" y="2230"/>
                          </a:lnTo>
                          <a:lnTo>
                            <a:pt x="1484" y="2221"/>
                          </a:lnTo>
                          <a:lnTo>
                            <a:pt x="1491" y="2212"/>
                          </a:lnTo>
                          <a:lnTo>
                            <a:pt x="1500" y="2205"/>
                          </a:lnTo>
                          <a:lnTo>
                            <a:pt x="1509" y="2198"/>
                          </a:lnTo>
                          <a:lnTo>
                            <a:pt x="1531" y="2183"/>
                          </a:lnTo>
                          <a:lnTo>
                            <a:pt x="1556" y="2173"/>
                          </a:lnTo>
                          <a:lnTo>
                            <a:pt x="1583" y="2165"/>
                          </a:lnTo>
                          <a:lnTo>
                            <a:pt x="1614" y="2160"/>
                          </a:lnTo>
                          <a:lnTo>
                            <a:pt x="1614" y="2160"/>
                          </a:lnTo>
                          <a:close/>
                        </a:path>
                      </a:pathLst>
                    </a:custGeom>
                    <a:solidFill>
                      <a:srgbClr val="F09C2A"/>
                    </a:solidFill>
                    <a:ln w="12700">
                      <a:noFill/>
                      <a:miter lim="800000"/>
                      <a:headEnd/>
                      <a:tailEnd/>
                    </a:ln>
                    <a:effectLst>
                      <a:outerShdw blurRad="25400" dist="12700" dir="5400000" algn="tl" rotWithShape="0">
                        <a:prstClr val="black">
                          <a:alpha val="20000"/>
                        </a:prstClr>
                      </a:outerShdw>
                    </a:effectLst>
                    <a:scene3d>
                      <a:camera prst="orthographicFront"/>
                      <a:lightRig rig="threePt" dir="t"/>
                    </a:scene3d>
                    <a:sp3d>
                      <a:bevelT w="38100" h="12700"/>
                      <a:bevelB w="38100" h="12700"/>
                      <a:extrusionClr>
                        <a:schemeClr val="tx2">
                          <a:lumMod val="60000"/>
                          <a:lumOff val="40000"/>
                        </a:schemeClr>
                      </a:extrusionClr>
                    </a:sp3d>
                  </p:spPr>
                  <p:txBody>
                    <a:bodyPr lIns="18288" tIns="18288" rIns="18288" bIns="18288" anchor="ctr" anchorCtr="1"/>
                    <a:lstStyle/>
                    <a:p>
                      <a:pPr algn="ctr">
                        <a:lnSpc>
                          <a:spcPct val="85000"/>
                        </a:lnSpc>
                        <a:spcBef>
                          <a:spcPts val="15"/>
                        </a:spcBef>
                        <a:defRPr/>
                      </a:pPr>
                      <a:endParaRPr lang="en-US" sz="1200" b="1" dirty="0">
                        <a:solidFill>
                          <a:srgbClr val="000000"/>
                        </a:solidFill>
                        <a:latin typeface="微软雅黑" panose="020B0503020204020204" pitchFamily="34" charset="-122"/>
                        <a:ea typeface="微软雅黑" panose="020B0503020204020204" pitchFamily="34" charset="-122"/>
                      </a:endParaRPr>
                    </a:p>
                  </p:txBody>
                </p:sp>
                <p:sp>
                  <p:nvSpPr>
                    <p:cNvPr id="50" name="Freeform 5"/>
                    <p:cNvSpPr>
                      <a:spLocks/>
                    </p:cNvSpPr>
                    <p:nvPr/>
                  </p:nvSpPr>
                  <p:spPr bwMode="auto">
                    <a:xfrm>
                      <a:off x="4247092" y="3352800"/>
                      <a:ext cx="2687108" cy="2286000"/>
                    </a:xfrm>
                    <a:custGeom>
                      <a:avLst/>
                      <a:gdLst/>
                      <a:ahLst/>
                      <a:cxnLst>
                        <a:cxn ang="0">
                          <a:pos x="1935" y="13"/>
                        </a:cxn>
                        <a:cxn ang="0">
                          <a:pos x="1870" y="52"/>
                        </a:cxn>
                        <a:cxn ang="0">
                          <a:pos x="1848" y="90"/>
                        </a:cxn>
                        <a:cxn ang="0">
                          <a:pos x="1847" y="123"/>
                        </a:cxn>
                        <a:cxn ang="0">
                          <a:pos x="1877" y="173"/>
                        </a:cxn>
                        <a:cxn ang="0">
                          <a:pos x="1933" y="236"/>
                        </a:cxn>
                        <a:cxn ang="0">
                          <a:pos x="1942" y="269"/>
                        </a:cxn>
                        <a:cxn ang="0">
                          <a:pos x="1930" y="312"/>
                        </a:cxn>
                        <a:cxn ang="0">
                          <a:pos x="1894" y="348"/>
                        </a:cxn>
                        <a:cxn ang="0">
                          <a:pos x="1839" y="371"/>
                        </a:cxn>
                        <a:cxn ang="0">
                          <a:pos x="1773" y="380"/>
                        </a:cxn>
                        <a:cxn ang="0">
                          <a:pos x="1724" y="375"/>
                        </a:cxn>
                        <a:cxn ang="0">
                          <a:pos x="1666" y="355"/>
                        </a:cxn>
                        <a:cxn ang="0">
                          <a:pos x="1625" y="323"/>
                        </a:cxn>
                        <a:cxn ang="0">
                          <a:pos x="1605" y="281"/>
                        </a:cxn>
                        <a:cxn ang="0">
                          <a:pos x="1609" y="245"/>
                        </a:cxn>
                        <a:cxn ang="0">
                          <a:pos x="1652" y="189"/>
                        </a:cxn>
                        <a:cxn ang="0">
                          <a:pos x="1697" y="133"/>
                        </a:cxn>
                        <a:cxn ang="0">
                          <a:pos x="1701" y="99"/>
                        </a:cxn>
                        <a:cxn ang="0">
                          <a:pos x="1684" y="61"/>
                        </a:cxn>
                        <a:cxn ang="0">
                          <a:pos x="1637" y="23"/>
                        </a:cxn>
                        <a:cxn ang="0">
                          <a:pos x="379" y="0"/>
                        </a:cxn>
                        <a:cxn ang="0">
                          <a:pos x="366" y="1240"/>
                        </a:cxn>
                        <a:cxn ang="0">
                          <a:pos x="318" y="1307"/>
                        </a:cxn>
                        <a:cxn ang="0">
                          <a:pos x="280" y="1323"/>
                        </a:cxn>
                        <a:cxn ang="0">
                          <a:pos x="246" y="1320"/>
                        </a:cxn>
                        <a:cxn ang="0">
                          <a:pos x="190" y="1277"/>
                        </a:cxn>
                        <a:cxn ang="0">
                          <a:pos x="134" y="1231"/>
                        </a:cxn>
                        <a:cxn ang="0">
                          <a:pos x="100" y="1228"/>
                        </a:cxn>
                        <a:cxn ang="0">
                          <a:pos x="58" y="1248"/>
                        </a:cxn>
                        <a:cxn ang="0">
                          <a:pos x="26" y="1289"/>
                        </a:cxn>
                        <a:cxn ang="0">
                          <a:pos x="4" y="1347"/>
                        </a:cxn>
                        <a:cxn ang="0">
                          <a:pos x="0" y="1397"/>
                        </a:cxn>
                        <a:cxn ang="0">
                          <a:pos x="8" y="1462"/>
                        </a:cxn>
                        <a:cxn ang="0">
                          <a:pos x="33" y="1516"/>
                        </a:cxn>
                        <a:cxn ang="0">
                          <a:pos x="67" y="1552"/>
                        </a:cxn>
                        <a:cxn ang="0">
                          <a:pos x="110" y="1567"/>
                        </a:cxn>
                        <a:cxn ang="0">
                          <a:pos x="145" y="1558"/>
                        </a:cxn>
                        <a:cxn ang="0">
                          <a:pos x="208" y="1500"/>
                        </a:cxn>
                        <a:cxn ang="0">
                          <a:pos x="258" y="1471"/>
                        </a:cxn>
                        <a:cxn ang="0">
                          <a:pos x="289" y="1473"/>
                        </a:cxn>
                        <a:cxn ang="0">
                          <a:pos x="325" y="1493"/>
                        </a:cxn>
                        <a:cxn ang="0">
                          <a:pos x="374" y="1579"/>
                        </a:cxn>
                        <a:cxn ang="0">
                          <a:pos x="435" y="2160"/>
                        </a:cxn>
                        <a:cxn ang="0">
                          <a:pos x="655" y="2144"/>
                        </a:cxn>
                        <a:cxn ang="0">
                          <a:pos x="868" y="2106"/>
                        </a:cxn>
                        <a:cxn ang="0">
                          <a:pos x="1071" y="2046"/>
                        </a:cxn>
                        <a:cxn ang="0">
                          <a:pos x="1268" y="1971"/>
                        </a:cxn>
                        <a:cxn ang="0">
                          <a:pos x="1454" y="1875"/>
                        </a:cxn>
                        <a:cxn ang="0">
                          <a:pos x="1630" y="1762"/>
                        </a:cxn>
                        <a:cxn ang="0">
                          <a:pos x="1793" y="1634"/>
                        </a:cxn>
                        <a:cxn ang="0">
                          <a:pos x="1942" y="1491"/>
                        </a:cxn>
                        <a:cxn ang="0">
                          <a:pos x="2079" y="1334"/>
                        </a:cxn>
                        <a:cxn ang="0">
                          <a:pos x="2198" y="1165"/>
                        </a:cxn>
                        <a:cxn ang="0">
                          <a:pos x="2303" y="984"/>
                        </a:cxn>
                        <a:cxn ang="0">
                          <a:pos x="2389" y="793"/>
                        </a:cxn>
                        <a:cxn ang="0">
                          <a:pos x="2458" y="591"/>
                        </a:cxn>
                        <a:cxn ang="0">
                          <a:pos x="2505" y="382"/>
                        </a:cxn>
                        <a:cxn ang="0">
                          <a:pos x="2534" y="166"/>
                        </a:cxn>
                        <a:cxn ang="0">
                          <a:pos x="1993" y="0"/>
                        </a:cxn>
                      </a:cxnLst>
                      <a:rect l="0" t="0" r="r" b="b"/>
                      <a:pathLst>
                        <a:path w="2539" h="2160">
                          <a:moveTo>
                            <a:pt x="1993" y="0"/>
                          </a:moveTo>
                          <a:lnTo>
                            <a:pt x="1993" y="0"/>
                          </a:lnTo>
                          <a:lnTo>
                            <a:pt x="1962" y="5"/>
                          </a:lnTo>
                          <a:lnTo>
                            <a:pt x="1935" y="13"/>
                          </a:lnTo>
                          <a:lnTo>
                            <a:pt x="1910" y="23"/>
                          </a:lnTo>
                          <a:lnTo>
                            <a:pt x="1888" y="38"/>
                          </a:lnTo>
                          <a:lnTo>
                            <a:pt x="1879" y="45"/>
                          </a:lnTo>
                          <a:lnTo>
                            <a:pt x="1870" y="52"/>
                          </a:lnTo>
                          <a:lnTo>
                            <a:pt x="1863" y="61"/>
                          </a:lnTo>
                          <a:lnTo>
                            <a:pt x="1857" y="70"/>
                          </a:lnTo>
                          <a:lnTo>
                            <a:pt x="1852" y="79"/>
                          </a:lnTo>
                          <a:lnTo>
                            <a:pt x="1848" y="90"/>
                          </a:lnTo>
                          <a:lnTo>
                            <a:pt x="1847" y="99"/>
                          </a:lnTo>
                          <a:lnTo>
                            <a:pt x="1847" y="110"/>
                          </a:lnTo>
                          <a:lnTo>
                            <a:pt x="1847" y="110"/>
                          </a:lnTo>
                          <a:lnTo>
                            <a:pt x="1847" y="123"/>
                          </a:lnTo>
                          <a:lnTo>
                            <a:pt x="1850" y="133"/>
                          </a:lnTo>
                          <a:lnTo>
                            <a:pt x="1856" y="144"/>
                          </a:lnTo>
                          <a:lnTo>
                            <a:pt x="1861" y="153"/>
                          </a:lnTo>
                          <a:lnTo>
                            <a:pt x="1877" y="173"/>
                          </a:lnTo>
                          <a:lnTo>
                            <a:pt x="1895" y="189"/>
                          </a:lnTo>
                          <a:lnTo>
                            <a:pt x="1912" y="207"/>
                          </a:lnTo>
                          <a:lnTo>
                            <a:pt x="1928" y="225"/>
                          </a:lnTo>
                          <a:lnTo>
                            <a:pt x="1933" y="236"/>
                          </a:lnTo>
                          <a:lnTo>
                            <a:pt x="1939" y="245"/>
                          </a:lnTo>
                          <a:lnTo>
                            <a:pt x="1942" y="258"/>
                          </a:lnTo>
                          <a:lnTo>
                            <a:pt x="1942" y="269"/>
                          </a:lnTo>
                          <a:lnTo>
                            <a:pt x="1942" y="269"/>
                          </a:lnTo>
                          <a:lnTo>
                            <a:pt x="1942" y="281"/>
                          </a:lnTo>
                          <a:lnTo>
                            <a:pt x="1939" y="292"/>
                          </a:lnTo>
                          <a:lnTo>
                            <a:pt x="1935" y="303"/>
                          </a:lnTo>
                          <a:lnTo>
                            <a:pt x="1930" y="312"/>
                          </a:lnTo>
                          <a:lnTo>
                            <a:pt x="1922" y="323"/>
                          </a:lnTo>
                          <a:lnTo>
                            <a:pt x="1913" y="332"/>
                          </a:lnTo>
                          <a:lnTo>
                            <a:pt x="1904" y="339"/>
                          </a:lnTo>
                          <a:lnTo>
                            <a:pt x="1894" y="348"/>
                          </a:lnTo>
                          <a:lnTo>
                            <a:pt x="1881" y="355"/>
                          </a:lnTo>
                          <a:lnTo>
                            <a:pt x="1868" y="361"/>
                          </a:lnTo>
                          <a:lnTo>
                            <a:pt x="1854" y="366"/>
                          </a:lnTo>
                          <a:lnTo>
                            <a:pt x="1839" y="371"/>
                          </a:lnTo>
                          <a:lnTo>
                            <a:pt x="1823" y="375"/>
                          </a:lnTo>
                          <a:lnTo>
                            <a:pt x="1807" y="379"/>
                          </a:lnTo>
                          <a:lnTo>
                            <a:pt x="1791" y="380"/>
                          </a:lnTo>
                          <a:lnTo>
                            <a:pt x="1773" y="380"/>
                          </a:lnTo>
                          <a:lnTo>
                            <a:pt x="1773" y="380"/>
                          </a:lnTo>
                          <a:lnTo>
                            <a:pt x="1756" y="380"/>
                          </a:lnTo>
                          <a:lnTo>
                            <a:pt x="1740" y="379"/>
                          </a:lnTo>
                          <a:lnTo>
                            <a:pt x="1724" y="375"/>
                          </a:lnTo>
                          <a:lnTo>
                            <a:pt x="1708" y="371"/>
                          </a:lnTo>
                          <a:lnTo>
                            <a:pt x="1693" y="366"/>
                          </a:lnTo>
                          <a:lnTo>
                            <a:pt x="1679" y="361"/>
                          </a:lnTo>
                          <a:lnTo>
                            <a:pt x="1666" y="355"/>
                          </a:lnTo>
                          <a:lnTo>
                            <a:pt x="1654" y="348"/>
                          </a:lnTo>
                          <a:lnTo>
                            <a:pt x="1643" y="339"/>
                          </a:lnTo>
                          <a:lnTo>
                            <a:pt x="1634" y="332"/>
                          </a:lnTo>
                          <a:lnTo>
                            <a:pt x="1625" y="323"/>
                          </a:lnTo>
                          <a:lnTo>
                            <a:pt x="1618" y="312"/>
                          </a:lnTo>
                          <a:lnTo>
                            <a:pt x="1612" y="303"/>
                          </a:lnTo>
                          <a:lnTo>
                            <a:pt x="1607" y="292"/>
                          </a:lnTo>
                          <a:lnTo>
                            <a:pt x="1605" y="281"/>
                          </a:lnTo>
                          <a:lnTo>
                            <a:pt x="1605" y="269"/>
                          </a:lnTo>
                          <a:lnTo>
                            <a:pt x="1605" y="269"/>
                          </a:lnTo>
                          <a:lnTo>
                            <a:pt x="1605" y="258"/>
                          </a:lnTo>
                          <a:lnTo>
                            <a:pt x="1609" y="245"/>
                          </a:lnTo>
                          <a:lnTo>
                            <a:pt x="1614" y="236"/>
                          </a:lnTo>
                          <a:lnTo>
                            <a:pt x="1619" y="225"/>
                          </a:lnTo>
                          <a:lnTo>
                            <a:pt x="1636" y="207"/>
                          </a:lnTo>
                          <a:lnTo>
                            <a:pt x="1652" y="189"/>
                          </a:lnTo>
                          <a:lnTo>
                            <a:pt x="1670" y="173"/>
                          </a:lnTo>
                          <a:lnTo>
                            <a:pt x="1686" y="153"/>
                          </a:lnTo>
                          <a:lnTo>
                            <a:pt x="1692" y="144"/>
                          </a:lnTo>
                          <a:lnTo>
                            <a:pt x="1697" y="133"/>
                          </a:lnTo>
                          <a:lnTo>
                            <a:pt x="1701" y="123"/>
                          </a:lnTo>
                          <a:lnTo>
                            <a:pt x="1701" y="110"/>
                          </a:lnTo>
                          <a:lnTo>
                            <a:pt x="1701" y="110"/>
                          </a:lnTo>
                          <a:lnTo>
                            <a:pt x="1701" y="99"/>
                          </a:lnTo>
                          <a:lnTo>
                            <a:pt x="1699" y="90"/>
                          </a:lnTo>
                          <a:lnTo>
                            <a:pt x="1695" y="79"/>
                          </a:lnTo>
                          <a:lnTo>
                            <a:pt x="1690" y="70"/>
                          </a:lnTo>
                          <a:lnTo>
                            <a:pt x="1684" y="61"/>
                          </a:lnTo>
                          <a:lnTo>
                            <a:pt x="1677" y="52"/>
                          </a:lnTo>
                          <a:lnTo>
                            <a:pt x="1668" y="45"/>
                          </a:lnTo>
                          <a:lnTo>
                            <a:pt x="1659" y="38"/>
                          </a:lnTo>
                          <a:lnTo>
                            <a:pt x="1637" y="23"/>
                          </a:lnTo>
                          <a:lnTo>
                            <a:pt x="1612" y="13"/>
                          </a:lnTo>
                          <a:lnTo>
                            <a:pt x="1585" y="5"/>
                          </a:lnTo>
                          <a:lnTo>
                            <a:pt x="1555" y="0"/>
                          </a:lnTo>
                          <a:lnTo>
                            <a:pt x="379" y="0"/>
                          </a:lnTo>
                          <a:lnTo>
                            <a:pt x="379" y="1185"/>
                          </a:lnTo>
                          <a:lnTo>
                            <a:pt x="379" y="1185"/>
                          </a:lnTo>
                          <a:lnTo>
                            <a:pt x="374" y="1213"/>
                          </a:lnTo>
                          <a:lnTo>
                            <a:pt x="366" y="1240"/>
                          </a:lnTo>
                          <a:lnTo>
                            <a:pt x="356" y="1264"/>
                          </a:lnTo>
                          <a:lnTo>
                            <a:pt x="341" y="1284"/>
                          </a:lnTo>
                          <a:lnTo>
                            <a:pt x="325" y="1302"/>
                          </a:lnTo>
                          <a:lnTo>
                            <a:pt x="318" y="1307"/>
                          </a:lnTo>
                          <a:lnTo>
                            <a:pt x="309" y="1314"/>
                          </a:lnTo>
                          <a:lnTo>
                            <a:pt x="300" y="1318"/>
                          </a:lnTo>
                          <a:lnTo>
                            <a:pt x="289" y="1322"/>
                          </a:lnTo>
                          <a:lnTo>
                            <a:pt x="280" y="1323"/>
                          </a:lnTo>
                          <a:lnTo>
                            <a:pt x="269" y="1323"/>
                          </a:lnTo>
                          <a:lnTo>
                            <a:pt x="269" y="1323"/>
                          </a:lnTo>
                          <a:lnTo>
                            <a:pt x="258" y="1323"/>
                          </a:lnTo>
                          <a:lnTo>
                            <a:pt x="246" y="1320"/>
                          </a:lnTo>
                          <a:lnTo>
                            <a:pt x="237" y="1316"/>
                          </a:lnTo>
                          <a:lnTo>
                            <a:pt x="226" y="1309"/>
                          </a:lnTo>
                          <a:lnTo>
                            <a:pt x="208" y="1295"/>
                          </a:lnTo>
                          <a:lnTo>
                            <a:pt x="190" y="1277"/>
                          </a:lnTo>
                          <a:lnTo>
                            <a:pt x="173" y="1258"/>
                          </a:lnTo>
                          <a:lnTo>
                            <a:pt x="154" y="1242"/>
                          </a:lnTo>
                          <a:lnTo>
                            <a:pt x="145" y="1237"/>
                          </a:lnTo>
                          <a:lnTo>
                            <a:pt x="134" y="1231"/>
                          </a:lnTo>
                          <a:lnTo>
                            <a:pt x="123" y="1228"/>
                          </a:lnTo>
                          <a:lnTo>
                            <a:pt x="110" y="1228"/>
                          </a:lnTo>
                          <a:lnTo>
                            <a:pt x="110" y="1228"/>
                          </a:lnTo>
                          <a:lnTo>
                            <a:pt x="100" y="1228"/>
                          </a:lnTo>
                          <a:lnTo>
                            <a:pt x="89" y="1231"/>
                          </a:lnTo>
                          <a:lnTo>
                            <a:pt x="78" y="1235"/>
                          </a:lnTo>
                          <a:lnTo>
                            <a:pt x="67" y="1240"/>
                          </a:lnTo>
                          <a:lnTo>
                            <a:pt x="58" y="1248"/>
                          </a:lnTo>
                          <a:lnTo>
                            <a:pt x="49" y="1257"/>
                          </a:lnTo>
                          <a:lnTo>
                            <a:pt x="40" y="1266"/>
                          </a:lnTo>
                          <a:lnTo>
                            <a:pt x="33" y="1277"/>
                          </a:lnTo>
                          <a:lnTo>
                            <a:pt x="26" y="1289"/>
                          </a:lnTo>
                          <a:lnTo>
                            <a:pt x="18" y="1302"/>
                          </a:lnTo>
                          <a:lnTo>
                            <a:pt x="13" y="1316"/>
                          </a:lnTo>
                          <a:lnTo>
                            <a:pt x="8" y="1331"/>
                          </a:lnTo>
                          <a:lnTo>
                            <a:pt x="4" y="1347"/>
                          </a:lnTo>
                          <a:lnTo>
                            <a:pt x="2" y="1363"/>
                          </a:lnTo>
                          <a:lnTo>
                            <a:pt x="0" y="1379"/>
                          </a:lnTo>
                          <a:lnTo>
                            <a:pt x="0" y="1397"/>
                          </a:lnTo>
                          <a:lnTo>
                            <a:pt x="0" y="1397"/>
                          </a:lnTo>
                          <a:lnTo>
                            <a:pt x="0" y="1414"/>
                          </a:lnTo>
                          <a:lnTo>
                            <a:pt x="2" y="1432"/>
                          </a:lnTo>
                          <a:lnTo>
                            <a:pt x="4" y="1448"/>
                          </a:lnTo>
                          <a:lnTo>
                            <a:pt x="8" y="1462"/>
                          </a:lnTo>
                          <a:lnTo>
                            <a:pt x="13" y="1478"/>
                          </a:lnTo>
                          <a:lnTo>
                            <a:pt x="18" y="1491"/>
                          </a:lnTo>
                          <a:lnTo>
                            <a:pt x="26" y="1504"/>
                          </a:lnTo>
                          <a:lnTo>
                            <a:pt x="33" y="1516"/>
                          </a:lnTo>
                          <a:lnTo>
                            <a:pt x="40" y="1527"/>
                          </a:lnTo>
                          <a:lnTo>
                            <a:pt x="49" y="1538"/>
                          </a:lnTo>
                          <a:lnTo>
                            <a:pt x="58" y="1545"/>
                          </a:lnTo>
                          <a:lnTo>
                            <a:pt x="67" y="1552"/>
                          </a:lnTo>
                          <a:lnTo>
                            <a:pt x="78" y="1558"/>
                          </a:lnTo>
                          <a:lnTo>
                            <a:pt x="89" y="1563"/>
                          </a:lnTo>
                          <a:lnTo>
                            <a:pt x="100" y="1565"/>
                          </a:lnTo>
                          <a:lnTo>
                            <a:pt x="110" y="1567"/>
                          </a:lnTo>
                          <a:lnTo>
                            <a:pt x="110" y="1567"/>
                          </a:lnTo>
                          <a:lnTo>
                            <a:pt x="123" y="1565"/>
                          </a:lnTo>
                          <a:lnTo>
                            <a:pt x="134" y="1561"/>
                          </a:lnTo>
                          <a:lnTo>
                            <a:pt x="145" y="1558"/>
                          </a:lnTo>
                          <a:lnTo>
                            <a:pt x="154" y="1551"/>
                          </a:lnTo>
                          <a:lnTo>
                            <a:pt x="173" y="1536"/>
                          </a:lnTo>
                          <a:lnTo>
                            <a:pt x="190" y="1518"/>
                          </a:lnTo>
                          <a:lnTo>
                            <a:pt x="208" y="1500"/>
                          </a:lnTo>
                          <a:lnTo>
                            <a:pt x="226" y="1484"/>
                          </a:lnTo>
                          <a:lnTo>
                            <a:pt x="237" y="1478"/>
                          </a:lnTo>
                          <a:lnTo>
                            <a:pt x="247" y="1473"/>
                          </a:lnTo>
                          <a:lnTo>
                            <a:pt x="258" y="1471"/>
                          </a:lnTo>
                          <a:lnTo>
                            <a:pt x="269" y="1469"/>
                          </a:lnTo>
                          <a:lnTo>
                            <a:pt x="269" y="1469"/>
                          </a:lnTo>
                          <a:lnTo>
                            <a:pt x="280" y="1469"/>
                          </a:lnTo>
                          <a:lnTo>
                            <a:pt x="289" y="1473"/>
                          </a:lnTo>
                          <a:lnTo>
                            <a:pt x="300" y="1475"/>
                          </a:lnTo>
                          <a:lnTo>
                            <a:pt x="309" y="1480"/>
                          </a:lnTo>
                          <a:lnTo>
                            <a:pt x="318" y="1486"/>
                          </a:lnTo>
                          <a:lnTo>
                            <a:pt x="325" y="1493"/>
                          </a:lnTo>
                          <a:lnTo>
                            <a:pt x="341" y="1509"/>
                          </a:lnTo>
                          <a:lnTo>
                            <a:pt x="354" y="1531"/>
                          </a:lnTo>
                          <a:lnTo>
                            <a:pt x="366" y="1554"/>
                          </a:lnTo>
                          <a:lnTo>
                            <a:pt x="374" y="1579"/>
                          </a:lnTo>
                          <a:lnTo>
                            <a:pt x="379" y="1608"/>
                          </a:lnTo>
                          <a:lnTo>
                            <a:pt x="379" y="2160"/>
                          </a:lnTo>
                          <a:lnTo>
                            <a:pt x="379" y="2160"/>
                          </a:lnTo>
                          <a:lnTo>
                            <a:pt x="435" y="2160"/>
                          </a:lnTo>
                          <a:lnTo>
                            <a:pt x="491" y="2158"/>
                          </a:lnTo>
                          <a:lnTo>
                            <a:pt x="545" y="2155"/>
                          </a:lnTo>
                          <a:lnTo>
                            <a:pt x="599" y="2149"/>
                          </a:lnTo>
                          <a:lnTo>
                            <a:pt x="655" y="2144"/>
                          </a:lnTo>
                          <a:lnTo>
                            <a:pt x="707" y="2137"/>
                          </a:lnTo>
                          <a:lnTo>
                            <a:pt x="761" y="2128"/>
                          </a:lnTo>
                          <a:lnTo>
                            <a:pt x="814" y="2117"/>
                          </a:lnTo>
                          <a:lnTo>
                            <a:pt x="868" y="2106"/>
                          </a:lnTo>
                          <a:lnTo>
                            <a:pt x="918" y="2093"/>
                          </a:lnTo>
                          <a:lnTo>
                            <a:pt x="970" y="2079"/>
                          </a:lnTo>
                          <a:lnTo>
                            <a:pt x="1021" y="2064"/>
                          </a:lnTo>
                          <a:lnTo>
                            <a:pt x="1071" y="2046"/>
                          </a:lnTo>
                          <a:lnTo>
                            <a:pt x="1122" y="2030"/>
                          </a:lnTo>
                          <a:lnTo>
                            <a:pt x="1171" y="2010"/>
                          </a:lnTo>
                          <a:lnTo>
                            <a:pt x="1219" y="1991"/>
                          </a:lnTo>
                          <a:lnTo>
                            <a:pt x="1268" y="1971"/>
                          </a:lnTo>
                          <a:lnTo>
                            <a:pt x="1315" y="1947"/>
                          </a:lnTo>
                          <a:lnTo>
                            <a:pt x="1362" y="1924"/>
                          </a:lnTo>
                          <a:lnTo>
                            <a:pt x="1409" y="1900"/>
                          </a:lnTo>
                          <a:lnTo>
                            <a:pt x="1454" y="1875"/>
                          </a:lnTo>
                          <a:lnTo>
                            <a:pt x="1499" y="1848"/>
                          </a:lnTo>
                          <a:lnTo>
                            <a:pt x="1544" y="1821"/>
                          </a:lnTo>
                          <a:lnTo>
                            <a:pt x="1587" y="1792"/>
                          </a:lnTo>
                          <a:lnTo>
                            <a:pt x="1630" y="1762"/>
                          </a:lnTo>
                          <a:lnTo>
                            <a:pt x="1672" y="1731"/>
                          </a:lnTo>
                          <a:lnTo>
                            <a:pt x="1713" y="1700"/>
                          </a:lnTo>
                          <a:lnTo>
                            <a:pt x="1753" y="1668"/>
                          </a:lnTo>
                          <a:lnTo>
                            <a:pt x="1793" y="1634"/>
                          </a:lnTo>
                          <a:lnTo>
                            <a:pt x="1832" y="1599"/>
                          </a:lnTo>
                          <a:lnTo>
                            <a:pt x="1870" y="1565"/>
                          </a:lnTo>
                          <a:lnTo>
                            <a:pt x="1906" y="1529"/>
                          </a:lnTo>
                          <a:lnTo>
                            <a:pt x="1942" y="1491"/>
                          </a:lnTo>
                          <a:lnTo>
                            <a:pt x="1978" y="1453"/>
                          </a:lnTo>
                          <a:lnTo>
                            <a:pt x="2013" y="1414"/>
                          </a:lnTo>
                          <a:lnTo>
                            <a:pt x="2045" y="1374"/>
                          </a:lnTo>
                          <a:lnTo>
                            <a:pt x="2079" y="1334"/>
                          </a:lnTo>
                          <a:lnTo>
                            <a:pt x="2110" y="1293"/>
                          </a:lnTo>
                          <a:lnTo>
                            <a:pt x="2141" y="1251"/>
                          </a:lnTo>
                          <a:lnTo>
                            <a:pt x="2169" y="1208"/>
                          </a:lnTo>
                          <a:lnTo>
                            <a:pt x="2198" y="1165"/>
                          </a:lnTo>
                          <a:lnTo>
                            <a:pt x="2227" y="1121"/>
                          </a:lnTo>
                          <a:lnTo>
                            <a:pt x="2252" y="1076"/>
                          </a:lnTo>
                          <a:lnTo>
                            <a:pt x="2278" y="1030"/>
                          </a:lnTo>
                          <a:lnTo>
                            <a:pt x="2303" y="984"/>
                          </a:lnTo>
                          <a:lnTo>
                            <a:pt x="2326" y="938"/>
                          </a:lnTo>
                          <a:lnTo>
                            <a:pt x="2348" y="889"/>
                          </a:lnTo>
                          <a:lnTo>
                            <a:pt x="2370" y="842"/>
                          </a:lnTo>
                          <a:lnTo>
                            <a:pt x="2389" y="793"/>
                          </a:lnTo>
                          <a:lnTo>
                            <a:pt x="2407" y="743"/>
                          </a:lnTo>
                          <a:lnTo>
                            <a:pt x="2425" y="694"/>
                          </a:lnTo>
                          <a:lnTo>
                            <a:pt x="2442" y="644"/>
                          </a:lnTo>
                          <a:lnTo>
                            <a:pt x="2458" y="591"/>
                          </a:lnTo>
                          <a:lnTo>
                            <a:pt x="2470" y="541"/>
                          </a:lnTo>
                          <a:lnTo>
                            <a:pt x="2483" y="489"/>
                          </a:lnTo>
                          <a:lnTo>
                            <a:pt x="2496" y="436"/>
                          </a:lnTo>
                          <a:lnTo>
                            <a:pt x="2505" y="382"/>
                          </a:lnTo>
                          <a:lnTo>
                            <a:pt x="2514" y="330"/>
                          </a:lnTo>
                          <a:lnTo>
                            <a:pt x="2521" y="276"/>
                          </a:lnTo>
                          <a:lnTo>
                            <a:pt x="2528" y="222"/>
                          </a:lnTo>
                          <a:lnTo>
                            <a:pt x="2534" y="166"/>
                          </a:lnTo>
                          <a:lnTo>
                            <a:pt x="2537" y="112"/>
                          </a:lnTo>
                          <a:lnTo>
                            <a:pt x="2539" y="56"/>
                          </a:lnTo>
                          <a:lnTo>
                            <a:pt x="2539" y="0"/>
                          </a:lnTo>
                          <a:lnTo>
                            <a:pt x="1993" y="0"/>
                          </a:lnTo>
                          <a:close/>
                        </a:path>
                      </a:pathLst>
                    </a:custGeom>
                    <a:solidFill>
                      <a:srgbClr val="F8D3A2"/>
                    </a:solidFill>
                    <a:ln w="12700">
                      <a:noFill/>
                      <a:miter lim="800000"/>
                      <a:headEnd/>
                      <a:tailEnd/>
                    </a:ln>
                    <a:effectLst>
                      <a:outerShdw blurRad="25400" dist="12700" dir="5400000" algn="tl" rotWithShape="0">
                        <a:prstClr val="black">
                          <a:alpha val="20000"/>
                        </a:prstClr>
                      </a:outerShdw>
                    </a:effectLst>
                    <a:scene3d>
                      <a:camera prst="orthographicFront"/>
                      <a:lightRig rig="threePt" dir="t"/>
                    </a:scene3d>
                    <a:sp3d>
                      <a:bevelT w="38100" h="12700"/>
                      <a:bevelB w="38100" h="12700"/>
                      <a:extrusionClr>
                        <a:schemeClr val="tx2">
                          <a:lumMod val="60000"/>
                          <a:lumOff val="40000"/>
                        </a:schemeClr>
                      </a:extrusionClr>
                    </a:sp3d>
                  </p:spPr>
                  <p:txBody>
                    <a:bodyPr lIns="18288" tIns="18288" rIns="18288" bIns="18288" anchor="ctr" anchorCtr="1"/>
                    <a:lstStyle/>
                    <a:p>
                      <a:pPr algn="ctr">
                        <a:lnSpc>
                          <a:spcPct val="85000"/>
                        </a:lnSpc>
                        <a:spcBef>
                          <a:spcPts val="15"/>
                        </a:spcBef>
                        <a:defRPr/>
                      </a:pPr>
                      <a:endParaRPr lang="en-US" sz="1200" b="1" dirty="0">
                        <a:solidFill>
                          <a:srgbClr val="000000"/>
                        </a:solidFill>
                        <a:latin typeface="微软雅黑" panose="020B0503020204020204" pitchFamily="34" charset="-122"/>
                        <a:ea typeface="微软雅黑" panose="020B0503020204020204" pitchFamily="34" charset="-122"/>
                      </a:endParaRPr>
                    </a:p>
                  </p:txBody>
                </p:sp>
              </p:grpSp>
              <p:grpSp>
                <p:nvGrpSpPr>
                  <p:cNvPr id="43" name="Group 36"/>
                  <p:cNvGrpSpPr>
                    <a:grpSpLocks/>
                  </p:cNvGrpSpPr>
                  <p:nvPr/>
                </p:nvGrpSpPr>
                <p:grpSpPr bwMode="auto">
                  <a:xfrm>
                    <a:off x="3664448" y="2332107"/>
                    <a:ext cx="1981200" cy="2012092"/>
                    <a:chOff x="3664448" y="2332107"/>
                    <a:chExt cx="1981200" cy="2012092"/>
                  </a:xfrm>
                </p:grpSpPr>
                <p:sp>
                  <p:nvSpPr>
                    <p:cNvPr id="44" name="Oval 13"/>
                    <p:cNvSpPr/>
                    <p:nvPr/>
                  </p:nvSpPr>
                  <p:spPr bwMode="auto">
                    <a:xfrm>
                      <a:off x="3664448" y="2362999"/>
                      <a:ext cx="1981200" cy="1981200"/>
                    </a:xfrm>
                    <a:prstGeom prst="ellipse">
                      <a:avLst/>
                    </a:prstGeom>
                    <a:solidFill>
                      <a:srgbClr val="F09C2A"/>
                    </a:solidFill>
                    <a:ln w="28575">
                      <a:solidFill>
                        <a:srgbClr val="FFFFFF"/>
                      </a:solidFill>
                      <a:miter lim="800000"/>
                      <a:headEnd/>
                      <a:tailEnd/>
                    </a:ln>
                    <a:effectLst>
                      <a:outerShdw blurRad="127000" dist="127000" dir="5400000" algn="tl" rotWithShape="0">
                        <a:prstClr val="black">
                          <a:alpha val="20000"/>
                        </a:prstClr>
                      </a:outerShdw>
                    </a:effectLst>
                    <a:scene3d>
                      <a:camera prst="orthographicFront"/>
                      <a:lightRig rig="threePt" dir="t"/>
                    </a:scene3d>
                    <a:sp3d>
                      <a:bevelT w="69850" h="25400"/>
                      <a:bevelB w="69850" h="25400"/>
                      <a:extrusionClr>
                        <a:schemeClr val="tx2">
                          <a:lumMod val="60000"/>
                          <a:lumOff val="40000"/>
                        </a:schemeClr>
                      </a:extrusionClr>
                    </a:sp3d>
                  </p:spPr>
                  <p:txBody>
                    <a:bodyPr lIns="18288" tIns="18288" rIns="18288" bIns="18288" anchor="ctr" anchorCtr="1"/>
                    <a:lstStyle/>
                    <a:p>
                      <a:pPr algn="ctr">
                        <a:lnSpc>
                          <a:spcPct val="85000"/>
                        </a:lnSpc>
                        <a:spcBef>
                          <a:spcPts val="15"/>
                        </a:spcBef>
                        <a:defRPr/>
                      </a:pPr>
                      <a:endParaRPr lang="en-US" sz="1200" b="1" dirty="0">
                        <a:solidFill>
                          <a:srgbClr val="FFFFFF"/>
                        </a:solidFill>
                        <a:latin typeface="微软雅黑" panose="020B0503020204020204" pitchFamily="34" charset="-122"/>
                        <a:ea typeface="微软雅黑" panose="020B0503020204020204" pitchFamily="34" charset="-122"/>
                      </a:endParaRPr>
                    </a:p>
                  </p:txBody>
                </p:sp>
                <p:sp>
                  <p:nvSpPr>
                    <p:cNvPr id="45" name="Oval 14"/>
                    <p:cNvSpPr/>
                    <p:nvPr/>
                  </p:nvSpPr>
                  <p:spPr>
                    <a:xfrm rot="19944419">
                      <a:off x="3703944" y="2332107"/>
                      <a:ext cx="1043871" cy="301605"/>
                    </a:xfrm>
                    <a:prstGeom prst="ellipse">
                      <a:avLst/>
                    </a:prstGeom>
                    <a:solidFill>
                      <a:srgbClr val="FFFFFF"/>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微软雅黑" panose="020B0503020204020204" pitchFamily="34" charset="-122"/>
                        <a:ea typeface="微软雅黑" panose="020B0503020204020204" pitchFamily="34" charset="-122"/>
                      </a:endParaRPr>
                    </a:p>
                  </p:txBody>
                </p:sp>
              </p:grpSp>
            </p:grpSp>
            <p:sp>
              <p:nvSpPr>
                <p:cNvPr id="37" name="TextBox 2"/>
                <p:cNvSpPr txBox="1"/>
                <p:nvPr/>
              </p:nvSpPr>
              <p:spPr bwMode="auto">
                <a:xfrm>
                  <a:off x="8439149" y="2990262"/>
                  <a:ext cx="1352254" cy="863946"/>
                </a:xfrm>
                <a:prstGeom prst="rect">
                  <a:avLst/>
                </a:prstGeom>
                <a:noFill/>
              </p:spPr>
              <p:txBody>
                <a:bodyPr wrap="square">
                  <a:spAutoFit/>
                </a:bodyPr>
                <a:lstStyle/>
                <a:p>
                  <a:pPr algn="ctr">
                    <a:defRPr/>
                  </a:pPr>
                  <a:r>
                    <a:rPr lang="zh-CN" altLang="en-US" sz="1600" b="1" dirty="0">
                      <a:solidFill>
                        <a:prstClr val="black"/>
                      </a:solidFill>
                      <a:latin typeface="微软雅黑" panose="020B0503020204020204" pitchFamily="34" charset="-122"/>
                      <a:ea typeface="微软雅黑" panose="020B0503020204020204" pitchFamily="34" charset="-122"/>
                    </a:rPr>
                    <a:t>教育</a:t>
                  </a:r>
                  <a:endParaRPr lang="en-US" altLang="zh-CN" sz="1600" b="1" dirty="0">
                    <a:solidFill>
                      <a:prstClr val="black"/>
                    </a:solidFill>
                    <a:latin typeface="微软雅黑" panose="020B0503020204020204" pitchFamily="34" charset="-122"/>
                    <a:ea typeface="微软雅黑" panose="020B0503020204020204" pitchFamily="34" charset="-122"/>
                  </a:endParaRPr>
                </a:p>
                <a:p>
                  <a:pPr algn="ctr">
                    <a:defRPr/>
                  </a:pPr>
                  <a:r>
                    <a:rPr lang="zh-CN" altLang="en-US" sz="1600" b="1" dirty="0">
                      <a:solidFill>
                        <a:prstClr val="black"/>
                      </a:solidFill>
                      <a:latin typeface="微软雅黑" panose="020B0503020204020204" pitchFamily="34" charset="-122"/>
                      <a:ea typeface="微软雅黑" panose="020B0503020204020204" pitchFamily="34" charset="-122"/>
                    </a:rPr>
                    <a:t>大数据</a:t>
                  </a:r>
                  <a:endParaRPr lang="en-US" altLang="zh-CN" sz="1600" b="1" dirty="0">
                    <a:solidFill>
                      <a:prstClr val="black"/>
                    </a:solidFill>
                    <a:latin typeface="微软雅黑" panose="020B0503020204020204" pitchFamily="34" charset="-122"/>
                    <a:ea typeface="微软雅黑" panose="020B0503020204020204" pitchFamily="34" charset="-122"/>
                  </a:endParaRPr>
                </a:p>
              </p:txBody>
            </p:sp>
            <p:sp>
              <p:nvSpPr>
                <p:cNvPr id="38" name="TextBox 3"/>
                <p:cNvSpPr txBox="1">
                  <a:spLocks noChangeArrowheads="1"/>
                </p:cNvSpPr>
                <p:nvPr/>
              </p:nvSpPr>
              <p:spPr bwMode="auto">
                <a:xfrm>
                  <a:off x="7643062" y="2126602"/>
                  <a:ext cx="1289458" cy="795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zh-CN" altLang="en-US" b="1" dirty="0">
                      <a:solidFill>
                        <a:srgbClr val="000000"/>
                      </a:solidFill>
                      <a:latin typeface="微软雅黑" panose="020B0503020204020204" pitchFamily="34" charset="-122"/>
                      <a:ea typeface="微软雅黑" panose="020B0503020204020204" pitchFamily="34" charset="-122"/>
                    </a:rPr>
                    <a:t>学生</a:t>
                  </a:r>
                </a:p>
                <a:p>
                  <a:pPr algn="ctr"/>
                  <a:r>
                    <a:rPr lang="zh-CN" altLang="en-US" sz="1100" b="1" dirty="0">
                      <a:solidFill>
                        <a:srgbClr val="000000"/>
                      </a:solidFill>
                      <a:latin typeface="微软雅黑" panose="020B0503020204020204" pitchFamily="34" charset="-122"/>
                      <a:ea typeface="微软雅黑" panose="020B0503020204020204" pitchFamily="34" charset="-122"/>
                    </a:rPr>
                    <a:t>数据</a:t>
                  </a:r>
                </a:p>
              </p:txBody>
            </p:sp>
            <p:sp>
              <p:nvSpPr>
                <p:cNvPr id="39" name="TextBox 43"/>
                <p:cNvSpPr txBox="1">
                  <a:spLocks noChangeArrowheads="1"/>
                </p:cNvSpPr>
                <p:nvPr/>
              </p:nvSpPr>
              <p:spPr bwMode="auto">
                <a:xfrm>
                  <a:off x="9314261" y="2133264"/>
                  <a:ext cx="1289458" cy="795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zh-CN" altLang="en-US" b="1">
                      <a:solidFill>
                        <a:srgbClr val="000000"/>
                      </a:solidFill>
                      <a:latin typeface="微软雅黑" panose="020B0503020204020204" pitchFamily="34" charset="-122"/>
                      <a:ea typeface="微软雅黑" panose="020B0503020204020204" pitchFamily="34" charset="-122"/>
                    </a:rPr>
                    <a:t>教师</a:t>
                  </a:r>
                </a:p>
                <a:p>
                  <a:pPr algn="ctr"/>
                  <a:r>
                    <a:rPr lang="zh-CN" altLang="en-US" sz="1100" b="1">
                      <a:solidFill>
                        <a:srgbClr val="000000"/>
                      </a:solidFill>
                      <a:latin typeface="微软雅黑" panose="020B0503020204020204" pitchFamily="34" charset="-122"/>
                      <a:ea typeface="微软雅黑" panose="020B0503020204020204" pitchFamily="34" charset="-122"/>
                    </a:rPr>
                    <a:t>数据</a:t>
                  </a:r>
                </a:p>
              </p:txBody>
            </p:sp>
            <p:sp>
              <p:nvSpPr>
                <p:cNvPr id="40" name="TextBox 44"/>
                <p:cNvSpPr txBox="1">
                  <a:spLocks noChangeArrowheads="1"/>
                </p:cNvSpPr>
                <p:nvPr/>
              </p:nvSpPr>
              <p:spPr bwMode="auto">
                <a:xfrm>
                  <a:off x="9318892" y="3790639"/>
                  <a:ext cx="1289458" cy="795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zh-CN" altLang="en-US" b="1">
                      <a:solidFill>
                        <a:srgbClr val="000000"/>
                      </a:solidFill>
                      <a:latin typeface="微软雅黑" panose="020B0503020204020204" pitchFamily="34" charset="-122"/>
                      <a:ea typeface="微软雅黑" panose="020B0503020204020204" pitchFamily="34" charset="-122"/>
                    </a:rPr>
                    <a:t>社会</a:t>
                  </a:r>
                  <a:endParaRPr lang="en-US" altLang="zh-CN" b="1">
                    <a:solidFill>
                      <a:srgbClr val="000000"/>
                    </a:solidFill>
                    <a:latin typeface="微软雅黑" panose="020B0503020204020204" pitchFamily="34" charset="-122"/>
                    <a:ea typeface="微软雅黑" panose="020B0503020204020204" pitchFamily="34" charset="-122"/>
                  </a:endParaRPr>
                </a:p>
                <a:p>
                  <a:pPr algn="ctr"/>
                  <a:r>
                    <a:rPr lang="zh-CN" altLang="en-US" sz="1100" b="1">
                      <a:solidFill>
                        <a:srgbClr val="000000"/>
                      </a:solidFill>
                      <a:latin typeface="微软雅黑" panose="020B0503020204020204" pitchFamily="34" charset="-122"/>
                      <a:ea typeface="微软雅黑" panose="020B0503020204020204" pitchFamily="34" charset="-122"/>
                    </a:rPr>
                    <a:t>满意度</a:t>
                  </a:r>
                </a:p>
              </p:txBody>
            </p:sp>
            <p:sp>
              <p:nvSpPr>
                <p:cNvPr id="41" name="TextBox 45"/>
                <p:cNvSpPr txBox="1">
                  <a:spLocks noChangeArrowheads="1"/>
                </p:cNvSpPr>
                <p:nvPr/>
              </p:nvSpPr>
              <p:spPr bwMode="auto">
                <a:xfrm>
                  <a:off x="7627925" y="3788634"/>
                  <a:ext cx="1289458" cy="795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zh-CN" altLang="en-US" b="1">
                      <a:solidFill>
                        <a:srgbClr val="000000"/>
                      </a:solidFill>
                      <a:latin typeface="微软雅黑" panose="020B0503020204020204" pitchFamily="34" charset="-122"/>
                      <a:ea typeface="微软雅黑" panose="020B0503020204020204" pitchFamily="34" charset="-122"/>
                    </a:rPr>
                    <a:t>学校</a:t>
                  </a:r>
                  <a:endParaRPr lang="en-US" altLang="zh-CN" b="1">
                    <a:solidFill>
                      <a:srgbClr val="000000"/>
                    </a:solidFill>
                    <a:latin typeface="微软雅黑" panose="020B0503020204020204" pitchFamily="34" charset="-122"/>
                    <a:ea typeface="微软雅黑" panose="020B0503020204020204" pitchFamily="34" charset="-122"/>
                  </a:endParaRPr>
                </a:p>
                <a:p>
                  <a:pPr algn="ctr"/>
                  <a:r>
                    <a:rPr lang="zh-CN" altLang="en-US" sz="1100" b="1">
                      <a:solidFill>
                        <a:srgbClr val="000000"/>
                      </a:solidFill>
                      <a:latin typeface="微软雅黑" panose="020B0503020204020204" pitchFamily="34" charset="-122"/>
                      <a:ea typeface="微软雅黑" panose="020B0503020204020204" pitchFamily="34" charset="-122"/>
                    </a:rPr>
                    <a:t>数据</a:t>
                  </a:r>
                </a:p>
              </p:txBody>
            </p:sp>
          </p:grpSp>
          <p:grpSp>
            <p:nvGrpSpPr>
              <p:cNvPr id="19" name="组合 3"/>
              <p:cNvGrpSpPr>
                <a:grpSpLocks/>
              </p:cNvGrpSpPr>
              <p:nvPr/>
            </p:nvGrpSpPr>
            <p:grpSpPr bwMode="auto">
              <a:xfrm>
                <a:off x="2879409" y="1259950"/>
                <a:ext cx="5803900" cy="1642387"/>
                <a:chOff x="-416962" y="1545679"/>
                <a:chExt cx="7953643" cy="2174107"/>
              </a:xfrm>
            </p:grpSpPr>
            <p:grpSp>
              <p:nvGrpSpPr>
                <p:cNvPr id="20" name="Group 34"/>
                <p:cNvGrpSpPr>
                  <a:grpSpLocks/>
                </p:cNvGrpSpPr>
                <p:nvPr/>
              </p:nvGrpSpPr>
              <p:grpSpPr bwMode="auto">
                <a:xfrm>
                  <a:off x="654326" y="1545679"/>
                  <a:ext cx="5520653" cy="914400"/>
                  <a:chOff x="956733" y="1151466"/>
                  <a:chExt cx="4271434" cy="626533"/>
                </a:xfrm>
              </p:grpSpPr>
              <p:sp>
                <p:nvSpPr>
                  <p:cNvPr id="29" name="Round Same Side Corner Rectangle 46"/>
                  <p:cNvSpPr/>
                  <p:nvPr/>
                </p:nvSpPr>
                <p:spPr>
                  <a:xfrm>
                    <a:off x="2405265" y="1151466"/>
                    <a:ext cx="1373515" cy="626349"/>
                  </a:xfrm>
                  <a:prstGeom prst="round2SameRect">
                    <a:avLst/>
                  </a:prstGeom>
                  <a:solidFill>
                    <a:srgbClr val="3992DB"/>
                  </a:solidFill>
                  <a:ln w="9525">
                    <a:noFill/>
                    <a:miter lim="800000"/>
                    <a:headEnd/>
                    <a:tailEnd/>
                  </a:ln>
                  <a:effectLst>
                    <a:outerShdw blurRad="50800" dist="38100" dir="2700000" algn="tl" rotWithShape="0">
                      <a:prstClr val="black">
                        <a:alpha val="20000"/>
                      </a:prstClr>
                    </a:outerShdw>
                  </a:effectLst>
                </p:spPr>
                <p:txBody>
                  <a:bodyPr tIns="0" anchorCtr="1"/>
                  <a:lstStyle/>
                  <a:p>
                    <a:pPr algn="ctr">
                      <a:defRPr/>
                    </a:pPr>
                    <a:endParaRPr lang="en-US" dirty="0">
                      <a:solidFill>
                        <a:srgbClr val="FFFFFF"/>
                      </a:solidFill>
                      <a:latin typeface="微软雅黑" panose="020B0503020204020204" pitchFamily="34" charset="-122"/>
                      <a:ea typeface="微软雅黑" panose="020B0503020204020204" pitchFamily="34" charset="-122"/>
                      <a:cs typeface="Arial" pitchFamily="34" charset="0"/>
                    </a:endParaRPr>
                  </a:p>
                </p:txBody>
              </p:sp>
              <p:sp>
                <p:nvSpPr>
                  <p:cNvPr id="30" name="Round Same Side Corner Rectangle 59"/>
                  <p:cNvSpPr/>
                  <p:nvPr/>
                </p:nvSpPr>
                <p:spPr>
                  <a:xfrm>
                    <a:off x="3856209" y="1151466"/>
                    <a:ext cx="1371832" cy="532756"/>
                  </a:xfrm>
                  <a:prstGeom prst="round2SameRect">
                    <a:avLst/>
                  </a:prstGeom>
                  <a:solidFill>
                    <a:srgbClr val="F09C2A"/>
                  </a:solidFill>
                  <a:ln w="9525">
                    <a:noFill/>
                    <a:miter lim="800000"/>
                    <a:headEnd/>
                    <a:tailEnd/>
                  </a:ln>
                  <a:effectLst>
                    <a:outerShdw blurRad="50800" dist="38100" dir="2700000" algn="tl" rotWithShape="0">
                      <a:prstClr val="black">
                        <a:alpha val="20000"/>
                      </a:prstClr>
                    </a:outerShdw>
                  </a:effectLst>
                </p:spPr>
                <p:txBody>
                  <a:bodyPr tIns="0" anchorCtr="1"/>
                  <a:lstStyle/>
                  <a:p>
                    <a:pPr algn="ctr">
                      <a:defRPr/>
                    </a:pPr>
                    <a:endParaRPr lang="en-US" dirty="0">
                      <a:solidFill>
                        <a:srgbClr val="FFFFFF"/>
                      </a:solidFill>
                      <a:latin typeface="微软雅黑" panose="020B0503020204020204" pitchFamily="34" charset="-122"/>
                      <a:ea typeface="微软雅黑" panose="020B0503020204020204" pitchFamily="34" charset="-122"/>
                      <a:cs typeface="Arial" pitchFamily="34" charset="0"/>
                    </a:endParaRPr>
                  </a:p>
                </p:txBody>
              </p:sp>
              <p:sp>
                <p:nvSpPr>
                  <p:cNvPr id="32" name="Round Same Side Corner Rectangle 41"/>
                  <p:cNvSpPr/>
                  <p:nvPr/>
                </p:nvSpPr>
                <p:spPr>
                  <a:xfrm>
                    <a:off x="956006" y="1151466"/>
                    <a:ext cx="1371831" cy="532756"/>
                  </a:xfrm>
                  <a:prstGeom prst="round2SameRect">
                    <a:avLst/>
                  </a:prstGeom>
                  <a:solidFill>
                    <a:srgbClr val="005DA2"/>
                  </a:solidFill>
                  <a:ln w="9525">
                    <a:noFill/>
                    <a:miter lim="800000"/>
                    <a:headEnd/>
                    <a:tailEnd/>
                  </a:ln>
                  <a:effectLst>
                    <a:outerShdw blurRad="50800" dist="38100" dir="2700000" algn="tl" rotWithShape="0">
                      <a:prstClr val="black">
                        <a:alpha val="20000"/>
                      </a:prstClr>
                    </a:outerShdw>
                  </a:effectLst>
                </p:spPr>
                <p:txBody>
                  <a:bodyPr tIns="0" anchorCtr="1"/>
                  <a:lstStyle/>
                  <a:p>
                    <a:pPr algn="ctr">
                      <a:defRPr/>
                    </a:pPr>
                    <a:endParaRPr lang="en-US" dirty="0">
                      <a:solidFill>
                        <a:srgbClr val="FFFFFF"/>
                      </a:solidFill>
                      <a:latin typeface="微软雅黑" panose="020B0503020204020204" pitchFamily="34" charset="-122"/>
                      <a:ea typeface="微软雅黑" panose="020B0503020204020204" pitchFamily="34" charset="-122"/>
                      <a:cs typeface="Arial" pitchFamily="34" charset="0"/>
                    </a:endParaRPr>
                  </a:p>
                </p:txBody>
              </p:sp>
            </p:grpSp>
            <p:sp>
              <p:nvSpPr>
                <p:cNvPr id="21" name="AutoShape 105"/>
                <p:cNvSpPr>
                  <a:spLocks noChangeArrowheads="1"/>
                </p:cNvSpPr>
                <p:nvPr/>
              </p:nvSpPr>
              <p:spPr bwMode="auto">
                <a:xfrm flipH="1">
                  <a:off x="-416962" y="2384158"/>
                  <a:ext cx="7953643" cy="1008696"/>
                </a:xfrm>
                <a:prstGeom prst="rightArrow">
                  <a:avLst/>
                </a:prstGeom>
                <a:gradFill flip="none" rotWithShape="1">
                  <a:gsLst>
                    <a:gs pos="20000">
                      <a:srgbClr val="2E2E2E"/>
                    </a:gs>
                    <a:gs pos="100000">
                      <a:srgbClr val="898989"/>
                    </a:gs>
                  </a:gsLst>
                  <a:lin ang="16200000" scaled="1"/>
                  <a:tileRect/>
                </a:gradFill>
                <a:ln w="9525">
                  <a:noFill/>
                  <a:miter lim="800000"/>
                  <a:headEnd/>
                  <a:tailEnd/>
                </a:ln>
                <a:effectLst>
                  <a:outerShdw blurRad="50800" dist="38100" dir="2700000" algn="tl" rotWithShape="0">
                    <a:prstClr val="black">
                      <a:alpha val="20000"/>
                    </a:prstClr>
                  </a:outerShdw>
                </a:effectLst>
              </p:spPr>
              <p:txBody>
                <a:bodyPr/>
                <a:lstStyle/>
                <a:p>
                  <a:pPr>
                    <a:defRPr/>
                  </a:pPr>
                  <a:endParaRPr lang="en-US">
                    <a:solidFill>
                      <a:prstClr val="black"/>
                    </a:solidFill>
                    <a:latin typeface="微软雅黑" panose="020B0503020204020204" pitchFamily="34" charset="-122"/>
                    <a:ea typeface="微软雅黑" panose="020B0503020204020204" pitchFamily="34" charset="-122"/>
                  </a:endParaRPr>
                </a:p>
              </p:txBody>
            </p:sp>
            <p:sp>
              <p:nvSpPr>
                <p:cNvPr id="22" name="Rectangle 32"/>
                <p:cNvSpPr/>
                <p:nvPr/>
              </p:nvSpPr>
              <p:spPr>
                <a:xfrm>
                  <a:off x="596823" y="2693071"/>
                  <a:ext cx="1883987" cy="35304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1400">
                    <a:solidFill>
                      <a:srgbClr val="FFFFFF"/>
                    </a:solidFill>
                    <a:latin typeface="微软雅黑" panose="020B0503020204020204" pitchFamily="34" charset="-122"/>
                    <a:ea typeface="微软雅黑" panose="020B0503020204020204" pitchFamily="34" charset="-122"/>
                  </a:endParaRPr>
                </a:p>
              </p:txBody>
            </p:sp>
            <p:grpSp>
              <p:nvGrpSpPr>
                <p:cNvPr id="23" name="Group 27"/>
                <p:cNvGrpSpPr>
                  <a:grpSpLocks/>
                </p:cNvGrpSpPr>
                <p:nvPr/>
              </p:nvGrpSpPr>
              <p:grpSpPr bwMode="auto">
                <a:xfrm>
                  <a:off x="338601" y="2079080"/>
                  <a:ext cx="6189536" cy="1640706"/>
                  <a:chOff x="152400" y="1452163"/>
                  <a:chExt cx="4153719" cy="1101057"/>
                </a:xfrm>
              </p:grpSpPr>
              <p:sp>
                <p:nvSpPr>
                  <p:cNvPr id="26" name="Freeform 28"/>
                  <p:cNvSpPr>
                    <a:spLocks noEditPoints="1"/>
                  </p:cNvSpPr>
                  <p:nvPr/>
                </p:nvSpPr>
                <p:spPr bwMode="auto">
                  <a:xfrm>
                    <a:off x="1401852" y="1554757"/>
                    <a:ext cx="1652931" cy="919685"/>
                  </a:xfrm>
                  <a:custGeom>
                    <a:avLst/>
                    <a:gdLst/>
                    <a:ahLst/>
                    <a:cxnLst>
                      <a:cxn ang="0">
                        <a:pos x="5749" y="1787"/>
                      </a:cxn>
                      <a:cxn ang="0">
                        <a:pos x="5679" y="2072"/>
                      </a:cxn>
                      <a:cxn ang="0">
                        <a:pos x="5595" y="2262"/>
                      </a:cxn>
                      <a:cxn ang="0">
                        <a:pos x="5434" y="2502"/>
                      </a:cxn>
                      <a:cxn ang="0">
                        <a:pos x="5231" y="2712"/>
                      </a:cxn>
                      <a:cxn ang="0">
                        <a:pos x="5064" y="2840"/>
                      </a:cxn>
                      <a:cxn ang="0">
                        <a:pos x="4804" y="2990"/>
                      </a:cxn>
                      <a:cxn ang="0">
                        <a:pos x="4475" y="3117"/>
                      </a:cxn>
                      <a:cxn ang="0">
                        <a:pos x="4164" y="3183"/>
                      </a:cxn>
                      <a:cxn ang="0">
                        <a:pos x="3836" y="3206"/>
                      </a:cxn>
                      <a:cxn ang="0">
                        <a:pos x="1642" y="3189"/>
                      </a:cxn>
                      <a:cxn ang="0">
                        <a:pos x="1178" y="3082"/>
                      </a:cxn>
                      <a:cxn ang="0">
                        <a:pos x="878" y="2952"/>
                      </a:cxn>
                      <a:cxn ang="0">
                        <a:pos x="513" y="2698"/>
                      </a:cxn>
                      <a:cxn ang="0">
                        <a:pos x="228" y="2369"/>
                      </a:cxn>
                      <a:cxn ang="0">
                        <a:pos x="112" y="2150"/>
                      </a:cxn>
                      <a:cxn ang="0">
                        <a:pos x="24" y="1872"/>
                      </a:cxn>
                      <a:cxn ang="0">
                        <a:pos x="0" y="1616"/>
                      </a:cxn>
                      <a:cxn ang="0">
                        <a:pos x="17" y="1377"/>
                      </a:cxn>
                      <a:cxn ang="0">
                        <a:pos x="95" y="1096"/>
                      </a:cxn>
                      <a:cxn ang="0">
                        <a:pos x="185" y="909"/>
                      </a:cxn>
                      <a:cxn ang="0">
                        <a:pos x="352" y="672"/>
                      </a:cxn>
                      <a:cxn ang="0">
                        <a:pos x="562" y="468"/>
                      </a:cxn>
                      <a:cxn ang="0">
                        <a:pos x="731" y="343"/>
                      </a:cxn>
                      <a:cxn ang="0">
                        <a:pos x="995" y="197"/>
                      </a:cxn>
                      <a:cxn ang="0">
                        <a:pos x="1328" y="78"/>
                      </a:cxn>
                      <a:cxn ang="0">
                        <a:pos x="1642" y="17"/>
                      </a:cxn>
                      <a:cxn ang="0">
                        <a:pos x="1924" y="0"/>
                      </a:cxn>
                      <a:cxn ang="0">
                        <a:pos x="4187" y="26"/>
                      </a:cxn>
                      <a:cxn ang="0">
                        <a:pos x="4643" y="147"/>
                      </a:cxn>
                      <a:cxn ang="0">
                        <a:pos x="4938" y="286"/>
                      </a:cxn>
                      <a:cxn ang="0">
                        <a:pos x="5293" y="551"/>
                      </a:cxn>
                      <a:cxn ang="0">
                        <a:pos x="5564" y="891"/>
                      </a:cxn>
                      <a:cxn ang="0">
                        <a:pos x="5665" y="1094"/>
                      </a:cxn>
                      <a:cxn ang="0">
                        <a:pos x="5743" y="1377"/>
                      </a:cxn>
                      <a:cxn ang="0">
                        <a:pos x="5760" y="1588"/>
                      </a:cxn>
                      <a:cxn ang="0">
                        <a:pos x="826" y="2066"/>
                      </a:cxn>
                      <a:cxn ang="0">
                        <a:pos x="1005" y="2245"/>
                      </a:cxn>
                      <a:cxn ang="0">
                        <a:pos x="1354" y="2441"/>
                      </a:cxn>
                      <a:cxn ang="0">
                        <a:pos x="1789" y="2537"/>
                      </a:cxn>
                      <a:cxn ang="0">
                        <a:pos x="3937" y="2540"/>
                      </a:cxn>
                      <a:cxn ang="0">
                        <a:pos x="4274" y="2484"/>
                      </a:cxn>
                      <a:cxn ang="0">
                        <a:pos x="4568" y="2367"/>
                      </a:cxn>
                      <a:cxn ang="0">
                        <a:pos x="4744" y="2253"/>
                      </a:cxn>
                      <a:cxn ang="0">
                        <a:pos x="4934" y="2066"/>
                      </a:cxn>
                      <a:cxn ang="0">
                        <a:pos x="5030" y="1908"/>
                      </a:cxn>
                      <a:cxn ang="0">
                        <a:pos x="5096" y="1616"/>
                      </a:cxn>
                      <a:cxn ang="0">
                        <a:pos x="5074" y="1422"/>
                      </a:cxn>
                      <a:cxn ang="0">
                        <a:pos x="4987" y="1220"/>
                      </a:cxn>
                      <a:cxn ang="0">
                        <a:pos x="4755" y="963"/>
                      </a:cxn>
                      <a:cxn ang="0">
                        <a:pos x="4516" y="814"/>
                      </a:cxn>
                      <a:cxn ang="0">
                        <a:pos x="4103" y="686"/>
                      </a:cxn>
                      <a:cxn ang="0">
                        <a:pos x="1924" y="664"/>
                      </a:cxn>
                      <a:cxn ang="0">
                        <a:pos x="1578" y="699"/>
                      </a:cxn>
                      <a:cxn ang="0">
                        <a:pos x="1270" y="800"/>
                      </a:cxn>
                      <a:cxn ang="0">
                        <a:pos x="1082" y="906"/>
                      </a:cxn>
                      <a:cxn ang="0">
                        <a:pos x="872" y="1085"/>
                      </a:cxn>
                      <a:cxn ang="0">
                        <a:pos x="750" y="1259"/>
                      </a:cxn>
                      <a:cxn ang="0">
                        <a:pos x="669" y="1504"/>
                      </a:cxn>
                      <a:cxn ang="0">
                        <a:pos x="669" y="1702"/>
                      </a:cxn>
                      <a:cxn ang="0">
                        <a:pos x="750" y="1948"/>
                      </a:cxn>
                    </a:cxnLst>
                    <a:rect l="0" t="0" r="r" b="b"/>
                    <a:pathLst>
                      <a:path w="5760" h="3206">
                        <a:moveTo>
                          <a:pt x="5760" y="1590"/>
                        </a:moveTo>
                        <a:lnTo>
                          <a:pt x="5760" y="1616"/>
                        </a:lnTo>
                        <a:lnTo>
                          <a:pt x="5760" y="1616"/>
                        </a:lnTo>
                        <a:lnTo>
                          <a:pt x="5758" y="1659"/>
                        </a:lnTo>
                        <a:lnTo>
                          <a:pt x="5757" y="1702"/>
                        </a:lnTo>
                        <a:lnTo>
                          <a:pt x="5754" y="1745"/>
                        </a:lnTo>
                        <a:lnTo>
                          <a:pt x="5749" y="1787"/>
                        </a:lnTo>
                        <a:lnTo>
                          <a:pt x="5743" y="1829"/>
                        </a:lnTo>
                        <a:lnTo>
                          <a:pt x="5736" y="1872"/>
                        </a:lnTo>
                        <a:lnTo>
                          <a:pt x="5726" y="1911"/>
                        </a:lnTo>
                        <a:lnTo>
                          <a:pt x="5717" y="1953"/>
                        </a:lnTo>
                        <a:lnTo>
                          <a:pt x="5705" y="1994"/>
                        </a:lnTo>
                        <a:lnTo>
                          <a:pt x="5693" y="2034"/>
                        </a:lnTo>
                        <a:lnTo>
                          <a:pt x="5679" y="2072"/>
                        </a:lnTo>
                        <a:lnTo>
                          <a:pt x="5665" y="2112"/>
                        </a:lnTo>
                        <a:lnTo>
                          <a:pt x="5648" y="2150"/>
                        </a:lnTo>
                        <a:lnTo>
                          <a:pt x="5631" y="2188"/>
                        </a:lnTo>
                        <a:lnTo>
                          <a:pt x="5613" y="2225"/>
                        </a:lnTo>
                        <a:lnTo>
                          <a:pt x="5595" y="2262"/>
                        </a:lnTo>
                        <a:lnTo>
                          <a:pt x="5595" y="2262"/>
                        </a:lnTo>
                        <a:lnTo>
                          <a:pt x="5595" y="2262"/>
                        </a:lnTo>
                        <a:lnTo>
                          <a:pt x="5575" y="2299"/>
                        </a:lnTo>
                        <a:lnTo>
                          <a:pt x="5553" y="2334"/>
                        </a:lnTo>
                        <a:lnTo>
                          <a:pt x="5532" y="2369"/>
                        </a:lnTo>
                        <a:lnTo>
                          <a:pt x="5509" y="2403"/>
                        </a:lnTo>
                        <a:lnTo>
                          <a:pt x="5485" y="2436"/>
                        </a:lnTo>
                        <a:lnTo>
                          <a:pt x="5460" y="2470"/>
                        </a:lnTo>
                        <a:lnTo>
                          <a:pt x="5434" y="2502"/>
                        </a:lnTo>
                        <a:lnTo>
                          <a:pt x="5407" y="2534"/>
                        </a:lnTo>
                        <a:lnTo>
                          <a:pt x="5380" y="2566"/>
                        </a:lnTo>
                        <a:lnTo>
                          <a:pt x="5351" y="2597"/>
                        </a:lnTo>
                        <a:lnTo>
                          <a:pt x="5322" y="2626"/>
                        </a:lnTo>
                        <a:lnTo>
                          <a:pt x="5293" y="2655"/>
                        </a:lnTo>
                        <a:lnTo>
                          <a:pt x="5263" y="2684"/>
                        </a:lnTo>
                        <a:lnTo>
                          <a:pt x="5231" y="2712"/>
                        </a:lnTo>
                        <a:lnTo>
                          <a:pt x="5198" y="2739"/>
                        </a:lnTo>
                        <a:lnTo>
                          <a:pt x="5166" y="2765"/>
                        </a:lnTo>
                        <a:lnTo>
                          <a:pt x="5166" y="2765"/>
                        </a:lnTo>
                        <a:lnTo>
                          <a:pt x="5166" y="2765"/>
                        </a:lnTo>
                        <a:lnTo>
                          <a:pt x="5133" y="2791"/>
                        </a:lnTo>
                        <a:lnTo>
                          <a:pt x="5099" y="2816"/>
                        </a:lnTo>
                        <a:lnTo>
                          <a:pt x="5064" y="2840"/>
                        </a:lnTo>
                        <a:lnTo>
                          <a:pt x="5029" y="2865"/>
                        </a:lnTo>
                        <a:lnTo>
                          <a:pt x="4993" y="2888"/>
                        </a:lnTo>
                        <a:lnTo>
                          <a:pt x="4957" y="2909"/>
                        </a:lnTo>
                        <a:lnTo>
                          <a:pt x="4918" y="2931"/>
                        </a:lnTo>
                        <a:lnTo>
                          <a:pt x="4882" y="2952"/>
                        </a:lnTo>
                        <a:lnTo>
                          <a:pt x="4843" y="2972"/>
                        </a:lnTo>
                        <a:lnTo>
                          <a:pt x="4804" y="2990"/>
                        </a:lnTo>
                        <a:lnTo>
                          <a:pt x="4765" y="3009"/>
                        </a:lnTo>
                        <a:lnTo>
                          <a:pt x="4724" y="3027"/>
                        </a:lnTo>
                        <a:lnTo>
                          <a:pt x="4684" y="3044"/>
                        </a:lnTo>
                        <a:lnTo>
                          <a:pt x="4643" y="3061"/>
                        </a:lnTo>
                        <a:lnTo>
                          <a:pt x="4560" y="3090"/>
                        </a:lnTo>
                        <a:lnTo>
                          <a:pt x="4517" y="3103"/>
                        </a:lnTo>
                        <a:lnTo>
                          <a:pt x="4475" y="3117"/>
                        </a:lnTo>
                        <a:lnTo>
                          <a:pt x="4432" y="3128"/>
                        </a:lnTo>
                        <a:lnTo>
                          <a:pt x="4387" y="3140"/>
                        </a:lnTo>
                        <a:lnTo>
                          <a:pt x="4344" y="3151"/>
                        </a:lnTo>
                        <a:lnTo>
                          <a:pt x="4300" y="3160"/>
                        </a:lnTo>
                        <a:lnTo>
                          <a:pt x="4254" y="3169"/>
                        </a:lnTo>
                        <a:lnTo>
                          <a:pt x="4210" y="3177"/>
                        </a:lnTo>
                        <a:lnTo>
                          <a:pt x="4164" y="3183"/>
                        </a:lnTo>
                        <a:lnTo>
                          <a:pt x="4118" y="3189"/>
                        </a:lnTo>
                        <a:lnTo>
                          <a:pt x="4072" y="3194"/>
                        </a:lnTo>
                        <a:lnTo>
                          <a:pt x="4025" y="3198"/>
                        </a:lnTo>
                        <a:lnTo>
                          <a:pt x="3979" y="3201"/>
                        </a:lnTo>
                        <a:lnTo>
                          <a:pt x="3931" y="3204"/>
                        </a:lnTo>
                        <a:lnTo>
                          <a:pt x="3884" y="3206"/>
                        </a:lnTo>
                        <a:lnTo>
                          <a:pt x="3836" y="3206"/>
                        </a:lnTo>
                        <a:lnTo>
                          <a:pt x="3836" y="3206"/>
                        </a:lnTo>
                        <a:lnTo>
                          <a:pt x="1924" y="3206"/>
                        </a:lnTo>
                        <a:lnTo>
                          <a:pt x="1924" y="3206"/>
                        </a:lnTo>
                        <a:lnTo>
                          <a:pt x="1852" y="3206"/>
                        </a:lnTo>
                        <a:lnTo>
                          <a:pt x="1781" y="3201"/>
                        </a:lnTo>
                        <a:lnTo>
                          <a:pt x="1711" y="3197"/>
                        </a:lnTo>
                        <a:lnTo>
                          <a:pt x="1642" y="3189"/>
                        </a:lnTo>
                        <a:lnTo>
                          <a:pt x="1573" y="3180"/>
                        </a:lnTo>
                        <a:lnTo>
                          <a:pt x="1506" y="3169"/>
                        </a:lnTo>
                        <a:lnTo>
                          <a:pt x="1438" y="3155"/>
                        </a:lnTo>
                        <a:lnTo>
                          <a:pt x="1373" y="3140"/>
                        </a:lnTo>
                        <a:lnTo>
                          <a:pt x="1307" y="3123"/>
                        </a:lnTo>
                        <a:lnTo>
                          <a:pt x="1243" y="3103"/>
                        </a:lnTo>
                        <a:lnTo>
                          <a:pt x="1178" y="3082"/>
                        </a:lnTo>
                        <a:lnTo>
                          <a:pt x="1117" y="3061"/>
                        </a:lnTo>
                        <a:lnTo>
                          <a:pt x="1056" y="3036"/>
                        </a:lnTo>
                        <a:lnTo>
                          <a:pt x="995" y="3009"/>
                        </a:lnTo>
                        <a:lnTo>
                          <a:pt x="937" y="2981"/>
                        </a:lnTo>
                        <a:lnTo>
                          <a:pt x="878" y="2952"/>
                        </a:lnTo>
                        <a:lnTo>
                          <a:pt x="878" y="2952"/>
                        </a:lnTo>
                        <a:lnTo>
                          <a:pt x="878" y="2952"/>
                        </a:lnTo>
                        <a:lnTo>
                          <a:pt x="822" y="2920"/>
                        </a:lnTo>
                        <a:lnTo>
                          <a:pt x="767" y="2888"/>
                        </a:lnTo>
                        <a:lnTo>
                          <a:pt x="713" y="2852"/>
                        </a:lnTo>
                        <a:lnTo>
                          <a:pt x="661" y="2816"/>
                        </a:lnTo>
                        <a:lnTo>
                          <a:pt x="611" y="2779"/>
                        </a:lnTo>
                        <a:lnTo>
                          <a:pt x="562" y="2739"/>
                        </a:lnTo>
                        <a:lnTo>
                          <a:pt x="513" y="2698"/>
                        </a:lnTo>
                        <a:lnTo>
                          <a:pt x="467" y="2655"/>
                        </a:lnTo>
                        <a:lnTo>
                          <a:pt x="422" y="2611"/>
                        </a:lnTo>
                        <a:lnTo>
                          <a:pt x="380" y="2566"/>
                        </a:lnTo>
                        <a:lnTo>
                          <a:pt x="340" y="2519"/>
                        </a:lnTo>
                        <a:lnTo>
                          <a:pt x="300" y="2470"/>
                        </a:lnTo>
                        <a:lnTo>
                          <a:pt x="263" y="2421"/>
                        </a:lnTo>
                        <a:lnTo>
                          <a:pt x="228" y="2369"/>
                        </a:lnTo>
                        <a:lnTo>
                          <a:pt x="196" y="2317"/>
                        </a:lnTo>
                        <a:lnTo>
                          <a:pt x="165" y="2262"/>
                        </a:lnTo>
                        <a:lnTo>
                          <a:pt x="165" y="2262"/>
                        </a:lnTo>
                        <a:lnTo>
                          <a:pt x="165" y="2262"/>
                        </a:lnTo>
                        <a:lnTo>
                          <a:pt x="145" y="2225"/>
                        </a:lnTo>
                        <a:lnTo>
                          <a:pt x="129" y="2188"/>
                        </a:lnTo>
                        <a:lnTo>
                          <a:pt x="112" y="2150"/>
                        </a:lnTo>
                        <a:lnTo>
                          <a:pt x="95" y="2112"/>
                        </a:lnTo>
                        <a:lnTo>
                          <a:pt x="81" y="2072"/>
                        </a:lnTo>
                        <a:lnTo>
                          <a:pt x="67" y="2034"/>
                        </a:lnTo>
                        <a:lnTo>
                          <a:pt x="55" y="1994"/>
                        </a:lnTo>
                        <a:lnTo>
                          <a:pt x="43" y="1953"/>
                        </a:lnTo>
                        <a:lnTo>
                          <a:pt x="34" y="1911"/>
                        </a:lnTo>
                        <a:lnTo>
                          <a:pt x="24" y="1872"/>
                        </a:lnTo>
                        <a:lnTo>
                          <a:pt x="17" y="1829"/>
                        </a:lnTo>
                        <a:lnTo>
                          <a:pt x="11" y="1787"/>
                        </a:lnTo>
                        <a:lnTo>
                          <a:pt x="6" y="1745"/>
                        </a:lnTo>
                        <a:lnTo>
                          <a:pt x="3" y="1702"/>
                        </a:lnTo>
                        <a:lnTo>
                          <a:pt x="0" y="1659"/>
                        </a:lnTo>
                        <a:lnTo>
                          <a:pt x="0" y="1616"/>
                        </a:lnTo>
                        <a:lnTo>
                          <a:pt x="0" y="1616"/>
                        </a:lnTo>
                        <a:lnTo>
                          <a:pt x="0" y="1590"/>
                        </a:lnTo>
                        <a:lnTo>
                          <a:pt x="0" y="1590"/>
                        </a:lnTo>
                        <a:lnTo>
                          <a:pt x="0" y="1547"/>
                        </a:lnTo>
                        <a:lnTo>
                          <a:pt x="3" y="1504"/>
                        </a:lnTo>
                        <a:lnTo>
                          <a:pt x="6" y="1461"/>
                        </a:lnTo>
                        <a:lnTo>
                          <a:pt x="11" y="1420"/>
                        </a:lnTo>
                        <a:lnTo>
                          <a:pt x="17" y="1377"/>
                        </a:lnTo>
                        <a:lnTo>
                          <a:pt x="24" y="1336"/>
                        </a:lnTo>
                        <a:lnTo>
                          <a:pt x="34" y="1295"/>
                        </a:lnTo>
                        <a:lnTo>
                          <a:pt x="43" y="1253"/>
                        </a:lnTo>
                        <a:lnTo>
                          <a:pt x="55" y="1214"/>
                        </a:lnTo>
                        <a:lnTo>
                          <a:pt x="67" y="1174"/>
                        </a:lnTo>
                        <a:lnTo>
                          <a:pt x="81" y="1134"/>
                        </a:lnTo>
                        <a:lnTo>
                          <a:pt x="95" y="1096"/>
                        </a:lnTo>
                        <a:lnTo>
                          <a:pt x="112" y="1056"/>
                        </a:lnTo>
                        <a:lnTo>
                          <a:pt x="129" y="1019"/>
                        </a:lnTo>
                        <a:lnTo>
                          <a:pt x="145" y="981"/>
                        </a:lnTo>
                        <a:lnTo>
                          <a:pt x="165" y="944"/>
                        </a:lnTo>
                        <a:lnTo>
                          <a:pt x="165" y="944"/>
                        </a:lnTo>
                        <a:lnTo>
                          <a:pt x="165" y="944"/>
                        </a:lnTo>
                        <a:lnTo>
                          <a:pt x="185" y="909"/>
                        </a:lnTo>
                        <a:lnTo>
                          <a:pt x="207" y="872"/>
                        </a:lnTo>
                        <a:lnTo>
                          <a:pt x="228" y="839"/>
                        </a:lnTo>
                        <a:lnTo>
                          <a:pt x="251" y="803"/>
                        </a:lnTo>
                        <a:lnTo>
                          <a:pt x="275" y="770"/>
                        </a:lnTo>
                        <a:lnTo>
                          <a:pt x="300" y="736"/>
                        </a:lnTo>
                        <a:lnTo>
                          <a:pt x="326" y="704"/>
                        </a:lnTo>
                        <a:lnTo>
                          <a:pt x="352" y="672"/>
                        </a:lnTo>
                        <a:lnTo>
                          <a:pt x="380" y="641"/>
                        </a:lnTo>
                        <a:lnTo>
                          <a:pt x="409" y="611"/>
                        </a:lnTo>
                        <a:lnTo>
                          <a:pt x="438" y="580"/>
                        </a:lnTo>
                        <a:lnTo>
                          <a:pt x="467" y="551"/>
                        </a:lnTo>
                        <a:lnTo>
                          <a:pt x="497" y="523"/>
                        </a:lnTo>
                        <a:lnTo>
                          <a:pt x="529" y="494"/>
                        </a:lnTo>
                        <a:lnTo>
                          <a:pt x="562" y="468"/>
                        </a:lnTo>
                        <a:lnTo>
                          <a:pt x="594" y="441"/>
                        </a:lnTo>
                        <a:lnTo>
                          <a:pt x="594" y="441"/>
                        </a:lnTo>
                        <a:lnTo>
                          <a:pt x="594" y="441"/>
                        </a:lnTo>
                        <a:lnTo>
                          <a:pt x="627" y="416"/>
                        </a:lnTo>
                        <a:lnTo>
                          <a:pt x="661" y="390"/>
                        </a:lnTo>
                        <a:lnTo>
                          <a:pt x="696" y="366"/>
                        </a:lnTo>
                        <a:lnTo>
                          <a:pt x="731" y="343"/>
                        </a:lnTo>
                        <a:lnTo>
                          <a:pt x="767" y="320"/>
                        </a:lnTo>
                        <a:lnTo>
                          <a:pt x="803" y="297"/>
                        </a:lnTo>
                        <a:lnTo>
                          <a:pt x="842" y="275"/>
                        </a:lnTo>
                        <a:lnTo>
                          <a:pt x="878" y="256"/>
                        </a:lnTo>
                        <a:lnTo>
                          <a:pt x="917" y="236"/>
                        </a:lnTo>
                        <a:lnTo>
                          <a:pt x="956" y="216"/>
                        </a:lnTo>
                        <a:lnTo>
                          <a:pt x="995" y="197"/>
                        </a:lnTo>
                        <a:lnTo>
                          <a:pt x="1036" y="181"/>
                        </a:lnTo>
                        <a:lnTo>
                          <a:pt x="1076" y="162"/>
                        </a:lnTo>
                        <a:lnTo>
                          <a:pt x="1117" y="147"/>
                        </a:lnTo>
                        <a:lnTo>
                          <a:pt x="1200" y="116"/>
                        </a:lnTo>
                        <a:lnTo>
                          <a:pt x="1243" y="103"/>
                        </a:lnTo>
                        <a:lnTo>
                          <a:pt x="1285" y="90"/>
                        </a:lnTo>
                        <a:lnTo>
                          <a:pt x="1328" y="78"/>
                        </a:lnTo>
                        <a:lnTo>
                          <a:pt x="1373" y="67"/>
                        </a:lnTo>
                        <a:lnTo>
                          <a:pt x="1416" y="57"/>
                        </a:lnTo>
                        <a:lnTo>
                          <a:pt x="1460" y="47"/>
                        </a:lnTo>
                        <a:lnTo>
                          <a:pt x="1506" y="38"/>
                        </a:lnTo>
                        <a:lnTo>
                          <a:pt x="1550" y="31"/>
                        </a:lnTo>
                        <a:lnTo>
                          <a:pt x="1596" y="23"/>
                        </a:lnTo>
                        <a:lnTo>
                          <a:pt x="1642" y="17"/>
                        </a:lnTo>
                        <a:lnTo>
                          <a:pt x="1688" y="12"/>
                        </a:lnTo>
                        <a:lnTo>
                          <a:pt x="1735" y="8"/>
                        </a:lnTo>
                        <a:lnTo>
                          <a:pt x="1781" y="5"/>
                        </a:lnTo>
                        <a:lnTo>
                          <a:pt x="1829" y="3"/>
                        </a:lnTo>
                        <a:lnTo>
                          <a:pt x="1876" y="2"/>
                        </a:lnTo>
                        <a:lnTo>
                          <a:pt x="1924" y="0"/>
                        </a:lnTo>
                        <a:lnTo>
                          <a:pt x="1924" y="0"/>
                        </a:lnTo>
                        <a:lnTo>
                          <a:pt x="3836" y="0"/>
                        </a:lnTo>
                        <a:lnTo>
                          <a:pt x="3836" y="0"/>
                        </a:lnTo>
                        <a:lnTo>
                          <a:pt x="3908" y="2"/>
                        </a:lnTo>
                        <a:lnTo>
                          <a:pt x="3979" y="5"/>
                        </a:lnTo>
                        <a:lnTo>
                          <a:pt x="4049" y="11"/>
                        </a:lnTo>
                        <a:lnTo>
                          <a:pt x="4118" y="17"/>
                        </a:lnTo>
                        <a:lnTo>
                          <a:pt x="4187" y="26"/>
                        </a:lnTo>
                        <a:lnTo>
                          <a:pt x="4254" y="38"/>
                        </a:lnTo>
                        <a:lnTo>
                          <a:pt x="4322" y="52"/>
                        </a:lnTo>
                        <a:lnTo>
                          <a:pt x="4387" y="67"/>
                        </a:lnTo>
                        <a:lnTo>
                          <a:pt x="4453" y="84"/>
                        </a:lnTo>
                        <a:lnTo>
                          <a:pt x="4517" y="103"/>
                        </a:lnTo>
                        <a:lnTo>
                          <a:pt x="4582" y="124"/>
                        </a:lnTo>
                        <a:lnTo>
                          <a:pt x="4643" y="147"/>
                        </a:lnTo>
                        <a:lnTo>
                          <a:pt x="4704" y="171"/>
                        </a:lnTo>
                        <a:lnTo>
                          <a:pt x="4765" y="197"/>
                        </a:lnTo>
                        <a:lnTo>
                          <a:pt x="4823" y="225"/>
                        </a:lnTo>
                        <a:lnTo>
                          <a:pt x="4882" y="256"/>
                        </a:lnTo>
                        <a:lnTo>
                          <a:pt x="4882" y="256"/>
                        </a:lnTo>
                        <a:lnTo>
                          <a:pt x="4882" y="256"/>
                        </a:lnTo>
                        <a:lnTo>
                          <a:pt x="4938" y="286"/>
                        </a:lnTo>
                        <a:lnTo>
                          <a:pt x="4993" y="320"/>
                        </a:lnTo>
                        <a:lnTo>
                          <a:pt x="5047" y="355"/>
                        </a:lnTo>
                        <a:lnTo>
                          <a:pt x="5099" y="390"/>
                        </a:lnTo>
                        <a:lnTo>
                          <a:pt x="5149" y="428"/>
                        </a:lnTo>
                        <a:lnTo>
                          <a:pt x="5198" y="468"/>
                        </a:lnTo>
                        <a:lnTo>
                          <a:pt x="5247" y="510"/>
                        </a:lnTo>
                        <a:lnTo>
                          <a:pt x="5293" y="551"/>
                        </a:lnTo>
                        <a:lnTo>
                          <a:pt x="5338" y="595"/>
                        </a:lnTo>
                        <a:lnTo>
                          <a:pt x="5380" y="641"/>
                        </a:lnTo>
                        <a:lnTo>
                          <a:pt x="5420" y="689"/>
                        </a:lnTo>
                        <a:lnTo>
                          <a:pt x="5460" y="736"/>
                        </a:lnTo>
                        <a:lnTo>
                          <a:pt x="5497" y="787"/>
                        </a:lnTo>
                        <a:lnTo>
                          <a:pt x="5532" y="839"/>
                        </a:lnTo>
                        <a:lnTo>
                          <a:pt x="5564" y="891"/>
                        </a:lnTo>
                        <a:lnTo>
                          <a:pt x="5595" y="944"/>
                        </a:lnTo>
                        <a:lnTo>
                          <a:pt x="5595" y="944"/>
                        </a:lnTo>
                        <a:lnTo>
                          <a:pt x="5595" y="944"/>
                        </a:lnTo>
                        <a:lnTo>
                          <a:pt x="5613" y="981"/>
                        </a:lnTo>
                        <a:lnTo>
                          <a:pt x="5631" y="1019"/>
                        </a:lnTo>
                        <a:lnTo>
                          <a:pt x="5648" y="1056"/>
                        </a:lnTo>
                        <a:lnTo>
                          <a:pt x="5665" y="1094"/>
                        </a:lnTo>
                        <a:lnTo>
                          <a:pt x="5679" y="1134"/>
                        </a:lnTo>
                        <a:lnTo>
                          <a:pt x="5693" y="1174"/>
                        </a:lnTo>
                        <a:lnTo>
                          <a:pt x="5705" y="1214"/>
                        </a:lnTo>
                        <a:lnTo>
                          <a:pt x="5717" y="1253"/>
                        </a:lnTo>
                        <a:lnTo>
                          <a:pt x="5726" y="1295"/>
                        </a:lnTo>
                        <a:lnTo>
                          <a:pt x="5736" y="1336"/>
                        </a:lnTo>
                        <a:lnTo>
                          <a:pt x="5743" y="1377"/>
                        </a:lnTo>
                        <a:lnTo>
                          <a:pt x="5749" y="1419"/>
                        </a:lnTo>
                        <a:lnTo>
                          <a:pt x="5754" y="1461"/>
                        </a:lnTo>
                        <a:lnTo>
                          <a:pt x="5757" y="1503"/>
                        </a:lnTo>
                        <a:lnTo>
                          <a:pt x="5758" y="1546"/>
                        </a:lnTo>
                        <a:lnTo>
                          <a:pt x="5760" y="1588"/>
                        </a:lnTo>
                        <a:lnTo>
                          <a:pt x="5760" y="1588"/>
                        </a:lnTo>
                        <a:lnTo>
                          <a:pt x="5760" y="1588"/>
                        </a:lnTo>
                        <a:lnTo>
                          <a:pt x="5760" y="1590"/>
                        </a:lnTo>
                        <a:lnTo>
                          <a:pt x="5760" y="1590"/>
                        </a:lnTo>
                        <a:close/>
                        <a:moveTo>
                          <a:pt x="750" y="1948"/>
                        </a:moveTo>
                        <a:lnTo>
                          <a:pt x="750" y="1948"/>
                        </a:lnTo>
                        <a:lnTo>
                          <a:pt x="773" y="1988"/>
                        </a:lnTo>
                        <a:lnTo>
                          <a:pt x="797" y="2026"/>
                        </a:lnTo>
                        <a:lnTo>
                          <a:pt x="826" y="2066"/>
                        </a:lnTo>
                        <a:lnTo>
                          <a:pt x="857" y="2103"/>
                        </a:lnTo>
                        <a:lnTo>
                          <a:pt x="889" y="2139"/>
                        </a:lnTo>
                        <a:lnTo>
                          <a:pt x="926" y="2176"/>
                        </a:lnTo>
                        <a:lnTo>
                          <a:pt x="964" y="2211"/>
                        </a:lnTo>
                        <a:lnTo>
                          <a:pt x="1005" y="2245"/>
                        </a:lnTo>
                        <a:lnTo>
                          <a:pt x="1005" y="2245"/>
                        </a:lnTo>
                        <a:lnTo>
                          <a:pt x="1005" y="2245"/>
                        </a:lnTo>
                        <a:lnTo>
                          <a:pt x="1048" y="2277"/>
                        </a:lnTo>
                        <a:lnTo>
                          <a:pt x="1094" y="2309"/>
                        </a:lnTo>
                        <a:lnTo>
                          <a:pt x="1142" y="2338"/>
                        </a:lnTo>
                        <a:lnTo>
                          <a:pt x="1192" y="2367"/>
                        </a:lnTo>
                        <a:lnTo>
                          <a:pt x="1244" y="2393"/>
                        </a:lnTo>
                        <a:lnTo>
                          <a:pt x="1298" y="2418"/>
                        </a:lnTo>
                        <a:lnTo>
                          <a:pt x="1354" y="2441"/>
                        </a:lnTo>
                        <a:lnTo>
                          <a:pt x="1411" y="2461"/>
                        </a:lnTo>
                        <a:lnTo>
                          <a:pt x="1471" y="2479"/>
                        </a:lnTo>
                        <a:lnTo>
                          <a:pt x="1532" y="2496"/>
                        </a:lnTo>
                        <a:lnTo>
                          <a:pt x="1593" y="2510"/>
                        </a:lnTo>
                        <a:lnTo>
                          <a:pt x="1657" y="2522"/>
                        </a:lnTo>
                        <a:lnTo>
                          <a:pt x="1722" y="2531"/>
                        </a:lnTo>
                        <a:lnTo>
                          <a:pt x="1789" y="2537"/>
                        </a:lnTo>
                        <a:lnTo>
                          <a:pt x="1856" y="2542"/>
                        </a:lnTo>
                        <a:lnTo>
                          <a:pt x="1924" y="2543"/>
                        </a:lnTo>
                        <a:lnTo>
                          <a:pt x="1924" y="2543"/>
                        </a:lnTo>
                        <a:lnTo>
                          <a:pt x="3836" y="2543"/>
                        </a:lnTo>
                        <a:lnTo>
                          <a:pt x="3836" y="2543"/>
                        </a:lnTo>
                        <a:lnTo>
                          <a:pt x="3887" y="2542"/>
                        </a:lnTo>
                        <a:lnTo>
                          <a:pt x="3937" y="2540"/>
                        </a:lnTo>
                        <a:lnTo>
                          <a:pt x="3988" y="2536"/>
                        </a:lnTo>
                        <a:lnTo>
                          <a:pt x="4038" y="2531"/>
                        </a:lnTo>
                        <a:lnTo>
                          <a:pt x="4086" y="2523"/>
                        </a:lnTo>
                        <a:lnTo>
                          <a:pt x="4135" y="2516"/>
                        </a:lnTo>
                        <a:lnTo>
                          <a:pt x="4182" y="2507"/>
                        </a:lnTo>
                        <a:lnTo>
                          <a:pt x="4228" y="2496"/>
                        </a:lnTo>
                        <a:lnTo>
                          <a:pt x="4274" y="2484"/>
                        </a:lnTo>
                        <a:lnTo>
                          <a:pt x="4320" y="2470"/>
                        </a:lnTo>
                        <a:lnTo>
                          <a:pt x="4363" y="2456"/>
                        </a:lnTo>
                        <a:lnTo>
                          <a:pt x="4406" y="2441"/>
                        </a:lnTo>
                        <a:lnTo>
                          <a:pt x="4449" y="2424"/>
                        </a:lnTo>
                        <a:lnTo>
                          <a:pt x="4490" y="2406"/>
                        </a:lnTo>
                        <a:lnTo>
                          <a:pt x="4530" y="2387"/>
                        </a:lnTo>
                        <a:lnTo>
                          <a:pt x="4568" y="2367"/>
                        </a:lnTo>
                        <a:lnTo>
                          <a:pt x="4568" y="2367"/>
                        </a:lnTo>
                        <a:lnTo>
                          <a:pt x="4568" y="2367"/>
                        </a:lnTo>
                        <a:lnTo>
                          <a:pt x="4606" y="2346"/>
                        </a:lnTo>
                        <a:lnTo>
                          <a:pt x="4643" y="2325"/>
                        </a:lnTo>
                        <a:lnTo>
                          <a:pt x="4678" y="2302"/>
                        </a:lnTo>
                        <a:lnTo>
                          <a:pt x="4712" y="2277"/>
                        </a:lnTo>
                        <a:lnTo>
                          <a:pt x="4744" y="2253"/>
                        </a:lnTo>
                        <a:lnTo>
                          <a:pt x="4776" y="2228"/>
                        </a:lnTo>
                        <a:lnTo>
                          <a:pt x="4805" y="2202"/>
                        </a:lnTo>
                        <a:lnTo>
                          <a:pt x="4834" y="2176"/>
                        </a:lnTo>
                        <a:lnTo>
                          <a:pt x="4862" y="2149"/>
                        </a:lnTo>
                        <a:lnTo>
                          <a:pt x="4888" y="2121"/>
                        </a:lnTo>
                        <a:lnTo>
                          <a:pt x="4911" y="2093"/>
                        </a:lnTo>
                        <a:lnTo>
                          <a:pt x="4934" y="2066"/>
                        </a:lnTo>
                        <a:lnTo>
                          <a:pt x="4955" y="2037"/>
                        </a:lnTo>
                        <a:lnTo>
                          <a:pt x="4975" y="2008"/>
                        </a:lnTo>
                        <a:lnTo>
                          <a:pt x="4993" y="1977"/>
                        </a:lnTo>
                        <a:lnTo>
                          <a:pt x="5010" y="1948"/>
                        </a:lnTo>
                        <a:lnTo>
                          <a:pt x="5010" y="1948"/>
                        </a:lnTo>
                        <a:lnTo>
                          <a:pt x="5010" y="1948"/>
                        </a:lnTo>
                        <a:lnTo>
                          <a:pt x="5030" y="1908"/>
                        </a:lnTo>
                        <a:lnTo>
                          <a:pt x="5048" y="1867"/>
                        </a:lnTo>
                        <a:lnTo>
                          <a:pt x="5062" y="1827"/>
                        </a:lnTo>
                        <a:lnTo>
                          <a:pt x="5074" y="1786"/>
                        </a:lnTo>
                        <a:lnTo>
                          <a:pt x="5084" y="1745"/>
                        </a:lnTo>
                        <a:lnTo>
                          <a:pt x="5091" y="1702"/>
                        </a:lnTo>
                        <a:lnTo>
                          <a:pt x="5094" y="1659"/>
                        </a:lnTo>
                        <a:lnTo>
                          <a:pt x="5096" y="1616"/>
                        </a:lnTo>
                        <a:lnTo>
                          <a:pt x="5096" y="1616"/>
                        </a:lnTo>
                        <a:lnTo>
                          <a:pt x="5096" y="1590"/>
                        </a:lnTo>
                        <a:lnTo>
                          <a:pt x="5096" y="1590"/>
                        </a:lnTo>
                        <a:lnTo>
                          <a:pt x="5094" y="1547"/>
                        </a:lnTo>
                        <a:lnTo>
                          <a:pt x="5091" y="1504"/>
                        </a:lnTo>
                        <a:lnTo>
                          <a:pt x="5084" y="1463"/>
                        </a:lnTo>
                        <a:lnTo>
                          <a:pt x="5074" y="1422"/>
                        </a:lnTo>
                        <a:lnTo>
                          <a:pt x="5062" y="1380"/>
                        </a:lnTo>
                        <a:lnTo>
                          <a:pt x="5048" y="1339"/>
                        </a:lnTo>
                        <a:lnTo>
                          <a:pt x="5030" y="1299"/>
                        </a:lnTo>
                        <a:lnTo>
                          <a:pt x="5010" y="1259"/>
                        </a:lnTo>
                        <a:lnTo>
                          <a:pt x="5010" y="1259"/>
                        </a:lnTo>
                        <a:lnTo>
                          <a:pt x="5010" y="1259"/>
                        </a:lnTo>
                        <a:lnTo>
                          <a:pt x="4987" y="1220"/>
                        </a:lnTo>
                        <a:lnTo>
                          <a:pt x="4963" y="1180"/>
                        </a:lnTo>
                        <a:lnTo>
                          <a:pt x="4934" y="1142"/>
                        </a:lnTo>
                        <a:lnTo>
                          <a:pt x="4903" y="1103"/>
                        </a:lnTo>
                        <a:lnTo>
                          <a:pt x="4869" y="1067"/>
                        </a:lnTo>
                        <a:lnTo>
                          <a:pt x="4834" y="1031"/>
                        </a:lnTo>
                        <a:lnTo>
                          <a:pt x="4796" y="996"/>
                        </a:lnTo>
                        <a:lnTo>
                          <a:pt x="4755" y="963"/>
                        </a:lnTo>
                        <a:lnTo>
                          <a:pt x="4755" y="963"/>
                        </a:lnTo>
                        <a:lnTo>
                          <a:pt x="4755" y="963"/>
                        </a:lnTo>
                        <a:lnTo>
                          <a:pt x="4712" y="929"/>
                        </a:lnTo>
                        <a:lnTo>
                          <a:pt x="4666" y="898"/>
                        </a:lnTo>
                        <a:lnTo>
                          <a:pt x="4618" y="868"/>
                        </a:lnTo>
                        <a:lnTo>
                          <a:pt x="4568" y="840"/>
                        </a:lnTo>
                        <a:lnTo>
                          <a:pt x="4516" y="814"/>
                        </a:lnTo>
                        <a:lnTo>
                          <a:pt x="4462" y="790"/>
                        </a:lnTo>
                        <a:lnTo>
                          <a:pt x="4406" y="767"/>
                        </a:lnTo>
                        <a:lnTo>
                          <a:pt x="4349" y="745"/>
                        </a:lnTo>
                        <a:lnTo>
                          <a:pt x="4289" y="727"/>
                        </a:lnTo>
                        <a:lnTo>
                          <a:pt x="4228" y="710"/>
                        </a:lnTo>
                        <a:lnTo>
                          <a:pt x="4167" y="696"/>
                        </a:lnTo>
                        <a:lnTo>
                          <a:pt x="4103" y="686"/>
                        </a:lnTo>
                        <a:lnTo>
                          <a:pt x="4038" y="676"/>
                        </a:lnTo>
                        <a:lnTo>
                          <a:pt x="3971" y="669"/>
                        </a:lnTo>
                        <a:lnTo>
                          <a:pt x="3904" y="666"/>
                        </a:lnTo>
                        <a:lnTo>
                          <a:pt x="3836" y="664"/>
                        </a:lnTo>
                        <a:lnTo>
                          <a:pt x="3836" y="664"/>
                        </a:lnTo>
                        <a:lnTo>
                          <a:pt x="1924" y="664"/>
                        </a:lnTo>
                        <a:lnTo>
                          <a:pt x="1924" y="664"/>
                        </a:lnTo>
                        <a:lnTo>
                          <a:pt x="1873" y="664"/>
                        </a:lnTo>
                        <a:lnTo>
                          <a:pt x="1821" y="667"/>
                        </a:lnTo>
                        <a:lnTo>
                          <a:pt x="1772" y="670"/>
                        </a:lnTo>
                        <a:lnTo>
                          <a:pt x="1722" y="676"/>
                        </a:lnTo>
                        <a:lnTo>
                          <a:pt x="1673" y="683"/>
                        </a:lnTo>
                        <a:lnTo>
                          <a:pt x="1625" y="690"/>
                        </a:lnTo>
                        <a:lnTo>
                          <a:pt x="1578" y="699"/>
                        </a:lnTo>
                        <a:lnTo>
                          <a:pt x="1532" y="710"/>
                        </a:lnTo>
                        <a:lnTo>
                          <a:pt x="1486" y="722"/>
                        </a:lnTo>
                        <a:lnTo>
                          <a:pt x="1440" y="736"/>
                        </a:lnTo>
                        <a:lnTo>
                          <a:pt x="1397" y="751"/>
                        </a:lnTo>
                        <a:lnTo>
                          <a:pt x="1354" y="767"/>
                        </a:lnTo>
                        <a:lnTo>
                          <a:pt x="1311" y="784"/>
                        </a:lnTo>
                        <a:lnTo>
                          <a:pt x="1270" y="800"/>
                        </a:lnTo>
                        <a:lnTo>
                          <a:pt x="1230" y="820"/>
                        </a:lnTo>
                        <a:lnTo>
                          <a:pt x="1192" y="840"/>
                        </a:lnTo>
                        <a:lnTo>
                          <a:pt x="1192" y="840"/>
                        </a:lnTo>
                        <a:lnTo>
                          <a:pt x="1192" y="840"/>
                        </a:lnTo>
                        <a:lnTo>
                          <a:pt x="1154" y="862"/>
                        </a:lnTo>
                        <a:lnTo>
                          <a:pt x="1117" y="883"/>
                        </a:lnTo>
                        <a:lnTo>
                          <a:pt x="1082" y="906"/>
                        </a:lnTo>
                        <a:lnTo>
                          <a:pt x="1048" y="929"/>
                        </a:lnTo>
                        <a:lnTo>
                          <a:pt x="1016" y="953"/>
                        </a:lnTo>
                        <a:lnTo>
                          <a:pt x="984" y="978"/>
                        </a:lnTo>
                        <a:lnTo>
                          <a:pt x="955" y="1004"/>
                        </a:lnTo>
                        <a:lnTo>
                          <a:pt x="926" y="1031"/>
                        </a:lnTo>
                        <a:lnTo>
                          <a:pt x="898" y="1057"/>
                        </a:lnTo>
                        <a:lnTo>
                          <a:pt x="872" y="1085"/>
                        </a:lnTo>
                        <a:lnTo>
                          <a:pt x="849" y="1113"/>
                        </a:lnTo>
                        <a:lnTo>
                          <a:pt x="826" y="1142"/>
                        </a:lnTo>
                        <a:lnTo>
                          <a:pt x="805" y="1171"/>
                        </a:lnTo>
                        <a:lnTo>
                          <a:pt x="785" y="1200"/>
                        </a:lnTo>
                        <a:lnTo>
                          <a:pt x="767" y="1229"/>
                        </a:lnTo>
                        <a:lnTo>
                          <a:pt x="750" y="1259"/>
                        </a:lnTo>
                        <a:lnTo>
                          <a:pt x="750" y="1259"/>
                        </a:lnTo>
                        <a:lnTo>
                          <a:pt x="750" y="1259"/>
                        </a:lnTo>
                        <a:lnTo>
                          <a:pt x="730" y="1299"/>
                        </a:lnTo>
                        <a:lnTo>
                          <a:pt x="712" y="1339"/>
                        </a:lnTo>
                        <a:lnTo>
                          <a:pt x="698" y="1380"/>
                        </a:lnTo>
                        <a:lnTo>
                          <a:pt x="686" y="1422"/>
                        </a:lnTo>
                        <a:lnTo>
                          <a:pt x="676" y="1463"/>
                        </a:lnTo>
                        <a:lnTo>
                          <a:pt x="669" y="1504"/>
                        </a:lnTo>
                        <a:lnTo>
                          <a:pt x="664" y="1547"/>
                        </a:lnTo>
                        <a:lnTo>
                          <a:pt x="664" y="1590"/>
                        </a:lnTo>
                        <a:lnTo>
                          <a:pt x="664" y="1590"/>
                        </a:lnTo>
                        <a:lnTo>
                          <a:pt x="664" y="1616"/>
                        </a:lnTo>
                        <a:lnTo>
                          <a:pt x="664" y="1616"/>
                        </a:lnTo>
                        <a:lnTo>
                          <a:pt x="664" y="1659"/>
                        </a:lnTo>
                        <a:lnTo>
                          <a:pt x="669" y="1702"/>
                        </a:lnTo>
                        <a:lnTo>
                          <a:pt x="676" y="1745"/>
                        </a:lnTo>
                        <a:lnTo>
                          <a:pt x="686" y="1786"/>
                        </a:lnTo>
                        <a:lnTo>
                          <a:pt x="698" y="1827"/>
                        </a:lnTo>
                        <a:lnTo>
                          <a:pt x="712" y="1867"/>
                        </a:lnTo>
                        <a:lnTo>
                          <a:pt x="730" y="1908"/>
                        </a:lnTo>
                        <a:lnTo>
                          <a:pt x="750" y="1948"/>
                        </a:lnTo>
                        <a:lnTo>
                          <a:pt x="750" y="1948"/>
                        </a:lnTo>
                        <a:close/>
                      </a:path>
                    </a:pathLst>
                  </a:custGeom>
                  <a:solidFill>
                    <a:schemeClr val="accent1">
                      <a:lumMod val="20000"/>
                      <a:lumOff val="80000"/>
                    </a:schemeClr>
                  </a:solidFill>
                  <a:ln w="9525">
                    <a:noFill/>
                    <a:round/>
                    <a:headEnd/>
                    <a:tailEnd/>
                  </a:ln>
                  <a:effectLst>
                    <a:innerShdw blurRad="190500" dist="50800" dir="2700000">
                      <a:srgbClr val="000000">
                        <a:alpha val="50000"/>
                      </a:srgbClr>
                    </a:innerShdw>
                  </a:effectLst>
                  <a:scene3d>
                    <a:camera prst="orthographicFront"/>
                    <a:lightRig rig="threePt" dir="t">
                      <a:rot lat="0" lon="0" rev="12720000"/>
                    </a:lightRig>
                  </a:scene3d>
                  <a:sp3d/>
                </p:spPr>
                <p:txBody>
                  <a:bodyPr/>
                  <a:lstStyle/>
                  <a:p>
                    <a:pPr>
                      <a:lnSpc>
                        <a:spcPct val="85000"/>
                      </a:lnSpc>
                      <a:defRPr/>
                    </a:pPr>
                    <a:endParaRPr lang="en-US">
                      <a:solidFill>
                        <a:prstClr val="black"/>
                      </a:solidFill>
                      <a:latin typeface="微软雅黑" panose="020B0503020204020204" pitchFamily="34" charset="-122"/>
                      <a:ea typeface="微软雅黑" panose="020B0503020204020204" pitchFamily="34" charset="-122"/>
                    </a:endParaRPr>
                  </a:p>
                </p:txBody>
              </p:sp>
              <p:sp>
                <p:nvSpPr>
                  <p:cNvPr id="27" name="Freeform 5"/>
                  <p:cNvSpPr>
                    <a:spLocks/>
                  </p:cNvSpPr>
                  <p:nvPr/>
                </p:nvSpPr>
                <p:spPr bwMode="auto">
                  <a:xfrm>
                    <a:off x="152400" y="1452163"/>
                    <a:ext cx="1630998" cy="1099225"/>
                  </a:xfrm>
                  <a:custGeom>
                    <a:avLst/>
                    <a:gdLst/>
                    <a:ahLst/>
                    <a:cxnLst>
                      <a:cxn ang="0">
                        <a:pos x="5438" y="1318"/>
                      </a:cxn>
                      <a:cxn ang="0">
                        <a:pos x="5248" y="1507"/>
                      </a:cxn>
                      <a:cxn ang="0">
                        <a:pos x="5145" y="1679"/>
                      </a:cxn>
                      <a:cxn ang="0">
                        <a:pos x="5095" y="1848"/>
                      </a:cxn>
                      <a:cxn ang="0">
                        <a:pos x="5082" y="2149"/>
                      </a:cxn>
                      <a:cxn ang="0">
                        <a:pos x="4944" y="2555"/>
                      </a:cxn>
                      <a:cxn ang="0">
                        <a:pos x="4726" y="2848"/>
                      </a:cxn>
                      <a:cxn ang="0">
                        <a:pos x="4381" y="3093"/>
                      </a:cxn>
                      <a:cxn ang="0">
                        <a:pos x="3964" y="3211"/>
                      </a:cxn>
                      <a:cxn ang="0">
                        <a:pos x="1733" y="3204"/>
                      </a:cxn>
                      <a:cxn ang="0">
                        <a:pos x="1325" y="3066"/>
                      </a:cxn>
                      <a:cxn ang="0">
                        <a:pos x="1034" y="2848"/>
                      </a:cxn>
                      <a:cxn ang="0">
                        <a:pos x="787" y="2501"/>
                      </a:cxn>
                      <a:cxn ang="0">
                        <a:pos x="669" y="2086"/>
                      </a:cxn>
                      <a:cxn ang="0">
                        <a:pos x="678" y="1733"/>
                      </a:cxn>
                      <a:cxn ang="0">
                        <a:pos x="816" y="1325"/>
                      </a:cxn>
                      <a:cxn ang="0">
                        <a:pos x="1034" y="1034"/>
                      </a:cxn>
                      <a:cxn ang="0">
                        <a:pos x="1379" y="788"/>
                      </a:cxn>
                      <a:cxn ang="0">
                        <a:pos x="1796" y="669"/>
                      </a:cxn>
                      <a:cxn ang="0">
                        <a:pos x="4027" y="678"/>
                      </a:cxn>
                      <a:cxn ang="0">
                        <a:pos x="4435" y="816"/>
                      </a:cxn>
                      <a:cxn ang="0">
                        <a:pos x="4726" y="1034"/>
                      </a:cxn>
                      <a:cxn ang="0">
                        <a:pos x="4910" y="895"/>
                      </a:cxn>
                      <a:cxn ang="0">
                        <a:pos x="5201" y="678"/>
                      </a:cxn>
                      <a:cxn ang="0">
                        <a:pos x="5129" y="502"/>
                      </a:cxn>
                      <a:cxn ang="0">
                        <a:pos x="4872" y="304"/>
                      </a:cxn>
                      <a:cxn ang="0">
                        <a:pos x="4584" y="151"/>
                      </a:cxn>
                      <a:cxn ang="0">
                        <a:pos x="4270" y="49"/>
                      </a:cxn>
                      <a:cxn ang="0">
                        <a:pos x="3935" y="2"/>
                      </a:cxn>
                      <a:cxn ang="0">
                        <a:pos x="1776" y="5"/>
                      </a:cxn>
                      <a:cxn ang="0">
                        <a:pos x="1444" y="61"/>
                      </a:cxn>
                      <a:cxn ang="0">
                        <a:pos x="1133" y="171"/>
                      </a:cxn>
                      <a:cxn ang="0">
                        <a:pos x="849" y="329"/>
                      </a:cxn>
                      <a:cxn ang="0">
                        <a:pos x="597" y="532"/>
                      </a:cxn>
                      <a:cxn ang="0">
                        <a:pos x="412" y="737"/>
                      </a:cxn>
                      <a:cxn ang="0">
                        <a:pos x="234" y="1007"/>
                      </a:cxn>
                      <a:cxn ang="0">
                        <a:pos x="101" y="1307"/>
                      </a:cxn>
                      <a:cxn ang="0">
                        <a:pos x="22" y="1631"/>
                      </a:cxn>
                      <a:cxn ang="0">
                        <a:pos x="0" y="1958"/>
                      </a:cxn>
                      <a:cxn ang="0">
                        <a:pos x="22" y="2249"/>
                      </a:cxn>
                      <a:cxn ang="0">
                        <a:pos x="101" y="2573"/>
                      </a:cxn>
                      <a:cxn ang="0">
                        <a:pos x="234" y="2873"/>
                      </a:cxn>
                      <a:cxn ang="0">
                        <a:pos x="412" y="3145"/>
                      </a:cxn>
                      <a:cxn ang="0">
                        <a:pos x="597" y="3348"/>
                      </a:cxn>
                      <a:cxn ang="0">
                        <a:pos x="849" y="3551"/>
                      </a:cxn>
                      <a:cxn ang="0">
                        <a:pos x="1133" y="3711"/>
                      </a:cxn>
                      <a:cxn ang="0">
                        <a:pos x="1444" y="3821"/>
                      </a:cxn>
                      <a:cxn ang="0">
                        <a:pos x="1776" y="3877"/>
                      </a:cxn>
                      <a:cxn ang="0">
                        <a:pos x="3885" y="3880"/>
                      </a:cxn>
                      <a:cxn ang="0">
                        <a:pos x="4223" y="3842"/>
                      </a:cxn>
                      <a:cxn ang="0">
                        <a:pos x="4541" y="3747"/>
                      </a:cxn>
                      <a:cxn ang="0">
                        <a:pos x="4832" y="3602"/>
                      </a:cxn>
                      <a:cxn ang="0">
                        <a:pos x="5095" y="3411"/>
                      </a:cxn>
                      <a:cxn ang="0">
                        <a:pos x="5289" y="3215"/>
                      </a:cxn>
                      <a:cxn ang="0">
                        <a:pos x="5480" y="2954"/>
                      </a:cxn>
                      <a:cxn ang="0">
                        <a:pos x="5625" y="2661"/>
                      </a:cxn>
                      <a:cxn ang="0">
                        <a:pos x="5720" y="2345"/>
                      </a:cxn>
                      <a:cxn ang="0">
                        <a:pos x="5760" y="2007"/>
                      </a:cxn>
                      <a:cxn ang="0">
                        <a:pos x="5751" y="1735"/>
                      </a:cxn>
                      <a:cxn ang="0">
                        <a:pos x="5692" y="1417"/>
                      </a:cxn>
                    </a:cxnLst>
                    <a:rect l="0" t="0" r="r" b="b"/>
                    <a:pathLst>
                      <a:path w="5760" h="3882">
                        <a:moveTo>
                          <a:pt x="5614" y="1205"/>
                        </a:moveTo>
                        <a:lnTo>
                          <a:pt x="5614" y="1205"/>
                        </a:lnTo>
                        <a:lnTo>
                          <a:pt x="5577" y="1226"/>
                        </a:lnTo>
                        <a:lnTo>
                          <a:pt x="5541" y="1248"/>
                        </a:lnTo>
                        <a:lnTo>
                          <a:pt x="5505" y="1271"/>
                        </a:lnTo>
                        <a:lnTo>
                          <a:pt x="5471" y="1295"/>
                        </a:lnTo>
                        <a:lnTo>
                          <a:pt x="5438" y="1318"/>
                        </a:lnTo>
                        <a:lnTo>
                          <a:pt x="5406" y="1343"/>
                        </a:lnTo>
                        <a:lnTo>
                          <a:pt x="5377" y="1370"/>
                        </a:lnTo>
                        <a:lnTo>
                          <a:pt x="5348" y="1395"/>
                        </a:lnTo>
                        <a:lnTo>
                          <a:pt x="5321" y="1422"/>
                        </a:lnTo>
                        <a:lnTo>
                          <a:pt x="5294" y="1451"/>
                        </a:lnTo>
                        <a:lnTo>
                          <a:pt x="5271" y="1478"/>
                        </a:lnTo>
                        <a:lnTo>
                          <a:pt x="5248" y="1507"/>
                        </a:lnTo>
                        <a:lnTo>
                          <a:pt x="5226" y="1536"/>
                        </a:lnTo>
                        <a:lnTo>
                          <a:pt x="5206" y="1566"/>
                        </a:lnTo>
                        <a:lnTo>
                          <a:pt x="5188" y="1595"/>
                        </a:lnTo>
                        <a:lnTo>
                          <a:pt x="5172" y="1624"/>
                        </a:lnTo>
                        <a:lnTo>
                          <a:pt x="5172" y="1624"/>
                        </a:lnTo>
                        <a:lnTo>
                          <a:pt x="5158" y="1652"/>
                        </a:lnTo>
                        <a:lnTo>
                          <a:pt x="5145" y="1679"/>
                        </a:lnTo>
                        <a:lnTo>
                          <a:pt x="5133" y="1706"/>
                        </a:lnTo>
                        <a:lnTo>
                          <a:pt x="5124" y="1735"/>
                        </a:lnTo>
                        <a:lnTo>
                          <a:pt x="5115" y="1764"/>
                        </a:lnTo>
                        <a:lnTo>
                          <a:pt x="5106" y="1791"/>
                        </a:lnTo>
                        <a:lnTo>
                          <a:pt x="5100" y="1820"/>
                        </a:lnTo>
                        <a:lnTo>
                          <a:pt x="5095" y="1848"/>
                        </a:lnTo>
                        <a:lnTo>
                          <a:pt x="5095" y="1848"/>
                        </a:lnTo>
                        <a:lnTo>
                          <a:pt x="5097" y="1886"/>
                        </a:lnTo>
                        <a:lnTo>
                          <a:pt x="5097" y="1924"/>
                        </a:lnTo>
                        <a:lnTo>
                          <a:pt x="5097" y="1956"/>
                        </a:lnTo>
                        <a:lnTo>
                          <a:pt x="5097" y="1956"/>
                        </a:lnTo>
                        <a:lnTo>
                          <a:pt x="5095" y="2021"/>
                        </a:lnTo>
                        <a:lnTo>
                          <a:pt x="5089" y="2086"/>
                        </a:lnTo>
                        <a:lnTo>
                          <a:pt x="5082" y="2149"/>
                        </a:lnTo>
                        <a:lnTo>
                          <a:pt x="5071" y="2210"/>
                        </a:lnTo>
                        <a:lnTo>
                          <a:pt x="5057" y="2271"/>
                        </a:lnTo>
                        <a:lnTo>
                          <a:pt x="5041" y="2330"/>
                        </a:lnTo>
                        <a:lnTo>
                          <a:pt x="5019" y="2390"/>
                        </a:lnTo>
                        <a:lnTo>
                          <a:pt x="4998" y="2445"/>
                        </a:lnTo>
                        <a:lnTo>
                          <a:pt x="4973" y="2501"/>
                        </a:lnTo>
                        <a:lnTo>
                          <a:pt x="4944" y="2555"/>
                        </a:lnTo>
                        <a:lnTo>
                          <a:pt x="4913" y="2609"/>
                        </a:lnTo>
                        <a:lnTo>
                          <a:pt x="4881" y="2659"/>
                        </a:lnTo>
                        <a:lnTo>
                          <a:pt x="4845" y="2710"/>
                        </a:lnTo>
                        <a:lnTo>
                          <a:pt x="4807" y="2756"/>
                        </a:lnTo>
                        <a:lnTo>
                          <a:pt x="4768" y="2803"/>
                        </a:lnTo>
                        <a:lnTo>
                          <a:pt x="4726" y="2848"/>
                        </a:lnTo>
                        <a:lnTo>
                          <a:pt x="4726" y="2848"/>
                        </a:lnTo>
                        <a:lnTo>
                          <a:pt x="4681" y="2889"/>
                        </a:lnTo>
                        <a:lnTo>
                          <a:pt x="4636" y="2929"/>
                        </a:lnTo>
                        <a:lnTo>
                          <a:pt x="4588" y="2967"/>
                        </a:lnTo>
                        <a:lnTo>
                          <a:pt x="4539" y="3003"/>
                        </a:lnTo>
                        <a:lnTo>
                          <a:pt x="4487" y="3035"/>
                        </a:lnTo>
                        <a:lnTo>
                          <a:pt x="4435" y="3066"/>
                        </a:lnTo>
                        <a:lnTo>
                          <a:pt x="4381" y="3093"/>
                        </a:lnTo>
                        <a:lnTo>
                          <a:pt x="4325" y="3118"/>
                        </a:lnTo>
                        <a:lnTo>
                          <a:pt x="4268" y="3141"/>
                        </a:lnTo>
                        <a:lnTo>
                          <a:pt x="4210" y="3161"/>
                        </a:lnTo>
                        <a:lnTo>
                          <a:pt x="4149" y="3177"/>
                        </a:lnTo>
                        <a:lnTo>
                          <a:pt x="4090" y="3192"/>
                        </a:lnTo>
                        <a:lnTo>
                          <a:pt x="4027" y="3204"/>
                        </a:lnTo>
                        <a:lnTo>
                          <a:pt x="3964" y="3211"/>
                        </a:lnTo>
                        <a:lnTo>
                          <a:pt x="3901" y="3217"/>
                        </a:lnTo>
                        <a:lnTo>
                          <a:pt x="3836" y="3219"/>
                        </a:lnTo>
                        <a:lnTo>
                          <a:pt x="1924" y="3219"/>
                        </a:lnTo>
                        <a:lnTo>
                          <a:pt x="1924" y="3219"/>
                        </a:lnTo>
                        <a:lnTo>
                          <a:pt x="1859" y="3217"/>
                        </a:lnTo>
                        <a:lnTo>
                          <a:pt x="1796" y="3211"/>
                        </a:lnTo>
                        <a:lnTo>
                          <a:pt x="1733" y="3204"/>
                        </a:lnTo>
                        <a:lnTo>
                          <a:pt x="1670" y="3192"/>
                        </a:lnTo>
                        <a:lnTo>
                          <a:pt x="1609" y="3177"/>
                        </a:lnTo>
                        <a:lnTo>
                          <a:pt x="1550" y="3161"/>
                        </a:lnTo>
                        <a:lnTo>
                          <a:pt x="1492" y="3141"/>
                        </a:lnTo>
                        <a:lnTo>
                          <a:pt x="1435" y="3118"/>
                        </a:lnTo>
                        <a:lnTo>
                          <a:pt x="1379" y="3093"/>
                        </a:lnTo>
                        <a:lnTo>
                          <a:pt x="1325" y="3066"/>
                        </a:lnTo>
                        <a:lnTo>
                          <a:pt x="1273" y="3035"/>
                        </a:lnTo>
                        <a:lnTo>
                          <a:pt x="1221" y="3003"/>
                        </a:lnTo>
                        <a:lnTo>
                          <a:pt x="1172" y="2967"/>
                        </a:lnTo>
                        <a:lnTo>
                          <a:pt x="1124" y="2929"/>
                        </a:lnTo>
                        <a:lnTo>
                          <a:pt x="1077" y="2889"/>
                        </a:lnTo>
                        <a:lnTo>
                          <a:pt x="1034" y="2848"/>
                        </a:lnTo>
                        <a:lnTo>
                          <a:pt x="1034" y="2848"/>
                        </a:lnTo>
                        <a:lnTo>
                          <a:pt x="992" y="2803"/>
                        </a:lnTo>
                        <a:lnTo>
                          <a:pt x="951" y="2756"/>
                        </a:lnTo>
                        <a:lnTo>
                          <a:pt x="913" y="2710"/>
                        </a:lnTo>
                        <a:lnTo>
                          <a:pt x="879" y="2659"/>
                        </a:lnTo>
                        <a:lnTo>
                          <a:pt x="847" y="2609"/>
                        </a:lnTo>
                        <a:lnTo>
                          <a:pt x="816" y="2555"/>
                        </a:lnTo>
                        <a:lnTo>
                          <a:pt x="787" y="2501"/>
                        </a:lnTo>
                        <a:lnTo>
                          <a:pt x="762" y="2445"/>
                        </a:lnTo>
                        <a:lnTo>
                          <a:pt x="739" y="2390"/>
                        </a:lnTo>
                        <a:lnTo>
                          <a:pt x="719" y="2330"/>
                        </a:lnTo>
                        <a:lnTo>
                          <a:pt x="703" y="2271"/>
                        </a:lnTo>
                        <a:lnTo>
                          <a:pt x="689" y="2210"/>
                        </a:lnTo>
                        <a:lnTo>
                          <a:pt x="678" y="2149"/>
                        </a:lnTo>
                        <a:lnTo>
                          <a:pt x="669" y="2086"/>
                        </a:lnTo>
                        <a:lnTo>
                          <a:pt x="665" y="2021"/>
                        </a:lnTo>
                        <a:lnTo>
                          <a:pt x="663" y="1956"/>
                        </a:lnTo>
                        <a:lnTo>
                          <a:pt x="663" y="1924"/>
                        </a:lnTo>
                        <a:lnTo>
                          <a:pt x="663" y="1924"/>
                        </a:lnTo>
                        <a:lnTo>
                          <a:pt x="665" y="1859"/>
                        </a:lnTo>
                        <a:lnTo>
                          <a:pt x="669" y="1796"/>
                        </a:lnTo>
                        <a:lnTo>
                          <a:pt x="678" y="1733"/>
                        </a:lnTo>
                        <a:lnTo>
                          <a:pt x="689" y="1670"/>
                        </a:lnTo>
                        <a:lnTo>
                          <a:pt x="703" y="1611"/>
                        </a:lnTo>
                        <a:lnTo>
                          <a:pt x="719" y="1550"/>
                        </a:lnTo>
                        <a:lnTo>
                          <a:pt x="739" y="1492"/>
                        </a:lnTo>
                        <a:lnTo>
                          <a:pt x="762" y="1435"/>
                        </a:lnTo>
                        <a:lnTo>
                          <a:pt x="787" y="1379"/>
                        </a:lnTo>
                        <a:lnTo>
                          <a:pt x="816" y="1325"/>
                        </a:lnTo>
                        <a:lnTo>
                          <a:pt x="847" y="1273"/>
                        </a:lnTo>
                        <a:lnTo>
                          <a:pt x="879" y="1221"/>
                        </a:lnTo>
                        <a:lnTo>
                          <a:pt x="913" y="1172"/>
                        </a:lnTo>
                        <a:lnTo>
                          <a:pt x="951" y="1124"/>
                        </a:lnTo>
                        <a:lnTo>
                          <a:pt x="992" y="1079"/>
                        </a:lnTo>
                        <a:lnTo>
                          <a:pt x="1034" y="1034"/>
                        </a:lnTo>
                        <a:lnTo>
                          <a:pt x="1034" y="1034"/>
                        </a:lnTo>
                        <a:lnTo>
                          <a:pt x="1077" y="993"/>
                        </a:lnTo>
                        <a:lnTo>
                          <a:pt x="1124" y="951"/>
                        </a:lnTo>
                        <a:lnTo>
                          <a:pt x="1172" y="915"/>
                        </a:lnTo>
                        <a:lnTo>
                          <a:pt x="1221" y="879"/>
                        </a:lnTo>
                        <a:lnTo>
                          <a:pt x="1273" y="847"/>
                        </a:lnTo>
                        <a:lnTo>
                          <a:pt x="1325" y="816"/>
                        </a:lnTo>
                        <a:lnTo>
                          <a:pt x="1379" y="788"/>
                        </a:lnTo>
                        <a:lnTo>
                          <a:pt x="1435" y="762"/>
                        </a:lnTo>
                        <a:lnTo>
                          <a:pt x="1492" y="739"/>
                        </a:lnTo>
                        <a:lnTo>
                          <a:pt x="1550" y="719"/>
                        </a:lnTo>
                        <a:lnTo>
                          <a:pt x="1609" y="703"/>
                        </a:lnTo>
                        <a:lnTo>
                          <a:pt x="1670" y="689"/>
                        </a:lnTo>
                        <a:lnTo>
                          <a:pt x="1733" y="678"/>
                        </a:lnTo>
                        <a:lnTo>
                          <a:pt x="1796" y="669"/>
                        </a:lnTo>
                        <a:lnTo>
                          <a:pt x="1859" y="665"/>
                        </a:lnTo>
                        <a:lnTo>
                          <a:pt x="1924" y="663"/>
                        </a:lnTo>
                        <a:lnTo>
                          <a:pt x="3836" y="663"/>
                        </a:lnTo>
                        <a:lnTo>
                          <a:pt x="3836" y="663"/>
                        </a:lnTo>
                        <a:lnTo>
                          <a:pt x="3901" y="665"/>
                        </a:lnTo>
                        <a:lnTo>
                          <a:pt x="3964" y="669"/>
                        </a:lnTo>
                        <a:lnTo>
                          <a:pt x="4027" y="678"/>
                        </a:lnTo>
                        <a:lnTo>
                          <a:pt x="4090" y="689"/>
                        </a:lnTo>
                        <a:lnTo>
                          <a:pt x="4149" y="703"/>
                        </a:lnTo>
                        <a:lnTo>
                          <a:pt x="4210" y="719"/>
                        </a:lnTo>
                        <a:lnTo>
                          <a:pt x="4268" y="739"/>
                        </a:lnTo>
                        <a:lnTo>
                          <a:pt x="4325" y="762"/>
                        </a:lnTo>
                        <a:lnTo>
                          <a:pt x="4381" y="788"/>
                        </a:lnTo>
                        <a:lnTo>
                          <a:pt x="4435" y="816"/>
                        </a:lnTo>
                        <a:lnTo>
                          <a:pt x="4487" y="847"/>
                        </a:lnTo>
                        <a:lnTo>
                          <a:pt x="4539" y="879"/>
                        </a:lnTo>
                        <a:lnTo>
                          <a:pt x="4588" y="915"/>
                        </a:lnTo>
                        <a:lnTo>
                          <a:pt x="4636" y="951"/>
                        </a:lnTo>
                        <a:lnTo>
                          <a:pt x="4681" y="993"/>
                        </a:lnTo>
                        <a:lnTo>
                          <a:pt x="4726" y="1034"/>
                        </a:lnTo>
                        <a:lnTo>
                          <a:pt x="4726" y="1034"/>
                        </a:lnTo>
                        <a:lnTo>
                          <a:pt x="4753" y="1063"/>
                        </a:lnTo>
                        <a:lnTo>
                          <a:pt x="4753" y="1063"/>
                        </a:lnTo>
                        <a:lnTo>
                          <a:pt x="4782" y="1027"/>
                        </a:lnTo>
                        <a:lnTo>
                          <a:pt x="4813" y="993"/>
                        </a:lnTo>
                        <a:lnTo>
                          <a:pt x="4845" y="960"/>
                        </a:lnTo>
                        <a:lnTo>
                          <a:pt x="4877" y="928"/>
                        </a:lnTo>
                        <a:lnTo>
                          <a:pt x="4910" y="895"/>
                        </a:lnTo>
                        <a:lnTo>
                          <a:pt x="4944" y="865"/>
                        </a:lnTo>
                        <a:lnTo>
                          <a:pt x="4980" y="834"/>
                        </a:lnTo>
                        <a:lnTo>
                          <a:pt x="5016" y="806"/>
                        </a:lnTo>
                        <a:lnTo>
                          <a:pt x="5016" y="806"/>
                        </a:lnTo>
                        <a:lnTo>
                          <a:pt x="5075" y="761"/>
                        </a:lnTo>
                        <a:lnTo>
                          <a:pt x="5136" y="717"/>
                        </a:lnTo>
                        <a:lnTo>
                          <a:pt x="5201" y="678"/>
                        </a:lnTo>
                        <a:lnTo>
                          <a:pt x="5266" y="638"/>
                        </a:lnTo>
                        <a:lnTo>
                          <a:pt x="5266" y="638"/>
                        </a:lnTo>
                        <a:lnTo>
                          <a:pt x="5231" y="601"/>
                        </a:lnTo>
                        <a:lnTo>
                          <a:pt x="5196" y="565"/>
                        </a:lnTo>
                        <a:lnTo>
                          <a:pt x="5196" y="565"/>
                        </a:lnTo>
                        <a:lnTo>
                          <a:pt x="5163" y="532"/>
                        </a:lnTo>
                        <a:lnTo>
                          <a:pt x="5129" y="502"/>
                        </a:lnTo>
                        <a:lnTo>
                          <a:pt x="5095" y="471"/>
                        </a:lnTo>
                        <a:lnTo>
                          <a:pt x="5059" y="441"/>
                        </a:lnTo>
                        <a:lnTo>
                          <a:pt x="5023" y="412"/>
                        </a:lnTo>
                        <a:lnTo>
                          <a:pt x="4987" y="383"/>
                        </a:lnTo>
                        <a:lnTo>
                          <a:pt x="4949" y="356"/>
                        </a:lnTo>
                        <a:lnTo>
                          <a:pt x="4911" y="329"/>
                        </a:lnTo>
                        <a:lnTo>
                          <a:pt x="4872" y="304"/>
                        </a:lnTo>
                        <a:lnTo>
                          <a:pt x="4832" y="279"/>
                        </a:lnTo>
                        <a:lnTo>
                          <a:pt x="4793" y="255"/>
                        </a:lnTo>
                        <a:lnTo>
                          <a:pt x="4751" y="234"/>
                        </a:lnTo>
                        <a:lnTo>
                          <a:pt x="4712" y="210"/>
                        </a:lnTo>
                        <a:lnTo>
                          <a:pt x="4669" y="191"/>
                        </a:lnTo>
                        <a:lnTo>
                          <a:pt x="4627" y="171"/>
                        </a:lnTo>
                        <a:lnTo>
                          <a:pt x="4584" y="151"/>
                        </a:lnTo>
                        <a:lnTo>
                          <a:pt x="4541" y="133"/>
                        </a:lnTo>
                        <a:lnTo>
                          <a:pt x="4496" y="117"/>
                        </a:lnTo>
                        <a:lnTo>
                          <a:pt x="4453" y="101"/>
                        </a:lnTo>
                        <a:lnTo>
                          <a:pt x="4408" y="86"/>
                        </a:lnTo>
                        <a:lnTo>
                          <a:pt x="4361" y="74"/>
                        </a:lnTo>
                        <a:lnTo>
                          <a:pt x="4316" y="61"/>
                        </a:lnTo>
                        <a:lnTo>
                          <a:pt x="4270" y="49"/>
                        </a:lnTo>
                        <a:lnTo>
                          <a:pt x="4223" y="40"/>
                        </a:lnTo>
                        <a:lnTo>
                          <a:pt x="4176" y="31"/>
                        </a:lnTo>
                        <a:lnTo>
                          <a:pt x="4128" y="22"/>
                        </a:lnTo>
                        <a:lnTo>
                          <a:pt x="4081" y="14"/>
                        </a:lnTo>
                        <a:lnTo>
                          <a:pt x="4032" y="9"/>
                        </a:lnTo>
                        <a:lnTo>
                          <a:pt x="3984" y="5"/>
                        </a:lnTo>
                        <a:lnTo>
                          <a:pt x="3935" y="2"/>
                        </a:lnTo>
                        <a:lnTo>
                          <a:pt x="3885" y="0"/>
                        </a:lnTo>
                        <a:lnTo>
                          <a:pt x="3836" y="0"/>
                        </a:lnTo>
                        <a:lnTo>
                          <a:pt x="1924" y="0"/>
                        </a:lnTo>
                        <a:lnTo>
                          <a:pt x="1924" y="0"/>
                        </a:lnTo>
                        <a:lnTo>
                          <a:pt x="1873" y="0"/>
                        </a:lnTo>
                        <a:lnTo>
                          <a:pt x="1825" y="2"/>
                        </a:lnTo>
                        <a:lnTo>
                          <a:pt x="1776" y="5"/>
                        </a:lnTo>
                        <a:lnTo>
                          <a:pt x="1728" y="9"/>
                        </a:lnTo>
                        <a:lnTo>
                          <a:pt x="1679" y="14"/>
                        </a:lnTo>
                        <a:lnTo>
                          <a:pt x="1631" y="22"/>
                        </a:lnTo>
                        <a:lnTo>
                          <a:pt x="1584" y="31"/>
                        </a:lnTo>
                        <a:lnTo>
                          <a:pt x="1537" y="40"/>
                        </a:lnTo>
                        <a:lnTo>
                          <a:pt x="1490" y="49"/>
                        </a:lnTo>
                        <a:lnTo>
                          <a:pt x="1444" y="61"/>
                        </a:lnTo>
                        <a:lnTo>
                          <a:pt x="1399" y="74"/>
                        </a:lnTo>
                        <a:lnTo>
                          <a:pt x="1352" y="86"/>
                        </a:lnTo>
                        <a:lnTo>
                          <a:pt x="1307" y="101"/>
                        </a:lnTo>
                        <a:lnTo>
                          <a:pt x="1264" y="117"/>
                        </a:lnTo>
                        <a:lnTo>
                          <a:pt x="1219" y="133"/>
                        </a:lnTo>
                        <a:lnTo>
                          <a:pt x="1176" y="151"/>
                        </a:lnTo>
                        <a:lnTo>
                          <a:pt x="1133" y="171"/>
                        </a:lnTo>
                        <a:lnTo>
                          <a:pt x="1091" y="191"/>
                        </a:lnTo>
                        <a:lnTo>
                          <a:pt x="1048" y="210"/>
                        </a:lnTo>
                        <a:lnTo>
                          <a:pt x="1007" y="234"/>
                        </a:lnTo>
                        <a:lnTo>
                          <a:pt x="967" y="255"/>
                        </a:lnTo>
                        <a:lnTo>
                          <a:pt x="928" y="279"/>
                        </a:lnTo>
                        <a:lnTo>
                          <a:pt x="888" y="304"/>
                        </a:lnTo>
                        <a:lnTo>
                          <a:pt x="849" y="329"/>
                        </a:lnTo>
                        <a:lnTo>
                          <a:pt x="811" y="356"/>
                        </a:lnTo>
                        <a:lnTo>
                          <a:pt x="773" y="383"/>
                        </a:lnTo>
                        <a:lnTo>
                          <a:pt x="737" y="412"/>
                        </a:lnTo>
                        <a:lnTo>
                          <a:pt x="701" y="441"/>
                        </a:lnTo>
                        <a:lnTo>
                          <a:pt x="665" y="471"/>
                        </a:lnTo>
                        <a:lnTo>
                          <a:pt x="631" y="502"/>
                        </a:lnTo>
                        <a:lnTo>
                          <a:pt x="597" y="532"/>
                        </a:lnTo>
                        <a:lnTo>
                          <a:pt x="564" y="565"/>
                        </a:lnTo>
                        <a:lnTo>
                          <a:pt x="564" y="565"/>
                        </a:lnTo>
                        <a:lnTo>
                          <a:pt x="532" y="597"/>
                        </a:lnTo>
                        <a:lnTo>
                          <a:pt x="502" y="631"/>
                        </a:lnTo>
                        <a:lnTo>
                          <a:pt x="471" y="665"/>
                        </a:lnTo>
                        <a:lnTo>
                          <a:pt x="440" y="701"/>
                        </a:lnTo>
                        <a:lnTo>
                          <a:pt x="412" y="737"/>
                        </a:lnTo>
                        <a:lnTo>
                          <a:pt x="383" y="773"/>
                        </a:lnTo>
                        <a:lnTo>
                          <a:pt x="356" y="811"/>
                        </a:lnTo>
                        <a:lnTo>
                          <a:pt x="329" y="849"/>
                        </a:lnTo>
                        <a:lnTo>
                          <a:pt x="304" y="888"/>
                        </a:lnTo>
                        <a:lnTo>
                          <a:pt x="279" y="928"/>
                        </a:lnTo>
                        <a:lnTo>
                          <a:pt x="255" y="967"/>
                        </a:lnTo>
                        <a:lnTo>
                          <a:pt x="234" y="1007"/>
                        </a:lnTo>
                        <a:lnTo>
                          <a:pt x="210" y="1048"/>
                        </a:lnTo>
                        <a:lnTo>
                          <a:pt x="191" y="1091"/>
                        </a:lnTo>
                        <a:lnTo>
                          <a:pt x="171" y="1133"/>
                        </a:lnTo>
                        <a:lnTo>
                          <a:pt x="151" y="1176"/>
                        </a:lnTo>
                        <a:lnTo>
                          <a:pt x="133" y="1219"/>
                        </a:lnTo>
                        <a:lnTo>
                          <a:pt x="117" y="1264"/>
                        </a:lnTo>
                        <a:lnTo>
                          <a:pt x="101" y="1307"/>
                        </a:lnTo>
                        <a:lnTo>
                          <a:pt x="86" y="1352"/>
                        </a:lnTo>
                        <a:lnTo>
                          <a:pt x="74" y="1399"/>
                        </a:lnTo>
                        <a:lnTo>
                          <a:pt x="61" y="1444"/>
                        </a:lnTo>
                        <a:lnTo>
                          <a:pt x="49" y="1491"/>
                        </a:lnTo>
                        <a:lnTo>
                          <a:pt x="40" y="1537"/>
                        </a:lnTo>
                        <a:lnTo>
                          <a:pt x="31" y="1584"/>
                        </a:lnTo>
                        <a:lnTo>
                          <a:pt x="22" y="1631"/>
                        </a:lnTo>
                        <a:lnTo>
                          <a:pt x="14" y="1679"/>
                        </a:lnTo>
                        <a:lnTo>
                          <a:pt x="9" y="1728"/>
                        </a:lnTo>
                        <a:lnTo>
                          <a:pt x="5" y="1776"/>
                        </a:lnTo>
                        <a:lnTo>
                          <a:pt x="2" y="1825"/>
                        </a:lnTo>
                        <a:lnTo>
                          <a:pt x="0" y="1874"/>
                        </a:lnTo>
                        <a:lnTo>
                          <a:pt x="0" y="1924"/>
                        </a:lnTo>
                        <a:lnTo>
                          <a:pt x="0" y="1958"/>
                        </a:lnTo>
                        <a:lnTo>
                          <a:pt x="0" y="1958"/>
                        </a:lnTo>
                        <a:lnTo>
                          <a:pt x="0" y="2007"/>
                        </a:lnTo>
                        <a:lnTo>
                          <a:pt x="2" y="2055"/>
                        </a:lnTo>
                        <a:lnTo>
                          <a:pt x="5" y="2106"/>
                        </a:lnTo>
                        <a:lnTo>
                          <a:pt x="9" y="2154"/>
                        </a:lnTo>
                        <a:lnTo>
                          <a:pt x="14" y="2203"/>
                        </a:lnTo>
                        <a:lnTo>
                          <a:pt x="22" y="2249"/>
                        </a:lnTo>
                        <a:lnTo>
                          <a:pt x="31" y="2298"/>
                        </a:lnTo>
                        <a:lnTo>
                          <a:pt x="40" y="2345"/>
                        </a:lnTo>
                        <a:lnTo>
                          <a:pt x="49" y="2391"/>
                        </a:lnTo>
                        <a:lnTo>
                          <a:pt x="61" y="2436"/>
                        </a:lnTo>
                        <a:lnTo>
                          <a:pt x="74" y="2483"/>
                        </a:lnTo>
                        <a:lnTo>
                          <a:pt x="86" y="2528"/>
                        </a:lnTo>
                        <a:lnTo>
                          <a:pt x="101" y="2573"/>
                        </a:lnTo>
                        <a:lnTo>
                          <a:pt x="117" y="2618"/>
                        </a:lnTo>
                        <a:lnTo>
                          <a:pt x="133" y="2661"/>
                        </a:lnTo>
                        <a:lnTo>
                          <a:pt x="151" y="2706"/>
                        </a:lnTo>
                        <a:lnTo>
                          <a:pt x="171" y="2747"/>
                        </a:lnTo>
                        <a:lnTo>
                          <a:pt x="191" y="2791"/>
                        </a:lnTo>
                        <a:lnTo>
                          <a:pt x="210" y="2832"/>
                        </a:lnTo>
                        <a:lnTo>
                          <a:pt x="234" y="2873"/>
                        </a:lnTo>
                        <a:lnTo>
                          <a:pt x="255" y="2915"/>
                        </a:lnTo>
                        <a:lnTo>
                          <a:pt x="279" y="2954"/>
                        </a:lnTo>
                        <a:lnTo>
                          <a:pt x="304" y="2994"/>
                        </a:lnTo>
                        <a:lnTo>
                          <a:pt x="329" y="3032"/>
                        </a:lnTo>
                        <a:lnTo>
                          <a:pt x="356" y="3069"/>
                        </a:lnTo>
                        <a:lnTo>
                          <a:pt x="383" y="3107"/>
                        </a:lnTo>
                        <a:lnTo>
                          <a:pt x="412" y="3145"/>
                        </a:lnTo>
                        <a:lnTo>
                          <a:pt x="440" y="3181"/>
                        </a:lnTo>
                        <a:lnTo>
                          <a:pt x="471" y="3215"/>
                        </a:lnTo>
                        <a:lnTo>
                          <a:pt x="502" y="3249"/>
                        </a:lnTo>
                        <a:lnTo>
                          <a:pt x="532" y="3283"/>
                        </a:lnTo>
                        <a:lnTo>
                          <a:pt x="564" y="3316"/>
                        </a:lnTo>
                        <a:lnTo>
                          <a:pt x="564" y="3316"/>
                        </a:lnTo>
                        <a:lnTo>
                          <a:pt x="597" y="3348"/>
                        </a:lnTo>
                        <a:lnTo>
                          <a:pt x="631" y="3380"/>
                        </a:lnTo>
                        <a:lnTo>
                          <a:pt x="665" y="3411"/>
                        </a:lnTo>
                        <a:lnTo>
                          <a:pt x="701" y="3440"/>
                        </a:lnTo>
                        <a:lnTo>
                          <a:pt x="737" y="3470"/>
                        </a:lnTo>
                        <a:lnTo>
                          <a:pt x="773" y="3497"/>
                        </a:lnTo>
                        <a:lnTo>
                          <a:pt x="811" y="3524"/>
                        </a:lnTo>
                        <a:lnTo>
                          <a:pt x="849" y="3551"/>
                        </a:lnTo>
                        <a:lnTo>
                          <a:pt x="888" y="3576"/>
                        </a:lnTo>
                        <a:lnTo>
                          <a:pt x="928" y="3602"/>
                        </a:lnTo>
                        <a:lnTo>
                          <a:pt x="967" y="3625"/>
                        </a:lnTo>
                        <a:lnTo>
                          <a:pt x="1007" y="3648"/>
                        </a:lnTo>
                        <a:lnTo>
                          <a:pt x="1048" y="3670"/>
                        </a:lnTo>
                        <a:lnTo>
                          <a:pt x="1091" y="3691"/>
                        </a:lnTo>
                        <a:lnTo>
                          <a:pt x="1133" y="3711"/>
                        </a:lnTo>
                        <a:lnTo>
                          <a:pt x="1176" y="3729"/>
                        </a:lnTo>
                        <a:lnTo>
                          <a:pt x="1219" y="3747"/>
                        </a:lnTo>
                        <a:lnTo>
                          <a:pt x="1264" y="3763"/>
                        </a:lnTo>
                        <a:lnTo>
                          <a:pt x="1307" y="3780"/>
                        </a:lnTo>
                        <a:lnTo>
                          <a:pt x="1352" y="3794"/>
                        </a:lnTo>
                        <a:lnTo>
                          <a:pt x="1399" y="3808"/>
                        </a:lnTo>
                        <a:lnTo>
                          <a:pt x="1444" y="3821"/>
                        </a:lnTo>
                        <a:lnTo>
                          <a:pt x="1490" y="3832"/>
                        </a:lnTo>
                        <a:lnTo>
                          <a:pt x="1537" y="3842"/>
                        </a:lnTo>
                        <a:lnTo>
                          <a:pt x="1584" y="3851"/>
                        </a:lnTo>
                        <a:lnTo>
                          <a:pt x="1631" y="3859"/>
                        </a:lnTo>
                        <a:lnTo>
                          <a:pt x="1679" y="3866"/>
                        </a:lnTo>
                        <a:lnTo>
                          <a:pt x="1728" y="3871"/>
                        </a:lnTo>
                        <a:lnTo>
                          <a:pt x="1776" y="3877"/>
                        </a:lnTo>
                        <a:lnTo>
                          <a:pt x="1825" y="3878"/>
                        </a:lnTo>
                        <a:lnTo>
                          <a:pt x="1873" y="3880"/>
                        </a:lnTo>
                        <a:lnTo>
                          <a:pt x="1924" y="3882"/>
                        </a:lnTo>
                        <a:lnTo>
                          <a:pt x="3836" y="3882"/>
                        </a:lnTo>
                        <a:lnTo>
                          <a:pt x="3836" y="3882"/>
                        </a:lnTo>
                        <a:lnTo>
                          <a:pt x="3836" y="3882"/>
                        </a:lnTo>
                        <a:lnTo>
                          <a:pt x="3885" y="3880"/>
                        </a:lnTo>
                        <a:lnTo>
                          <a:pt x="3935" y="3878"/>
                        </a:lnTo>
                        <a:lnTo>
                          <a:pt x="3984" y="3877"/>
                        </a:lnTo>
                        <a:lnTo>
                          <a:pt x="4032" y="3871"/>
                        </a:lnTo>
                        <a:lnTo>
                          <a:pt x="4081" y="3866"/>
                        </a:lnTo>
                        <a:lnTo>
                          <a:pt x="4128" y="3859"/>
                        </a:lnTo>
                        <a:lnTo>
                          <a:pt x="4176" y="3851"/>
                        </a:lnTo>
                        <a:lnTo>
                          <a:pt x="4223" y="3842"/>
                        </a:lnTo>
                        <a:lnTo>
                          <a:pt x="4270" y="3832"/>
                        </a:lnTo>
                        <a:lnTo>
                          <a:pt x="4316" y="3821"/>
                        </a:lnTo>
                        <a:lnTo>
                          <a:pt x="4361" y="3808"/>
                        </a:lnTo>
                        <a:lnTo>
                          <a:pt x="4408" y="3794"/>
                        </a:lnTo>
                        <a:lnTo>
                          <a:pt x="4453" y="3780"/>
                        </a:lnTo>
                        <a:lnTo>
                          <a:pt x="4496" y="3763"/>
                        </a:lnTo>
                        <a:lnTo>
                          <a:pt x="4541" y="3747"/>
                        </a:lnTo>
                        <a:lnTo>
                          <a:pt x="4584" y="3729"/>
                        </a:lnTo>
                        <a:lnTo>
                          <a:pt x="4627" y="3711"/>
                        </a:lnTo>
                        <a:lnTo>
                          <a:pt x="4669" y="3691"/>
                        </a:lnTo>
                        <a:lnTo>
                          <a:pt x="4712" y="3670"/>
                        </a:lnTo>
                        <a:lnTo>
                          <a:pt x="4751" y="3648"/>
                        </a:lnTo>
                        <a:lnTo>
                          <a:pt x="4793" y="3625"/>
                        </a:lnTo>
                        <a:lnTo>
                          <a:pt x="4832" y="3602"/>
                        </a:lnTo>
                        <a:lnTo>
                          <a:pt x="4872" y="3576"/>
                        </a:lnTo>
                        <a:lnTo>
                          <a:pt x="4911" y="3551"/>
                        </a:lnTo>
                        <a:lnTo>
                          <a:pt x="4949" y="3524"/>
                        </a:lnTo>
                        <a:lnTo>
                          <a:pt x="4987" y="3497"/>
                        </a:lnTo>
                        <a:lnTo>
                          <a:pt x="5023" y="3470"/>
                        </a:lnTo>
                        <a:lnTo>
                          <a:pt x="5059" y="3440"/>
                        </a:lnTo>
                        <a:lnTo>
                          <a:pt x="5095" y="3411"/>
                        </a:lnTo>
                        <a:lnTo>
                          <a:pt x="5129" y="3380"/>
                        </a:lnTo>
                        <a:lnTo>
                          <a:pt x="5163" y="3348"/>
                        </a:lnTo>
                        <a:lnTo>
                          <a:pt x="5196" y="3316"/>
                        </a:lnTo>
                        <a:lnTo>
                          <a:pt x="5196" y="3316"/>
                        </a:lnTo>
                        <a:lnTo>
                          <a:pt x="5228" y="3283"/>
                        </a:lnTo>
                        <a:lnTo>
                          <a:pt x="5258" y="3249"/>
                        </a:lnTo>
                        <a:lnTo>
                          <a:pt x="5289" y="3215"/>
                        </a:lnTo>
                        <a:lnTo>
                          <a:pt x="5320" y="3181"/>
                        </a:lnTo>
                        <a:lnTo>
                          <a:pt x="5348" y="3145"/>
                        </a:lnTo>
                        <a:lnTo>
                          <a:pt x="5377" y="3107"/>
                        </a:lnTo>
                        <a:lnTo>
                          <a:pt x="5404" y="3069"/>
                        </a:lnTo>
                        <a:lnTo>
                          <a:pt x="5431" y="3032"/>
                        </a:lnTo>
                        <a:lnTo>
                          <a:pt x="5456" y="2994"/>
                        </a:lnTo>
                        <a:lnTo>
                          <a:pt x="5480" y="2954"/>
                        </a:lnTo>
                        <a:lnTo>
                          <a:pt x="5505" y="2915"/>
                        </a:lnTo>
                        <a:lnTo>
                          <a:pt x="5526" y="2873"/>
                        </a:lnTo>
                        <a:lnTo>
                          <a:pt x="5548" y="2832"/>
                        </a:lnTo>
                        <a:lnTo>
                          <a:pt x="5569" y="2791"/>
                        </a:lnTo>
                        <a:lnTo>
                          <a:pt x="5589" y="2747"/>
                        </a:lnTo>
                        <a:lnTo>
                          <a:pt x="5609" y="2704"/>
                        </a:lnTo>
                        <a:lnTo>
                          <a:pt x="5625" y="2661"/>
                        </a:lnTo>
                        <a:lnTo>
                          <a:pt x="5643" y="2618"/>
                        </a:lnTo>
                        <a:lnTo>
                          <a:pt x="5659" y="2573"/>
                        </a:lnTo>
                        <a:lnTo>
                          <a:pt x="5674" y="2528"/>
                        </a:lnTo>
                        <a:lnTo>
                          <a:pt x="5686" y="2483"/>
                        </a:lnTo>
                        <a:lnTo>
                          <a:pt x="5699" y="2436"/>
                        </a:lnTo>
                        <a:lnTo>
                          <a:pt x="5711" y="2391"/>
                        </a:lnTo>
                        <a:lnTo>
                          <a:pt x="5720" y="2345"/>
                        </a:lnTo>
                        <a:lnTo>
                          <a:pt x="5729" y="2296"/>
                        </a:lnTo>
                        <a:lnTo>
                          <a:pt x="5738" y="2249"/>
                        </a:lnTo>
                        <a:lnTo>
                          <a:pt x="5744" y="2201"/>
                        </a:lnTo>
                        <a:lnTo>
                          <a:pt x="5751" y="2154"/>
                        </a:lnTo>
                        <a:lnTo>
                          <a:pt x="5755" y="2106"/>
                        </a:lnTo>
                        <a:lnTo>
                          <a:pt x="5758" y="2055"/>
                        </a:lnTo>
                        <a:lnTo>
                          <a:pt x="5760" y="2007"/>
                        </a:lnTo>
                        <a:lnTo>
                          <a:pt x="5760" y="1956"/>
                        </a:lnTo>
                        <a:lnTo>
                          <a:pt x="5760" y="1924"/>
                        </a:lnTo>
                        <a:lnTo>
                          <a:pt x="5760" y="1924"/>
                        </a:lnTo>
                        <a:lnTo>
                          <a:pt x="5760" y="1877"/>
                        </a:lnTo>
                        <a:lnTo>
                          <a:pt x="5758" y="1829"/>
                        </a:lnTo>
                        <a:lnTo>
                          <a:pt x="5755" y="1782"/>
                        </a:lnTo>
                        <a:lnTo>
                          <a:pt x="5751" y="1735"/>
                        </a:lnTo>
                        <a:lnTo>
                          <a:pt x="5746" y="1688"/>
                        </a:lnTo>
                        <a:lnTo>
                          <a:pt x="5740" y="1643"/>
                        </a:lnTo>
                        <a:lnTo>
                          <a:pt x="5731" y="1597"/>
                        </a:lnTo>
                        <a:lnTo>
                          <a:pt x="5724" y="1552"/>
                        </a:lnTo>
                        <a:lnTo>
                          <a:pt x="5713" y="1507"/>
                        </a:lnTo>
                        <a:lnTo>
                          <a:pt x="5704" y="1462"/>
                        </a:lnTo>
                        <a:lnTo>
                          <a:pt x="5692" y="1417"/>
                        </a:lnTo>
                        <a:lnTo>
                          <a:pt x="5679" y="1374"/>
                        </a:lnTo>
                        <a:lnTo>
                          <a:pt x="5650" y="1287"/>
                        </a:lnTo>
                        <a:lnTo>
                          <a:pt x="5618" y="1203"/>
                        </a:lnTo>
                        <a:lnTo>
                          <a:pt x="5618" y="1203"/>
                        </a:lnTo>
                        <a:lnTo>
                          <a:pt x="5614" y="1205"/>
                        </a:lnTo>
                        <a:lnTo>
                          <a:pt x="5614" y="1205"/>
                        </a:lnTo>
                        <a:close/>
                      </a:path>
                    </a:pathLst>
                  </a:custGeom>
                  <a:solidFill>
                    <a:schemeClr val="tx2">
                      <a:lumMod val="20000"/>
                      <a:lumOff val="80000"/>
                    </a:schemeClr>
                  </a:solidFill>
                  <a:ln w="9525">
                    <a:noFill/>
                    <a:round/>
                    <a:headEnd/>
                    <a:tailEnd/>
                  </a:ln>
                  <a:effectLst>
                    <a:innerShdw blurRad="190500" dist="50800" dir="2700000">
                      <a:srgbClr val="000000">
                        <a:alpha val="50000"/>
                      </a:srgbClr>
                    </a:innerShdw>
                  </a:effectLst>
                  <a:scene3d>
                    <a:camera prst="orthographicFront"/>
                    <a:lightRig rig="threePt" dir="t">
                      <a:rot lat="0" lon="0" rev="12720000"/>
                    </a:lightRig>
                  </a:scene3d>
                  <a:sp3d/>
                </p:spPr>
                <p:txBody>
                  <a:bodyPr/>
                  <a:lstStyle/>
                  <a:p>
                    <a:pPr>
                      <a:lnSpc>
                        <a:spcPct val="85000"/>
                      </a:lnSpc>
                      <a:defRPr/>
                    </a:pPr>
                    <a:endParaRPr lang="en-US">
                      <a:solidFill>
                        <a:prstClr val="black"/>
                      </a:solidFill>
                      <a:latin typeface="微软雅黑" panose="020B0503020204020204" pitchFamily="34" charset="-122"/>
                      <a:ea typeface="微软雅黑" panose="020B0503020204020204" pitchFamily="34" charset="-122"/>
                    </a:endParaRPr>
                  </a:p>
                </p:txBody>
              </p:sp>
              <p:sp>
                <p:nvSpPr>
                  <p:cNvPr id="28" name="Freeform 5"/>
                  <p:cNvSpPr>
                    <a:spLocks/>
                  </p:cNvSpPr>
                  <p:nvPr/>
                </p:nvSpPr>
                <p:spPr bwMode="auto">
                  <a:xfrm flipH="1">
                    <a:off x="2675121" y="1453995"/>
                    <a:ext cx="1630998" cy="1099225"/>
                  </a:xfrm>
                  <a:custGeom>
                    <a:avLst/>
                    <a:gdLst/>
                    <a:ahLst/>
                    <a:cxnLst>
                      <a:cxn ang="0">
                        <a:pos x="5438" y="1318"/>
                      </a:cxn>
                      <a:cxn ang="0">
                        <a:pos x="5248" y="1507"/>
                      </a:cxn>
                      <a:cxn ang="0">
                        <a:pos x="5145" y="1679"/>
                      </a:cxn>
                      <a:cxn ang="0">
                        <a:pos x="5095" y="1848"/>
                      </a:cxn>
                      <a:cxn ang="0">
                        <a:pos x="5082" y="2149"/>
                      </a:cxn>
                      <a:cxn ang="0">
                        <a:pos x="4944" y="2555"/>
                      </a:cxn>
                      <a:cxn ang="0">
                        <a:pos x="4726" y="2848"/>
                      </a:cxn>
                      <a:cxn ang="0">
                        <a:pos x="4381" y="3093"/>
                      </a:cxn>
                      <a:cxn ang="0">
                        <a:pos x="3964" y="3211"/>
                      </a:cxn>
                      <a:cxn ang="0">
                        <a:pos x="1733" y="3204"/>
                      </a:cxn>
                      <a:cxn ang="0">
                        <a:pos x="1325" y="3066"/>
                      </a:cxn>
                      <a:cxn ang="0">
                        <a:pos x="1034" y="2848"/>
                      </a:cxn>
                      <a:cxn ang="0">
                        <a:pos x="787" y="2501"/>
                      </a:cxn>
                      <a:cxn ang="0">
                        <a:pos x="669" y="2086"/>
                      </a:cxn>
                      <a:cxn ang="0">
                        <a:pos x="678" y="1733"/>
                      </a:cxn>
                      <a:cxn ang="0">
                        <a:pos x="816" y="1325"/>
                      </a:cxn>
                      <a:cxn ang="0">
                        <a:pos x="1034" y="1034"/>
                      </a:cxn>
                      <a:cxn ang="0">
                        <a:pos x="1379" y="788"/>
                      </a:cxn>
                      <a:cxn ang="0">
                        <a:pos x="1796" y="669"/>
                      </a:cxn>
                      <a:cxn ang="0">
                        <a:pos x="4027" y="678"/>
                      </a:cxn>
                      <a:cxn ang="0">
                        <a:pos x="4435" y="816"/>
                      </a:cxn>
                      <a:cxn ang="0">
                        <a:pos x="4726" y="1034"/>
                      </a:cxn>
                      <a:cxn ang="0">
                        <a:pos x="4910" y="895"/>
                      </a:cxn>
                      <a:cxn ang="0">
                        <a:pos x="5201" y="678"/>
                      </a:cxn>
                      <a:cxn ang="0">
                        <a:pos x="5129" y="502"/>
                      </a:cxn>
                      <a:cxn ang="0">
                        <a:pos x="4872" y="304"/>
                      </a:cxn>
                      <a:cxn ang="0">
                        <a:pos x="4584" y="151"/>
                      </a:cxn>
                      <a:cxn ang="0">
                        <a:pos x="4270" y="49"/>
                      </a:cxn>
                      <a:cxn ang="0">
                        <a:pos x="3935" y="2"/>
                      </a:cxn>
                      <a:cxn ang="0">
                        <a:pos x="1776" y="5"/>
                      </a:cxn>
                      <a:cxn ang="0">
                        <a:pos x="1444" y="61"/>
                      </a:cxn>
                      <a:cxn ang="0">
                        <a:pos x="1133" y="171"/>
                      </a:cxn>
                      <a:cxn ang="0">
                        <a:pos x="849" y="329"/>
                      </a:cxn>
                      <a:cxn ang="0">
                        <a:pos x="597" y="532"/>
                      </a:cxn>
                      <a:cxn ang="0">
                        <a:pos x="412" y="737"/>
                      </a:cxn>
                      <a:cxn ang="0">
                        <a:pos x="234" y="1007"/>
                      </a:cxn>
                      <a:cxn ang="0">
                        <a:pos x="101" y="1307"/>
                      </a:cxn>
                      <a:cxn ang="0">
                        <a:pos x="22" y="1631"/>
                      </a:cxn>
                      <a:cxn ang="0">
                        <a:pos x="0" y="1958"/>
                      </a:cxn>
                      <a:cxn ang="0">
                        <a:pos x="22" y="2249"/>
                      </a:cxn>
                      <a:cxn ang="0">
                        <a:pos x="101" y="2573"/>
                      </a:cxn>
                      <a:cxn ang="0">
                        <a:pos x="234" y="2873"/>
                      </a:cxn>
                      <a:cxn ang="0">
                        <a:pos x="412" y="3145"/>
                      </a:cxn>
                      <a:cxn ang="0">
                        <a:pos x="597" y="3348"/>
                      </a:cxn>
                      <a:cxn ang="0">
                        <a:pos x="849" y="3551"/>
                      </a:cxn>
                      <a:cxn ang="0">
                        <a:pos x="1133" y="3711"/>
                      </a:cxn>
                      <a:cxn ang="0">
                        <a:pos x="1444" y="3821"/>
                      </a:cxn>
                      <a:cxn ang="0">
                        <a:pos x="1776" y="3877"/>
                      </a:cxn>
                      <a:cxn ang="0">
                        <a:pos x="3885" y="3880"/>
                      </a:cxn>
                      <a:cxn ang="0">
                        <a:pos x="4223" y="3842"/>
                      </a:cxn>
                      <a:cxn ang="0">
                        <a:pos x="4541" y="3747"/>
                      </a:cxn>
                      <a:cxn ang="0">
                        <a:pos x="4832" y="3602"/>
                      </a:cxn>
                      <a:cxn ang="0">
                        <a:pos x="5095" y="3411"/>
                      </a:cxn>
                      <a:cxn ang="0">
                        <a:pos x="5289" y="3215"/>
                      </a:cxn>
                      <a:cxn ang="0">
                        <a:pos x="5480" y="2954"/>
                      </a:cxn>
                      <a:cxn ang="0">
                        <a:pos x="5625" y="2661"/>
                      </a:cxn>
                      <a:cxn ang="0">
                        <a:pos x="5720" y="2345"/>
                      </a:cxn>
                      <a:cxn ang="0">
                        <a:pos x="5760" y="2007"/>
                      </a:cxn>
                      <a:cxn ang="0">
                        <a:pos x="5751" y="1735"/>
                      </a:cxn>
                      <a:cxn ang="0">
                        <a:pos x="5692" y="1417"/>
                      </a:cxn>
                    </a:cxnLst>
                    <a:rect l="0" t="0" r="r" b="b"/>
                    <a:pathLst>
                      <a:path w="5760" h="3882">
                        <a:moveTo>
                          <a:pt x="5614" y="1205"/>
                        </a:moveTo>
                        <a:lnTo>
                          <a:pt x="5614" y="1205"/>
                        </a:lnTo>
                        <a:lnTo>
                          <a:pt x="5577" y="1226"/>
                        </a:lnTo>
                        <a:lnTo>
                          <a:pt x="5541" y="1248"/>
                        </a:lnTo>
                        <a:lnTo>
                          <a:pt x="5505" y="1271"/>
                        </a:lnTo>
                        <a:lnTo>
                          <a:pt x="5471" y="1295"/>
                        </a:lnTo>
                        <a:lnTo>
                          <a:pt x="5438" y="1318"/>
                        </a:lnTo>
                        <a:lnTo>
                          <a:pt x="5406" y="1343"/>
                        </a:lnTo>
                        <a:lnTo>
                          <a:pt x="5377" y="1370"/>
                        </a:lnTo>
                        <a:lnTo>
                          <a:pt x="5348" y="1395"/>
                        </a:lnTo>
                        <a:lnTo>
                          <a:pt x="5321" y="1422"/>
                        </a:lnTo>
                        <a:lnTo>
                          <a:pt x="5294" y="1451"/>
                        </a:lnTo>
                        <a:lnTo>
                          <a:pt x="5271" y="1478"/>
                        </a:lnTo>
                        <a:lnTo>
                          <a:pt x="5248" y="1507"/>
                        </a:lnTo>
                        <a:lnTo>
                          <a:pt x="5226" y="1536"/>
                        </a:lnTo>
                        <a:lnTo>
                          <a:pt x="5206" y="1566"/>
                        </a:lnTo>
                        <a:lnTo>
                          <a:pt x="5188" y="1595"/>
                        </a:lnTo>
                        <a:lnTo>
                          <a:pt x="5172" y="1624"/>
                        </a:lnTo>
                        <a:lnTo>
                          <a:pt x="5172" y="1624"/>
                        </a:lnTo>
                        <a:lnTo>
                          <a:pt x="5158" y="1652"/>
                        </a:lnTo>
                        <a:lnTo>
                          <a:pt x="5145" y="1679"/>
                        </a:lnTo>
                        <a:lnTo>
                          <a:pt x="5133" y="1706"/>
                        </a:lnTo>
                        <a:lnTo>
                          <a:pt x="5124" y="1735"/>
                        </a:lnTo>
                        <a:lnTo>
                          <a:pt x="5115" y="1764"/>
                        </a:lnTo>
                        <a:lnTo>
                          <a:pt x="5106" y="1791"/>
                        </a:lnTo>
                        <a:lnTo>
                          <a:pt x="5100" y="1820"/>
                        </a:lnTo>
                        <a:lnTo>
                          <a:pt x="5095" y="1848"/>
                        </a:lnTo>
                        <a:lnTo>
                          <a:pt x="5095" y="1848"/>
                        </a:lnTo>
                        <a:lnTo>
                          <a:pt x="5097" y="1886"/>
                        </a:lnTo>
                        <a:lnTo>
                          <a:pt x="5097" y="1924"/>
                        </a:lnTo>
                        <a:lnTo>
                          <a:pt x="5097" y="1956"/>
                        </a:lnTo>
                        <a:lnTo>
                          <a:pt x="5097" y="1956"/>
                        </a:lnTo>
                        <a:lnTo>
                          <a:pt x="5095" y="2021"/>
                        </a:lnTo>
                        <a:lnTo>
                          <a:pt x="5089" y="2086"/>
                        </a:lnTo>
                        <a:lnTo>
                          <a:pt x="5082" y="2149"/>
                        </a:lnTo>
                        <a:lnTo>
                          <a:pt x="5071" y="2210"/>
                        </a:lnTo>
                        <a:lnTo>
                          <a:pt x="5057" y="2271"/>
                        </a:lnTo>
                        <a:lnTo>
                          <a:pt x="5041" y="2330"/>
                        </a:lnTo>
                        <a:lnTo>
                          <a:pt x="5019" y="2390"/>
                        </a:lnTo>
                        <a:lnTo>
                          <a:pt x="4998" y="2445"/>
                        </a:lnTo>
                        <a:lnTo>
                          <a:pt x="4973" y="2501"/>
                        </a:lnTo>
                        <a:lnTo>
                          <a:pt x="4944" y="2555"/>
                        </a:lnTo>
                        <a:lnTo>
                          <a:pt x="4913" y="2609"/>
                        </a:lnTo>
                        <a:lnTo>
                          <a:pt x="4881" y="2659"/>
                        </a:lnTo>
                        <a:lnTo>
                          <a:pt x="4845" y="2710"/>
                        </a:lnTo>
                        <a:lnTo>
                          <a:pt x="4807" y="2756"/>
                        </a:lnTo>
                        <a:lnTo>
                          <a:pt x="4768" y="2803"/>
                        </a:lnTo>
                        <a:lnTo>
                          <a:pt x="4726" y="2848"/>
                        </a:lnTo>
                        <a:lnTo>
                          <a:pt x="4726" y="2848"/>
                        </a:lnTo>
                        <a:lnTo>
                          <a:pt x="4681" y="2889"/>
                        </a:lnTo>
                        <a:lnTo>
                          <a:pt x="4636" y="2929"/>
                        </a:lnTo>
                        <a:lnTo>
                          <a:pt x="4588" y="2967"/>
                        </a:lnTo>
                        <a:lnTo>
                          <a:pt x="4539" y="3003"/>
                        </a:lnTo>
                        <a:lnTo>
                          <a:pt x="4487" y="3035"/>
                        </a:lnTo>
                        <a:lnTo>
                          <a:pt x="4435" y="3066"/>
                        </a:lnTo>
                        <a:lnTo>
                          <a:pt x="4381" y="3093"/>
                        </a:lnTo>
                        <a:lnTo>
                          <a:pt x="4325" y="3118"/>
                        </a:lnTo>
                        <a:lnTo>
                          <a:pt x="4268" y="3141"/>
                        </a:lnTo>
                        <a:lnTo>
                          <a:pt x="4210" y="3161"/>
                        </a:lnTo>
                        <a:lnTo>
                          <a:pt x="4149" y="3177"/>
                        </a:lnTo>
                        <a:lnTo>
                          <a:pt x="4090" y="3192"/>
                        </a:lnTo>
                        <a:lnTo>
                          <a:pt x="4027" y="3204"/>
                        </a:lnTo>
                        <a:lnTo>
                          <a:pt x="3964" y="3211"/>
                        </a:lnTo>
                        <a:lnTo>
                          <a:pt x="3901" y="3217"/>
                        </a:lnTo>
                        <a:lnTo>
                          <a:pt x="3836" y="3219"/>
                        </a:lnTo>
                        <a:lnTo>
                          <a:pt x="1924" y="3219"/>
                        </a:lnTo>
                        <a:lnTo>
                          <a:pt x="1924" y="3219"/>
                        </a:lnTo>
                        <a:lnTo>
                          <a:pt x="1859" y="3217"/>
                        </a:lnTo>
                        <a:lnTo>
                          <a:pt x="1796" y="3211"/>
                        </a:lnTo>
                        <a:lnTo>
                          <a:pt x="1733" y="3204"/>
                        </a:lnTo>
                        <a:lnTo>
                          <a:pt x="1670" y="3192"/>
                        </a:lnTo>
                        <a:lnTo>
                          <a:pt x="1609" y="3177"/>
                        </a:lnTo>
                        <a:lnTo>
                          <a:pt x="1550" y="3161"/>
                        </a:lnTo>
                        <a:lnTo>
                          <a:pt x="1492" y="3141"/>
                        </a:lnTo>
                        <a:lnTo>
                          <a:pt x="1435" y="3118"/>
                        </a:lnTo>
                        <a:lnTo>
                          <a:pt x="1379" y="3093"/>
                        </a:lnTo>
                        <a:lnTo>
                          <a:pt x="1325" y="3066"/>
                        </a:lnTo>
                        <a:lnTo>
                          <a:pt x="1273" y="3035"/>
                        </a:lnTo>
                        <a:lnTo>
                          <a:pt x="1221" y="3003"/>
                        </a:lnTo>
                        <a:lnTo>
                          <a:pt x="1172" y="2967"/>
                        </a:lnTo>
                        <a:lnTo>
                          <a:pt x="1124" y="2929"/>
                        </a:lnTo>
                        <a:lnTo>
                          <a:pt x="1077" y="2889"/>
                        </a:lnTo>
                        <a:lnTo>
                          <a:pt x="1034" y="2848"/>
                        </a:lnTo>
                        <a:lnTo>
                          <a:pt x="1034" y="2848"/>
                        </a:lnTo>
                        <a:lnTo>
                          <a:pt x="992" y="2803"/>
                        </a:lnTo>
                        <a:lnTo>
                          <a:pt x="951" y="2756"/>
                        </a:lnTo>
                        <a:lnTo>
                          <a:pt x="913" y="2710"/>
                        </a:lnTo>
                        <a:lnTo>
                          <a:pt x="879" y="2659"/>
                        </a:lnTo>
                        <a:lnTo>
                          <a:pt x="847" y="2609"/>
                        </a:lnTo>
                        <a:lnTo>
                          <a:pt x="816" y="2555"/>
                        </a:lnTo>
                        <a:lnTo>
                          <a:pt x="787" y="2501"/>
                        </a:lnTo>
                        <a:lnTo>
                          <a:pt x="762" y="2445"/>
                        </a:lnTo>
                        <a:lnTo>
                          <a:pt x="739" y="2390"/>
                        </a:lnTo>
                        <a:lnTo>
                          <a:pt x="719" y="2330"/>
                        </a:lnTo>
                        <a:lnTo>
                          <a:pt x="703" y="2271"/>
                        </a:lnTo>
                        <a:lnTo>
                          <a:pt x="689" y="2210"/>
                        </a:lnTo>
                        <a:lnTo>
                          <a:pt x="678" y="2149"/>
                        </a:lnTo>
                        <a:lnTo>
                          <a:pt x="669" y="2086"/>
                        </a:lnTo>
                        <a:lnTo>
                          <a:pt x="665" y="2021"/>
                        </a:lnTo>
                        <a:lnTo>
                          <a:pt x="663" y="1956"/>
                        </a:lnTo>
                        <a:lnTo>
                          <a:pt x="663" y="1924"/>
                        </a:lnTo>
                        <a:lnTo>
                          <a:pt x="663" y="1924"/>
                        </a:lnTo>
                        <a:lnTo>
                          <a:pt x="665" y="1859"/>
                        </a:lnTo>
                        <a:lnTo>
                          <a:pt x="669" y="1796"/>
                        </a:lnTo>
                        <a:lnTo>
                          <a:pt x="678" y="1733"/>
                        </a:lnTo>
                        <a:lnTo>
                          <a:pt x="689" y="1670"/>
                        </a:lnTo>
                        <a:lnTo>
                          <a:pt x="703" y="1611"/>
                        </a:lnTo>
                        <a:lnTo>
                          <a:pt x="719" y="1550"/>
                        </a:lnTo>
                        <a:lnTo>
                          <a:pt x="739" y="1492"/>
                        </a:lnTo>
                        <a:lnTo>
                          <a:pt x="762" y="1435"/>
                        </a:lnTo>
                        <a:lnTo>
                          <a:pt x="787" y="1379"/>
                        </a:lnTo>
                        <a:lnTo>
                          <a:pt x="816" y="1325"/>
                        </a:lnTo>
                        <a:lnTo>
                          <a:pt x="847" y="1273"/>
                        </a:lnTo>
                        <a:lnTo>
                          <a:pt x="879" y="1221"/>
                        </a:lnTo>
                        <a:lnTo>
                          <a:pt x="913" y="1172"/>
                        </a:lnTo>
                        <a:lnTo>
                          <a:pt x="951" y="1124"/>
                        </a:lnTo>
                        <a:lnTo>
                          <a:pt x="992" y="1079"/>
                        </a:lnTo>
                        <a:lnTo>
                          <a:pt x="1034" y="1034"/>
                        </a:lnTo>
                        <a:lnTo>
                          <a:pt x="1034" y="1034"/>
                        </a:lnTo>
                        <a:lnTo>
                          <a:pt x="1077" y="993"/>
                        </a:lnTo>
                        <a:lnTo>
                          <a:pt x="1124" y="951"/>
                        </a:lnTo>
                        <a:lnTo>
                          <a:pt x="1172" y="915"/>
                        </a:lnTo>
                        <a:lnTo>
                          <a:pt x="1221" y="879"/>
                        </a:lnTo>
                        <a:lnTo>
                          <a:pt x="1273" y="847"/>
                        </a:lnTo>
                        <a:lnTo>
                          <a:pt x="1325" y="816"/>
                        </a:lnTo>
                        <a:lnTo>
                          <a:pt x="1379" y="788"/>
                        </a:lnTo>
                        <a:lnTo>
                          <a:pt x="1435" y="762"/>
                        </a:lnTo>
                        <a:lnTo>
                          <a:pt x="1492" y="739"/>
                        </a:lnTo>
                        <a:lnTo>
                          <a:pt x="1550" y="719"/>
                        </a:lnTo>
                        <a:lnTo>
                          <a:pt x="1609" y="703"/>
                        </a:lnTo>
                        <a:lnTo>
                          <a:pt x="1670" y="689"/>
                        </a:lnTo>
                        <a:lnTo>
                          <a:pt x="1733" y="678"/>
                        </a:lnTo>
                        <a:lnTo>
                          <a:pt x="1796" y="669"/>
                        </a:lnTo>
                        <a:lnTo>
                          <a:pt x="1859" y="665"/>
                        </a:lnTo>
                        <a:lnTo>
                          <a:pt x="1924" y="663"/>
                        </a:lnTo>
                        <a:lnTo>
                          <a:pt x="3836" y="663"/>
                        </a:lnTo>
                        <a:lnTo>
                          <a:pt x="3836" y="663"/>
                        </a:lnTo>
                        <a:lnTo>
                          <a:pt x="3901" y="665"/>
                        </a:lnTo>
                        <a:lnTo>
                          <a:pt x="3964" y="669"/>
                        </a:lnTo>
                        <a:lnTo>
                          <a:pt x="4027" y="678"/>
                        </a:lnTo>
                        <a:lnTo>
                          <a:pt x="4090" y="689"/>
                        </a:lnTo>
                        <a:lnTo>
                          <a:pt x="4149" y="703"/>
                        </a:lnTo>
                        <a:lnTo>
                          <a:pt x="4210" y="719"/>
                        </a:lnTo>
                        <a:lnTo>
                          <a:pt x="4268" y="739"/>
                        </a:lnTo>
                        <a:lnTo>
                          <a:pt x="4325" y="762"/>
                        </a:lnTo>
                        <a:lnTo>
                          <a:pt x="4381" y="788"/>
                        </a:lnTo>
                        <a:lnTo>
                          <a:pt x="4435" y="816"/>
                        </a:lnTo>
                        <a:lnTo>
                          <a:pt x="4487" y="847"/>
                        </a:lnTo>
                        <a:lnTo>
                          <a:pt x="4539" y="879"/>
                        </a:lnTo>
                        <a:lnTo>
                          <a:pt x="4588" y="915"/>
                        </a:lnTo>
                        <a:lnTo>
                          <a:pt x="4636" y="951"/>
                        </a:lnTo>
                        <a:lnTo>
                          <a:pt x="4681" y="993"/>
                        </a:lnTo>
                        <a:lnTo>
                          <a:pt x="4726" y="1034"/>
                        </a:lnTo>
                        <a:lnTo>
                          <a:pt x="4726" y="1034"/>
                        </a:lnTo>
                        <a:lnTo>
                          <a:pt x="4753" y="1063"/>
                        </a:lnTo>
                        <a:lnTo>
                          <a:pt x="4753" y="1063"/>
                        </a:lnTo>
                        <a:lnTo>
                          <a:pt x="4782" y="1027"/>
                        </a:lnTo>
                        <a:lnTo>
                          <a:pt x="4813" y="993"/>
                        </a:lnTo>
                        <a:lnTo>
                          <a:pt x="4845" y="960"/>
                        </a:lnTo>
                        <a:lnTo>
                          <a:pt x="4877" y="928"/>
                        </a:lnTo>
                        <a:lnTo>
                          <a:pt x="4910" y="895"/>
                        </a:lnTo>
                        <a:lnTo>
                          <a:pt x="4944" y="865"/>
                        </a:lnTo>
                        <a:lnTo>
                          <a:pt x="4980" y="834"/>
                        </a:lnTo>
                        <a:lnTo>
                          <a:pt x="5016" y="806"/>
                        </a:lnTo>
                        <a:lnTo>
                          <a:pt x="5016" y="806"/>
                        </a:lnTo>
                        <a:lnTo>
                          <a:pt x="5075" y="761"/>
                        </a:lnTo>
                        <a:lnTo>
                          <a:pt x="5136" y="717"/>
                        </a:lnTo>
                        <a:lnTo>
                          <a:pt x="5201" y="678"/>
                        </a:lnTo>
                        <a:lnTo>
                          <a:pt x="5266" y="638"/>
                        </a:lnTo>
                        <a:lnTo>
                          <a:pt x="5266" y="638"/>
                        </a:lnTo>
                        <a:lnTo>
                          <a:pt x="5231" y="601"/>
                        </a:lnTo>
                        <a:lnTo>
                          <a:pt x="5196" y="565"/>
                        </a:lnTo>
                        <a:lnTo>
                          <a:pt x="5196" y="565"/>
                        </a:lnTo>
                        <a:lnTo>
                          <a:pt x="5163" y="532"/>
                        </a:lnTo>
                        <a:lnTo>
                          <a:pt x="5129" y="502"/>
                        </a:lnTo>
                        <a:lnTo>
                          <a:pt x="5095" y="471"/>
                        </a:lnTo>
                        <a:lnTo>
                          <a:pt x="5059" y="441"/>
                        </a:lnTo>
                        <a:lnTo>
                          <a:pt x="5023" y="412"/>
                        </a:lnTo>
                        <a:lnTo>
                          <a:pt x="4987" y="383"/>
                        </a:lnTo>
                        <a:lnTo>
                          <a:pt x="4949" y="356"/>
                        </a:lnTo>
                        <a:lnTo>
                          <a:pt x="4911" y="329"/>
                        </a:lnTo>
                        <a:lnTo>
                          <a:pt x="4872" y="304"/>
                        </a:lnTo>
                        <a:lnTo>
                          <a:pt x="4832" y="279"/>
                        </a:lnTo>
                        <a:lnTo>
                          <a:pt x="4793" y="255"/>
                        </a:lnTo>
                        <a:lnTo>
                          <a:pt x="4751" y="234"/>
                        </a:lnTo>
                        <a:lnTo>
                          <a:pt x="4712" y="210"/>
                        </a:lnTo>
                        <a:lnTo>
                          <a:pt x="4669" y="191"/>
                        </a:lnTo>
                        <a:lnTo>
                          <a:pt x="4627" y="171"/>
                        </a:lnTo>
                        <a:lnTo>
                          <a:pt x="4584" y="151"/>
                        </a:lnTo>
                        <a:lnTo>
                          <a:pt x="4541" y="133"/>
                        </a:lnTo>
                        <a:lnTo>
                          <a:pt x="4496" y="117"/>
                        </a:lnTo>
                        <a:lnTo>
                          <a:pt x="4453" y="101"/>
                        </a:lnTo>
                        <a:lnTo>
                          <a:pt x="4408" y="86"/>
                        </a:lnTo>
                        <a:lnTo>
                          <a:pt x="4361" y="74"/>
                        </a:lnTo>
                        <a:lnTo>
                          <a:pt x="4316" y="61"/>
                        </a:lnTo>
                        <a:lnTo>
                          <a:pt x="4270" y="49"/>
                        </a:lnTo>
                        <a:lnTo>
                          <a:pt x="4223" y="40"/>
                        </a:lnTo>
                        <a:lnTo>
                          <a:pt x="4176" y="31"/>
                        </a:lnTo>
                        <a:lnTo>
                          <a:pt x="4128" y="22"/>
                        </a:lnTo>
                        <a:lnTo>
                          <a:pt x="4081" y="14"/>
                        </a:lnTo>
                        <a:lnTo>
                          <a:pt x="4032" y="9"/>
                        </a:lnTo>
                        <a:lnTo>
                          <a:pt x="3984" y="5"/>
                        </a:lnTo>
                        <a:lnTo>
                          <a:pt x="3935" y="2"/>
                        </a:lnTo>
                        <a:lnTo>
                          <a:pt x="3885" y="0"/>
                        </a:lnTo>
                        <a:lnTo>
                          <a:pt x="3836" y="0"/>
                        </a:lnTo>
                        <a:lnTo>
                          <a:pt x="1924" y="0"/>
                        </a:lnTo>
                        <a:lnTo>
                          <a:pt x="1924" y="0"/>
                        </a:lnTo>
                        <a:lnTo>
                          <a:pt x="1873" y="0"/>
                        </a:lnTo>
                        <a:lnTo>
                          <a:pt x="1825" y="2"/>
                        </a:lnTo>
                        <a:lnTo>
                          <a:pt x="1776" y="5"/>
                        </a:lnTo>
                        <a:lnTo>
                          <a:pt x="1728" y="9"/>
                        </a:lnTo>
                        <a:lnTo>
                          <a:pt x="1679" y="14"/>
                        </a:lnTo>
                        <a:lnTo>
                          <a:pt x="1631" y="22"/>
                        </a:lnTo>
                        <a:lnTo>
                          <a:pt x="1584" y="31"/>
                        </a:lnTo>
                        <a:lnTo>
                          <a:pt x="1537" y="40"/>
                        </a:lnTo>
                        <a:lnTo>
                          <a:pt x="1490" y="49"/>
                        </a:lnTo>
                        <a:lnTo>
                          <a:pt x="1444" y="61"/>
                        </a:lnTo>
                        <a:lnTo>
                          <a:pt x="1399" y="74"/>
                        </a:lnTo>
                        <a:lnTo>
                          <a:pt x="1352" y="86"/>
                        </a:lnTo>
                        <a:lnTo>
                          <a:pt x="1307" y="101"/>
                        </a:lnTo>
                        <a:lnTo>
                          <a:pt x="1264" y="117"/>
                        </a:lnTo>
                        <a:lnTo>
                          <a:pt x="1219" y="133"/>
                        </a:lnTo>
                        <a:lnTo>
                          <a:pt x="1176" y="151"/>
                        </a:lnTo>
                        <a:lnTo>
                          <a:pt x="1133" y="171"/>
                        </a:lnTo>
                        <a:lnTo>
                          <a:pt x="1091" y="191"/>
                        </a:lnTo>
                        <a:lnTo>
                          <a:pt x="1048" y="210"/>
                        </a:lnTo>
                        <a:lnTo>
                          <a:pt x="1007" y="234"/>
                        </a:lnTo>
                        <a:lnTo>
                          <a:pt x="967" y="255"/>
                        </a:lnTo>
                        <a:lnTo>
                          <a:pt x="928" y="279"/>
                        </a:lnTo>
                        <a:lnTo>
                          <a:pt x="888" y="304"/>
                        </a:lnTo>
                        <a:lnTo>
                          <a:pt x="849" y="329"/>
                        </a:lnTo>
                        <a:lnTo>
                          <a:pt x="811" y="356"/>
                        </a:lnTo>
                        <a:lnTo>
                          <a:pt x="773" y="383"/>
                        </a:lnTo>
                        <a:lnTo>
                          <a:pt x="737" y="412"/>
                        </a:lnTo>
                        <a:lnTo>
                          <a:pt x="701" y="441"/>
                        </a:lnTo>
                        <a:lnTo>
                          <a:pt x="665" y="471"/>
                        </a:lnTo>
                        <a:lnTo>
                          <a:pt x="631" y="502"/>
                        </a:lnTo>
                        <a:lnTo>
                          <a:pt x="597" y="532"/>
                        </a:lnTo>
                        <a:lnTo>
                          <a:pt x="564" y="565"/>
                        </a:lnTo>
                        <a:lnTo>
                          <a:pt x="564" y="565"/>
                        </a:lnTo>
                        <a:lnTo>
                          <a:pt x="532" y="597"/>
                        </a:lnTo>
                        <a:lnTo>
                          <a:pt x="502" y="631"/>
                        </a:lnTo>
                        <a:lnTo>
                          <a:pt x="471" y="665"/>
                        </a:lnTo>
                        <a:lnTo>
                          <a:pt x="440" y="701"/>
                        </a:lnTo>
                        <a:lnTo>
                          <a:pt x="412" y="737"/>
                        </a:lnTo>
                        <a:lnTo>
                          <a:pt x="383" y="773"/>
                        </a:lnTo>
                        <a:lnTo>
                          <a:pt x="356" y="811"/>
                        </a:lnTo>
                        <a:lnTo>
                          <a:pt x="329" y="849"/>
                        </a:lnTo>
                        <a:lnTo>
                          <a:pt x="304" y="888"/>
                        </a:lnTo>
                        <a:lnTo>
                          <a:pt x="279" y="928"/>
                        </a:lnTo>
                        <a:lnTo>
                          <a:pt x="255" y="967"/>
                        </a:lnTo>
                        <a:lnTo>
                          <a:pt x="234" y="1007"/>
                        </a:lnTo>
                        <a:lnTo>
                          <a:pt x="210" y="1048"/>
                        </a:lnTo>
                        <a:lnTo>
                          <a:pt x="191" y="1091"/>
                        </a:lnTo>
                        <a:lnTo>
                          <a:pt x="171" y="1133"/>
                        </a:lnTo>
                        <a:lnTo>
                          <a:pt x="151" y="1176"/>
                        </a:lnTo>
                        <a:lnTo>
                          <a:pt x="133" y="1219"/>
                        </a:lnTo>
                        <a:lnTo>
                          <a:pt x="117" y="1264"/>
                        </a:lnTo>
                        <a:lnTo>
                          <a:pt x="101" y="1307"/>
                        </a:lnTo>
                        <a:lnTo>
                          <a:pt x="86" y="1352"/>
                        </a:lnTo>
                        <a:lnTo>
                          <a:pt x="74" y="1399"/>
                        </a:lnTo>
                        <a:lnTo>
                          <a:pt x="61" y="1444"/>
                        </a:lnTo>
                        <a:lnTo>
                          <a:pt x="49" y="1491"/>
                        </a:lnTo>
                        <a:lnTo>
                          <a:pt x="40" y="1537"/>
                        </a:lnTo>
                        <a:lnTo>
                          <a:pt x="31" y="1584"/>
                        </a:lnTo>
                        <a:lnTo>
                          <a:pt x="22" y="1631"/>
                        </a:lnTo>
                        <a:lnTo>
                          <a:pt x="14" y="1679"/>
                        </a:lnTo>
                        <a:lnTo>
                          <a:pt x="9" y="1728"/>
                        </a:lnTo>
                        <a:lnTo>
                          <a:pt x="5" y="1776"/>
                        </a:lnTo>
                        <a:lnTo>
                          <a:pt x="2" y="1825"/>
                        </a:lnTo>
                        <a:lnTo>
                          <a:pt x="0" y="1874"/>
                        </a:lnTo>
                        <a:lnTo>
                          <a:pt x="0" y="1924"/>
                        </a:lnTo>
                        <a:lnTo>
                          <a:pt x="0" y="1958"/>
                        </a:lnTo>
                        <a:lnTo>
                          <a:pt x="0" y="1958"/>
                        </a:lnTo>
                        <a:lnTo>
                          <a:pt x="0" y="2007"/>
                        </a:lnTo>
                        <a:lnTo>
                          <a:pt x="2" y="2055"/>
                        </a:lnTo>
                        <a:lnTo>
                          <a:pt x="5" y="2106"/>
                        </a:lnTo>
                        <a:lnTo>
                          <a:pt x="9" y="2154"/>
                        </a:lnTo>
                        <a:lnTo>
                          <a:pt x="14" y="2203"/>
                        </a:lnTo>
                        <a:lnTo>
                          <a:pt x="22" y="2249"/>
                        </a:lnTo>
                        <a:lnTo>
                          <a:pt x="31" y="2298"/>
                        </a:lnTo>
                        <a:lnTo>
                          <a:pt x="40" y="2345"/>
                        </a:lnTo>
                        <a:lnTo>
                          <a:pt x="49" y="2391"/>
                        </a:lnTo>
                        <a:lnTo>
                          <a:pt x="61" y="2436"/>
                        </a:lnTo>
                        <a:lnTo>
                          <a:pt x="74" y="2483"/>
                        </a:lnTo>
                        <a:lnTo>
                          <a:pt x="86" y="2528"/>
                        </a:lnTo>
                        <a:lnTo>
                          <a:pt x="101" y="2573"/>
                        </a:lnTo>
                        <a:lnTo>
                          <a:pt x="117" y="2618"/>
                        </a:lnTo>
                        <a:lnTo>
                          <a:pt x="133" y="2661"/>
                        </a:lnTo>
                        <a:lnTo>
                          <a:pt x="151" y="2706"/>
                        </a:lnTo>
                        <a:lnTo>
                          <a:pt x="171" y="2747"/>
                        </a:lnTo>
                        <a:lnTo>
                          <a:pt x="191" y="2791"/>
                        </a:lnTo>
                        <a:lnTo>
                          <a:pt x="210" y="2832"/>
                        </a:lnTo>
                        <a:lnTo>
                          <a:pt x="234" y="2873"/>
                        </a:lnTo>
                        <a:lnTo>
                          <a:pt x="255" y="2915"/>
                        </a:lnTo>
                        <a:lnTo>
                          <a:pt x="279" y="2954"/>
                        </a:lnTo>
                        <a:lnTo>
                          <a:pt x="304" y="2994"/>
                        </a:lnTo>
                        <a:lnTo>
                          <a:pt x="329" y="3032"/>
                        </a:lnTo>
                        <a:lnTo>
                          <a:pt x="356" y="3069"/>
                        </a:lnTo>
                        <a:lnTo>
                          <a:pt x="383" y="3107"/>
                        </a:lnTo>
                        <a:lnTo>
                          <a:pt x="412" y="3145"/>
                        </a:lnTo>
                        <a:lnTo>
                          <a:pt x="440" y="3181"/>
                        </a:lnTo>
                        <a:lnTo>
                          <a:pt x="471" y="3215"/>
                        </a:lnTo>
                        <a:lnTo>
                          <a:pt x="502" y="3249"/>
                        </a:lnTo>
                        <a:lnTo>
                          <a:pt x="532" y="3283"/>
                        </a:lnTo>
                        <a:lnTo>
                          <a:pt x="564" y="3316"/>
                        </a:lnTo>
                        <a:lnTo>
                          <a:pt x="564" y="3316"/>
                        </a:lnTo>
                        <a:lnTo>
                          <a:pt x="597" y="3348"/>
                        </a:lnTo>
                        <a:lnTo>
                          <a:pt x="631" y="3380"/>
                        </a:lnTo>
                        <a:lnTo>
                          <a:pt x="665" y="3411"/>
                        </a:lnTo>
                        <a:lnTo>
                          <a:pt x="701" y="3440"/>
                        </a:lnTo>
                        <a:lnTo>
                          <a:pt x="737" y="3470"/>
                        </a:lnTo>
                        <a:lnTo>
                          <a:pt x="773" y="3497"/>
                        </a:lnTo>
                        <a:lnTo>
                          <a:pt x="811" y="3524"/>
                        </a:lnTo>
                        <a:lnTo>
                          <a:pt x="849" y="3551"/>
                        </a:lnTo>
                        <a:lnTo>
                          <a:pt x="888" y="3576"/>
                        </a:lnTo>
                        <a:lnTo>
                          <a:pt x="928" y="3602"/>
                        </a:lnTo>
                        <a:lnTo>
                          <a:pt x="967" y="3625"/>
                        </a:lnTo>
                        <a:lnTo>
                          <a:pt x="1007" y="3648"/>
                        </a:lnTo>
                        <a:lnTo>
                          <a:pt x="1048" y="3670"/>
                        </a:lnTo>
                        <a:lnTo>
                          <a:pt x="1091" y="3691"/>
                        </a:lnTo>
                        <a:lnTo>
                          <a:pt x="1133" y="3711"/>
                        </a:lnTo>
                        <a:lnTo>
                          <a:pt x="1176" y="3729"/>
                        </a:lnTo>
                        <a:lnTo>
                          <a:pt x="1219" y="3747"/>
                        </a:lnTo>
                        <a:lnTo>
                          <a:pt x="1264" y="3763"/>
                        </a:lnTo>
                        <a:lnTo>
                          <a:pt x="1307" y="3780"/>
                        </a:lnTo>
                        <a:lnTo>
                          <a:pt x="1352" y="3794"/>
                        </a:lnTo>
                        <a:lnTo>
                          <a:pt x="1399" y="3808"/>
                        </a:lnTo>
                        <a:lnTo>
                          <a:pt x="1444" y="3821"/>
                        </a:lnTo>
                        <a:lnTo>
                          <a:pt x="1490" y="3832"/>
                        </a:lnTo>
                        <a:lnTo>
                          <a:pt x="1537" y="3842"/>
                        </a:lnTo>
                        <a:lnTo>
                          <a:pt x="1584" y="3851"/>
                        </a:lnTo>
                        <a:lnTo>
                          <a:pt x="1631" y="3859"/>
                        </a:lnTo>
                        <a:lnTo>
                          <a:pt x="1679" y="3866"/>
                        </a:lnTo>
                        <a:lnTo>
                          <a:pt x="1728" y="3871"/>
                        </a:lnTo>
                        <a:lnTo>
                          <a:pt x="1776" y="3877"/>
                        </a:lnTo>
                        <a:lnTo>
                          <a:pt x="1825" y="3878"/>
                        </a:lnTo>
                        <a:lnTo>
                          <a:pt x="1873" y="3880"/>
                        </a:lnTo>
                        <a:lnTo>
                          <a:pt x="1924" y="3882"/>
                        </a:lnTo>
                        <a:lnTo>
                          <a:pt x="3836" y="3882"/>
                        </a:lnTo>
                        <a:lnTo>
                          <a:pt x="3836" y="3882"/>
                        </a:lnTo>
                        <a:lnTo>
                          <a:pt x="3836" y="3882"/>
                        </a:lnTo>
                        <a:lnTo>
                          <a:pt x="3885" y="3880"/>
                        </a:lnTo>
                        <a:lnTo>
                          <a:pt x="3935" y="3878"/>
                        </a:lnTo>
                        <a:lnTo>
                          <a:pt x="3984" y="3877"/>
                        </a:lnTo>
                        <a:lnTo>
                          <a:pt x="4032" y="3871"/>
                        </a:lnTo>
                        <a:lnTo>
                          <a:pt x="4081" y="3866"/>
                        </a:lnTo>
                        <a:lnTo>
                          <a:pt x="4128" y="3859"/>
                        </a:lnTo>
                        <a:lnTo>
                          <a:pt x="4176" y="3851"/>
                        </a:lnTo>
                        <a:lnTo>
                          <a:pt x="4223" y="3842"/>
                        </a:lnTo>
                        <a:lnTo>
                          <a:pt x="4270" y="3832"/>
                        </a:lnTo>
                        <a:lnTo>
                          <a:pt x="4316" y="3821"/>
                        </a:lnTo>
                        <a:lnTo>
                          <a:pt x="4361" y="3808"/>
                        </a:lnTo>
                        <a:lnTo>
                          <a:pt x="4408" y="3794"/>
                        </a:lnTo>
                        <a:lnTo>
                          <a:pt x="4453" y="3780"/>
                        </a:lnTo>
                        <a:lnTo>
                          <a:pt x="4496" y="3763"/>
                        </a:lnTo>
                        <a:lnTo>
                          <a:pt x="4541" y="3747"/>
                        </a:lnTo>
                        <a:lnTo>
                          <a:pt x="4584" y="3729"/>
                        </a:lnTo>
                        <a:lnTo>
                          <a:pt x="4627" y="3711"/>
                        </a:lnTo>
                        <a:lnTo>
                          <a:pt x="4669" y="3691"/>
                        </a:lnTo>
                        <a:lnTo>
                          <a:pt x="4712" y="3670"/>
                        </a:lnTo>
                        <a:lnTo>
                          <a:pt x="4751" y="3648"/>
                        </a:lnTo>
                        <a:lnTo>
                          <a:pt x="4793" y="3625"/>
                        </a:lnTo>
                        <a:lnTo>
                          <a:pt x="4832" y="3602"/>
                        </a:lnTo>
                        <a:lnTo>
                          <a:pt x="4872" y="3576"/>
                        </a:lnTo>
                        <a:lnTo>
                          <a:pt x="4911" y="3551"/>
                        </a:lnTo>
                        <a:lnTo>
                          <a:pt x="4949" y="3524"/>
                        </a:lnTo>
                        <a:lnTo>
                          <a:pt x="4987" y="3497"/>
                        </a:lnTo>
                        <a:lnTo>
                          <a:pt x="5023" y="3470"/>
                        </a:lnTo>
                        <a:lnTo>
                          <a:pt x="5059" y="3440"/>
                        </a:lnTo>
                        <a:lnTo>
                          <a:pt x="5095" y="3411"/>
                        </a:lnTo>
                        <a:lnTo>
                          <a:pt x="5129" y="3380"/>
                        </a:lnTo>
                        <a:lnTo>
                          <a:pt x="5163" y="3348"/>
                        </a:lnTo>
                        <a:lnTo>
                          <a:pt x="5196" y="3316"/>
                        </a:lnTo>
                        <a:lnTo>
                          <a:pt x="5196" y="3316"/>
                        </a:lnTo>
                        <a:lnTo>
                          <a:pt x="5228" y="3283"/>
                        </a:lnTo>
                        <a:lnTo>
                          <a:pt x="5258" y="3249"/>
                        </a:lnTo>
                        <a:lnTo>
                          <a:pt x="5289" y="3215"/>
                        </a:lnTo>
                        <a:lnTo>
                          <a:pt x="5320" y="3181"/>
                        </a:lnTo>
                        <a:lnTo>
                          <a:pt x="5348" y="3145"/>
                        </a:lnTo>
                        <a:lnTo>
                          <a:pt x="5377" y="3107"/>
                        </a:lnTo>
                        <a:lnTo>
                          <a:pt x="5404" y="3069"/>
                        </a:lnTo>
                        <a:lnTo>
                          <a:pt x="5431" y="3032"/>
                        </a:lnTo>
                        <a:lnTo>
                          <a:pt x="5456" y="2994"/>
                        </a:lnTo>
                        <a:lnTo>
                          <a:pt x="5480" y="2954"/>
                        </a:lnTo>
                        <a:lnTo>
                          <a:pt x="5505" y="2915"/>
                        </a:lnTo>
                        <a:lnTo>
                          <a:pt x="5526" y="2873"/>
                        </a:lnTo>
                        <a:lnTo>
                          <a:pt x="5548" y="2832"/>
                        </a:lnTo>
                        <a:lnTo>
                          <a:pt x="5569" y="2791"/>
                        </a:lnTo>
                        <a:lnTo>
                          <a:pt x="5589" y="2747"/>
                        </a:lnTo>
                        <a:lnTo>
                          <a:pt x="5609" y="2704"/>
                        </a:lnTo>
                        <a:lnTo>
                          <a:pt x="5625" y="2661"/>
                        </a:lnTo>
                        <a:lnTo>
                          <a:pt x="5643" y="2618"/>
                        </a:lnTo>
                        <a:lnTo>
                          <a:pt x="5659" y="2573"/>
                        </a:lnTo>
                        <a:lnTo>
                          <a:pt x="5674" y="2528"/>
                        </a:lnTo>
                        <a:lnTo>
                          <a:pt x="5686" y="2483"/>
                        </a:lnTo>
                        <a:lnTo>
                          <a:pt x="5699" y="2436"/>
                        </a:lnTo>
                        <a:lnTo>
                          <a:pt x="5711" y="2391"/>
                        </a:lnTo>
                        <a:lnTo>
                          <a:pt x="5720" y="2345"/>
                        </a:lnTo>
                        <a:lnTo>
                          <a:pt x="5729" y="2296"/>
                        </a:lnTo>
                        <a:lnTo>
                          <a:pt x="5738" y="2249"/>
                        </a:lnTo>
                        <a:lnTo>
                          <a:pt x="5744" y="2201"/>
                        </a:lnTo>
                        <a:lnTo>
                          <a:pt x="5751" y="2154"/>
                        </a:lnTo>
                        <a:lnTo>
                          <a:pt x="5755" y="2106"/>
                        </a:lnTo>
                        <a:lnTo>
                          <a:pt x="5758" y="2055"/>
                        </a:lnTo>
                        <a:lnTo>
                          <a:pt x="5760" y="2007"/>
                        </a:lnTo>
                        <a:lnTo>
                          <a:pt x="5760" y="1956"/>
                        </a:lnTo>
                        <a:lnTo>
                          <a:pt x="5760" y="1924"/>
                        </a:lnTo>
                        <a:lnTo>
                          <a:pt x="5760" y="1924"/>
                        </a:lnTo>
                        <a:lnTo>
                          <a:pt x="5760" y="1877"/>
                        </a:lnTo>
                        <a:lnTo>
                          <a:pt x="5758" y="1829"/>
                        </a:lnTo>
                        <a:lnTo>
                          <a:pt x="5755" y="1782"/>
                        </a:lnTo>
                        <a:lnTo>
                          <a:pt x="5751" y="1735"/>
                        </a:lnTo>
                        <a:lnTo>
                          <a:pt x="5746" y="1688"/>
                        </a:lnTo>
                        <a:lnTo>
                          <a:pt x="5740" y="1643"/>
                        </a:lnTo>
                        <a:lnTo>
                          <a:pt x="5731" y="1597"/>
                        </a:lnTo>
                        <a:lnTo>
                          <a:pt x="5724" y="1552"/>
                        </a:lnTo>
                        <a:lnTo>
                          <a:pt x="5713" y="1507"/>
                        </a:lnTo>
                        <a:lnTo>
                          <a:pt x="5704" y="1462"/>
                        </a:lnTo>
                        <a:lnTo>
                          <a:pt x="5692" y="1417"/>
                        </a:lnTo>
                        <a:lnTo>
                          <a:pt x="5679" y="1374"/>
                        </a:lnTo>
                        <a:lnTo>
                          <a:pt x="5650" y="1287"/>
                        </a:lnTo>
                        <a:lnTo>
                          <a:pt x="5618" y="1203"/>
                        </a:lnTo>
                        <a:lnTo>
                          <a:pt x="5618" y="1203"/>
                        </a:lnTo>
                        <a:lnTo>
                          <a:pt x="5614" y="1205"/>
                        </a:lnTo>
                        <a:lnTo>
                          <a:pt x="5614" y="1205"/>
                        </a:lnTo>
                        <a:close/>
                      </a:path>
                    </a:pathLst>
                  </a:custGeom>
                  <a:solidFill>
                    <a:srgbClr val="FCEEDC"/>
                  </a:solidFill>
                  <a:ln w="9525">
                    <a:noFill/>
                    <a:round/>
                    <a:headEnd/>
                    <a:tailEnd/>
                  </a:ln>
                  <a:effectLst>
                    <a:innerShdw blurRad="190500" dist="50800" dir="2700000">
                      <a:srgbClr val="000000">
                        <a:alpha val="50000"/>
                      </a:srgbClr>
                    </a:innerShdw>
                  </a:effectLst>
                  <a:scene3d>
                    <a:camera prst="orthographicFront"/>
                    <a:lightRig rig="threePt" dir="t">
                      <a:rot lat="0" lon="0" rev="12720000"/>
                    </a:lightRig>
                  </a:scene3d>
                  <a:sp3d/>
                </p:spPr>
                <p:txBody>
                  <a:bodyPr/>
                  <a:lstStyle/>
                  <a:p>
                    <a:pPr>
                      <a:lnSpc>
                        <a:spcPct val="85000"/>
                      </a:lnSpc>
                      <a:defRPr/>
                    </a:pPr>
                    <a:endParaRPr lang="en-US">
                      <a:solidFill>
                        <a:prstClr val="black"/>
                      </a:solidFill>
                      <a:latin typeface="微软雅黑" panose="020B0503020204020204" pitchFamily="34" charset="-122"/>
                      <a:ea typeface="微软雅黑" panose="020B0503020204020204" pitchFamily="34" charset="-122"/>
                    </a:endParaRPr>
                  </a:p>
                </p:txBody>
              </p:sp>
            </p:grpSp>
            <p:sp>
              <p:nvSpPr>
                <p:cNvPr id="24" name="Rectangle 36"/>
                <p:cNvSpPr/>
                <p:nvPr/>
              </p:nvSpPr>
              <p:spPr>
                <a:xfrm>
                  <a:off x="2476458" y="2693071"/>
                  <a:ext cx="1883987" cy="35304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1400">
                    <a:solidFill>
                      <a:srgbClr val="FFFFFF"/>
                    </a:solidFill>
                    <a:latin typeface="微软雅黑" panose="020B0503020204020204" pitchFamily="34" charset="-122"/>
                    <a:ea typeface="微软雅黑" panose="020B0503020204020204" pitchFamily="34" charset="-122"/>
                  </a:endParaRPr>
                </a:p>
              </p:txBody>
            </p:sp>
            <p:sp>
              <p:nvSpPr>
                <p:cNvPr id="25" name="Rectangle 37"/>
                <p:cNvSpPr/>
                <p:nvPr/>
              </p:nvSpPr>
              <p:spPr>
                <a:xfrm>
                  <a:off x="4356094" y="2693071"/>
                  <a:ext cx="1883987" cy="353044"/>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CN" sz="1400">
                    <a:solidFill>
                      <a:srgbClr val="FFFFFF"/>
                    </a:solidFill>
                    <a:latin typeface="微软雅黑" panose="020B0503020204020204" pitchFamily="34" charset="-122"/>
                    <a:ea typeface="微软雅黑" panose="020B0503020204020204" pitchFamily="34" charset="-122"/>
                  </a:endParaRPr>
                </a:p>
              </p:txBody>
            </p:sp>
          </p:grpSp>
        </p:grpSp>
        <p:sp>
          <p:nvSpPr>
            <p:cNvPr id="6" name="Rectangle 32"/>
            <p:cNvSpPr/>
            <p:nvPr/>
          </p:nvSpPr>
          <p:spPr bwMode="auto">
            <a:xfrm>
              <a:off x="4930459" y="2087038"/>
              <a:ext cx="1574800" cy="3048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a:defRPr/>
              </a:pPr>
              <a:r>
                <a:rPr lang="zh-CN" altLang="en-US" sz="1400" b="1">
                  <a:solidFill>
                    <a:srgbClr val="FFFFFF"/>
                  </a:solidFill>
                  <a:latin typeface="微软雅黑" panose="020B0503020204020204" pitchFamily="34" charset="-122"/>
                  <a:ea typeface="微软雅黑" panose="020B0503020204020204" pitchFamily="34" charset="-122"/>
                </a:rPr>
                <a:t>整合对接</a:t>
              </a:r>
              <a:endParaRPr lang="en-US" sz="1400" b="1">
                <a:solidFill>
                  <a:srgbClr val="FFFFFF"/>
                </a:solidFill>
                <a:latin typeface="微软雅黑" panose="020B0503020204020204" pitchFamily="34" charset="-122"/>
                <a:ea typeface="微软雅黑" panose="020B0503020204020204" pitchFamily="34" charset="-122"/>
                <a:cs typeface="黑体" pitchFamily="49" charset="-122"/>
              </a:endParaRPr>
            </a:p>
          </p:txBody>
        </p:sp>
        <p:sp>
          <p:nvSpPr>
            <p:cNvPr id="7" name="Rectangle 32"/>
            <p:cNvSpPr/>
            <p:nvPr/>
          </p:nvSpPr>
          <p:spPr bwMode="auto">
            <a:xfrm>
              <a:off x="3519171" y="1280588"/>
              <a:ext cx="1573213" cy="3048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a:defRPr/>
              </a:pPr>
              <a:r>
                <a:rPr lang="zh-CN" altLang="en-US" sz="1400" b="1" dirty="0">
                  <a:solidFill>
                    <a:srgbClr val="FFFFFF"/>
                  </a:solidFill>
                  <a:latin typeface="微软雅黑" panose="020B0503020204020204" pitchFamily="34" charset="-122"/>
                  <a:ea typeface="微软雅黑" panose="020B0503020204020204" pitchFamily="34" charset="-122"/>
                </a:rPr>
                <a:t>区域发展</a:t>
              </a:r>
              <a:endParaRPr lang="en-US" sz="1400" b="1" dirty="0">
                <a:solidFill>
                  <a:srgbClr val="FFFFFF"/>
                </a:solidFill>
                <a:latin typeface="微软雅黑" panose="020B0503020204020204" pitchFamily="34" charset="-122"/>
                <a:ea typeface="微软雅黑" panose="020B0503020204020204" pitchFamily="34" charset="-122"/>
                <a:cs typeface="黑体" pitchFamily="49" charset="-122"/>
              </a:endParaRPr>
            </a:p>
          </p:txBody>
        </p:sp>
        <p:sp>
          <p:nvSpPr>
            <p:cNvPr id="8" name="Rectangle 32"/>
            <p:cNvSpPr/>
            <p:nvPr/>
          </p:nvSpPr>
          <p:spPr bwMode="auto">
            <a:xfrm>
              <a:off x="4919346" y="1277413"/>
              <a:ext cx="1573213" cy="3048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a:defRPr/>
              </a:pPr>
              <a:r>
                <a:rPr lang="zh-CN" altLang="en-US" sz="1400" b="1">
                  <a:solidFill>
                    <a:srgbClr val="FFFFFF"/>
                  </a:solidFill>
                  <a:latin typeface="微软雅黑" panose="020B0503020204020204" pitchFamily="34" charset="-122"/>
                  <a:ea typeface="微软雅黑" panose="020B0503020204020204" pitchFamily="34" charset="-122"/>
                </a:rPr>
                <a:t>学校绩效</a:t>
              </a:r>
              <a:endParaRPr lang="en-US" sz="1400" b="1">
                <a:solidFill>
                  <a:srgbClr val="FFFFFF"/>
                </a:solidFill>
                <a:latin typeface="微软雅黑" panose="020B0503020204020204" pitchFamily="34" charset="-122"/>
                <a:ea typeface="微软雅黑" panose="020B0503020204020204" pitchFamily="34" charset="-122"/>
                <a:cs typeface="黑体" pitchFamily="49" charset="-122"/>
              </a:endParaRPr>
            </a:p>
          </p:txBody>
        </p:sp>
        <p:sp>
          <p:nvSpPr>
            <p:cNvPr id="9" name="Rectangle 32"/>
            <p:cNvSpPr/>
            <p:nvPr/>
          </p:nvSpPr>
          <p:spPr bwMode="auto">
            <a:xfrm>
              <a:off x="6273484" y="1274238"/>
              <a:ext cx="1574800" cy="3048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a:defRPr/>
              </a:pPr>
              <a:r>
                <a:rPr lang="zh-CN" altLang="en-US" sz="1400" b="1" dirty="0">
                  <a:solidFill>
                    <a:srgbClr val="FFFFFF"/>
                  </a:solidFill>
                  <a:latin typeface="微软雅黑" panose="020B0503020204020204" pitchFamily="34" charset="-122"/>
                  <a:ea typeface="微软雅黑" panose="020B0503020204020204" pitchFamily="34" charset="-122"/>
                </a:rPr>
                <a:t>个体发展</a:t>
              </a:r>
              <a:endParaRPr lang="en-US" sz="1400" b="1" dirty="0">
                <a:solidFill>
                  <a:srgbClr val="FFFFFF"/>
                </a:solidFill>
                <a:latin typeface="微软雅黑" panose="020B0503020204020204" pitchFamily="34" charset="-122"/>
                <a:ea typeface="微软雅黑" panose="020B0503020204020204" pitchFamily="34" charset="-122"/>
                <a:cs typeface="黑体" pitchFamily="49" charset="-122"/>
              </a:endParaRPr>
            </a:p>
          </p:txBody>
        </p:sp>
        <p:sp>
          <p:nvSpPr>
            <p:cNvPr id="10" name="Rectangle 36"/>
            <p:cNvSpPr/>
            <p:nvPr/>
          </p:nvSpPr>
          <p:spPr bwMode="auto">
            <a:xfrm>
              <a:off x="6317934" y="2093388"/>
              <a:ext cx="1573212" cy="3048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a:defRPr/>
              </a:pPr>
              <a:r>
                <a:rPr lang="zh-CN" altLang="en-US" sz="1400" b="1">
                  <a:solidFill>
                    <a:srgbClr val="FFFFFF"/>
                  </a:solidFill>
                  <a:latin typeface="微软雅黑" panose="020B0503020204020204" pitchFamily="34" charset="-122"/>
                  <a:ea typeface="微软雅黑" panose="020B0503020204020204" pitchFamily="34" charset="-122"/>
                </a:rPr>
                <a:t>跟踪积累</a:t>
              </a:r>
              <a:endParaRPr lang="en-US" sz="1400" b="1">
                <a:solidFill>
                  <a:srgbClr val="FFFFFF"/>
                </a:solidFill>
                <a:latin typeface="微软雅黑" panose="020B0503020204020204" pitchFamily="34" charset="-122"/>
                <a:ea typeface="微软雅黑" panose="020B0503020204020204" pitchFamily="34" charset="-122"/>
                <a:cs typeface="黑体" pitchFamily="49" charset="-122"/>
              </a:endParaRPr>
            </a:p>
          </p:txBody>
        </p:sp>
        <p:sp>
          <p:nvSpPr>
            <p:cNvPr id="11" name="Rectangle 32"/>
            <p:cNvSpPr/>
            <p:nvPr/>
          </p:nvSpPr>
          <p:spPr bwMode="auto">
            <a:xfrm>
              <a:off x="3527109" y="2071163"/>
              <a:ext cx="1573212" cy="3048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a:defRPr/>
              </a:pPr>
              <a:r>
                <a:rPr lang="zh-CN" altLang="en-US" sz="1400" b="1">
                  <a:solidFill>
                    <a:srgbClr val="FFFFFF"/>
                  </a:solidFill>
                  <a:latin typeface="微软雅黑" panose="020B0503020204020204" pitchFamily="34" charset="-122"/>
                  <a:ea typeface="微软雅黑" panose="020B0503020204020204" pitchFamily="34" charset="-122"/>
                </a:rPr>
                <a:t>动态更新</a:t>
              </a:r>
              <a:endParaRPr lang="en-US" sz="1400" b="1">
                <a:solidFill>
                  <a:srgbClr val="FFFFFF"/>
                </a:solidFill>
                <a:latin typeface="微软雅黑" panose="020B0503020204020204" pitchFamily="34" charset="-122"/>
                <a:ea typeface="微软雅黑" panose="020B0503020204020204" pitchFamily="34" charset="-122"/>
                <a:cs typeface="黑体" pitchFamily="49" charset="-122"/>
              </a:endParaRPr>
            </a:p>
          </p:txBody>
        </p:sp>
        <p:sp>
          <p:nvSpPr>
            <p:cNvPr id="12" name="TextBox 19"/>
            <p:cNvSpPr txBox="1">
              <a:spLocks noChangeArrowheads="1"/>
            </p:cNvSpPr>
            <p:nvPr/>
          </p:nvSpPr>
          <p:spPr bwMode="auto">
            <a:xfrm>
              <a:off x="6754496" y="3020607"/>
              <a:ext cx="1520826" cy="169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9" tIns="34289" rIns="68579" bIns="34289">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indent="0">
                <a:lnSpc>
                  <a:spcPct val="120000"/>
                </a:lnSpc>
              </a:pPr>
              <a:r>
                <a:rPr lang="zh-CN" altLang="en-US" sz="1400" b="1" dirty="0">
                  <a:solidFill>
                    <a:srgbClr val="000000"/>
                  </a:solidFill>
                  <a:latin typeface="微软雅黑" panose="020B0503020204020204" pitchFamily="34" charset="-122"/>
                  <a:ea typeface="微软雅黑" panose="020B0503020204020204" pitchFamily="34" charset="-122"/>
                </a:rPr>
                <a:t>学校管理</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0" indent="0">
                <a:lnSpc>
                  <a:spcPct val="150000"/>
                </a:lnSpc>
              </a:pPr>
              <a:r>
                <a:rPr lang="zh-CN" altLang="en-US" sz="1400" b="1" dirty="0">
                  <a:solidFill>
                    <a:srgbClr val="000000"/>
                  </a:solidFill>
                  <a:latin typeface="微软雅黑" panose="020B0503020204020204" pitchFamily="34" charset="-122"/>
                  <a:ea typeface="微软雅黑" panose="020B0503020204020204" pitchFamily="34" charset="-122"/>
                </a:rPr>
                <a:t>学生数据</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0" indent="0">
                <a:lnSpc>
                  <a:spcPct val="150000"/>
                </a:lnSpc>
              </a:pPr>
              <a:r>
                <a:rPr lang="zh-CN" altLang="en-US" sz="1400" b="1" dirty="0">
                  <a:solidFill>
                    <a:srgbClr val="000000"/>
                  </a:solidFill>
                  <a:latin typeface="微软雅黑" panose="020B0503020204020204" pitchFamily="34" charset="-122"/>
                  <a:ea typeface="微软雅黑" panose="020B0503020204020204" pitchFamily="34" charset="-122"/>
                </a:rPr>
                <a:t>家长数据</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0" indent="0">
                <a:lnSpc>
                  <a:spcPct val="150000"/>
                </a:lnSpc>
              </a:pPr>
              <a:r>
                <a:rPr lang="zh-CN" altLang="en-US" sz="1400" b="1" dirty="0">
                  <a:solidFill>
                    <a:srgbClr val="000000"/>
                  </a:solidFill>
                  <a:latin typeface="微软雅黑" panose="020B0503020204020204" pitchFamily="34" charset="-122"/>
                  <a:ea typeface="微软雅黑" panose="020B0503020204020204" pitchFamily="34" charset="-122"/>
                </a:rPr>
                <a:t>社会评价</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0" indent="0">
                <a:lnSpc>
                  <a:spcPct val="120000"/>
                </a:lnSpc>
              </a:pPr>
              <a:endParaRPr lang="en-US" altLang="zh-CN" sz="1400" b="1" dirty="0">
                <a:solidFill>
                  <a:srgbClr val="000000"/>
                </a:solidFill>
                <a:latin typeface="微软雅黑" panose="020B0503020204020204" pitchFamily="34" charset="-122"/>
                <a:ea typeface="微软雅黑" panose="020B0503020204020204" pitchFamily="34" charset="-122"/>
              </a:endParaRPr>
            </a:p>
          </p:txBody>
        </p:sp>
        <p:sp>
          <p:nvSpPr>
            <p:cNvPr id="13" name="TextBox 19"/>
            <p:cNvSpPr txBox="1">
              <a:spLocks noChangeArrowheads="1"/>
            </p:cNvSpPr>
            <p:nvPr/>
          </p:nvSpPr>
          <p:spPr bwMode="auto">
            <a:xfrm>
              <a:off x="5167517" y="2983020"/>
              <a:ext cx="1520826" cy="1036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9" tIns="34289" rIns="68579" bIns="34289">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indent="0">
                <a:lnSpc>
                  <a:spcPct val="120000"/>
                </a:lnSpc>
              </a:pPr>
              <a:r>
                <a:rPr lang="zh-CN" altLang="en-US" sz="1400" b="1" dirty="0">
                  <a:solidFill>
                    <a:srgbClr val="000000"/>
                  </a:solidFill>
                  <a:latin typeface="微软雅黑" panose="020B0503020204020204" pitchFamily="34" charset="-122"/>
                  <a:ea typeface="微软雅黑" panose="020B0503020204020204" pitchFamily="34" charset="-122"/>
                </a:rPr>
                <a:t>学生成长档案</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0" indent="0">
                <a:lnSpc>
                  <a:spcPct val="150000"/>
                </a:lnSpc>
              </a:pPr>
              <a:r>
                <a:rPr lang="zh-CN" altLang="en-US" sz="1400" b="1" dirty="0">
                  <a:solidFill>
                    <a:srgbClr val="000000"/>
                  </a:solidFill>
                  <a:latin typeface="微软雅黑" panose="020B0503020204020204" pitchFamily="34" charset="-122"/>
                  <a:ea typeface="微软雅黑" panose="020B0503020204020204" pitchFamily="34" charset="-122"/>
                </a:rPr>
                <a:t>教师发展档案</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0" indent="0">
                <a:lnSpc>
                  <a:spcPct val="150000"/>
                </a:lnSpc>
              </a:pPr>
              <a:r>
                <a:rPr lang="zh-CN" altLang="en-US" sz="1400" b="1" dirty="0">
                  <a:solidFill>
                    <a:srgbClr val="000000"/>
                  </a:solidFill>
                  <a:latin typeface="微软雅黑" panose="020B0503020204020204" pitchFamily="34" charset="-122"/>
                  <a:ea typeface="微软雅黑" panose="020B0503020204020204" pitchFamily="34" charset="-122"/>
                </a:rPr>
                <a:t>绩效评价系统</a:t>
              </a:r>
              <a:endParaRPr lang="en-US" altLang="zh-CN" sz="1400" b="1" dirty="0">
                <a:solidFill>
                  <a:srgbClr val="000000"/>
                </a:solidFill>
                <a:latin typeface="微软雅黑" panose="020B0503020204020204" pitchFamily="34" charset="-122"/>
                <a:ea typeface="微软雅黑" panose="020B0503020204020204" pitchFamily="34" charset="-122"/>
              </a:endParaRPr>
            </a:p>
          </p:txBody>
        </p:sp>
        <p:sp>
          <p:nvSpPr>
            <p:cNvPr id="14" name="TextBox 19"/>
            <p:cNvSpPr txBox="1">
              <a:spLocks noChangeArrowheads="1"/>
            </p:cNvSpPr>
            <p:nvPr/>
          </p:nvSpPr>
          <p:spPr bwMode="auto">
            <a:xfrm>
              <a:off x="3888266" y="2975940"/>
              <a:ext cx="1520826" cy="1466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9" tIns="34289" rIns="68579" bIns="34289">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indent="0">
                <a:lnSpc>
                  <a:spcPct val="150000"/>
                </a:lnSpc>
              </a:pPr>
              <a:r>
                <a:rPr lang="zh-CN" altLang="en-US" sz="1400" b="1" dirty="0">
                  <a:solidFill>
                    <a:srgbClr val="000000"/>
                  </a:solidFill>
                  <a:latin typeface="微软雅黑" panose="020B0503020204020204" pitchFamily="34" charset="-122"/>
                  <a:ea typeface="微软雅黑" panose="020B0503020204020204" pitchFamily="34" charset="-122"/>
                </a:rPr>
                <a:t>系统规划</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0" indent="0">
                <a:lnSpc>
                  <a:spcPct val="150000"/>
                </a:lnSpc>
              </a:pPr>
              <a:r>
                <a:rPr lang="zh-CN" altLang="en-US" sz="1400" b="1" dirty="0">
                  <a:solidFill>
                    <a:srgbClr val="000000"/>
                  </a:solidFill>
                  <a:latin typeface="微软雅黑" panose="020B0503020204020204" pitchFamily="34" charset="-122"/>
                  <a:ea typeface="微软雅黑" panose="020B0503020204020204" pitchFamily="34" charset="-122"/>
                </a:rPr>
                <a:t>平台设计</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0" indent="0">
                <a:lnSpc>
                  <a:spcPct val="150000"/>
                </a:lnSpc>
              </a:pPr>
              <a:r>
                <a:rPr lang="zh-CN" altLang="en-US" sz="1400" b="1" dirty="0">
                  <a:solidFill>
                    <a:srgbClr val="000000"/>
                  </a:solidFill>
                  <a:latin typeface="微软雅黑" panose="020B0503020204020204" pitchFamily="34" charset="-122"/>
                  <a:ea typeface="微软雅黑" panose="020B0503020204020204" pitchFamily="34" charset="-122"/>
                </a:rPr>
                <a:t>常态应用</a:t>
              </a:r>
              <a:endParaRPr lang="en-US" altLang="zh-CN" sz="1400" b="1" dirty="0">
                <a:solidFill>
                  <a:srgbClr val="000000"/>
                </a:solidFill>
                <a:latin typeface="微软雅黑" panose="020B0503020204020204" pitchFamily="34" charset="-122"/>
                <a:ea typeface="微软雅黑" panose="020B0503020204020204" pitchFamily="34" charset="-122"/>
              </a:endParaRPr>
            </a:p>
            <a:p>
              <a:pPr marL="0" indent="0">
                <a:lnSpc>
                  <a:spcPct val="150000"/>
                </a:lnSpc>
              </a:pPr>
              <a:r>
                <a:rPr lang="zh-CN" altLang="en-US" sz="1400" b="1" dirty="0">
                  <a:solidFill>
                    <a:srgbClr val="000000"/>
                  </a:solidFill>
                  <a:latin typeface="微软雅黑" panose="020B0503020204020204" pitchFamily="34" charset="-122"/>
                  <a:ea typeface="微软雅黑" panose="020B0503020204020204" pitchFamily="34" charset="-122"/>
                </a:rPr>
                <a:t>数据共享</a:t>
              </a:r>
            </a:p>
          </p:txBody>
        </p:sp>
        <p:sp>
          <p:nvSpPr>
            <p:cNvPr id="15" name="Rectangle 36"/>
            <p:cNvSpPr/>
            <p:nvPr/>
          </p:nvSpPr>
          <p:spPr bwMode="auto">
            <a:xfrm>
              <a:off x="7514909" y="2093388"/>
              <a:ext cx="1574800" cy="304800"/>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anchor="ctr"/>
            <a:lstStyle/>
            <a:p>
              <a:pPr algn="ctr">
                <a:defRPr/>
              </a:pPr>
              <a:r>
                <a:rPr lang="zh-CN" altLang="en-US" sz="1400" b="1">
                  <a:solidFill>
                    <a:srgbClr val="FFFFFF"/>
                  </a:solidFill>
                  <a:latin typeface="微软雅黑" panose="020B0503020204020204" pitchFamily="34" charset="-122"/>
                  <a:ea typeface="微软雅黑" panose="020B0503020204020204" pitchFamily="34" charset="-122"/>
                </a:rPr>
                <a:t>“三级”</a:t>
              </a:r>
              <a:endParaRPr lang="en-US" sz="1400" b="1">
                <a:solidFill>
                  <a:srgbClr val="FFFFFF"/>
                </a:solidFill>
                <a:latin typeface="微软雅黑" panose="020B0503020204020204" pitchFamily="34" charset="-122"/>
                <a:ea typeface="微软雅黑" panose="020B0503020204020204" pitchFamily="34" charset="-122"/>
                <a:cs typeface="黑体" pitchFamily="49" charset="-122"/>
              </a:endParaRPr>
            </a:p>
          </p:txBody>
        </p:sp>
      </p:grpSp>
    </p:spTree>
    <p:extLst>
      <p:ext uri="{BB962C8B-B14F-4D97-AF65-F5344CB8AC3E}">
        <p14:creationId xmlns:p14="http://schemas.microsoft.com/office/powerpoint/2010/main" val="191015147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5.2 </a:t>
            </a:r>
            <a:r>
              <a:rPr lang="zh-CN" altLang="en-US" sz="2000" b="1" dirty="0">
                <a:solidFill>
                  <a:srgbClr val="005DA2"/>
                </a:solidFill>
                <a:latin typeface="微软雅黑" panose="020B0503020204020204" pitchFamily="34" charset="-122"/>
                <a:ea typeface="微软雅黑" panose="020B0503020204020204" pitchFamily="34" charset="-122"/>
              </a:rPr>
              <a:t>区域教育大数据的采集和分析技术如何与时俱进</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pic>
        <p:nvPicPr>
          <p:cNvPr id="28" name="图片 27"/>
          <p:cNvPicPr>
            <a:picLocks noChangeAspect="1"/>
          </p:cNvPicPr>
          <p:nvPr/>
        </p:nvPicPr>
        <p:blipFill rotWithShape="1">
          <a:blip r:embed="rId4">
            <a:extLst>
              <a:ext uri="{28A0092B-C50C-407E-A947-70E740481C1C}">
                <a14:useLocalDpi xmlns:a14="http://schemas.microsoft.com/office/drawing/2010/main" val="0"/>
              </a:ext>
            </a:extLst>
          </a:blip>
          <a:srcRect l="39" t="-1408" r="95740" b="1408"/>
          <a:stretch/>
        </p:blipFill>
        <p:spPr>
          <a:xfrm>
            <a:off x="19968" y="1173288"/>
            <a:ext cx="3094250" cy="3466784"/>
          </a:xfrm>
          <a:prstGeom prst="rect">
            <a:avLst/>
          </a:prstGeom>
        </p:spPr>
      </p:pic>
      <p:pic>
        <p:nvPicPr>
          <p:cNvPr id="29" name="图片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32469" y="1221535"/>
            <a:ext cx="6337613" cy="3418538"/>
          </a:xfrm>
          <a:prstGeom prst="rect">
            <a:avLst/>
          </a:prstGeom>
        </p:spPr>
      </p:pic>
      <p:sp>
        <p:nvSpPr>
          <p:cNvPr id="30" name="矩形 29"/>
          <p:cNvSpPr/>
          <p:nvPr/>
        </p:nvSpPr>
        <p:spPr bwMode="auto">
          <a:xfrm>
            <a:off x="1" y="1086289"/>
            <a:ext cx="2952241" cy="3699130"/>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bg1"/>
              </a:solidFill>
            </a:endParaRPr>
          </a:p>
        </p:txBody>
      </p:sp>
      <p:sp>
        <p:nvSpPr>
          <p:cNvPr id="32" name="矩形 31"/>
          <p:cNvSpPr/>
          <p:nvPr/>
        </p:nvSpPr>
        <p:spPr>
          <a:xfrm>
            <a:off x="543221" y="2123959"/>
            <a:ext cx="2507915" cy="2169825"/>
          </a:xfrm>
          <a:prstGeom prst="rect">
            <a:avLst/>
          </a:prstGeom>
        </p:spPr>
        <p:txBody>
          <a:bodyPr wrap="square">
            <a:spAutoFit/>
          </a:bodyPr>
          <a:lstStyle/>
          <a:p>
            <a:r>
              <a:rPr lang="zh-CN" altLang="en-US" b="1" spc="225" dirty="0">
                <a:solidFill>
                  <a:schemeClr val="bg1"/>
                </a:solidFill>
                <a:latin typeface="微软雅黑" pitchFamily="34" charset="-122"/>
                <a:ea typeface="微软雅黑" pitchFamily="34" charset="-122"/>
                <a:cs typeface="Times New Roman" pitchFamily="18" charset="0"/>
              </a:rPr>
              <a:t>智能数字校园</a:t>
            </a:r>
            <a:endParaRPr lang="en-US" altLang="zh-CN" b="1" spc="225" dirty="0">
              <a:solidFill>
                <a:schemeClr val="bg1"/>
              </a:solidFill>
              <a:latin typeface="微软雅黑" pitchFamily="34" charset="-122"/>
              <a:ea typeface="微软雅黑" pitchFamily="34" charset="-122"/>
              <a:cs typeface="Times New Roman" pitchFamily="18" charset="0"/>
            </a:endParaRPr>
          </a:p>
          <a:p>
            <a:endParaRPr lang="en-US" altLang="zh-CN" b="1" spc="225" dirty="0">
              <a:solidFill>
                <a:schemeClr val="bg1"/>
              </a:solidFill>
              <a:latin typeface="微软雅黑" pitchFamily="34" charset="-122"/>
              <a:ea typeface="微软雅黑" pitchFamily="34" charset="-122"/>
              <a:cs typeface="Times New Roman" pitchFamily="18" charset="0"/>
            </a:endParaRPr>
          </a:p>
          <a:p>
            <a:endParaRPr lang="en-US" altLang="zh-CN" b="1" spc="225" dirty="0">
              <a:solidFill>
                <a:schemeClr val="bg1"/>
              </a:solidFill>
              <a:latin typeface="微软雅黑" pitchFamily="34" charset="-122"/>
              <a:ea typeface="微软雅黑" pitchFamily="34" charset="-122"/>
              <a:cs typeface="Times New Roman" pitchFamily="18" charset="0"/>
            </a:endParaRPr>
          </a:p>
          <a:p>
            <a:endParaRPr lang="en-US" altLang="zh-CN" b="1" spc="225" dirty="0">
              <a:solidFill>
                <a:schemeClr val="bg1"/>
              </a:solidFill>
              <a:latin typeface="微软雅黑" pitchFamily="34" charset="-122"/>
              <a:ea typeface="微软雅黑" pitchFamily="34" charset="-122"/>
              <a:cs typeface="Times New Roman" pitchFamily="18" charset="0"/>
            </a:endParaRPr>
          </a:p>
          <a:p>
            <a:endParaRPr lang="en-US" altLang="zh-CN" b="1" spc="225" dirty="0">
              <a:solidFill>
                <a:schemeClr val="bg1"/>
              </a:solidFill>
              <a:latin typeface="微软雅黑" pitchFamily="34" charset="-122"/>
              <a:ea typeface="微软雅黑" pitchFamily="34" charset="-122"/>
              <a:cs typeface="Times New Roman" pitchFamily="18" charset="0"/>
            </a:endParaRPr>
          </a:p>
          <a:p>
            <a:r>
              <a:rPr lang="zh-CN" altLang="en-US" b="1" spc="225" dirty="0">
                <a:solidFill>
                  <a:schemeClr val="bg1"/>
                </a:solidFill>
                <a:latin typeface="微软雅黑" pitchFamily="34" charset="-122"/>
                <a:ea typeface="微软雅黑" pitchFamily="34" charset="-122"/>
                <a:cs typeface="Times New Roman" pitchFamily="18" charset="0"/>
              </a:rPr>
              <a:t>科技实践课程</a:t>
            </a:r>
            <a:endParaRPr lang="en-US" altLang="zh-CN" b="1" spc="225" dirty="0">
              <a:solidFill>
                <a:schemeClr val="bg1"/>
              </a:solidFill>
              <a:latin typeface="微软雅黑" pitchFamily="34" charset="-122"/>
              <a:ea typeface="微软雅黑" pitchFamily="34" charset="-122"/>
              <a:cs typeface="Times New Roman" pitchFamily="18" charset="0"/>
            </a:endParaRPr>
          </a:p>
          <a:p>
            <a:r>
              <a:rPr lang="en-US" altLang="zh-CN" sz="1350" b="1" spc="225" dirty="0">
                <a:solidFill>
                  <a:schemeClr val="bg1"/>
                </a:solidFill>
                <a:latin typeface="微软雅黑" pitchFamily="34" charset="-122"/>
                <a:ea typeface="微软雅黑" pitchFamily="34" charset="-122"/>
                <a:cs typeface="Times New Roman" pitchFamily="18" charset="0"/>
              </a:rPr>
              <a:t>STEM</a:t>
            </a:r>
            <a:r>
              <a:rPr lang="zh-CN" altLang="zh-CN" sz="1350" b="1" spc="225" dirty="0">
                <a:solidFill>
                  <a:schemeClr val="bg1"/>
                </a:solidFill>
                <a:latin typeface="微软雅黑" pitchFamily="34" charset="-122"/>
                <a:ea typeface="微软雅黑" pitchFamily="34" charset="-122"/>
                <a:cs typeface="Times New Roman" pitchFamily="18" charset="0"/>
              </a:rPr>
              <a:t>课程</a:t>
            </a:r>
            <a:endParaRPr lang="en-US" altLang="zh-CN" sz="1350" b="1" spc="225" dirty="0">
              <a:solidFill>
                <a:schemeClr val="bg1"/>
              </a:solidFill>
              <a:latin typeface="微软雅黑" pitchFamily="34" charset="-122"/>
              <a:ea typeface="微软雅黑" pitchFamily="34" charset="-122"/>
              <a:cs typeface="Times New Roman" pitchFamily="18" charset="0"/>
            </a:endParaRPr>
          </a:p>
          <a:p>
            <a:r>
              <a:rPr lang="en-US" altLang="zh-CN" sz="1350" b="1" spc="225" dirty="0">
                <a:solidFill>
                  <a:schemeClr val="bg1"/>
                </a:solidFill>
                <a:latin typeface="微软雅黑" pitchFamily="34" charset="-122"/>
                <a:ea typeface="微软雅黑" pitchFamily="34" charset="-122"/>
                <a:cs typeface="Times New Roman" pitchFamily="18" charset="0"/>
              </a:rPr>
              <a:t>IDT</a:t>
            </a:r>
            <a:r>
              <a:rPr lang="zh-CN" altLang="zh-CN" sz="1350" b="1" spc="225" dirty="0">
                <a:solidFill>
                  <a:schemeClr val="bg1"/>
                </a:solidFill>
                <a:latin typeface="微软雅黑" pitchFamily="34" charset="-122"/>
                <a:ea typeface="微软雅黑" pitchFamily="34" charset="-122"/>
                <a:cs typeface="Times New Roman" pitchFamily="18" charset="0"/>
              </a:rPr>
              <a:t>课程</a:t>
            </a:r>
          </a:p>
        </p:txBody>
      </p:sp>
      <p:pic>
        <p:nvPicPr>
          <p:cNvPr id="33" name="图片 3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7663" y="3614789"/>
            <a:ext cx="1258296" cy="1457782"/>
          </a:xfrm>
          <a:prstGeom prst="rect">
            <a:avLst/>
          </a:prstGeom>
        </p:spPr>
      </p:pic>
      <p:pic>
        <p:nvPicPr>
          <p:cNvPr id="34" name="图片 33"/>
          <p:cNvPicPr>
            <a:picLocks noChangeAspect="1"/>
          </p:cNvPicPr>
          <p:nvPr/>
        </p:nvPicPr>
        <p:blipFill>
          <a:blip r:embed="rId6"/>
          <a:stretch>
            <a:fillRect/>
          </a:stretch>
        </p:blipFill>
        <p:spPr>
          <a:xfrm>
            <a:off x="1598331" y="1552551"/>
            <a:ext cx="397695" cy="191991"/>
          </a:xfrm>
          <a:prstGeom prst="rect">
            <a:avLst/>
          </a:prstGeom>
        </p:spPr>
      </p:pic>
      <p:pic>
        <p:nvPicPr>
          <p:cNvPr id="35" name="图片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5778" y="1321481"/>
            <a:ext cx="802477" cy="802477"/>
          </a:xfrm>
          <a:prstGeom prst="rect">
            <a:avLst/>
          </a:prstGeom>
        </p:spPr>
      </p:pic>
      <p:pic>
        <p:nvPicPr>
          <p:cNvPr id="36" name="图片 35"/>
          <p:cNvPicPr>
            <a:picLocks noChangeAspect="1"/>
          </p:cNvPicPr>
          <p:nvPr/>
        </p:nvPicPr>
        <p:blipFill rotWithShape="1">
          <a:blip r:embed="rId8" cstate="print"/>
          <a:srcRect l="20789" t="22317" r="14952" b="34444"/>
          <a:stretch/>
        </p:blipFill>
        <p:spPr>
          <a:xfrm>
            <a:off x="803749" y="2630695"/>
            <a:ext cx="963461" cy="878450"/>
          </a:xfrm>
          <a:prstGeom prst="ellipse">
            <a:avLst/>
          </a:prstGeom>
        </p:spPr>
      </p:pic>
      <p:sp>
        <p:nvSpPr>
          <p:cNvPr id="37" name="直角三角形 36"/>
          <p:cNvSpPr/>
          <p:nvPr/>
        </p:nvSpPr>
        <p:spPr bwMode="auto">
          <a:xfrm>
            <a:off x="2952242" y="1086289"/>
            <a:ext cx="98894" cy="135245"/>
          </a:xfrm>
          <a:prstGeom prst="rtTriangle">
            <a:avLst/>
          </a:prstGeom>
          <a:solidFill>
            <a:srgbClr val="9A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bg1"/>
              </a:solidFill>
            </a:endParaRPr>
          </a:p>
        </p:txBody>
      </p:sp>
      <p:sp>
        <p:nvSpPr>
          <p:cNvPr id="38" name="直角三角形 37"/>
          <p:cNvSpPr/>
          <p:nvPr/>
        </p:nvSpPr>
        <p:spPr bwMode="auto">
          <a:xfrm flipV="1">
            <a:off x="2952241" y="4651451"/>
            <a:ext cx="98894" cy="135245"/>
          </a:xfrm>
          <a:prstGeom prst="rtTriangle">
            <a:avLst/>
          </a:prstGeom>
          <a:solidFill>
            <a:srgbClr val="9A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chemeClr val="bg1"/>
              </a:solidFill>
            </a:endParaRPr>
          </a:p>
        </p:txBody>
      </p:sp>
    </p:spTree>
    <p:extLst>
      <p:ext uri="{BB962C8B-B14F-4D97-AF65-F5344CB8AC3E}">
        <p14:creationId xmlns:p14="http://schemas.microsoft.com/office/powerpoint/2010/main" val="32704106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867224" y="915566"/>
            <a:ext cx="3061834" cy="504056"/>
          </a:xfrm>
          <a:prstGeom prst="rect">
            <a:avLst/>
          </a:prstGeom>
        </p:spPr>
        <p:txBody>
          <a:bodyPr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CN" altLang="en-US" b="1" dirty="0">
                <a:solidFill>
                  <a:schemeClr val="accent1"/>
                </a:solidFill>
                <a:latin typeface="微软雅黑" panose="020B0503020204020204" pitchFamily="34" charset="-122"/>
                <a:ea typeface="微软雅黑" panose="020B0503020204020204" pitchFamily="34" charset="-122"/>
              </a:rPr>
              <a:t>前言思考</a:t>
            </a:r>
            <a:r>
              <a:rPr lang="en-US" altLang="zh-CN" b="1" dirty="0">
                <a:solidFill>
                  <a:schemeClr val="accent1"/>
                </a:solidFill>
                <a:latin typeface="微软雅黑" panose="020B0503020204020204" pitchFamily="34" charset="-122"/>
                <a:ea typeface="微软雅黑" panose="020B0503020204020204" pitchFamily="34" charset="-122"/>
              </a:rPr>
              <a:t>/</a:t>
            </a:r>
            <a:r>
              <a:rPr lang="en-US" altLang="zh-CN" sz="1800" b="1" dirty="0">
                <a:solidFill>
                  <a:schemeClr val="accent1"/>
                </a:solidFill>
                <a:latin typeface="微软雅黑" panose="020B0503020204020204" pitchFamily="34" charset="-122"/>
                <a:ea typeface="微软雅黑" panose="020B0503020204020204" pitchFamily="34" charset="-122"/>
              </a:rPr>
              <a:t>PREFACE</a:t>
            </a:r>
            <a:endParaRPr lang="en-GB" sz="1800" b="1" dirty="0">
              <a:solidFill>
                <a:schemeClr val="accent1"/>
              </a:solidFill>
              <a:latin typeface="微软雅黑" panose="020B0503020204020204" pitchFamily="34" charset="-122"/>
              <a:ea typeface="微软雅黑" panose="020B0503020204020204" pitchFamily="34" charset="-122"/>
            </a:endParaRPr>
          </a:p>
        </p:txBody>
      </p:sp>
      <p:sp>
        <p:nvSpPr>
          <p:cNvPr id="5" name="TextBox 4"/>
          <p:cNvSpPr txBox="1"/>
          <p:nvPr/>
        </p:nvSpPr>
        <p:spPr>
          <a:xfrm>
            <a:off x="556223" y="1987058"/>
            <a:ext cx="6809980" cy="1964771"/>
          </a:xfrm>
          <a:prstGeom prst="rect">
            <a:avLst/>
          </a:prstGeom>
          <a:noFill/>
        </p:spPr>
        <p:txBody>
          <a:bodyPr wrap="square" lIns="68584" tIns="34291" rIns="68584" bIns="34291" rtlCol="0">
            <a:spAutoFit/>
          </a:bodyPr>
          <a:lstStyle/>
          <a:p>
            <a:pPr defTabSz="685800" eaLnBrk="0" hangingPunct="0">
              <a:lnSpc>
                <a:spcPct val="150000"/>
              </a:lnSpc>
            </a:pPr>
            <a:r>
              <a:rPr lang="en-US" altLang="zh-CN" sz="2000" b="1"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2000" b="1"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教育治理</a:t>
            </a:r>
            <a:r>
              <a:rPr lang="en-US" altLang="zh-CN" sz="2000" b="1"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把教育领域内各主体纳入行政范畴，充分发挥其能动性，在持续协调、引导各方达成共识的基础上，不断改进目标和手段的一种新型教育行政方式。</a:t>
            </a:r>
            <a:r>
              <a:rPr lang="en-US"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 </a:t>
            </a:r>
          </a:p>
          <a:p>
            <a:pPr defTabSz="685800" eaLnBrk="0" hangingPunct="0">
              <a:lnSpc>
                <a:spcPct val="150000"/>
              </a:lnSpc>
            </a:pPr>
            <a:r>
              <a:rPr lang="en-US"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教育治理</a:t>
            </a:r>
            <a:r>
              <a:rPr lang="en-US"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是产生于共识之上，</a:t>
            </a:r>
            <a:r>
              <a:rPr lang="en-US"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教育治理</a:t>
            </a:r>
            <a:r>
              <a:rPr lang="en-US"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的实现也就是追求一种符合真实、正确（正当）和真诚的</a:t>
            </a:r>
            <a:r>
              <a:rPr lang="en-US"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教育共识</a:t>
            </a:r>
            <a:r>
              <a:rPr lang="en-US"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600" dirty="0">
              <a:solidFill>
                <a:srgbClr val="3B3838"/>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Parallelogram 21"/>
          <p:cNvSpPr/>
          <p:nvPr/>
        </p:nvSpPr>
        <p:spPr>
          <a:xfrm>
            <a:off x="7136070" y="-2866"/>
            <a:ext cx="1658880" cy="3606733"/>
          </a:xfrm>
          <a:prstGeom prst="parallelogram">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22"/>
          <p:cNvSpPr/>
          <p:nvPr/>
        </p:nvSpPr>
        <p:spPr>
          <a:xfrm>
            <a:off x="7596336" y="1536767"/>
            <a:ext cx="1658880" cy="3606733"/>
          </a:xfrm>
          <a:prstGeom prst="parallelogram">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直接连接符 12"/>
          <p:cNvCxnSpPr/>
          <p:nvPr/>
        </p:nvCxnSpPr>
        <p:spPr>
          <a:xfrm>
            <a:off x="978872" y="1544039"/>
            <a:ext cx="547260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组合 25"/>
          <p:cNvGrpSpPr/>
          <p:nvPr/>
        </p:nvGrpSpPr>
        <p:grpSpPr>
          <a:xfrm>
            <a:off x="6152189" y="1077866"/>
            <a:ext cx="341135" cy="341756"/>
            <a:chOff x="6084168" y="1274820"/>
            <a:chExt cx="432048" cy="432834"/>
          </a:xfrm>
        </p:grpSpPr>
        <p:sp>
          <p:nvSpPr>
            <p:cNvPr id="27"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8"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3" name="组合 28"/>
          <p:cNvGrpSpPr/>
          <p:nvPr/>
        </p:nvGrpSpPr>
        <p:grpSpPr>
          <a:xfrm>
            <a:off x="5166969" y="1078093"/>
            <a:ext cx="341135" cy="341135"/>
            <a:chOff x="4788024" y="1275213"/>
            <a:chExt cx="432048" cy="432048"/>
          </a:xfrm>
        </p:grpSpPr>
        <p:sp>
          <p:nvSpPr>
            <p:cNvPr id="30"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31"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 name="组合 31"/>
          <p:cNvGrpSpPr/>
          <p:nvPr/>
        </p:nvGrpSpPr>
        <p:grpSpPr>
          <a:xfrm>
            <a:off x="5670405" y="1077866"/>
            <a:ext cx="341755" cy="341756"/>
            <a:chOff x="5436096" y="1274820"/>
            <a:chExt cx="432833" cy="432834"/>
          </a:xfrm>
        </p:grpSpPr>
        <p:sp>
          <p:nvSpPr>
            <p:cNvPr id="33"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34"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7" name="组合 34"/>
          <p:cNvGrpSpPr/>
          <p:nvPr/>
        </p:nvGrpSpPr>
        <p:grpSpPr>
          <a:xfrm>
            <a:off x="4158237" y="1077866"/>
            <a:ext cx="341755" cy="341756"/>
            <a:chOff x="3491880" y="1274820"/>
            <a:chExt cx="432833" cy="432834"/>
          </a:xfrm>
        </p:grpSpPr>
        <p:sp>
          <p:nvSpPr>
            <p:cNvPr id="36"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37"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8" name="组合 37"/>
          <p:cNvGrpSpPr/>
          <p:nvPr/>
        </p:nvGrpSpPr>
        <p:grpSpPr>
          <a:xfrm>
            <a:off x="4662293" y="1077866"/>
            <a:ext cx="341755" cy="341756"/>
            <a:chOff x="4139952" y="1274820"/>
            <a:chExt cx="432833" cy="432834"/>
          </a:xfrm>
        </p:grpSpPr>
        <p:sp>
          <p:nvSpPr>
            <p:cNvPr id="39"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40"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spTree>
    <p:extLst>
      <p:ext uri="{BB962C8B-B14F-4D97-AF65-F5344CB8AC3E}">
        <p14:creationId xmlns:p14="http://schemas.microsoft.com/office/powerpoint/2010/main" val="123426411"/>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dissolve">
                                      <p:cBhvr>
                                        <p:cTn id="16" dur="500"/>
                                        <p:tgtEl>
                                          <p:spTgt spid="4">
                                            <p:txEl>
                                              <p:pRg st="0" end="0"/>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par>
                                <p:cTn id="27" presetID="53" presetClass="entr" presetSubtype="16" fill="hold" nodeType="withEffect">
                                  <p:stCondLst>
                                    <p:cond delay="20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par>
                                <p:cTn id="32" presetID="53" presetClass="entr" presetSubtype="16" fill="hold" nodeType="withEffect">
                                  <p:stCondLst>
                                    <p:cond delay="40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par>
                                <p:cTn id="37" presetID="53" presetClass="entr" presetSubtype="16" fill="hold" nodeType="withEffect">
                                  <p:stCondLst>
                                    <p:cond delay="600"/>
                                  </p:stCondLst>
                                  <p:childTnLst>
                                    <p:set>
                                      <p:cBhvr>
                                        <p:cTn id="38" dur="1" fill="hold">
                                          <p:stCondLst>
                                            <p:cond delay="0"/>
                                          </p:stCondLst>
                                        </p:cTn>
                                        <p:tgtEl>
                                          <p:spTgt spid="6"/>
                                        </p:tgtEl>
                                        <p:attrNameLst>
                                          <p:attrName>style.visibility</p:attrName>
                                        </p:attrNameLst>
                                      </p:cBhvr>
                                      <p:to>
                                        <p:strVal val="visible"/>
                                      </p:to>
                                    </p:set>
                                    <p:anim calcmode="lin" valueType="num">
                                      <p:cBhvr>
                                        <p:cTn id="39" dur="500" fill="hold"/>
                                        <p:tgtEl>
                                          <p:spTgt spid="6"/>
                                        </p:tgtEl>
                                        <p:attrNameLst>
                                          <p:attrName>ppt_w</p:attrName>
                                        </p:attrNameLst>
                                      </p:cBhvr>
                                      <p:tavLst>
                                        <p:tav tm="0">
                                          <p:val>
                                            <p:fltVal val="0"/>
                                          </p:val>
                                        </p:tav>
                                        <p:tav tm="100000">
                                          <p:val>
                                            <p:strVal val="#ppt_w"/>
                                          </p:val>
                                        </p:tav>
                                      </p:tavLst>
                                    </p:anim>
                                    <p:anim calcmode="lin" valueType="num">
                                      <p:cBhvr>
                                        <p:cTn id="40" dur="500" fill="hold"/>
                                        <p:tgtEl>
                                          <p:spTgt spid="6"/>
                                        </p:tgtEl>
                                        <p:attrNameLst>
                                          <p:attrName>ppt_h</p:attrName>
                                        </p:attrNameLst>
                                      </p:cBhvr>
                                      <p:tavLst>
                                        <p:tav tm="0">
                                          <p:val>
                                            <p:fltVal val="0"/>
                                          </p:val>
                                        </p:tav>
                                        <p:tav tm="100000">
                                          <p:val>
                                            <p:strVal val="#ppt_h"/>
                                          </p:val>
                                        </p:tav>
                                      </p:tavLst>
                                    </p:anim>
                                    <p:animEffect transition="in" filter="fade">
                                      <p:cBhvr>
                                        <p:cTn id="41" dur="500"/>
                                        <p:tgtEl>
                                          <p:spTgt spid="6"/>
                                        </p:tgtEl>
                                      </p:cBhvr>
                                    </p:animEffect>
                                  </p:childTnLst>
                                </p:cTn>
                              </p:par>
                              <p:par>
                                <p:cTn id="42" presetID="53" presetClass="entr" presetSubtype="16" fill="hold" nodeType="withEffect">
                                  <p:stCondLst>
                                    <p:cond delay="800"/>
                                  </p:stCondLst>
                                  <p:childTnLst>
                                    <p:set>
                                      <p:cBhvr>
                                        <p:cTn id="43" dur="1" fill="hold">
                                          <p:stCondLst>
                                            <p:cond delay="0"/>
                                          </p:stCondLst>
                                        </p:cTn>
                                        <p:tgtEl>
                                          <p:spTgt spid="2"/>
                                        </p:tgtEl>
                                        <p:attrNameLst>
                                          <p:attrName>style.visibility</p:attrName>
                                        </p:attrNameLst>
                                      </p:cBhvr>
                                      <p:to>
                                        <p:strVal val="visible"/>
                                      </p:to>
                                    </p:set>
                                    <p:anim calcmode="lin" valueType="num">
                                      <p:cBhvr>
                                        <p:cTn id="44" dur="500" fill="hold"/>
                                        <p:tgtEl>
                                          <p:spTgt spid="2"/>
                                        </p:tgtEl>
                                        <p:attrNameLst>
                                          <p:attrName>ppt_w</p:attrName>
                                        </p:attrNameLst>
                                      </p:cBhvr>
                                      <p:tavLst>
                                        <p:tav tm="0">
                                          <p:val>
                                            <p:fltVal val="0"/>
                                          </p:val>
                                        </p:tav>
                                        <p:tav tm="100000">
                                          <p:val>
                                            <p:strVal val="#ppt_w"/>
                                          </p:val>
                                        </p:tav>
                                      </p:tavLst>
                                    </p:anim>
                                    <p:anim calcmode="lin" valueType="num">
                                      <p:cBhvr>
                                        <p:cTn id="45" dur="500" fill="hold"/>
                                        <p:tgtEl>
                                          <p:spTgt spid="2"/>
                                        </p:tgtEl>
                                        <p:attrNameLst>
                                          <p:attrName>ppt_h</p:attrName>
                                        </p:attrNameLst>
                                      </p:cBhvr>
                                      <p:tavLst>
                                        <p:tav tm="0">
                                          <p:val>
                                            <p:fltVal val="0"/>
                                          </p:val>
                                        </p:tav>
                                        <p:tav tm="100000">
                                          <p:val>
                                            <p:strVal val="#ppt_h"/>
                                          </p:val>
                                        </p:tav>
                                      </p:tavLst>
                                    </p:anim>
                                    <p:animEffect transition="in" filter="fade">
                                      <p:cBhvr>
                                        <p:cTn id="46" dur="500"/>
                                        <p:tgtEl>
                                          <p:spTgt spid="2"/>
                                        </p:tgtEl>
                                      </p:cBhvr>
                                    </p:animEffect>
                                  </p:childTnLst>
                                </p:cTn>
                              </p:par>
                            </p:childTnLst>
                          </p:cTn>
                        </p:par>
                        <p:par>
                          <p:cTn id="47" fill="hold">
                            <p:stCondLst>
                              <p:cond delay="2800"/>
                            </p:stCondLst>
                            <p:childTnLst>
                              <p:par>
                                <p:cTn id="48" presetID="10" presetClass="entr" presetSubtype="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5.2 </a:t>
            </a:r>
            <a:r>
              <a:rPr lang="zh-CN" altLang="en-US" sz="2000" b="1" dirty="0">
                <a:solidFill>
                  <a:srgbClr val="005DA2"/>
                </a:solidFill>
                <a:latin typeface="微软雅黑" panose="020B0503020204020204" pitchFamily="34" charset="-122"/>
                <a:ea typeface="微软雅黑" panose="020B0503020204020204" pitchFamily="34" charset="-122"/>
              </a:rPr>
              <a:t>区域教育大数据的采集和分析技术如何与时俱进</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
        <p:nvSpPr>
          <p:cNvPr id="43" name="椭圆 17"/>
          <p:cNvSpPr>
            <a:spLocks noChangeArrowheads="1"/>
          </p:cNvSpPr>
          <p:nvPr/>
        </p:nvSpPr>
        <p:spPr bwMode="auto">
          <a:xfrm>
            <a:off x="6164038" y="1417683"/>
            <a:ext cx="485775" cy="48666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zh-CN" altLang="zh-CN" sz="1013">
              <a:solidFill>
                <a:srgbClr val="FFFFFF"/>
              </a:solidFill>
              <a:latin typeface="宋体" panose="02010600030101010101" pitchFamily="2" charset="-122"/>
              <a:sym typeface="宋体" panose="02010600030101010101" pitchFamily="2" charset="-122"/>
            </a:endParaRPr>
          </a:p>
        </p:txBody>
      </p:sp>
      <p:sp>
        <p:nvSpPr>
          <p:cNvPr id="44" name="TextBox 2"/>
          <p:cNvSpPr>
            <a:spLocks noChangeArrowheads="1"/>
          </p:cNvSpPr>
          <p:nvPr/>
        </p:nvSpPr>
        <p:spPr bwMode="auto">
          <a:xfrm>
            <a:off x="6731646" y="2260497"/>
            <a:ext cx="157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dirty="0">
                <a:solidFill>
                  <a:srgbClr val="262626"/>
                </a:solidFill>
                <a:latin typeface="幼圆" panose="02010509060101010101" pitchFamily="49" charset="-122"/>
                <a:ea typeface="幼圆" panose="02010509060101010101" pitchFamily="49" charset="-122"/>
                <a:sym typeface="微软雅黑" panose="020B0503020204020204" pitchFamily="34" charset="-122"/>
              </a:rPr>
              <a:t>客观</a:t>
            </a:r>
            <a:endParaRPr lang="en-US" altLang="zh-CN" sz="2400" dirty="0">
              <a:solidFill>
                <a:srgbClr val="262626"/>
              </a:solidFill>
              <a:latin typeface="幼圆" panose="02010509060101010101" pitchFamily="49" charset="-122"/>
              <a:ea typeface="幼圆" panose="02010509060101010101" pitchFamily="49" charset="-122"/>
              <a:sym typeface="微软雅黑" panose="020B0503020204020204" pitchFamily="34" charset="-122"/>
            </a:endParaRPr>
          </a:p>
        </p:txBody>
      </p:sp>
      <p:sp>
        <p:nvSpPr>
          <p:cNvPr id="45" name="椭圆 21"/>
          <p:cNvSpPr>
            <a:spLocks noChangeArrowheads="1"/>
          </p:cNvSpPr>
          <p:nvPr/>
        </p:nvSpPr>
        <p:spPr bwMode="auto">
          <a:xfrm>
            <a:off x="6173541" y="2282007"/>
            <a:ext cx="486668" cy="485775"/>
          </a:xfrm>
          <a:prstGeom prst="ellipse">
            <a:avLst/>
          </a:pr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zh-CN" altLang="zh-CN" sz="1013">
              <a:solidFill>
                <a:srgbClr val="FFFFFF"/>
              </a:solidFill>
              <a:latin typeface="宋体" panose="02010600030101010101" pitchFamily="2" charset="-122"/>
              <a:sym typeface="宋体" panose="02010600030101010101" pitchFamily="2" charset="-122"/>
            </a:endParaRPr>
          </a:p>
        </p:txBody>
      </p:sp>
      <p:sp>
        <p:nvSpPr>
          <p:cNvPr id="46" name="TextBox 2"/>
          <p:cNvSpPr>
            <a:spLocks noChangeArrowheads="1"/>
          </p:cNvSpPr>
          <p:nvPr/>
        </p:nvSpPr>
        <p:spPr bwMode="auto">
          <a:xfrm>
            <a:off x="6731646" y="3125923"/>
            <a:ext cx="157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dirty="0">
                <a:solidFill>
                  <a:srgbClr val="262626"/>
                </a:solidFill>
                <a:latin typeface="幼圆" panose="02010509060101010101" pitchFamily="49" charset="-122"/>
                <a:ea typeface="幼圆" panose="02010509060101010101" pitchFamily="49" charset="-122"/>
                <a:sym typeface="微软雅黑" panose="020B0503020204020204" pitchFamily="34" charset="-122"/>
              </a:rPr>
              <a:t>科学</a:t>
            </a:r>
            <a:endParaRPr lang="en-US" altLang="zh-CN" sz="2400" dirty="0">
              <a:solidFill>
                <a:srgbClr val="262626"/>
              </a:solidFill>
              <a:latin typeface="幼圆" panose="02010509060101010101" pitchFamily="49" charset="-122"/>
              <a:ea typeface="幼圆" panose="02010509060101010101" pitchFamily="49" charset="-122"/>
              <a:sym typeface="微软雅黑" panose="020B0503020204020204" pitchFamily="34" charset="-122"/>
            </a:endParaRPr>
          </a:p>
        </p:txBody>
      </p:sp>
      <p:sp>
        <p:nvSpPr>
          <p:cNvPr id="48" name="椭圆 25"/>
          <p:cNvSpPr>
            <a:spLocks noChangeArrowheads="1"/>
          </p:cNvSpPr>
          <p:nvPr/>
        </p:nvSpPr>
        <p:spPr bwMode="auto">
          <a:xfrm>
            <a:off x="6173541" y="3128112"/>
            <a:ext cx="486668" cy="486668"/>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zh-CN" altLang="zh-CN" sz="1013">
              <a:solidFill>
                <a:srgbClr val="FFFFFF"/>
              </a:solidFill>
              <a:latin typeface="宋体" panose="02010600030101010101" pitchFamily="2" charset="-122"/>
              <a:sym typeface="宋体" panose="02010600030101010101" pitchFamily="2" charset="-122"/>
            </a:endParaRPr>
          </a:p>
        </p:txBody>
      </p:sp>
      <p:sp>
        <p:nvSpPr>
          <p:cNvPr id="49" name="TextBox 2"/>
          <p:cNvSpPr>
            <a:spLocks noChangeArrowheads="1"/>
          </p:cNvSpPr>
          <p:nvPr/>
        </p:nvSpPr>
        <p:spPr bwMode="auto">
          <a:xfrm>
            <a:off x="6720152" y="4020263"/>
            <a:ext cx="157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dirty="0">
                <a:solidFill>
                  <a:srgbClr val="262626"/>
                </a:solidFill>
                <a:latin typeface="幼圆" panose="02010509060101010101" pitchFamily="49" charset="-122"/>
                <a:ea typeface="幼圆" panose="02010509060101010101" pitchFamily="49" charset="-122"/>
                <a:sym typeface="微软雅黑" panose="020B0503020204020204" pitchFamily="34" charset="-122"/>
              </a:rPr>
              <a:t>促进成长</a:t>
            </a:r>
            <a:endParaRPr lang="en-US" altLang="zh-CN" sz="2400" dirty="0">
              <a:solidFill>
                <a:srgbClr val="262626"/>
              </a:solidFill>
              <a:latin typeface="幼圆" panose="02010509060101010101" pitchFamily="49" charset="-122"/>
              <a:ea typeface="幼圆" panose="02010509060101010101" pitchFamily="49" charset="-122"/>
              <a:sym typeface="微软雅黑" panose="020B0503020204020204" pitchFamily="34" charset="-122"/>
            </a:endParaRPr>
          </a:p>
        </p:txBody>
      </p:sp>
      <p:sp>
        <p:nvSpPr>
          <p:cNvPr id="50" name="椭圆 29"/>
          <p:cNvSpPr>
            <a:spLocks noChangeArrowheads="1"/>
          </p:cNvSpPr>
          <p:nvPr/>
        </p:nvSpPr>
        <p:spPr bwMode="auto">
          <a:xfrm>
            <a:off x="6173541" y="3965454"/>
            <a:ext cx="486668" cy="485775"/>
          </a:xfrm>
          <a:prstGeom prst="ellipse">
            <a:avLst/>
          </a:prstGeom>
          <a:solidFill>
            <a:schemeClr val="accent1">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lang="zh-CN" altLang="zh-CN" sz="1013">
              <a:solidFill>
                <a:srgbClr val="FFFFFF"/>
              </a:solidFill>
              <a:latin typeface="宋体" panose="02010600030101010101" pitchFamily="2" charset="-122"/>
              <a:sym typeface="宋体" panose="02010600030101010101" pitchFamily="2" charset="-122"/>
            </a:endParaRPr>
          </a:p>
        </p:txBody>
      </p:sp>
      <p:grpSp>
        <p:nvGrpSpPr>
          <p:cNvPr id="56" name="组合 28">
            <a:extLst>
              <a:ext uri="{FF2B5EF4-FFF2-40B4-BE49-F238E27FC236}">
                <a16:creationId xmlns="" xmlns:a16="http://schemas.microsoft.com/office/drawing/2014/main" id="{CFC17326-BD36-4A29-8E0D-CEE41790D557}"/>
              </a:ext>
            </a:extLst>
          </p:cNvPr>
          <p:cNvGrpSpPr/>
          <p:nvPr/>
        </p:nvGrpSpPr>
        <p:grpSpPr>
          <a:xfrm>
            <a:off x="6323722" y="3261827"/>
            <a:ext cx="193903" cy="236350"/>
            <a:chOff x="6069810" y="2547847"/>
            <a:chExt cx="193903" cy="236350"/>
          </a:xfrm>
        </p:grpSpPr>
        <p:sp>
          <p:nvSpPr>
            <p:cNvPr id="57" name="Freeform 34">
              <a:extLst>
                <a:ext uri="{FF2B5EF4-FFF2-40B4-BE49-F238E27FC236}">
                  <a16:creationId xmlns="" xmlns:a16="http://schemas.microsoft.com/office/drawing/2014/main" id="{57C8FB4F-3B18-4215-BF7C-067F8527FA9F}"/>
                </a:ext>
              </a:extLst>
            </p:cNvPr>
            <p:cNvSpPr>
              <a:spLocks noEditPoints="1"/>
            </p:cNvSpPr>
            <p:nvPr/>
          </p:nvSpPr>
          <p:spPr bwMode="auto">
            <a:xfrm>
              <a:off x="6069810" y="2547847"/>
              <a:ext cx="193903" cy="236350"/>
            </a:xfrm>
            <a:custGeom>
              <a:avLst/>
              <a:gdLst>
                <a:gd name="T0" fmla="*/ 16 w 667"/>
                <a:gd name="T1" fmla="*/ 176 h 813"/>
                <a:gd name="T2" fmla="*/ 175 w 667"/>
                <a:gd name="T3" fmla="*/ 16 h 813"/>
                <a:gd name="T4" fmla="*/ 214 w 667"/>
                <a:gd name="T5" fmla="*/ 0 h 813"/>
                <a:gd name="T6" fmla="*/ 613 w 667"/>
                <a:gd name="T7" fmla="*/ 0 h 813"/>
                <a:gd name="T8" fmla="*/ 667 w 667"/>
                <a:gd name="T9" fmla="*/ 54 h 813"/>
                <a:gd name="T10" fmla="*/ 667 w 667"/>
                <a:gd name="T11" fmla="*/ 759 h 813"/>
                <a:gd name="T12" fmla="*/ 613 w 667"/>
                <a:gd name="T13" fmla="*/ 813 h 813"/>
                <a:gd name="T14" fmla="*/ 54 w 667"/>
                <a:gd name="T15" fmla="*/ 813 h 813"/>
                <a:gd name="T16" fmla="*/ 0 w 667"/>
                <a:gd name="T17" fmla="*/ 759 h 813"/>
                <a:gd name="T18" fmla="*/ 0 w 667"/>
                <a:gd name="T19" fmla="*/ 214 h 813"/>
                <a:gd name="T20" fmla="*/ 16 w 667"/>
                <a:gd name="T21" fmla="*/ 176 h 813"/>
                <a:gd name="T22" fmla="*/ 194 w 667"/>
                <a:gd name="T23" fmla="*/ 229 h 813"/>
                <a:gd name="T24" fmla="*/ 57 w 667"/>
                <a:gd name="T25" fmla="*/ 229 h 813"/>
                <a:gd name="T26" fmla="*/ 57 w 667"/>
                <a:gd name="T27" fmla="*/ 756 h 813"/>
                <a:gd name="T28" fmla="*/ 610 w 667"/>
                <a:gd name="T29" fmla="*/ 756 h 813"/>
                <a:gd name="T30" fmla="*/ 610 w 667"/>
                <a:gd name="T31" fmla="*/ 57 h 813"/>
                <a:gd name="T32" fmla="*/ 238 w 667"/>
                <a:gd name="T33" fmla="*/ 57 h 813"/>
                <a:gd name="T34" fmla="*/ 238 w 667"/>
                <a:gd name="T35" fmla="*/ 185 h 813"/>
                <a:gd name="T36" fmla="*/ 194 w 667"/>
                <a:gd name="T37" fmla="*/ 229 h 813"/>
                <a:gd name="T38" fmla="*/ 82 w 667"/>
                <a:gd name="T39" fmla="*/ 191 h 813"/>
                <a:gd name="T40" fmla="*/ 194 w 667"/>
                <a:gd name="T41" fmla="*/ 191 h 813"/>
                <a:gd name="T42" fmla="*/ 200 w 667"/>
                <a:gd name="T43" fmla="*/ 185 h 813"/>
                <a:gd name="T44" fmla="*/ 200 w 667"/>
                <a:gd name="T45" fmla="*/ 72 h 813"/>
                <a:gd name="T46" fmla="*/ 82 w 667"/>
                <a:gd name="T47" fmla="*/ 191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67" h="813">
                  <a:moveTo>
                    <a:pt x="16" y="176"/>
                  </a:moveTo>
                  <a:cubicBezTo>
                    <a:pt x="175" y="16"/>
                    <a:pt x="175" y="16"/>
                    <a:pt x="175" y="16"/>
                  </a:cubicBezTo>
                  <a:cubicBezTo>
                    <a:pt x="186" y="6"/>
                    <a:pt x="199" y="0"/>
                    <a:pt x="214" y="0"/>
                  </a:cubicBezTo>
                  <a:cubicBezTo>
                    <a:pt x="613" y="0"/>
                    <a:pt x="613" y="0"/>
                    <a:pt x="613" y="0"/>
                  </a:cubicBezTo>
                  <a:cubicBezTo>
                    <a:pt x="643" y="0"/>
                    <a:pt x="667" y="24"/>
                    <a:pt x="667" y="54"/>
                  </a:cubicBezTo>
                  <a:cubicBezTo>
                    <a:pt x="667" y="759"/>
                    <a:pt x="667" y="759"/>
                    <a:pt x="667" y="759"/>
                  </a:cubicBezTo>
                  <a:cubicBezTo>
                    <a:pt x="667" y="789"/>
                    <a:pt x="643" y="813"/>
                    <a:pt x="613" y="813"/>
                  </a:cubicBezTo>
                  <a:cubicBezTo>
                    <a:pt x="54" y="813"/>
                    <a:pt x="54" y="813"/>
                    <a:pt x="54" y="813"/>
                  </a:cubicBezTo>
                  <a:cubicBezTo>
                    <a:pt x="24" y="813"/>
                    <a:pt x="0" y="789"/>
                    <a:pt x="0" y="759"/>
                  </a:cubicBezTo>
                  <a:cubicBezTo>
                    <a:pt x="0" y="214"/>
                    <a:pt x="0" y="214"/>
                    <a:pt x="0" y="214"/>
                  </a:cubicBezTo>
                  <a:cubicBezTo>
                    <a:pt x="0" y="200"/>
                    <a:pt x="5" y="186"/>
                    <a:pt x="16" y="176"/>
                  </a:cubicBezTo>
                  <a:close/>
                  <a:moveTo>
                    <a:pt x="194" y="229"/>
                  </a:moveTo>
                  <a:cubicBezTo>
                    <a:pt x="57" y="229"/>
                    <a:pt x="57" y="229"/>
                    <a:pt x="57" y="229"/>
                  </a:cubicBezTo>
                  <a:cubicBezTo>
                    <a:pt x="57" y="756"/>
                    <a:pt x="57" y="756"/>
                    <a:pt x="57" y="756"/>
                  </a:cubicBezTo>
                  <a:cubicBezTo>
                    <a:pt x="610" y="756"/>
                    <a:pt x="610" y="756"/>
                    <a:pt x="610" y="756"/>
                  </a:cubicBezTo>
                  <a:cubicBezTo>
                    <a:pt x="610" y="57"/>
                    <a:pt x="610" y="57"/>
                    <a:pt x="610" y="57"/>
                  </a:cubicBezTo>
                  <a:cubicBezTo>
                    <a:pt x="238" y="57"/>
                    <a:pt x="238" y="57"/>
                    <a:pt x="238" y="57"/>
                  </a:cubicBezTo>
                  <a:cubicBezTo>
                    <a:pt x="238" y="185"/>
                    <a:pt x="238" y="185"/>
                    <a:pt x="238" y="185"/>
                  </a:cubicBezTo>
                  <a:cubicBezTo>
                    <a:pt x="238" y="210"/>
                    <a:pt x="218" y="229"/>
                    <a:pt x="194" y="229"/>
                  </a:cubicBezTo>
                  <a:close/>
                  <a:moveTo>
                    <a:pt x="82" y="191"/>
                  </a:moveTo>
                  <a:cubicBezTo>
                    <a:pt x="194" y="191"/>
                    <a:pt x="194" y="191"/>
                    <a:pt x="194" y="191"/>
                  </a:cubicBezTo>
                  <a:cubicBezTo>
                    <a:pt x="197" y="191"/>
                    <a:pt x="200" y="188"/>
                    <a:pt x="200" y="185"/>
                  </a:cubicBezTo>
                  <a:cubicBezTo>
                    <a:pt x="200" y="72"/>
                    <a:pt x="200" y="72"/>
                    <a:pt x="200" y="72"/>
                  </a:cubicBezTo>
                  <a:cubicBezTo>
                    <a:pt x="82" y="191"/>
                    <a:pt x="82" y="191"/>
                    <a:pt x="82" y="19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tx2"/>
                </a:solidFill>
                <a:latin typeface="微软雅黑" panose="020B0503020204020204" pitchFamily="34" charset="-122"/>
                <a:ea typeface="微软雅黑" panose="020B0503020204020204" pitchFamily="34" charset="-122"/>
              </a:endParaRPr>
            </a:p>
          </p:txBody>
        </p:sp>
        <p:sp>
          <p:nvSpPr>
            <p:cNvPr id="58" name="Freeform 35">
              <a:extLst>
                <a:ext uri="{FF2B5EF4-FFF2-40B4-BE49-F238E27FC236}">
                  <a16:creationId xmlns="" xmlns:a16="http://schemas.microsoft.com/office/drawing/2014/main" id="{18A49CC3-C0F0-4E38-AA24-650204E658C6}"/>
                </a:ext>
              </a:extLst>
            </p:cNvPr>
            <p:cNvSpPr>
              <a:spLocks noEditPoints="1"/>
            </p:cNvSpPr>
            <p:nvPr/>
          </p:nvSpPr>
          <p:spPr bwMode="auto">
            <a:xfrm>
              <a:off x="6097370" y="2601367"/>
              <a:ext cx="138783" cy="145919"/>
            </a:xfrm>
            <a:custGeom>
              <a:avLst/>
              <a:gdLst>
                <a:gd name="T0" fmla="*/ 170 w 477"/>
                <a:gd name="T1" fmla="*/ 429 h 502"/>
                <a:gd name="T2" fmla="*/ 86 w 477"/>
                <a:gd name="T3" fmla="*/ 502 h 502"/>
                <a:gd name="T4" fmla="*/ 0 w 477"/>
                <a:gd name="T5" fmla="*/ 416 h 502"/>
                <a:gd name="T6" fmla="*/ 72 w 477"/>
                <a:gd name="T7" fmla="*/ 330 h 502"/>
                <a:gd name="T8" fmla="*/ 63 w 477"/>
                <a:gd name="T9" fmla="*/ 258 h 502"/>
                <a:gd name="T10" fmla="*/ 144 w 477"/>
                <a:gd name="T11" fmla="*/ 143 h 502"/>
                <a:gd name="T12" fmla="*/ 254 w 477"/>
                <a:gd name="T13" fmla="*/ 20 h 502"/>
                <a:gd name="T14" fmla="*/ 458 w 477"/>
                <a:gd name="T15" fmla="*/ 0 h 502"/>
                <a:gd name="T16" fmla="*/ 477 w 477"/>
                <a:gd name="T17" fmla="*/ 153 h 502"/>
                <a:gd name="T18" fmla="*/ 398 w 477"/>
                <a:gd name="T19" fmla="*/ 172 h 502"/>
                <a:gd name="T20" fmla="*/ 438 w 477"/>
                <a:gd name="T21" fmla="*/ 223 h 502"/>
                <a:gd name="T22" fmla="*/ 404 w 477"/>
                <a:gd name="T23" fmla="*/ 245 h 502"/>
                <a:gd name="T24" fmla="*/ 452 w 477"/>
                <a:gd name="T25" fmla="*/ 355 h 502"/>
                <a:gd name="T26" fmla="*/ 452 w 477"/>
                <a:gd name="T27" fmla="*/ 477 h 502"/>
                <a:gd name="T28" fmla="*/ 330 w 477"/>
                <a:gd name="T29" fmla="*/ 477 h 502"/>
                <a:gd name="T30" fmla="*/ 256 w 477"/>
                <a:gd name="T31" fmla="*/ 464 h 502"/>
                <a:gd name="T32" fmla="*/ 235 w 477"/>
                <a:gd name="T33" fmla="*/ 429 h 502"/>
                <a:gd name="T34" fmla="*/ 162 w 477"/>
                <a:gd name="T35" fmla="*/ 160 h 502"/>
                <a:gd name="T36" fmla="*/ 135 w 477"/>
                <a:gd name="T37" fmla="*/ 275 h 502"/>
                <a:gd name="T38" fmla="*/ 101 w 477"/>
                <a:gd name="T39" fmla="*/ 331 h 502"/>
                <a:gd name="T40" fmla="*/ 171 w 477"/>
                <a:gd name="T41" fmla="*/ 404 h 502"/>
                <a:gd name="T42" fmla="*/ 235 w 477"/>
                <a:gd name="T43" fmla="*/ 378 h 502"/>
                <a:gd name="T44" fmla="*/ 306 w 477"/>
                <a:gd name="T45" fmla="*/ 408 h 502"/>
                <a:gd name="T46" fmla="*/ 378 w 477"/>
                <a:gd name="T47" fmla="*/ 330 h 502"/>
                <a:gd name="T48" fmla="*/ 353 w 477"/>
                <a:gd name="T49" fmla="*/ 245 h 502"/>
                <a:gd name="T50" fmla="*/ 382 w 477"/>
                <a:gd name="T51" fmla="*/ 174 h 502"/>
                <a:gd name="T52" fmla="*/ 273 w 477"/>
                <a:gd name="T53" fmla="*/ 172 h 502"/>
                <a:gd name="T54" fmla="*/ 254 w 477"/>
                <a:gd name="T55" fmla="*/ 101 h 502"/>
                <a:gd name="T56" fmla="*/ 292 w 477"/>
                <a:gd name="T57" fmla="*/ 38 h 502"/>
                <a:gd name="T58" fmla="*/ 439 w 477"/>
                <a:gd name="T59" fmla="*/ 134 h 502"/>
                <a:gd name="T60" fmla="*/ 425 w 477"/>
                <a:gd name="T61" fmla="*/ 382 h 502"/>
                <a:gd name="T62" fmla="*/ 357 w 477"/>
                <a:gd name="T63" fmla="*/ 382 h 502"/>
                <a:gd name="T64" fmla="*/ 357 w 477"/>
                <a:gd name="T65" fmla="*/ 450 h 502"/>
                <a:gd name="T66" fmla="*/ 425 w 477"/>
                <a:gd name="T67" fmla="*/ 450 h 502"/>
                <a:gd name="T68" fmla="*/ 425 w 477"/>
                <a:gd name="T69" fmla="*/ 382 h 502"/>
                <a:gd name="T70" fmla="*/ 86 w 477"/>
                <a:gd name="T71" fmla="*/ 367 h 502"/>
                <a:gd name="T72" fmla="*/ 38 w 477"/>
                <a:gd name="T73" fmla="*/ 416 h 502"/>
                <a:gd name="T74" fmla="*/ 86 w 477"/>
                <a:gd name="T75" fmla="*/ 464 h 502"/>
                <a:gd name="T76" fmla="*/ 134 w 477"/>
                <a:gd name="T77" fmla="*/ 416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77" h="502">
                  <a:moveTo>
                    <a:pt x="235" y="429"/>
                  </a:moveTo>
                  <a:cubicBezTo>
                    <a:pt x="170" y="429"/>
                    <a:pt x="170" y="429"/>
                    <a:pt x="170" y="429"/>
                  </a:cubicBezTo>
                  <a:cubicBezTo>
                    <a:pt x="168" y="448"/>
                    <a:pt x="159" y="464"/>
                    <a:pt x="146" y="477"/>
                  </a:cubicBezTo>
                  <a:cubicBezTo>
                    <a:pt x="131" y="493"/>
                    <a:pt x="109" y="502"/>
                    <a:pt x="86" y="502"/>
                  </a:cubicBezTo>
                  <a:cubicBezTo>
                    <a:pt x="62" y="502"/>
                    <a:pt x="41" y="493"/>
                    <a:pt x="25" y="477"/>
                  </a:cubicBezTo>
                  <a:cubicBezTo>
                    <a:pt x="10" y="461"/>
                    <a:pt x="0" y="440"/>
                    <a:pt x="0" y="416"/>
                  </a:cubicBezTo>
                  <a:cubicBezTo>
                    <a:pt x="0" y="392"/>
                    <a:pt x="10" y="370"/>
                    <a:pt x="25" y="355"/>
                  </a:cubicBezTo>
                  <a:cubicBezTo>
                    <a:pt x="38" y="342"/>
                    <a:pt x="54" y="333"/>
                    <a:pt x="72" y="330"/>
                  </a:cubicBezTo>
                  <a:cubicBezTo>
                    <a:pt x="48" y="277"/>
                    <a:pt x="48" y="277"/>
                    <a:pt x="48" y="277"/>
                  </a:cubicBezTo>
                  <a:cubicBezTo>
                    <a:pt x="43" y="269"/>
                    <a:pt x="48" y="255"/>
                    <a:pt x="63" y="258"/>
                  </a:cubicBezTo>
                  <a:cubicBezTo>
                    <a:pt x="84" y="263"/>
                    <a:pt x="84" y="263"/>
                    <a:pt x="84" y="263"/>
                  </a:cubicBezTo>
                  <a:cubicBezTo>
                    <a:pt x="94" y="216"/>
                    <a:pt x="115" y="175"/>
                    <a:pt x="144" y="143"/>
                  </a:cubicBezTo>
                  <a:cubicBezTo>
                    <a:pt x="174" y="108"/>
                    <a:pt x="212" y="84"/>
                    <a:pt x="254" y="75"/>
                  </a:cubicBezTo>
                  <a:cubicBezTo>
                    <a:pt x="254" y="20"/>
                    <a:pt x="254" y="20"/>
                    <a:pt x="254" y="20"/>
                  </a:cubicBezTo>
                  <a:cubicBezTo>
                    <a:pt x="254" y="9"/>
                    <a:pt x="264" y="0"/>
                    <a:pt x="275" y="0"/>
                  </a:cubicBezTo>
                  <a:cubicBezTo>
                    <a:pt x="458" y="0"/>
                    <a:pt x="458" y="0"/>
                    <a:pt x="458" y="0"/>
                  </a:cubicBezTo>
                  <a:cubicBezTo>
                    <a:pt x="468" y="0"/>
                    <a:pt x="477" y="9"/>
                    <a:pt x="477" y="19"/>
                  </a:cubicBezTo>
                  <a:cubicBezTo>
                    <a:pt x="477" y="153"/>
                    <a:pt x="477" y="153"/>
                    <a:pt x="477" y="153"/>
                  </a:cubicBezTo>
                  <a:cubicBezTo>
                    <a:pt x="477" y="163"/>
                    <a:pt x="468" y="172"/>
                    <a:pt x="458" y="172"/>
                  </a:cubicBezTo>
                  <a:cubicBezTo>
                    <a:pt x="398" y="172"/>
                    <a:pt x="398" y="172"/>
                    <a:pt x="398" y="172"/>
                  </a:cubicBezTo>
                  <a:cubicBezTo>
                    <a:pt x="398" y="172"/>
                    <a:pt x="399" y="173"/>
                    <a:pt x="399" y="174"/>
                  </a:cubicBezTo>
                  <a:cubicBezTo>
                    <a:pt x="438" y="223"/>
                    <a:pt x="438" y="223"/>
                    <a:pt x="438" y="223"/>
                  </a:cubicBezTo>
                  <a:cubicBezTo>
                    <a:pt x="444" y="229"/>
                    <a:pt x="443" y="245"/>
                    <a:pt x="428" y="245"/>
                  </a:cubicBezTo>
                  <a:cubicBezTo>
                    <a:pt x="404" y="245"/>
                    <a:pt x="404" y="245"/>
                    <a:pt x="404" y="245"/>
                  </a:cubicBezTo>
                  <a:cubicBezTo>
                    <a:pt x="404" y="330"/>
                    <a:pt x="404" y="330"/>
                    <a:pt x="404" y="330"/>
                  </a:cubicBezTo>
                  <a:cubicBezTo>
                    <a:pt x="422" y="333"/>
                    <a:pt x="439" y="342"/>
                    <a:pt x="452" y="355"/>
                  </a:cubicBezTo>
                  <a:cubicBezTo>
                    <a:pt x="467" y="370"/>
                    <a:pt x="477" y="392"/>
                    <a:pt x="477" y="416"/>
                  </a:cubicBezTo>
                  <a:cubicBezTo>
                    <a:pt x="477" y="440"/>
                    <a:pt x="467" y="461"/>
                    <a:pt x="452" y="477"/>
                  </a:cubicBezTo>
                  <a:cubicBezTo>
                    <a:pt x="436" y="493"/>
                    <a:pt x="415" y="502"/>
                    <a:pt x="391" y="502"/>
                  </a:cubicBezTo>
                  <a:cubicBezTo>
                    <a:pt x="367" y="502"/>
                    <a:pt x="346" y="493"/>
                    <a:pt x="330" y="477"/>
                  </a:cubicBezTo>
                  <a:cubicBezTo>
                    <a:pt x="317" y="463"/>
                    <a:pt x="308" y="445"/>
                    <a:pt x="306" y="425"/>
                  </a:cubicBezTo>
                  <a:cubicBezTo>
                    <a:pt x="256" y="464"/>
                    <a:pt x="256" y="464"/>
                    <a:pt x="256" y="464"/>
                  </a:cubicBezTo>
                  <a:cubicBezTo>
                    <a:pt x="249" y="470"/>
                    <a:pt x="235" y="469"/>
                    <a:pt x="235" y="453"/>
                  </a:cubicBezTo>
                  <a:cubicBezTo>
                    <a:pt x="235" y="429"/>
                    <a:pt x="235" y="429"/>
                    <a:pt x="235" y="429"/>
                  </a:cubicBezTo>
                  <a:close/>
                  <a:moveTo>
                    <a:pt x="254" y="101"/>
                  </a:moveTo>
                  <a:cubicBezTo>
                    <a:pt x="219" y="110"/>
                    <a:pt x="188" y="131"/>
                    <a:pt x="162" y="160"/>
                  </a:cubicBezTo>
                  <a:cubicBezTo>
                    <a:pt x="137" y="189"/>
                    <a:pt x="118" y="226"/>
                    <a:pt x="109" y="269"/>
                  </a:cubicBezTo>
                  <a:cubicBezTo>
                    <a:pt x="135" y="275"/>
                    <a:pt x="135" y="275"/>
                    <a:pt x="135" y="275"/>
                  </a:cubicBezTo>
                  <a:cubicBezTo>
                    <a:pt x="148" y="278"/>
                    <a:pt x="147" y="292"/>
                    <a:pt x="140" y="298"/>
                  </a:cubicBezTo>
                  <a:cubicBezTo>
                    <a:pt x="101" y="331"/>
                    <a:pt x="101" y="331"/>
                    <a:pt x="101" y="331"/>
                  </a:cubicBezTo>
                  <a:cubicBezTo>
                    <a:pt x="118" y="334"/>
                    <a:pt x="134" y="342"/>
                    <a:pt x="146" y="355"/>
                  </a:cubicBezTo>
                  <a:cubicBezTo>
                    <a:pt x="159" y="368"/>
                    <a:pt x="168" y="385"/>
                    <a:pt x="171" y="404"/>
                  </a:cubicBezTo>
                  <a:cubicBezTo>
                    <a:pt x="235" y="404"/>
                    <a:pt x="235" y="404"/>
                    <a:pt x="235" y="404"/>
                  </a:cubicBezTo>
                  <a:cubicBezTo>
                    <a:pt x="235" y="378"/>
                    <a:pt x="235" y="378"/>
                    <a:pt x="235" y="378"/>
                  </a:cubicBezTo>
                  <a:cubicBezTo>
                    <a:pt x="235" y="365"/>
                    <a:pt x="248" y="363"/>
                    <a:pt x="256" y="369"/>
                  </a:cubicBezTo>
                  <a:cubicBezTo>
                    <a:pt x="306" y="408"/>
                    <a:pt x="306" y="408"/>
                    <a:pt x="306" y="408"/>
                  </a:cubicBezTo>
                  <a:cubicBezTo>
                    <a:pt x="308" y="387"/>
                    <a:pt x="317" y="368"/>
                    <a:pt x="330" y="355"/>
                  </a:cubicBezTo>
                  <a:cubicBezTo>
                    <a:pt x="343" y="342"/>
                    <a:pt x="360" y="333"/>
                    <a:pt x="378" y="330"/>
                  </a:cubicBezTo>
                  <a:cubicBezTo>
                    <a:pt x="378" y="245"/>
                    <a:pt x="378" y="245"/>
                    <a:pt x="378" y="245"/>
                  </a:cubicBezTo>
                  <a:cubicBezTo>
                    <a:pt x="353" y="245"/>
                    <a:pt x="353" y="245"/>
                    <a:pt x="353" y="245"/>
                  </a:cubicBezTo>
                  <a:cubicBezTo>
                    <a:pt x="340" y="245"/>
                    <a:pt x="338" y="230"/>
                    <a:pt x="344" y="223"/>
                  </a:cubicBezTo>
                  <a:cubicBezTo>
                    <a:pt x="382" y="174"/>
                    <a:pt x="382" y="174"/>
                    <a:pt x="382" y="174"/>
                  </a:cubicBezTo>
                  <a:cubicBezTo>
                    <a:pt x="383" y="173"/>
                    <a:pt x="383" y="172"/>
                    <a:pt x="384" y="172"/>
                  </a:cubicBezTo>
                  <a:cubicBezTo>
                    <a:pt x="273" y="172"/>
                    <a:pt x="273" y="172"/>
                    <a:pt x="273" y="172"/>
                  </a:cubicBezTo>
                  <a:cubicBezTo>
                    <a:pt x="263" y="172"/>
                    <a:pt x="254" y="164"/>
                    <a:pt x="254" y="153"/>
                  </a:cubicBezTo>
                  <a:cubicBezTo>
                    <a:pt x="254" y="101"/>
                    <a:pt x="254" y="101"/>
                    <a:pt x="254" y="101"/>
                  </a:cubicBezTo>
                  <a:close/>
                  <a:moveTo>
                    <a:pt x="439" y="38"/>
                  </a:moveTo>
                  <a:cubicBezTo>
                    <a:pt x="292" y="38"/>
                    <a:pt x="292" y="38"/>
                    <a:pt x="292" y="38"/>
                  </a:cubicBezTo>
                  <a:cubicBezTo>
                    <a:pt x="292" y="134"/>
                    <a:pt x="292" y="134"/>
                    <a:pt x="292" y="134"/>
                  </a:cubicBezTo>
                  <a:cubicBezTo>
                    <a:pt x="439" y="134"/>
                    <a:pt x="439" y="134"/>
                    <a:pt x="439" y="134"/>
                  </a:cubicBezTo>
                  <a:cubicBezTo>
                    <a:pt x="439" y="38"/>
                    <a:pt x="439" y="38"/>
                    <a:pt x="439" y="38"/>
                  </a:cubicBezTo>
                  <a:close/>
                  <a:moveTo>
                    <a:pt x="425" y="382"/>
                  </a:moveTo>
                  <a:cubicBezTo>
                    <a:pt x="416" y="373"/>
                    <a:pt x="404" y="367"/>
                    <a:pt x="391" y="367"/>
                  </a:cubicBezTo>
                  <a:cubicBezTo>
                    <a:pt x="378" y="367"/>
                    <a:pt x="366" y="373"/>
                    <a:pt x="357" y="382"/>
                  </a:cubicBezTo>
                  <a:cubicBezTo>
                    <a:pt x="349" y="390"/>
                    <a:pt x="343" y="402"/>
                    <a:pt x="343" y="416"/>
                  </a:cubicBezTo>
                  <a:cubicBezTo>
                    <a:pt x="343" y="429"/>
                    <a:pt x="349" y="441"/>
                    <a:pt x="357" y="450"/>
                  </a:cubicBezTo>
                  <a:cubicBezTo>
                    <a:pt x="366" y="459"/>
                    <a:pt x="378" y="464"/>
                    <a:pt x="391" y="464"/>
                  </a:cubicBezTo>
                  <a:cubicBezTo>
                    <a:pt x="404" y="464"/>
                    <a:pt x="416" y="459"/>
                    <a:pt x="425" y="450"/>
                  </a:cubicBezTo>
                  <a:cubicBezTo>
                    <a:pt x="434" y="441"/>
                    <a:pt x="439" y="429"/>
                    <a:pt x="439" y="416"/>
                  </a:cubicBezTo>
                  <a:cubicBezTo>
                    <a:pt x="439" y="402"/>
                    <a:pt x="434" y="390"/>
                    <a:pt x="425" y="382"/>
                  </a:cubicBezTo>
                  <a:close/>
                  <a:moveTo>
                    <a:pt x="120" y="382"/>
                  </a:moveTo>
                  <a:cubicBezTo>
                    <a:pt x="111" y="373"/>
                    <a:pt x="99" y="367"/>
                    <a:pt x="86" y="367"/>
                  </a:cubicBezTo>
                  <a:cubicBezTo>
                    <a:pt x="73" y="367"/>
                    <a:pt x="61" y="373"/>
                    <a:pt x="52" y="382"/>
                  </a:cubicBezTo>
                  <a:cubicBezTo>
                    <a:pt x="43" y="390"/>
                    <a:pt x="38" y="402"/>
                    <a:pt x="38" y="416"/>
                  </a:cubicBezTo>
                  <a:cubicBezTo>
                    <a:pt x="38" y="429"/>
                    <a:pt x="43" y="441"/>
                    <a:pt x="52" y="450"/>
                  </a:cubicBezTo>
                  <a:cubicBezTo>
                    <a:pt x="61" y="459"/>
                    <a:pt x="73" y="464"/>
                    <a:pt x="86" y="464"/>
                  </a:cubicBezTo>
                  <a:cubicBezTo>
                    <a:pt x="99" y="464"/>
                    <a:pt x="111" y="459"/>
                    <a:pt x="120" y="450"/>
                  </a:cubicBezTo>
                  <a:cubicBezTo>
                    <a:pt x="128" y="441"/>
                    <a:pt x="134" y="429"/>
                    <a:pt x="134" y="416"/>
                  </a:cubicBezTo>
                  <a:cubicBezTo>
                    <a:pt x="134" y="402"/>
                    <a:pt x="128" y="390"/>
                    <a:pt x="120" y="38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tx2"/>
                </a:solidFill>
                <a:latin typeface="微软雅黑" panose="020B0503020204020204" pitchFamily="34" charset="-122"/>
                <a:ea typeface="微软雅黑" panose="020B0503020204020204" pitchFamily="34" charset="-122"/>
              </a:endParaRPr>
            </a:p>
          </p:txBody>
        </p:sp>
      </p:grpSp>
      <p:grpSp>
        <p:nvGrpSpPr>
          <p:cNvPr id="59" name="组合 33">
            <a:extLst>
              <a:ext uri="{FF2B5EF4-FFF2-40B4-BE49-F238E27FC236}">
                <a16:creationId xmlns="" xmlns:a16="http://schemas.microsoft.com/office/drawing/2014/main" id="{2651D9EA-4FFE-4B4A-B372-F094527B981F}"/>
              </a:ext>
            </a:extLst>
          </p:cNvPr>
          <p:cNvGrpSpPr/>
          <p:nvPr/>
        </p:nvGrpSpPr>
        <p:grpSpPr>
          <a:xfrm>
            <a:off x="6309389" y="2411801"/>
            <a:ext cx="227008" cy="227008"/>
            <a:chOff x="5207806" y="4161042"/>
            <a:chExt cx="499165" cy="499165"/>
          </a:xfrm>
          <a:solidFill>
            <a:schemeClr val="bg1"/>
          </a:solidFill>
        </p:grpSpPr>
        <p:sp>
          <p:nvSpPr>
            <p:cNvPr id="60" name="Freeform 228">
              <a:extLst>
                <a:ext uri="{FF2B5EF4-FFF2-40B4-BE49-F238E27FC236}">
                  <a16:creationId xmlns="" xmlns:a16="http://schemas.microsoft.com/office/drawing/2014/main" id="{1996929E-7236-4BE1-BB5E-BDE282A880B5}"/>
                </a:ext>
              </a:extLst>
            </p:cNvPr>
            <p:cNvSpPr>
              <a:spLocks noEditPoints="1"/>
            </p:cNvSpPr>
            <p:nvPr/>
          </p:nvSpPr>
          <p:spPr bwMode="auto">
            <a:xfrm>
              <a:off x="5207806" y="4161042"/>
              <a:ext cx="499165" cy="499165"/>
            </a:xfrm>
            <a:custGeom>
              <a:avLst/>
              <a:gdLst>
                <a:gd name="T0" fmla="*/ 225 w 236"/>
                <a:gd name="T1" fmla="*/ 204 h 236"/>
                <a:gd name="T2" fmla="*/ 173 w 236"/>
                <a:gd name="T3" fmla="*/ 151 h 236"/>
                <a:gd name="T4" fmla="*/ 191 w 236"/>
                <a:gd name="T5" fmla="*/ 95 h 236"/>
                <a:gd name="T6" fmla="*/ 96 w 236"/>
                <a:gd name="T7" fmla="*/ 0 h 236"/>
                <a:gd name="T8" fmla="*/ 0 w 236"/>
                <a:gd name="T9" fmla="*/ 95 h 236"/>
                <a:gd name="T10" fmla="*/ 96 w 236"/>
                <a:gd name="T11" fmla="*/ 190 h 236"/>
                <a:gd name="T12" fmla="*/ 152 w 236"/>
                <a:gd name="T13" fmla="*/ 172 h 236"/>
                <a:gd name="T14" fmla="*/ 205 w 236"/>
                <a:gd name="T15" fmla="*/ 225 h 236"/>
                <a:gd name="T16" fmla="*/ 230 w 236"/>
                <a:gd name="T17" fmla="*/ 230 h 236"/>
                <a:gd name="T18" fmla="*/ 225 w 236"/>
                <a:gd name="T19" fmla="*/ 204 h 236"/>
                <a:gd name="T20" fmla="*/ 95 w 236"/>
                <a:gd name="T21" fmla="*/ 168 h 236"/>
                <a:gd name="T22" fmla="*/ 67 w 236"/>
                <a:gd name="T23" fmla="*/ 162 h 236"/>
                <a:gd name="T24" fmla="*/ 43 w 236"/>
                <a:gd name="T25" fmla="*/ 146 h 236"/>
                <a:gd name="T26" fmla="*/ 21 w 236"/>
                <a:gd name="T27" fmla="*/ 93 h 236"/>
                <a:gd name="T28" fmla="*/ 95 w 236"/>
                <a:gd name="T29" fmla="*/ 20 h 236"/>
                <a:gd name="T30" fmla="*/ 146 w 236"/>
                <a:gd name="T31" fmla="*/ 41 h 236"/>
                <a:gd name="T32" fmla="*/ 168 w 236"/>
                <a:gd name="T33" fmla="*/ 93 h 236"/>
                <a:gd name="T34" fmla="*/ 152 w 236"/>
                <a:gd name="T35" fmla="*/ 139 h 236"/>
                <a:gd name="T36" fmla="*/ 146 w 236"/>
                <a:gd name="T37" fmla="*/ 146 h 236"/>
                <a:gd name="T38" fmla="*/ 140 w 236"/>
                <a:gd name="T39" fmla="*/ 151 h 236"/>
                <a:gd name="T40" fmla="*/ 95 w 236"/>
                <a:gd name="T41" fmla="*/ 16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6" h="236">
                  <a:moveTo>
                    <a:pt x="225" y="204"/>
                  </a:moveTo>
                  <a:cubicBezTo>
                    <a:pt x="173" y="151"/>
                    <a:pt x="173" y="151"/>
                    <a:pt x="173" y="151"/>
                  </a:cubicBezTo>
                  <a:cubicBezTo>
                    <a:pt x="184" y="136"/>
                    <a:pt x="191" y="116"/>
                    <a:pt x="191" y="95"/>
                  </a:cubicBezTo>
                  <a:cubicBezTo>
                    <a:pt x="191" y="43"/>
                    <a:pt x="148" y="0"/>
                    <a:pt x="96" y="0"/>
                  </a:cubicBezTo>
                  <a:cubicBezTo>
                    <a:pt x="43" y="0"/>
                    <a:pt x="0" y="43"/>
                    <a:pt x="0" y="95"/>
                  </a:cubicBezTo>
                  <a:cubicBezTo>
                    <a:pt x="0" y="148"/>
                    <a:pt x="43" y="190"/>
                    <a:pt x="96" y="190"/>
                  </a:cubicBezTo>
                  <a:cubicBezTo>
                    <a:pt x="117" y="190"/>
                    <a:pt x="136" y="184"/>
                    <a:pt x="152" y="172"/>
                  </a:cubicBezTo>
                  <a:cubicBezTo>
                    <a:pt x="205" y="225"/>
                    <a:pt x="205" y="225"/>
                    <a:pt x="205" y="225"/>
                  </a:cubicBezTo>
                  <a:cubicBezTo>
                    <a:pt x="213" y="233"/>
                    <a:pt x="225" y="236"/>
                    <a:pt x="230" y="230"/>
                  </a:cubicBezTo>
                  <a:cubicBezTo>
                    <a:pt x="236" y="224"/>
                    <a:pt x="234" y="213"/>
                    <a:pt x="225" y="204"/>
                  </a:cubicBezTo>
                  <a:close/>
                  <a:moveTo>
                    <a:pt x="95" y="168"/>
                  </a:moveTo>
                  <a:cubicBezTo>
                    <a:pt x="85" y="168"/>
                    <a:pt x="75" y="166"/>
                    <a:pt x="67" y="162"/>
                  </a:cubicBezTo>
                  <a:cubicBezTo>
                    <a:pt x="58" y="158"/>
                    <a:pt x="50" y="152"/>
                    <a:pt x="43" y="146"/>
                  </a:cubicBezTo>
                  <a:cubicBezTo>
                    <a:pt x="29" y="132"/>
                    <a:pt x="21" y="113"/>
                    <a:pt x="21" y="93"/>
                  </a:cubicBezTo>
                  <a:cubicBezTo>
                    <a:pt x="21" y="53"/>
                    <a:pt x="54" y="20"/>
                    <a:pt x="95" y="20"/>
                  </a:cubicBezTo>
                  <a:cubicBezTo>
                    <a:pt x="114" y="20"/>
                    <a:pt x="133" y="27"/>
                    <a:pt x="146" y="41"/>
                  </a:cubicBezTo>
                  <a:cubicBezTo>
                    <a:pt x="160" y="55"/>
                    <a:pt x="168" y="73"/>
                    <a:pt x="168" y="93"/>
                  </a:cubicBezTo>
                  <a:cubicBezTo>
                    <a:pt x="168" y="109"/>
                    <a:pt x="162" y="126"/>
                    <a:pt x="152" y="139"/>
                  </a:cubicBezTo>
                  <a:cubicBezTo>
                    <a:pt x="150" y="142"/>
                    <a:pt x="148" y="144"/>
                    <a:pt x="146" y="146"/>
                  </a:cubicBezTo>
                  <a:cubicBezTo>
                    <a:pt x="144" y="148"/>
                    <a:pt x="142" y="150"/>
                    <a:pt x="140" y="151"/>
                  </a:cubicBezTo>
                  <a:cubicBezTo>
                    <a:pt x="127" y="162"/>
                    <a:pt x="111" y="168"/>
                    <a:pt x="95" y="168"/>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13">
                <a:solidFill>
                  <a:schemeClr val="tx2"/>
                </a:solidFill>
                <a:latin typeface="微软雅黑" panose="020B0503020204020204" pitchFamily="34" charset="-122"/>
                <a:ea typeface="微软雅黑" panose="020B0503020204020204" pitchFamily="34" charset="-122"/>
              </a:endParaRPr>
            </a:p>
          </p:txBody>
        </p:sp>
        <p:sp>
          <p:nvSpPr>
            <p:cNvPr id="61" name="Freeform 229">
              <a:extLst>
                <a:ext uri="{FF2B5EF4-FFF2-40B4-BE49-F238E27FC236}">
                  <a16:creationId xmlns="" xmlns:a16="http://schemas.microsoft.com/office/drawing/2014/main" id="{C62376EA-DC17-49A3-B816-D49A55C87884}"/>
                </a:ext>
              </a:extLst>
            </p:cNvPr>
            <p:cNvSpPr>
              <a:spLocks/>
            </p:cNvSpPr>
            <p:nvPr/>
          </p:nvSpPr>
          <p:spPr bwMode="auto">
            <a:xfrm>
              <a:off x="5284497" y="4232351"/>
              <a:ext cx="247564" cy="247564"/>
            </a:xfrm>
            <a:custGeom>
              <a:avLst/>
              <a:gdLst>
                <a:gd name="T0" fmla="*/ 100 w 117"/>
                <a:gd name="T1" fmla="*/ 17 h 117"/>
                <a:gd name="T2" fmla="*/ 59 w 117"/>
                <a:gd name="T3" fmla="*/ 0 h 117"/>
                <a:gd name="T4" fmla="*/ 0 w 117"/>
                <a:gd name="T5" fmla="*/ 59 h 117"/>
                <a:gd name="T6" fmla="*/ 17 w 117"/>
                <a:gd name="T7" fmla="*/ 100 h 117"/>
                <a:gd name="T8" fmla="*/ 59 w 117"/>
                <a:gd name="T9" fmla="*/ 117 h 117"/>
                <a:gd name="T10" fmla="*/ 100 w 117"/>
                <a:gd name="T11" fmla="*/ 100 h 117"/>
                <a:gd name="T12" fmla="*/ 117 w 117"/>
                <a:gd name="T13" fmla="*/ 59 h 117"/>
                <a:gd name="T14" fmla="*/ 100 w 117"/>
                <a:gd name="T15" fmla="*/ 17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17">
                  <a:moveTo>
                    <a:pt x="100" y="17"/>
                  </a:moveTo>
                  <a:cubicBezTo>
                    <a:pt x="89" y="6"/>
                    <a:pt x="74" y="0"/>
                    <a:pt x="59" y="0"/>
                  </a:cubicBezTo>
                  <a:cubicBezTo>
                    <a:pt x="26" y="0"/>
                    <a:pt x="0" y="26"/>
                    <a:pt x="0" y="59"/>
                  </a:cubicBezTo>
                  <a:cubicBezTo>
                    <a:pt x="0" y="74"/>
                    <a:pt x="6" y="89"/>
                    <a:pt x="17" y="100"/>
                  </a:cubicBezTo>
                  <a:cubicBezTo>
                    <a:pt x="28" y="111"/>
                    <a:pt x="43" y="117"/>
                    <a:pt x="59" y="117"/>
                  </a:cubicBezTo>
                  <a:cubicBezTo>
                    <a:pt x="74" y="117"/>
                    <a:pt x="89" y="111"/>
                    <a:pt x="100" y="100"/>
                  </a:cubicBezTo>
                  <a:cubicBezTo>
                    <a:pt x="111" y="89"/>
                    <a:pt x="117" y="74"/>
                    <a:pt x="117" y="59"/>
                  </a:cubicBezTo>
                  <a:cubicBezTo>
                    <a:pt x="117" y="43"/>
                    <a:pt x="111" y="28"/>
                    <a:pt x="100" y="17"/>
                  </a:cubicBezTo>
                  <a:close/>
                </a:path>
              </a:pathLst>
            </a:custGeom>
            <a:grpFill/>
            <a:ln>
              <a:noFill/>
            </a:ln>
          </p:spPr>
          <p:txBody>
            <a:bodyPr vert="horz" wrap="square" lIns="68580" tIns="34290" rIns="68580" bIns="34290" numCol="1" anchor="t" anchorCtr="0" compatLnSpc="1">
              <a:prstTxWarp prst="textNoShape">
                <a:avLst/>
              </a:prstTxWarp>
            </a:bodyPr>
            <a:lstStyle/>
            <a:p>
              <a:endParaRPr lang="en-US" sz="1013">
                <a:solidFill>
                  <a:schemeClr val="tx2"/>
                </a:solidFill>
                <a:latin typeface="微软雅黑" panose="020B0503020204020204" pitchFamily="34" charset="-122"/>
                <a:ea typeface="微软雅黑" panose="020B0503020204020204" pitchFamily="34" charset="-122"/>
              </a:endParaRPr>
            </a:p>
          </p:txBody>
        </p:sp>
      </p:grpSp>
      <p:sp>
        <p:nvSpPr>
          <p:cNvPr id="62" name="椭圆 27">
            <a:extLst>
              <a:ext uri="{FF2B5EF4-FFF2-40B4-BE49-F238E27FC236}">
                <a16:creationId xmlns="" xmlns:a16="http://schemas.microsoft.com/office/drawing/2014/main" id="{7934B9EC-B83B-45ED-BD33-A079EF99C576}"/>
              </a:ext>
            </a:extLst>
          </p:cNvPr>
          <p:cNvSpPr/>
          <p:nvPr/>
        </p:nvSpPr>
        <p:spPr>
          <a:xfrm>
            <a:off x="6309389" y="4089895"/>
            <a:ext cx="229220" cy="236891"/>
          </a:xfrm>
          <a:custGeom>
            <a:avLst/>
            <a:gdLst>
              <a:gd name="T0" fmla="*/ 743 w 743"/>
              <a:gd name="T1" fmla="*/ 27 h 769"/>
              <a:gd name="T2" fmla="*/ 736 w 743"/>
              <a:gd name="T3" fmla="*/ 8 h 769"/>
              <a:gd name="T4" fmla="*/ 717 w 743"/>
              <a:gd name="T5" fmla="*/ 0 h 769"/>
              <a:gd name="T6" fmla="*/ 599 w 743"/>
              <a:gd name="T7" fmla="*/ 0 h 769"/>
              <a:gd name="T8" fmla="*/ 591 w 743"/>
              <a:gd name="T9" fmla="*/ 1 h 769"/>
              <a:gd name="T10" fmla="*/ 569 w 743"/>
              <a:gd name="T11" fmla="*/ 1 h 769"/>
              <a:gd name="T12" fmla="*/ 555 w 743"/>
              <a:gd name="T13" fmla="*/ 2 h 769"/>
              <a:gd name="T14" fmla="*/ 184 w 743"/>
              <a:gd name="T15" fmla="*/ 2 h 769"/>
              <a:gd name="T16" fmla="*/ 171 w 743"/>
              <a:gd name="T17" fmla="*/ 1 h 769"/>
              <a:gd name="T18" fmla="*/ 152 w 743"/>
              <a:gd name="T19" fmla="*/ 1 h 769"/>
              <a:gd name="T20" fmla="*/ 144 w 743"/>
              <a:gd name="T21" fmla="*/ 0 h 769"/>
              <a:gd name="T22" fmla="*/ 26 w 743"/>
              <a:gd name="T23" fmla="*/ 0 h 769"/>
              <a:gd name="T24" fmla="*/ 8 w 743"/>
              <a:gd name="T25" fmla="*/ 8 h 769"/>
              <a:gd name="T26" fmla="*/ 0 w 743"/>
              <a:gd name="T27" fmla="*/ 27 h 769"/>
              <a:gd name="T28" fmla="*/ 118 w 743"/>
              <a:gd name="T29" fmla="*/ 266 h 769"/>
              <a:gd name="T30" fmla="*/ 118 w 743"/>
              <a:gd name="T31" fmla="*/ 267 h 769"/>
              <a:gd name="T32" fmla="*/ 118 w 743"/>
              <a:gd name="T33" fmla="*/ 270 h 769"/>
              <a:gd name="T34" fmla="*/ 342 w 743"/>
              <a:gd name="T35" fmla="*/ 511 h 769"/>
              <a:gd name="T36" fmla="*/ 342 w 743"/>
              <a:gd name="T37" fmla="*/ 713 h 769"/>
              <a:gd name="T38" fmla="*/ 242 w 743"/>
              <a:gd name="T39" fmla="*/ 713 h 769"/>
              <a:gd name="T40" fmla="*/ 228 w 743"/>
              <a:gd name="T41" fmla="*/ 727 h 769"/>
              <a:gd name="T42" fmla="*/ 228 w 743"/>
              <a:gd name="T43" fmla="*/ 756 h 769"/>
              <a:gd name="T44" fmla="*/ 242 w 743"/>
              <a:gd name="T45" fmla="*/ 769 h 769"/>
              <a:gd name="T46" fmla="*/ 498 w 743"/>
              <a:gd name="T47" fmla="*/ 769 h 769"/>
              <a:gd name="T48" fmla="*/ 511 w 743"/>
              <a:gd name="T49" fmla="*/ 756 h 769"/>
              <a:gd name="T50" fmla="*/ 511 w 743"/>
              <a:gd name="T51" fmla="*/ 727 h 769"/>
              <a:gd name="T52" fmla="*/ 498 w 743"/>
              <a:gd name="T53" fmla="*/ 713 h 769"/>
              <a:gd name="T54" fmla="*/ 398 w 743"/>
              <a:gd name="T55" fmla="*/ 713 h 769"/>
              <a:gd name="T56" fmla="*/ 398 w 743"/>
              <a:gd name="T57" fmla="*/ 511 h 769"/>
              <a:gd name="T58" fmla="*/ 621 w 743"/>
              <a:gd name="T59" fmla="*/ 279 h 769"/>
              <a:gd name="T60" fmla="*/ 623 w 743"/>
              <a:gd name="T61" fmla="*/ 271 h 769"/>
              <a:gd name="T62" fmla="*/ 623 w 743"/>
              <a:gd name="T63" fmla="*/ 266 h 769"/>
              <a:gd name="T64" fmla="*/ 743 w 743"/>
              <a:gd name="T65" fmla="*/ 27 h 769"/>
              <a:gd name="T66" fmla="*/ 370 w 743"/>
              <a:gd name="T67" fmla="*/ 457 h 769"/>
              <a:gd name="T68" fmla="*/ 174 w 743"/>
              <a:gd name="T69" fmla="*/ 261 h 769"/>
              <a:gd name="T70" fmla="*/ 174 w 743"/>
              <a:gd name="T71" fmla="*/ 58 h 769"/>
              <a:gd name="T72" fmla="*/ 566 w 743"/>
              <a:gd name="T73" fmla="*/ 58 h 769"/>
              <a:gd name="T74" fmla="*/ 566 w 743"/>
              <a:gd name="T75" fmla="*/ 261 h 769"/>
              <a:gd name="T76" fmla="*/ 370 w 743"/>
              <a:gd name="T77" fmla="*/ 457 h 769"/>
              <a:gd name="T78" fmla="*/ 118 w 743"/>
              <a:gd name="T79" fmla="*/ 209 h 769"/>
              <a:gd name="T80" fmla="*/ 55 w 743"/>
              <a:gd name="T81" fmla="*/ 53 h 769"/>
              <a:gd name="T82" fmla="*/ 118 w 743"/>
              <a:gd name="T83" fmla="*/ 53 h 769"/>
              <a:gd name="T84" fmla="*/ 118 w 743"/>
              <a:gd name="T85" fmla="*/ 209 h 769"/>
              <a:gd name="T86" fmla="*/ 626 w 743"/>
              <a:gd name="T87" fmla="*/ 209 h 769"/>
              <a:gd name="T88" fmla="*/ 626 w 743"/>
              <a:gd name="T89" fmla="*/ 53 h 769"/>
              <a:gd name="T90" fmla="*/ 688 w 743"/>
              <a:gd name="T91" fmla="*/ 53 h 769"/>
              <a:gd name="T92" fmla="*/ 626 w 743"/>
              <a:gd name="T93" fmla="*/ 209 h 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43" h="769">
                <a:moveTo>
                  <a:pt x="743" y="27"/>
                </a:moveTo>
                <a:cubicBezTo>
                  <a:pt x="743" y="20"/>
                  <a:pt x="741" y="13"/>
                  <a:pt x="736" y="8"/>
                </a:cubicBezTo>
                <a:cubicBezTo>
                  <a:pt x="731" y="3"/>
                  <a:pt x="724" y="0"/>
                  <a:pt x="717" y="0"/>
                </a:cubicBezTo>
                <a:lnTo>
                  <a:pt x="599" y="0"/>
                </a:lnTo>
                <a:cubicBezTo>
                  <a:pt x="596" y="0"/>
                  <a:pt x="594" y="0"/>
                  <a:pt x="591" y="1"/>
                </a:cubicBezTo>
                <a:lnTo>
                  <a:pt x="569" y="1"/>
                </a:lnTo>
                <a:cubicBezTo>
                  <a:pt x="565" y="1"/>
                  <a:pt x="560" y="1"/>
                  <a:pt x="555" y="2"/>
                </a:cubicBezTo>
                <a:lnTo>
                  <a:pt x="184" y="2"/>
                </a:lnTo>
                <a:cubicBezTo>
                  <a:pt x="179" y="1"/>
                  <a:pt x="175" y="1"/>
                  <a:pt x="171" y="1"/>
                </a:cubicBezTo>
                <a:lnTo>
                  <a:pt x="152" y="1"/>
                </a:lnTo>
                <a:cubicBezTo>
                  <a:pt x="149" y="0"/>
                  <a:pt x="147" y="0"/>
                  <a:pt x="144" y="0"/>
                </a:cubicBezTo>
                <a:lnTo>
                  <a:pt x="26" y="0"/>
                </a:lnTo>
                <a:cubicBezTo>
                  <a:pt x="19" y="0"/>
                  <a:pt x="13" y="3"/>
                  <a:pt x="8" y="8"/>
                </a:cubicBezTo>
                <a:cubicBezTo>
                  <a:pt x="2" y="13"/>
                  <a:pt x="0" y="20"/>
                  <a:pt x="0" y="27"/>
                </a:cubicBezTo>
                <a:cubicBezTo>
                  <a:pt x="0" y="36"/>
                  <a:pt x="3" y="239"/>
                  <a:pt x="118" y="266"/>
                </a:cubicBezTo>
                <a:lnTo>
                  <a:pt x="118" y="267"/>
                </a:lnTo>
                <a:cubicBezTo>
                  <a:pt x="118" y="268"/>
                  <a:pt x="118" y="269"/>
                  <a:pt x="118" y="270"/>
                </a:cubicBezTo>
                <a:cubicBezTo>
                  <a:pt x="123" y="394"/>
                  <a:pt x="220" y="497"/>
                  <a:pt x="342" y="511"/>
                </a:cubicBezTo>
                <a:lnTo>
                  <a:pt x="342" y="713"/>
                </a:lnTo>
                <a:lnTo>
                  <a:pt x="242" y="713"/>
                </a:lnTo>
                <a:cubicBezTo>
                  <a:pt x="234" y="713"/>
                  <a:pt x="228" y="719"/>
                  <a:pt x="228" y="727"/>
                </a:cubicBezTo>
                <a:lnTo>
                  <a:pt x="228" y="756"/>
                </a:lnTo>
                <a:cubicBezTo>
                  <a:pt x="228" y="763"/>
                  <a:pt x="234" y="769"/>
                  <a:pt x="242" y="769"/>
                </a:cubicBezTo>
                <a:lnTo>
                  <a:pt x="498" y="769"/>
                </a:lnTo>
                <a:cubicBezTo>
                  <a:pt x="505" y="769"/>
                  <a:pt x="511" y="763"/>
                  <a:pt x="511" y="756"/>
                </a:cubicBezTo>
                <a:lnTo>
                  <a:pt x="511" y="727"/>
                </a:lnTo>
                <a:cubicBezTo>
                  <a:pt x="511" y="719"/>
                  <a:pt x="505" y="713"/>
                  <a:pt x="498" y="713"/>
                </a:cubicBezTo>
                <a:lnTo>
                  <a:pt x="398" y="713"/>
                </a:lnTo>
                <a:lnTo>
                  <a:pt x="398" y="511"/>
                </a:lnTo>
                <a:cubicBezTo>
                  <a:pt x="519" y="498"/>
                  <a:pt x="612" y="401"/>
                  <a:pt x="621" y="279"/>
                </a:cubicBezTo>
                <a:cubicBezTo>
                  <a:pt x="622" y="277"/>
                  <a:pt x="623" y="274"/>
                  <a:pt x="623" y="271"/>
                </a:cubicBezTo>
                <a:lnTo>
                  <a:pt x="623" y="266"/>
                </a:lnTo>
                <a:cubicBezTo>
                  <a:pt x="740" y="242"/>
                  <a:pt x="743" y="36"/>
                  <a:pt x="743" y="27"/>
                </a:cubicBezTo>
                <a:close/>
                <a:moveTo>
                  <a:pt x="370" y="457"/>
                </a:moveTo>
                <a:cubicBezTo>
                  <a:pt x="262" y="457"/>
                  <a:pt x="174" y="369"/>
                  <a:pt x="174" y="261"/>
                </a:cubicBezTo>
                <a:lnTo>
                  <a:pt x="174" y="58"/>
                </a:lnTo>
                <a:lnTo>
                  <a:pt x="566" y="58"/>
                </a:lnTo>
                <a:lnTo>
                  <a:pt x="566" y="261"/>
                </a:lnTo>
                <a:cubicBezTo>
                  <a:pt x="566" y="369"/>
                  <a:pt x="478" y="457"/>
                  <a:pt x="370" y="457"/>
                </a:cubicBezTo>
                <a:close/>
                <a:moveTo>
                  <a:pt x="118" y="209"/>
                </a:moveTo>
                <a:cubicBezTo>
                  <a:pt x="73" y="184"/>
                  <a:pt x="59" y="98"/>
                  <a:pt x="55" y="53"/>
                </a:cubicBezTo>
                <a:lnTo>
                  <a:pt x="118" y="53"/>
                </a:lnTo>
                <a:lnTo>
                  <a:pt x="118" y="209"/>
                </a:lnTo>
                <a:close/>
                <a:moveTo>
                  <a:pt x="626" y="209"/>
                </a:moveTo>
                <a:lnTo>
                  <a:pt x="626" y="53"/>
                </a:lnTo>
                <a:lnTo>
                  <a:pt x="688" y="53"/>
                </a:lnTo>
                <a:cubicBezTo>
                  <a:pt x="684" y="98"/>
                  <a:pt x="670" y="184"/>
                  <a:pt x="626" y="20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CN" altLang="en-US" sz="1350"/>
          </a:p>
        </p:txBody>
      </p:sp>
      <p:sp>
        <p:nvSpPr>
          <p:cNvPr id="63" name="analytics_237474">
            <a:extLst>
              <a:ext uri="{FF2B5EF4-FFF2-40B4-BE49-F238E27FC236}">
                <a16:creationId xmlns="" xmlns:a16="http://schemas.microsoft.com/office/drawing/2014/main" id="{A8861226-6EE2-4FD7-8ADA-23A752805E74}"/>
              </a:ext>
            </a:extLst>
          </p:cNvPr>
          <p:cNvSpPr>
            <a:spLocks noChangeAspect="1"/>
          </p:cNvSpPr>
          <p:nvPr/>
        </p:nvSpPr>
        <p:spPr bwMode="auto">
          <a:xfrm>
            <a:off x="6230469" y="1529331"/>
            <a:ext cx="340179" cy="232132"/>
          </a:xfrm>
          <a:custGeom>
            <a:avLst/>
            <a:gdLst>
              <a:gd name="connsiteX0" fmla="*/ 20293 w 607639"/>
              <a:gd name="connsiteY0" fmla="*/ 364067 h 414642"/>
              <a:gd name="connsiteX1" fmla="*/ 20293 w 607639"/>
              <a:gd name="connsiteY1" fmla="*/ 384244 h 414642"/>
              <a:gd name="connsiteX2" fmla="*/ 30351 w 607639"/>
              <a:gd name="connsiteY2" fmla="*/ 394377 h 414642"/>
              <a:gd name="connsiteX3" fmla="*/ 577199 w 607639"/>
              <a:gd name="connsiteY3" fmla="*/ 394377 h 414642"/>
              <a:gd name="connsiteX4" fmla="*/ 587346 w 607639"/>
              <a:gd name="connsiteY4" fmla="*/ 384244 h 414642"/>
              <a:gd name="connsiteX5" fmla="*/ 587346 w 607639"/>
              <a:gd name="connsiteY5" fmla="*/ 364067 h 414642"/>
              <a:gd name="connsiteX6" fmla="*/ 556995 w 607639"/>
              <a:gd name="connsiteY6" fmla="*/ 364067 h 414642"/>
              <a:gd name="connsiteX7" fmla="*/ 394917 w 607639"/>
              <a:gd name="connsiteY7" fmla="*/ 364067 h 414642"/>
              <a:gd name="connsiteX8" fmla="*/ 394917 w 607639"/>
              <a:gd name="connsiteY8" fmla="*/ 374200 h 414642"/>
              <a:gd name="connsiteX9" fmla="*/ 384859 w 607639"/>
              <a:gd name="connsiteY9" fmla="*/ 384244 h 414642"/>
              <a:gd name="connsiteX10" fmla="*/ 222780 w 607639"/>
              <a:gd name="connsiteY10" fmla="*/ 384244 h 414642"/>
              <a:gd name="connsiteX11" fmla="*/ 212633 w 607639"/>
              <a:gd name="connsiteY11" fmla="*/ 374200 h 414642"/>
              <a:gd name="connsiteX12" fmla="*/ 212633 w 607639"/>
              <a:gd name="connsiteY12" fmla="*/ 364067 h 414642"/>
              <a:gd name="connsiteX13" fmla="*/ 50644 w 607639"/>
              <a:gd name="connsiteY13" fmla="*/ 364067 h 414642"/>
              <a:gd name="connsiteX14" fmla="*/ 234974 w 607639"/>
              <a:gd name="connsiteY14" fmla="*/ 263095 h 414642"/>
              <a:gd name="connsiteX15" fmla="*/ 229099 w 607639"/>
              <a:gd name="connsiteY15" fmla="*/ 263718 h 414642"/>
              <a:gd name="connsiteX16" fmla="*/ 225717 w 607639"/>
              <a:gd name="connsiteY16" fmla="*/ 265851 h 414642"/>
              <a:gd name="connsiteX17" fmla="*/ 223581 w 607639"/>
              <a:gd name="connsiteY17" fmla="*/ 269228 h 414642"/>
              <a:gd name="connsiteX18" fmla="*/ 222780 w 607639"/>
              <a:gd name="connsiteY18" fmla="*/ 273050 h 414642"/>
              <a:gd name="connsiteX19" fmla="*/ 225717 w 607639"/>
              <a:gd name="connsiteY19" fmla="*/ 280250 h 414642"/>
              <a:gd name="connsiteX20" fmla="*/ 229099 w 607639"/>
              <a:gd name="connsiteY20" fmla="*/ 282383 h 414642"/>
              <a:gd name="connsiteX21" fmla="*/ 232927 w 607639"/>
              <a:gd name="connsiteY21" fmla="*/ 283183 h 414642"/>
              <a:gd name="connsiteX22" fmla="*/ 234974 w 607639"/>
              <a:gd name="connsiteY22" fmla="*/ 282917 h 414642"/>
              <a:gd name="connsiteX23" fmla="*/ 236754 w 607639"/>
              <a:gd name="connsiteY23" fmla="*/ 282383 h 414642"/>
              <a:gd name="connsiteX24" fmla="*/ 238623 w 607639"/>
              <a:gd name="connsiteY24" fmla="*/ 281405 h 414642"/>
              <a:gd name="connsiteX25" fmla="*/ 240136 w 607639"/>
              <a:gd name="connsiteY25" fmla="*/ 280250 h 414642"/>
              <a:gd name="connsiteX26" fmla="*/ 243073 w 607639"/>
              <a:gd name="connsiteY26" fmla="*/ 273050 h 414642"/>
              <a:gd name="connsiteX27" fmla="*/ 242272 w 607639"/>
              <a:gd name="connsiteY27" fmla="*/ 269228 h 414642"/>
              <a:gd name="connsiteX28" fmla="*/ 240136 w 607639"/>
              <a:gd name="connsiteY28" fmla="*/ 265851 h 414642"/>
              <a:gd name="connsiteX29" fmla="*/ 238623 w 607639"/>
              <a:gd name="connsiteY29" fmla="*/ 264606 h 414642"/>
              <a:gd name="connsiteX30" fmla="*/ 236754 w 607639"/>
              <a:gd name="connsiteY30" fmla="*/ 263718 h 414642"/>
              <a:gd name="connsiteX31" fmla="*/ 234974 w 607639"/>
              <a:gd name="connsiteY31" fmla="*/ 263095 h 414642"/>
              <a:gd name="connsiteX32" fmla="*/ 182283 w 607639"/>
              <a:gd name="connsiteY32" fmla="*/ 262918 h 414642"/>
              <a:gd name="connsiteX33" fmla="*/ 172136 w 607639"/>
              <a:gd name="connsiteY33" fmla="*/ 273050 h 414642"/>
              <a:gd name="connsiteX34" fmla="*/ 182283 w 607639"/>
              <a:gd name="connsiteY34" fmla="*/ 283183 h 414642"/>
              <a:gd name="connsiteX35" fmla="*/ 192429 w 607639"/>
              <a:gd name="connsiteY35" fmla="*/ 283183 h 414642"/>
              <a:gd name="connsiteX36" fmla="*/ 202576 w 607639"/>
              <a:gd name="connsiteY36" fmla="*/ 273050 h 414642"/>
              <a:gd name="connsiteX37" fmla="*/ 192429 w 607639"/>
              <a:gd name="connsiteY37" fmla="*/ 262918 h 414642"/>
              <a:gd name="connsiteX38" fmla="*/ 91141 w 607639"/>
              <a:gd name="connsiteY38" fmla="*/ 262918 h 414642"/>
              <a:gd name="connsiteX39" fmla="*/ 80995 w 607639"/>
              <a:gd name="connsiteY39" fmla="*/ 273050 h 414642"/>
              <a:gd name="connsiteX40" fmla="*/ 91141 w 607639"/>
              <a:gd name="connsiteY40" fmla="*/ 283183 h 414642"/>
              <a:gd name="connsiteX41" fmla="*/ 141785 w 607639"/>
              <a:gd name="connsiteY41" fmla="*/ 283183 h 414642"/>
              <a:gd name="connsiteX42" fmla="*/ 151932 w 607639"/>
              <a:gd name="connsiteY42" fmla="*/ 273050 h 414642"/>
              <a:gd name="connsiteX43" fmla="*/ 141785 w 607639"/>
              <a:gd name="connsiteY43" fmla="*/ 262918 h 414642"/>
              <a:gd name="connsiteX44" fmla="*/ 161989 w 607639"/>
              <a:gd name="connsiteY44" fmla="*/ 222476 h 414642"/>
              <a:gd name="connsiteX45" fmla="*/ 151932 w 607639"/>
              <a:gd name="connsiteY45" fmla="*/ 232608 h 414642"/>
              <a:gd name="connsiteX46" fmla="*/ 161989 w 607639"/>
              <a:gd name="connsiteY46" fmla="*/ 242741 h 414642"/>
              <a:gd name="connsiteX47" fmla="*/ 232927 w 607639"/>
              <a:gd name="connsiteY47" fmla="*/ 242741 h 414642"/>
              <a:gd name="connsiteX48" fmla="*/ 243073 w 607639"/>
              <a:gd name="connsiteY48" fmla="*/ 232608 h 414642"/>
              <a:gd name="connsiteX49" fmla="*/ 232927 w 607639"/>
              <a:gd name="connsiteY49" fmla="*/ 222476 h 414642"/>
              <a:gd name="connsiteX50" fmla="*/ 91141 w 607639"/>
              <a:gd name="connsiteY50" fmla="*/ 222476 h 414642"/>
              <a:gd name="connsiteX51" fmla="*/ 80995 w 607639"/>
              <a:gd name="connsiteY51" fmla="*/ 232608 h 414642"/>
              <a:gd name="connsiteX52" fmla="*/ 91141 w 607639"/>
              <a:gd name="connsiteY52" fmla="*/ 242741 h 414642"/>
              <a:gd name="connsiteX53" fmla="*/ 121492 w 607639"/>
              <a:gd name="connsiteY53" fmla="*/ 242741 h 414642"/>
              <a:gd name="connsiteX54" fmla="*/ 131639 w 607639"/>
              <a:gd name="connsiteY54" fmla="*/ 232608 h 414642"/>
              <a:gd name="connsiteX55" fmla="*/ 121492 w 607639"/>
              <a:gd name="connsiteY55" fmla="*/ 222476 h 414642"/>
              <a:gd name="connsiteX56" fmla="*/ 236754 w 607639"/>
              <a:gd name="connsiteY56" fmla="*/ 182834 h 414642"/>
              <a:gd name="connsiteX57" fmla="*/ 225717 w 607639"/>
              <a:gd name="connsiteY57" fmla="*/ 184967 h 414642"/>
              <a:gd name="connsiteX58" fmla="*/ 224471 w 607639"/>
              <a:gd name="connsiteY58" fmla="*/ 186478 h 414642"/>
              <a:gd name="connsiteX59" fmla="*/ 223581 w 607639"/>
              <a:gd name="connsiteY59" fmla="*/ 188255 h 414642"/>
              <a:gd name="connsiteX60" fmla="*/ 222958 w 607639"/>
              <a:gd name="connsiteY60" fmla="*/ 190122 h 414642"/>
              <a:gd name="connsiteX61" fmla="*/ 222780 w 607639"/>
              <a:gd name="connsiteY61" fmla="*/ 192166 h 414642"/>
              <a:gd name="connsiteX62" fmla="*/ 223581 w 607639"/>
              <a:gd name="connsiteY62" fmla="*/ 195988 h 414642"/>
              <a:gd name="connsiteX63" fmla="*/ 225717 w 607639"/>
              <a:gd name="connsiteY63" fmla="*/ 199277 h 414642"/>
              <a:gd name="connsiteX64" fmla="*/ 232927 w 607639"/>
              <a:gd name="connsiteY64" fmla="*/ 202210 h 414642"/>
              <a:gd name="connsiteX65" fmla="*/ 236754 w 607639"/>
              <a:gd name="connsiteY65" fmla="*/ 201410 h 414642"/>
              <a:gd name="connsiteX66" fmla="*/ 240136 w 607639"/>
              <a:gd name="connsiteY66" fmla="*/ 199277 h 414642"/>
              <a:gd name="connsiteX67" fmla="*/ 242272 w 607639"/>
              <a:gd name="connsiteY67" fmla="*/ 195988 h 414642"/>
              <a:gd name="connsiteX68" fmla="*/ 243073 w 607639"/>
              <a:gd name="connsiteY68" fmla="*/ 192166 h 414642"/>
              <a:gd name="connsiteX69" fmla="*/ 242806 w 607639"/>
              <a:gd name="connsiteY69" fmla="*/ 190122 h 414642"/>
              <a:gd name="connsiteX70" fmla="*/ 242272 w 607639"/>
              <a:gd name="connsiteY70" fmla="*/ 188255 h 414642"/>
              <a:gd name="connsiteX71" fmla="*/ 241293 w 607639"/>
              <a:gd name="connsiteY71" fmla="*/ 186478 h 414642"/>
              <a:gd name="connsiteX72" fmla="*/ 240136 w 607639"/>
              <a:gd name="connsiteY72" fmla="*/ 184967 h 414642"/>
              <a:gd name="connsiteX73" fmla="*/ 236754 w 607639"/>
              <a:gd name="connsiteY73" fmla="*/ 182834 h 414642"/>
              <a:gd name="connsiteX74" fmla="*/ 182283 w 607639"/>
              <a:gd name="connsiteY74" fmla="*/ 182034 h 414642"/>
              <a:gd name="connsiteX75" fmla="*/ 172136 w 607639"/>
              <a:gd name="connsiteY75" fmla="*/ 192166 h 414642"/>
              <a:gd name="connsiteX76" fmla="*/ 182283 w 607639"/>
              <a:gd name="connsiteY76" fmla="*/ 202210 h 414642"/>
              <a:gd name="connsiteX77" fmla="*/ 192429 w 607639"/>
              <a:gd name="connsiteY77" fmla="*/ 202210 h 414642"/>
              <a:gd name="connsiteX78" fmla="*/ 202576 w 607639"/>
              <a:gd name="connsiteY78" fmla="*/ 192166 h 414642"/>
              <a:gd name="connsiteX79" fmla="*/ 192429 w 607639"/>
              <a:gd name="connsiteY79" fmla="*/ 182034 h 414642"/>
              <a:gd name="connsiteX80" fmla="*/ 91141 w 607639"/>
              <a:gd name="connsiteY80" fmla="*/ 182034 h 414642"/>
              <a:gd name="connsiteX81" fmla="*/ 80995 w 607639"/>
              <a:gd name="connsiteY81" fmla="*/ 192166 h 414642"/>
              <a:gd name="connsiteX82" fmla="*/ 91141 w 607639"/>
              <a:gd name="connsiteY82" fmla="*/ 202210 h 414642"/>
              <a:gd name="connsiteX83" fmla="*/ 141785 w 607639"/>
              <a:gd name="connsiteY83" fmla="*/ 202210 h 414642"/>
              <a:gd name="connsiteX84" fmla="*/ 151932 w 607639"/>
              <a:gd name="connsiteY84" fmla="*/ 192166 h 414642"/>
              <a:gd name="connsiteX85" fmla="*/ 141785 w 607639"/>
              <a:gd name="connsiteY85" fmla="*/ 182034 h 414642"/>
              <a:gd name="connsiteX86" fmla="*/ 161989 w 607639"/>
              <a:gd name="connsiteY86" fmla="*/ 141592 h 414642"/>
              <a:gd name="connsiteX87" fmla="*/ 151932 w 607639"/>
              <a:gd name="connsiteY87" fmla="*/ 151724 h 414642"/>
              <a:gd name="connsiteX88" fmla="*/ 161989 w 607639"/>
              <a:gd name="connsiteY88" fmla="*/ 161768 h 414642"/>
              <a:gd name="connsiteX89" fmla="*/ 232927 w 607639"/>
              <a:gd name="connsiteY89" fmla="*/ 161768 h 414642"/>
              <a:gd name="connsiteX90" fmla="*/ 243073 w 607639"/>
              <a:gd name="connsiteY90" fmla="*/ 151724 h 414642"/>
              <a:gd name="connsiteX91" fmla="*/ 232927 w 607639"/>
              <a:gd name="connsiteY91" fmla="*/ 141592 h 414642"/>
              <a:gd name="connsiteX92" fmla="*/ 91141 w 607639"/>
              <a:gd name="connsiteY92" fmla="*/ 141592 h 414642"/>
              <a:gd name="connsiteX93" fmla="*/ 80995 w 607639"/>
              <a:gd name="connsiteY93" fmla="*/ 151724 h 414642"/>
              <a:gd name="connsiteX94" fmla="*/ 91141 w 607639"/>
              <a:gd name="connsiteY94" fmla="*/ 161768 h 414642"/>
              <a:gd name="connsiteX95" fmla="*/ 121492 w 607639"/>
              <a:gd name="connsiteY95" fmla="*/ 161768 h 414642"/>
              <a:gd name="connsiteX96" fmla="*/ 131639 w 607639"/>
              <a:gd name="connsiteY96" fmla="*/ 151724 h 414642"/>
              <a:gd name="connsiteX97" fmla="*/ 121492 w 607639"/>
              <a:gd name="connsiteY97" fmla="*/ 141592 h 414642"/>
              <a:gd name="connsiteX98" fmla="*/ 229099 w 607639"/>
              <a:gd name="connsiteY98" fmla="*/ 101950 h 414642"/>
              <a:gd name="connsiteX99" fmla="*/ 225717 w 607639"/>
              <a:gd name="connsiteY99" fmla="*/ 104083 h 414642"/>
              <a:gd name="connsiteX100" fmla="*/ 222780 w 607639"/>
              <a:gd name="connsiteY100" fmla="*/ 111193 h 414642"/>
              <a:gd name="connsiteX101" fmla="*/ 225717 w 607639"/>
              <a:gd name="connsiteY101" fmla="*/ 118393 h 414642"/>
              <a:gd name="connsiteX102" fmla="*/ 229099 w 607639"/>
              <a:gd name="connsiteY102" fmla="*/ 120526 h 414642"/>
              <a:gd name="connsiteX103" fmla="*/ 232927 w 607639"/>
              <a:gd name="connsiteY103" fmla="*/ 121326 h 414642"/>
              <a:gd name="connsiteX104" fmla="*/ 236754 w 607639"/>
              <a:gd name="connsiteY104" fmla="*/ 120526 h 414642"/>
              <a:gd name="connsiteX105" fmla="*/ 240136 w 607639"/>
              <a:gd name="connsiteY105" fmla="*/ 118393 h 414642"/>
              <a:gd name="connsiteX106" fmla="*/ 243073 w 607639"/>
              <a:gd name="connsiteY106" fmla="*/ 111193 h 414642"/>
              <a:gd name="connsiteX107" fmla="*/ 240136 w 607639"/>
              <a:gd name="connsiteY107" fmla="*/ 104083 h 414642"/>
              <a:gd name="connsiteX108" fmla="*/ 229099 w 607639"/>
              <a:gd name="connsiteY108" fmla="*/ 101950 h 414642"/>
              <a:gd name="connsiteX109" fmla="*/ 364540 w 607639"/>
              <a:gd name="connsiteY109" fmla="*/ 101685 h 414642"/>
              <a:gd name="connsiteX110" fmla="*/ 364540 w 607639"/>
              <a:gd name="connsiteY110" fmla="*/ 192165 h 414642"/>
              <a:gd name="connsiteX111" fmla="*/ 374688 w 607639"/>
              <a:gd name="connsiteY111" fmla="*/ 202209 h 414642"/>
              <a:gd name="connsiteX112" fmla="*/ 465309 w 607639"/>
              <a:gd name="connsiteY112" fmla="*/ 202209 h 414642"/>
              <a:gd name="connsiteX113" fmla="*/ 374688 w 607639"/>
              <a:gd name="connsiteY113" fmla="*/ 283179 h 414642"/>
              <a:gd name="connsiteX114" fmla="*/ 283532 w 607639"/>
              <a:gd name="connsiteY114" fmla="*/ 192165 h 414642"/>
              <a:gd name="connsiteX115" fmla="*/ 364540 w 607639"/>
              <a:gd name="connsiteY115" fmla="*/ 101685 h 414642"/>
              <a:gd name="connsiteX116" fmla="*/ 182283 w 607639"/>
              <a:gd name="connsiteY116" fmla="*/ 101150 h 414642"/>
              <a:gd name="connsiteX117" fmla="*/ 172136 w 607639"/>
              <a:gd name="connsiteY117" fmla="*/ 111193 h 414642"/>
              <a:gd name="connsiteX118" fmla="*/ 182283 w 607639"/>
              <a:gd name="connsiteY118" fmla="*/ 121326 h 414642"/>
              <a:gd name="connsiteX119" fmla="*/ 192429 w 607639"/>
              <a:gd name="connsiteY119" fmla="*/ 121326 h 414642"/>
              <a:gd name="connsiteX120" fmla="*/ 202576 w 607639"/>
              <a:gd name="connsiteY120" fmla="*/ 111193 h 414642"/>
              <a:gd name="connsiteX121" fmla="*/ 192429 w 607639"/>
              <a:gd name="connsiteY121" fmla="*/ 101150 h 414642"/>
              <a:gd name="connsiteX122" fmla="*/ 91141 w 607639"/>
              <a:gd name="connsiteY122" fmla="*/ 101150 h 414642"/>
              <a:gd name="connsiteX123" fmla="*/ 80995 w 607639"/>
              <a:gd name="connsiteY123" fmla="*/ 111193 h 414642"/>
              <a:gd name="connsiteX124" fmla="*/ 91141 w 607639"/>
              <a:gd name="connsiteY124" fmla="*/ 121326 h 414642"/>
              <a:gd name="connsiteX125" fmla="*/ 141785 w 607639"/>
              <a:gd name="connsiteY125" fmla="*/ 121326 h 414642"/>
              <a:gd name="connsiteX126" fmla="*/ 151932 w 607639"/>
              <a:gd name="connsiteY126" fmla="*/ 111193 h 414642"/>
              <a:gd name="connsiteX127" fmla="*/ 141785 w 607639"/>
              <a:gd name="connsiteY127" fmla="*/ 101150 h 414642"/>
              <a:gd name="connsiteX128" fmla="*/ 374712 w 607639"/>
              <a:gd name="connsiteY128" fmla="*/ 80884 h 414642"/>
              <a:gd name="connsiteX129" fmla="*/ 263277 w 607639"/>
              <a:gd name="connsiteY129" fmla="*/ 192166 h 414642"/>
              <a:gd name="connsiteX130" fmla="*/ 374712 w 607639"/>
              <a:gd name="connsiteY130" fmla="*/ 303360 h 414642"/>
              <a:gd name="connsiteX131" fmla="*/ 486058 w 607639"/>
              <a:gd name="connsiteY131" fmla="*/ 192166 h 414642"/>
              <a:gd name="connsiteX132" fmla="*/ 476000 w 607639"/>
              <a:gd name="connsiteY132" fmla="*/ 182034 h 414642"/>
              <a:gd name="connsiteX133" fmla="*/ 384859 w 607639"/>
              <a:gd name="connsiteY133" fmla="*/ 182034 h 414642"/>
              <a:gd name="connsiteX134" fmla="*/ 384859 w 607639"/>
              <a:gd name="connsiteY134" fmla="*/ 91017 h 414642"/>
              <a:gd name="connsiteX135" fmla="*/ 374712 w 607639"/>
              <a:gd name="connsiteY135" fmla="*/ 80884 h 414642"/>
              <a:gd name="connsiteX136" fmla="*/ 425368 w 607639"/>
              <a:gd name="connsiteY136" fmla="*/ 61251 h 414642"/>
              <a:gd name="connsiteX137" fmla="*/ 505813 w 607639"/>
              <a:gd name="connsiteY137" fmla="*/ 141625 h 414642"/>
              <a:gd name="connsiteX138" fmla="*/ 425368 w 607639"/>
              <a:gd name="connsiteY138" fmla="*/ 141625 h 414642"/>
              <a:gd name="connsiteX139" fmla="*/ 161989 w 607639"/>
              <a:gd name="connsiteY139" fmla="*/ 60707 h 414642"/>
              <a:gd name="connsiteX140" fmla="*/ 151932 w 607639"/>
              <a:gd name="connsiteY140" fmla="*/ 70751 h 414642"/>
              <a:gd name="connsiteX141" fmla="*/ 161989 w 607639"/>
              <a:gd name="connsiteY141" fmla="*/ 80884 h 414642"/>
              <a:gd name="connsiteX142" fmla="*/ 232927 w 607639"/>
              <a:gd name="connsiteY142" fmla="*/ 80884 h 414642"/>
              <a:gd name="connsiteX143" fmla="*/ 243073 w 607639"/>
              <a:gd name="connsiteY143" fmla="*/ 70751 h 414642"/>
              <a:gd name="connsiteX144" fmla="*/ 232927 w 607639"/>
              <a:gd name="connsiteY144" fmla="*/ 60707 h 414642"/>
              <a:gd name="connsiteX145" fmla="*/ 91141 w 607639"/>
              <a:gd name="connsiteY145" fmla="*/ 60707 h 414642"/>
              <a:gd name="connsiteX146" fmla="*/ 80995 w 607639"/>
              <a:gd name="connsiteY146" fmla="*/ 70751 h 414642"/>
              <a:gd name="connsiteX147" fmla="*/ 91141 w 607639"/>
              <a:gd name="connsiteY147" fmla="*/ 80884 h 414642"/>
              <a:gd name="connsiteX148" fmla="*/ 121492 w 607639"/>
              <a:gd name="connsiteY148" fmla="*/ 80884 h 414642"/>
              <a:gd name="connsiteX149" fmla="*/ 131639 w 607639"/>
              <a:gd name="connsiteY149" fmla="*/ 70751 h 414642"/>
              <a:gd name="connsiteX150" fmla="*/ 121492 w 607639"/>
              <a:gd name="connsiteY150" fmla="*/ 60707 h 414642"/>
              <a:gd name="connsiteX151" fmla="*/ 415210 w 607639"/>
              <a:gd name="connsiteY151" fmla="*/ 40442 h 414642"/>
              <a:gd name="connsiteX152" fmla="*/ 405063 w 607639"/>
              <a:gd name="connsiteY152" fmla="*/ 50575 h 414642"/>
              <a:gd name="connsiteX153" fmla="*/ 405063 w 607639"/>
              <a:gd name="connsiteY153" fmla="*/ 151724 h 414642"/>
              <a:gd name="connsiteX154" fmla="*/ 415210 w 607639"/>
              <a:gd name="connsiteY154" fmla="*/ 161768 h 414642"/>
              <a:gd name="connsiteX155" fmla="*/ 516498 w 607639"/>
              <a:gd name="connsiteY155" fmla="*/ 161768 h 414642"/>
              <a:gd name="connsiteX156" fmla="*/ 526555 w 607639"/>
              <a:gd name="connsiteY156" fmla="*/ 151724 h 414642"/>
              <a:gd name="connsiteX157" fmla="*/ 415210 w 607639"/>
              <a:gd name="connsiteY157" fmla="*/ 40442 h 414642"/>
              <a:gd name="connsiteX158" fmla="*/ 70848 w 607639"/>
              <a:gd name="connsiteY158" fmla="*/ 0 h 414642"/>
              <a:gd name="connsiteX159" fmla="*/ 536702 w 607639"/>
              <a:gd name="connsiteY159" fmla="*/ 0 h 414642"/>
              <a:gd name="connsiteX160" fmla="*/ 567142 w 607639"/>
              <a:gd name="connsiteY160" fmla="*/ 30309 h 414642"/>
              <a:gd name="connsiteX161" fmla="*/ 567142 w 607639"/>
              <a:gd name="connsiteY161" fmla="*/ 343802 h 414642"/>
              <a:gd name="connsiteX162" fmla="*/ 597493 w 607639"/>
              <a:gd name="connsiteY162" fmla="*/ 343802 h 414642"/>
              <a:gd name="connsiteX163" fmla="*/ 607639 w 607639"/>
              <a:gd name="connsiteY163" fmla="*/ 353935 h 414642"/>
              <a:gd name="connsiteX164" fmla="*/ 607639 w 607639"/>
              <a:gd name="connsiteY164" fmla="*/ 384244 h 414642"/>
              <a:gd name="connsiteX165" fmla="*/ 577199 w 607639"/>
              <a:gd name="connsiteY165" fmla="*/ 414642 h 414642"/>
              <a:gd name="connsiteX166" fmla="*/ 30351 w 607639"/>
              <a:gd name="connsiteY166" fmla="*/ 414642 h 414642"/>
              <a:gd name="connsiteX167" fmla="*/ 0 w 607639"/>
              <a:gd name="connsiteY167" fmla="*/ 384244 h 414642"/>
              <a:gd name="connsiteX168" fmla="*/ 0 w 607639"/>
              <a:gd name="connsiteY168" fmla="*/ 353935 h 414642"/>
              <a:gd name="connsiteX169" fmla="*/ 10146 w 607639"/>
              <a:gd name="connsiteY169" fmla="*/ 343802 h 414642"/>
              <a:gd name="connsiteX170" fmla="*/ 40497 w 607639"/>
              <a:gd name="connsiteY170" fmla="*/ 343802 h 414642"/>
              <a:gd name="connsiteX171" fmla="*/ 40497 w 607639"/>
              <a:gd name="connsiteY171" fmla="*/ 30309 h 414642"/>
              <a:gd name="connsiteX172" fmla="*/ 70848 w 607639"/>
              <a:gd name="connsiteY172" fmla="*/ 0 h 41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Lst>
            <a:rect l="l" t="t" r="r" b="b"/>
            <a:pathLst>
              <a:path w="607639" h="414642">
                <a:moveTo>
                  <a:pt x="20293" y="364067"/>
                </a:moveTo>
                <a:lnTo>
                  <a:pt x="20293" y="384244"/>
                </a:lnTo>
                <a:cubicBezTo>
                  <a:pt x="20293" y="389843"/>
                  <a:pt x="24832" y="394377"/>
                  <a:pt x="30351" y="394377"/>
                </a:cubicBezTo>
                <a:lnTo>
                  <a:pt x="577199" y="394377"/>
                </a:lnTo>
                <a:cubicBezTo>
                  <a:pt x="582807" y="394377"/>
                  <a:pt x="587346" y="389843"/>
                  <a:pt x="587346" y="384244"/>
                </a:cubicBezTo>
                <a:lnTo>
                  <a:pt x="587346" y="364067"/>
                </a:lnTo>
                <a:lnTo>
                  <a:pt x="556995" y="364067"/>
                </a:lnTo>
                <a:lnTo>
                  <a:pt x="394917" y="364067"/>
                </a:lnTo>
                <a:lnTo>
                  <a:pt x="394917" y="374200"/>
                </a:lnTo>
                <a:cubicBezTo>
                  <a:pt x="394917" y="379711"/>
                  <a:pt x="390377" y="384244"/>
                  <a:pt x="384859" y="384244"/>
                </a:cubicBezTo>
                <a:lnTo>
                  <a:pt x="222780" y="384244"/>
                </a:lnTo>
                <a:cubicBezTo>
                  <a:pt x="217173" y="384244"/>
                  <a:pt x="212633" y="379711"/>
                  <a:pt x="212633" y="374200"/>
                </a:cubicBezTo>
                <a:lnTo>
                  <a:pt x="212633" y="364067"/>
                </a:lnTo>
                <a:lnTo>
                  <a:pt x="50644" y="364067"/>
                </a:lnTo>
                <a:close/>
                <a:moveTo>
                  <a:pt x="234974" y="263095"/>
                </a:moveTo>
                <a:cubicBezTo>
                  <a:pt x="232927" y="262740"/>
                  <a:pt x="230879" y="262918"/>
                  <a:pt x="229099" y="263718"/>
                </a:cubicBezTo>
                <a:cubicBezTo>
                  <a:pt x="227853" y="264251"/>
                  <a:pt x="226696" y="264962"/>
                  <a:pt x="225717" y="265851"/>
                </a:cubicBezTo>
                <a:cubicBezTo>
                  <a:pt x="224827" y="266829"/>
                  <a:pt x="224115" y="267984"/>
                  <a:pt x="223581" y="269228"/>
                </a:cubicBezTo>
                <a:cubicBezTo>
                  <a:pt x="223136" y="270384"/>
                  <a:pt x="222780" y="271717"/>
                  <a:pt x="222780" y="273050"/>
                </a:cubicBezTo>
                <a:cubicBezTo>
                  <a:pt x="222780" y="275628"/>
                  <a:pt x="223937" y="278295"/>
                  <a:pt x="225717" y="280250"/>
                </a:cubicBezTo>
                <a:cubicBezTo>
                  <a:pt x="226696" y="281139"/>
                  <a:pt x="227853" y="281850"/>
                  <a:pt x="229099" y="282383"/>
                </a:cubicBezTo>
                <a:cubicBezTo>
                  <a:pt x="230256" y="282917"/>
                  <a:pt x="231591" y="283183"/>
                  <a:pt x="232927" y="283183"/>
                </a:cubicBezTo>
                <a:cubicBezTo>
                  <a:pt x="233639" y="283183"/>
                  <a:pt x="234262" y="283094"/>
                  <a:pt x="234974" y="282917"/>
                </a:cubicBezTo>
                <a:cubicBezTo>
                  <a:pt x="235508" y="282828"/>
                  <a:pt x="236131" y="282650"/>
                  <a:pt x="236754" y="282383"/>
                </a:cubicBezTo>
                <a:cubicBezTo>
                  <a:pt x="237377" y="282117"/>
                  <a:pt x="238000" y="281850"/>
                  <a:pt x="238623" y="281405"/>
                </a:cubicBezTo>
                <a:cubicBezTo>
                  <a:pt x="239068" y="281139"/>
                  <a:pt x="239602" y="280606"/>
                  <a:pt x="240136" y="280250"/>
                </a:cubicBezTo>
                <a:cubicBezTo>
                  <a:pt x="241916" y="278295"/>
                  <a:pt x="243073" y="275628"/>
                  <a:pt x="243073" y="273050"/>
                </a:cubicBezTo>
                <a:cubicBezTo>
                  <a:pt x="243073" y="271717"/>
                  <a:pt x="242806" y="270384"/>
                  <a:pt x="242272" y="269228"/>
                </a:cubicBezTo>
                <a:cubicBezTo>
                  <a:pt x="241738" y="267984"/>
                  <a:pt x="241026" y="266829"/>
                  <a:pt x="240136" y="265851"/>
                </a:cubicBezTo>
                <a:cubicBezTo>
                  <a:pt x="239602" y="265495"/>
                  <a:pt x="239068" y="265051"/>
                  <a:pt x="238623" y="264606"/>
                </a:cubicBezTo>
                <a:cubicBezTo>
                  <a:pt x="238000" y="264251"/>
                  <a:pt x="237377" y="263895"/>
                  <a:pt x="236754" y="263718"/>
                </a:cubicBezTo>
                <a:cubicBezTo>
                  <a:pt x="236131" y="263451"/>
                  <a:pt x="235508" y="263273"/>
                  <a:pt x="234974" y="263095"/>
                </a:cubicBezTo>
                <a:close/>
                <a:moveTo>
                  <a:pt x="182283" y="262918"/>
                </a:moveTo>
                <a:cubicBezTo>
                  <a:pt x="176675" y="262918"/>
                  <a:pt x="172136" y="267451"/>
                  <a:pt x="172136" y="273050"/>
                </a:cubicBezTo>
                <a:cubicBezTo>
                  <a:pt x="172136" y="278650"/>
                  <a:pt x="176675" y="283183"/>
                  <a:pt x="182283" y="283183"/>
                </a:cubicBezTo>
                <a:lnTo>
                  <a:pt x="192429" y="283183"/>
                </a:lnTo>
                <a:cubicBezTo>
                  <a:pt x="198036" y="283183"/>
                  <a:pt x="202576" y="278650"/>
                  <a:pt x="202576" y="273050"/>
                </a:cubicBezTo>
                <a:cubicBezTo>
                  <a:pt x="202576" y="267451"/>
                  <a:pt x="198036" y="262918"/>
                  <a:pt x="192429" y="262918"/>
                </a:cubicBezTo>
                <a:close/>
                <a:moveTo>
                  <a:pt x="91141" y="262918"/>
                </a:moveTo>
                <a:cubicBezTo>
                  <a:pt x="85534" y="262918"/>
                  <a:pt x="80995" y="267451"/>
                  <a:pt x="80995" y="273050"/>
                </a:cubicBezTo>
                <a:cubicBezTo>
                  <a:pt x="80995" y="278650"/>
                  <a:pt x="85534" y="283183"/>
                  <a:pt x="91141" y="283183"/>
                </a:cubicBezTo>
                <a:lnTo>
                  <a:pt x="141785" y="283183"/>
                </a:lnTo>
                <a:cubicBezTo>
                  <a:pt x="147392" y="283183"/>
                  <a:pt x="151932" y="278650"/>
                  <a:pt x="151932" y="273050"/>
                </a:cubicBezTo>
                <a:cubicBezTo>
                  <a:pt x="151932" y="267451"/>
                  <a:pt x="147392" y="262918"/>
                  <a:pt x="141785" y="262918"/>
                </a:cubicBezTo>
                <a:close/>
                <a:moveTo>
                  <a:pt x="161989" y="222476"/>
                </a:moveTo>
                <a:cubicBezTo>
                  <a:pt x="156471" y="222476"/>
                  <a:pt x="151932" y="227009"/>
                  <a:pt x="151932" y="232608"/>
                </a:cubicBezTo>
                <a:cubicBezTo>
                  <a:pt x="151932" y="238208"/>
                  <a:pt x="156471" y="242741"/>
                  <a:pt x="161989" y="242741"/>
                </a:cubicBezTo>
                <a:lnTo>
                  <a:pt x="232927" y="242741"/>
                </a:lnTo>
                <a:cubicBezTo>
                  <a:pt x="238534" y="242741"/>
                  <a:pt x="243073" y="238208"/>
                  <a:pt x="243073" y="232608"/>
                </a:cubicBezTo>
                <a:cubicBezTo>
                  <a:pt x="243073" y="227009"/>
                  <a:pt x="238534" y="222476"/>
                  <a:pt x="232927" y="222476"/>
                </a:cubicBezTo>
                <a:close/>
                <a:moveTo>
                  <a:pt x="91141" y="222476"/>
                </a:moveTo>
                <a:cubicBezTo>
                  <a:pt x="85534" y="222476"/>
                  <a:pt x="80995" y="227009"/>
                  <a:pt x="80995" y="232608"/>
                </a:cubicBezTo>
                <a:cubicBezTo>
                  <a:pt x="80995" y="238208"/>
                  <a:pt x="85534" y="242741"/>
                  <a:pt x="91141" y="242741"/>
                </a:cubicBezTo>
                <a:lnTo>
                  <a:pt x="121492" y="242741"/>
                </a:lnTo>
                <a:cubicBezTo>
                  <a:pt x="127099" y="242741"/>
                  <a:pt x="131639" y="238208"/>
                  <a:pt x="131639" y="232608"/>
                </a:cubicBezTo>
                <a:cubicBezTo>
                  <a:pt x="131639" y="227009"/>
                  <a:pt x="127099" y="222476"/>
                  <a:pt x="121492" y="222476"/>
                </a:cubicBezTo>
                <a:close/>
                <a:moveTo>
                  <a:pt x="236754" y="182834"/>
                </a:moveTo>
                <a:cubicBezTo>
                  <a:pt x="233016" y="181234"/>
                  <a:pt x="228565" y="182123"/>
                  <a:pt x="225717" y="184967"/>
                </a:cubicBezTo>
                <a:cubicBezTo>
                  <a:pt x="225361" y="185500"/>
                  <a:pt x="224827" y="185945"/>
                  <a:pt x="224471" y="186478"/>
                </a:cubicBezTo>
                <a:cubicBezTo>
                  <a:pt x="224115" y="187100"/>
                  <a:pt x="223759" y="187722"/>
                  <a:pt x="223581" y="188255"/>
                </a:cubicBezTo>
                <a:cubicBezTo>
                  <a:pt x="223314" y="188878"/>
                  <a:pt x="223136" y="189500"/>
                  <a:pt x="222958" y="190122"/>
                </a:cubicBezTo>
                <a:cubicBezTo>
                  <a:pt x="222869" y="190833"/>
                  <a:pt x="222780" y="191455"/>
                  <a:pt x="222780" y="192166"/>
                </a:cubicBezTo>
                <a:cubicBezTo>
                  <a:pt x="222780" y="193411"/>
                  <a:pt x="223136" y="194744"/>
                  <a:pt x="223581" y="195988"/>
                </a:cubicBezTo>
                <a:cubicBezTo>
                  <a:pt x="224115" y="197233"/>
                  <a:pt x="224827" y="198299"/>
                  <a:pt x="225717" y="199277"/>
                </a:cubicBezTo>
                <a:cubicBezTo>
                  <a:pt x="227675" y="201144"/>
                  <a:pt x="230256" y="202210"/>
                  <a:pt x="232927" y="202210"/>
                </a:cubicBezTo>
                <a:cubicBezTo>
                  <a:pt x="234262" y="202210"/>
                  <a:pt x="235508" y="202032"/>
                  <a:pt x="236754" y="201410"/>
                </a:cubicBezTo>
                <a:cubicBezTo>
                  <a:pt x="238000" y="200966"/>
                  <a:pt x="239068" y="200255"/>
                  <a:pt x="240136" y="199277"/>
                </a:cubicBezTo>
                <a:cubicBezTo>
                  <a:pt x="241026" y="198299"/>
                  <a:pt x="241738" y="197233"/>
                  <a:pt x="242272" y="195988"/>
                </a:cubicBezTo>
                <a:cubicBezTo>
                  <a:pt x="242717" y="194744"/>
                  <a:pt x="243073" y="193411"/>
                  <a:pt x="243073" y="192166"/>
                </a:cubicBezTo>
                <a:cubicBezTo>
                  <a:pt x="243073" y="191455"/>
                  <a:pt x="242984" y="190833"/>
                  <a:pt x="242806" y="190122"/>
                </a:cubicBezTo>
                <a:cubicBezTo>
                  <a:pt x="242717" y="189500"/>
                  <a:pt x="242539" y="188878"/>
                  <a:pt x="242272" y="188255"/>
                </a:cubicBezTo>
                <a:cubicBezTo>
                  <a:pt x="242005" y="187722"/>
                  <a:pt x="241738" y="187100"/>
                  <a:pt x="241293" y="186478"/>
                </a:cubicBezTo>
                <a:cubicBezTo>
                  <a:pt x="241026" y="185945"/>
                  <a:pt x="240492" y="185500"/>
                  <a:pt x="240136" y="184967"/>
                </a:cubicBezTo>
                <a:cubicBezTo>
                  <a:pt x="239068" y="184078"/>
                  <a:pt x="238000" y="183367"/>
                  <a:pt x="236754" y="182834"/>
                </a:cubicBezTo>
                <a:close/>
                <a:moveTo>
                  <a:pt x="182283" y="182034"/>
                </a:moveTo>
                <a:cubicBezTo>
                  <a:pt x="176675" y="182034"/>
                  <a:pt x="172136" y="186567"/>
                  <a:pt x="172136" y="192166"/>
                </a:cubicBezTo>
                <a:cubicBezTo>
                  <a:pt x="172136" y="197677"/>
                  <a:pt x="176675" y="202210"/>
                  <a:pt x="182283" y="202210"/>
                </a:cubicBezTo>
                <a:lnTo>
                  <a:pt x="192429" y="202210"/>
                </a:lnTo>
                <a:cubicBezTo>
                  <a:pt x="198036" y="202210"/>
                  <a:pt x="202576" y="197677"/>
                  <a:pt x="202576" y="192166"/>
                </a:cubicBezTo>
                <a:cubicBezTo>
                  <a:pt x="202576" y="186567"/>
                  <a:pt x="198036" y="182034"/>
                  <a:pt x="192429" y="182034"/>
                </a:cubicBezTo>
                <a:close/>
                <a:moveTo>
                  <a:pt x="91141" y="182034"/>
                </a:moveTo>
                <a:cubicBezTo>
                  <a:pt x="85534" y="182034"/>
                  <a:pt x="80995" y="186567"/>
                  <a:pt x="80995" y="192166"/>
                </a:cubicBezTo>
                <a:cubicBezTo>
                  <a:pt x="80995" y="197677"/>
                  <a:pt x="85534" y="202210"/>
                  <a:pt x="91141" y="202210"/>
                </a:cubicBezTo>
                <a:lnTo>
                  <a:pt x="141785" y="202210"/>
                </a:lnTo>
                <a:cubicBezTo>
                  <a:pt x="147392" y="202210"/>
                  <a:pt x="151932" y="197677"/>
                  <a:pt x="151932" y="192166"/>
                </a:cubicBezTo>
                <a:cubicBezTo>
                  <a:pt x="151932" y="186567"/>
                  <a:pt x="147392" y="182034"/>
                  <a:pt x="141785" y="182034"/>
                </a:cubicBezTo>
                <a:close/>
                <a:moveTo>
                  <a:pt x="161989" y="141592"/>
                </a:moveTo>
                <a:cubicBezTo>
                  <a:pt x="156471" y="141592"/>
                  <a:pt x="151932" y="146125"/>
                  <a:pt x="151932" y="151724"/>
                </a:cubicBezTo>
                <a:cubicBezTo>
                  <a:pt x="151932" y="157235"/>
                  <a:pt x="156471" y="161768"/>
                  <a:pt x="161989" y="161768"/>
                </a:cubicBezTo>
                <a:lnTo>
                  <a:pt x="232927" y="161768"/>
                </a:lnTo>
                <a:cubicBezTo>
                  <a:pt x="238534" y="161768"/>
                  <a:pt x="243073" y="157235"/>
                  <a:pt x="243073" y="151724"/>
                </a:cubicBezTo>
                <a:cubicBezTo>
                  <a:pt x="243073" y="146125"/>
                  <a:pt x="238534" y="141592"/>
                  <a:pt x="232927" y="141592"/>
                </a:cubicBezTo>
                <a:close/>
                <a:moveTo>
                  <a:pt x="91141" y="141592"/>
                </a:moveTo>
                <a:cubicBezTo>
                  <a:pt x="85534" y="141592"/>
                  <a:pt x="80995" y="146125"/>
                  <a:pt x="80995" y="151724"/>
                </a:cubicBezTo>
                <a:cubicBezTo>
                  <a:pt x="80995" y="157235"/>
                  <a:pt x="85534" y="161768"/>
                  <a:pt x="91141" y="161768"/>
                </a:cubicBezTo>
                <a:lnTo>
                  <a:pt x="121492" y="161768"/>
                </a:lnTo>
                <a:cubicBezTo>
                  <a:pt x="127099" y="161768"/>
                  <a:pt x="131639" y="157235"/>
                  <a:pt x="131639" y="151724"/>
                </a:cubicBezTo>
                <a:cubicBezTo>
                  <a:pt x="131639" y="146125"/>
                  <a:pt x="127099" y="141592"/>
                  <a:pt x="121492" y="141592"/>
                </a:cubicBezTo>
                <a:close/>
                <a:moveTo>
                  <a:pt x="229099" y="101950"/>
                </a:moveTo>
                <a:cubicBezTo>
                  <a:pt x="227853" y="102394"/>
                  <a:pt x="226696" y="103105"/>
                  <a:pt x="225717" y="104083"/>
                </a:cubicBezTo>
                <a:cubicBezTo>
                  <a:pt x="223937" y="105949"/>
                  <a:pt x="222780" y="108616"/>
                  <a:pt x="222780" y="111193"/>
                </a:cubicBezTo>
                <a:cubicBezTo>
                  <a:pt x="222780" y="113860"/>
                  <a:pt x="223937" y="116526"/>
                  <a:pt x="225717" y="118393"/>
                </a:cubicBezTo>
                <a:cubicBezTo>
                  <a:pt x="226696" y="119282"/>
                  <a:pt x="227853" y="119993"/>
                  <a:pt x="229099" y="120526"/>
                </a:cubicBezTo>
                <a:cubicBezTo>
                  <a:pt x="230256" y="121148"/>
                  <a:pt x="231591" y="121326"/>
                  <a:pt x="232927" y="121326"/>
                </a:cubicBezTo>
                <a:cubicBezTo>
                  <a:pt x="234262" y="121326"/>
                  <a:pt x="235508" y="121148"/>
                  <a:pt x="236754" y="120526"/>
                </a:cubicBezTo>
                <a:cubicBezTo>
                  <a:pt x="238000" y="119993"/>
                  <a:pt x="239068" y="119282"/>
                  <a:pt x="240136" y="118393"/>
                </a:cubicBezTo>
                <a:cubicBezTo>
                  <a:pt x="241916" y="116526"/>
                  <a:pt x="243073" y="113860"/>
                  <a:pt x="243073" y="111193"/>
                </a:cubicBezTo>
                <a:cubicBezTo>
                  <a:pt x="243073" y="108616"/>
                  <a:pt x="241916" y="105949"/>
                  <a:pt x="240136" y="104083"/>
                </a:cubicBezTo>
                <a:cubicBezTo>
                  <a:pt x="237288" y="101238"/>
                  <a:pt x="232838" y="100350"/>
                  <a:pt x="229099" y="101950"/>
                </a:cubicBezTo>
                <a:close/>
                <a:moveTo>
                  <a:pt x="364540" y="101685"/>
                </a:moveTo>
                <a:lnTo>
                  <a:pt x="364540" y="192165"/>
                </a:lnTo>
                <a:cubicBezTo>
                  <a:pt x="364540" y="197676"/>
                  <a:pt x="369080" y="202209"/>
                  <a:pt x="374688" y="202209"/>
                </a:cubicBezTo>
                <a:lnTo>
                  <a:pt x="465309" y="202209"/>
                </a:lnTo>
                <a:cubicBezTo>
                  <a:pt x="460235" y="247716"/>
                  <a:pt x="421512" y="283179"/>
                  <a:pt x="374688" y="283179"/>
                </a:cubicBezTo>
                <a:cubicBezTo>
                  <a:pt x="324392" y="283179"/>
                  <a:pt x="283532" y="242294"/>
                  <a:pt x="283532" y="192165"/>
                </a:cubicBezTo>
                <a:cubicBezTo>
                  <a:pt x="283532" y="145325"/>
                  <a:pt x="319051" y="106751"/>
                  <a:pt x="364540" y="101685"/>
                </a:cubicBezTo>
                <a:close/>
                <a:moveTo>
                  <a:pt x="182283" y="101150"/>
                </a:moveTo>
                <a:cubicBezTo>
                  <a:pt x="176675" y="101150"/>
                  <a:pt x="172136" y="105683"/>
                  <a:pt x="172136" y="111193"/>
                </a:cubicBezTo>
                <a:cubicBezTo>
                  <a:pt x="172136" y="116793"/>
                  <a:pt x="176675" y="121326"/>
                  <a:pt x="182283" y="121326"/>
                </a:cubicBezTo>
                <a:lnTo>
                  <a:pt x="192429" y="121326"/>
                </a:lnTo>
                <a:cubicBezTo>
                  <a:pt x="198036" y="121326"/>
                  <a:pt x="202576" y="116793"/>
                  <a:pt x="202576" y="111193"/>
                </a:cubicBezTo>
                <a:cubicBezTo>
                  <a:pt x="202576" y="105683"/>
                  <a:pt x="198036" y="101150"/>
                  <a:pt x="192429" y="101150"/>
                </a:cubicBezTo>
                <a:close/>
                <a:moveTo>
                  <a:pt x="91141" y="101150"/>
                </a:moveTo>
                <a:cubicBezTo>
                  <a:pt x="85534" y="101150"/>
                  <a:pt x="80995" y="105683"/>
                  <a:pt x="80995" y="111193"/>
                </a:cubicBezTo>
                <a:cubicBezTo>
                  <a:pt x="80995" y="116793"/>
                  <a:pt x="85534" y="121326"/>
                  <a:pt x="91141" y="121326"/>
                </a:cubicBezTo>
                <a:lnTo>
                  <a:pt x="141785" y="121326"/>
                </a:lnTo>
                <a:cubicBezTo>
                  <a:pt x="147392" y="121326"/>
                  <a:pt x="151932" y="116793"/>
                  <a:pt x="151932" y="111193"/>
                </a:cubicBezTo>
                <a:cubicBezTo>
                  <a:pt x="151932" y="105683"/>
                  <a:pt x="147392" y="101150"/>
                  <a:pt x="141785" y="101150"/>
                </a:cubicBezTo>
                <a:close/>
                <a:moveTo>
                  <a:pt x="374712" y="80884"/>
                </a:moveTo>
                <a:cubicBezTo>
                  <a:pt x="313299" y="80884"/>
                  <a:pt x="263277" y="130837"/>
                  <a:pt x="263277" y="192166"/>
                </a:cubicBezTo>
                <a:cubicBezTo>
                  <a:pt x="263277" y="253496"/>
                  <a:pt x="313299" y="303360"/>
                  <a:pt x="374712" y="303360"/>
                </a:cubicBezTo>
                <a:cubicBezTo>
                  <a:pt x="436126" y="303360"/>
                  <a:pt x="486058" y="253496"/>
                  <a:pt x="486058" y="192166"/>
                </a:cubicBezTo>
                <a:cubicBezTo>
                  <a:pt x="486058" y="186567"/>
                  <a:pt x="481519" y="182034"/>
                  <a:pt x="476000" y="182034"/>
                </a:cubicBezTo>
                <a:lnTo>
                  <a:pt x="384859" y="182034"/>
                </a:lnTo>
                <a:lnTo>
                  <a:pt x="384859" y="91017"/>
                </a:lnTo>
                <a:cubicBezTo>
                  <a:pt x="384859" y="85417"/>
                  <a:pt x="380320" y="80884"/>
                  <a:pt x="374712" y="80884"/>
                </a:cubicBezTo>
                <a:close/>
                <a:moveTo>
                  <a:pt x="425368" y="61251"/>
                </a:moveTo>
                <a:cubicBezTo>
                  <a:pt x="467548" y="65874"/>
                  <a:pt x="501097" y="99482"/>
                  <a:pt x="505813" y="141625"/>
                </a:cubicBezTo>
                <a:lnTo>
                  <a:pt x="425368" y="141625"/>
                </a:lnTo>
                <a:close/>
                <a:moveTo>
                  <a:pt x="161989" y="60707"/>
                </a:moveTo>
                <a:cubicBezTo>
                  <a:pt x="156471" y="60707"/>
                  <a:pt x="151932" y="65241"/>
                  <a:pt x="151932" y="70751"/>
                </a:cubicBezTo>
                <a:cubicBezTo>
                  <a:pt x="151932" y="76351"/>
                  <a:pt x="156471" y="80884"/>
                  <a:pt x="161989" y="80884"/>
                </a:cubicBezTo>
                <a:lnTo>
                  <a:pt x="232927" y="80884"/>
                </a:lnTo>
                <a:cubicBezTo>
                  <a:pt x="238534" y="80884"/>
                  <a:pt x="243073" y="76351"/>
                  <a:pt x="243073" y="70751"/>
                </a:cubicBezTo>
                <a:cubicBezTo>
                  <a:pt x="243073" y="65241"/>
                  <a:pt x="238534" y="60707"/>
                  <a:pt x="232927" y="60707"/>
                </a:cubicBezTo>
                <a:close/>
                <a:moveTo>
                  <a:pt x="91141" y="60707"/>
                </a:moveTo>
                <a:cubicBezTo>
                  <a:pt x="85534" y="60707"/>
                  <a:pt x="80995" y="65241"/>
                  <a:pt x="80995" y="70751"/>
                </a:cubicBezTo>
                <a:cubicBezTo>
                  <a:pt x="80995" y="76351"/>
                  <a:pt x="85534" y="80884"/>
                  <a:pt x="91141" y="80884"/>
                </a:cubicBezTo>
                <a:lnTo>
                  <a:pt x="121492" y="80884"/>
                </a:lnTo>
                <a:cubicBezTo>
                  <a:pt x="127099" y="80884"/>
                  <a:pt x="131639" y="76351"/>
                  <a:pt x="131639" y="70751"/>
                </a:cubicBezTo>
                <a:cubicBezTo>
                  <a:pt x="131639" y="65241"/>
                  <a:pt x="127099" y="60707"/>
                  <a:pt x="121492" y="60707"/>
                </a:cubicBezTo>
                <a:close/>
                <a:moveTo>
                  <a:pt x="415210" y="40442"/>
                </a:moveTo>
                <a:cubicBezTo>
                  <a:pt x="409603" y="40442"/>
                  <a:pt x="405063" y="44975"/>
                  <a:pt x="405063" y="50575"/>
                </a:cubicBezTo>
                <a:lnTo>
                  <a:pt x="405063" y="151724"/>
                </a:lnTo>
                <a:cubicBezTo>
                  <a:pt x="405063" y="157235"/>
                  <a:pt x="409603" y="161768"/>
                  <a:pt x="415210" y="161768"/>
                </a:cubicBezTo>
                <a:lnTo>
                  <a:pt x="516498" y="161768"/>
                </a:lnTo>
                <a:cubicBezTo>
                  <a:pt x="522016" y="161768"/>
                  <a:pt x="526555" y="157235"/>
                  <a:pt x="526555" y="151724"/>
                </a:cubicBezTo>
                <a:cubicBezTo>
                  <a:pt x="526555" y="90306"/>
                  <a:pt x="476623" y="40442"/>
                  <a:pt x="415210" y="40442"/>
                </a:cubicBezTo>
                <a:close/>
                <a:moveTo>
                  <a:pt x="70848" y="0"/>
                </a:moveTo>
                <a:lnTo>
                  <a:pt x="536702" y="0"/>
                </a:lnTo>
                <a:cubicBezTo>
                  <a:pt x="553435" y="0"/>
                  <a:pt x="567142" y="13599"/>
                  <a:pt x="567142" y="30309"/>
                </a:cubicBezTo>
                <a:lnTo>
                  <a:pt x="567142" y="343802"/>
                </a:lnTo>
                <a:lnTo>
                  <a:pt x="597493" y="343802"/>
                </a:lnTo>
                <a:cubicBezTo>
                  <a:pt x="603100" y="343802"/>
                  <a:pt x="607639" y="348335"/>
                  <a:pt x="607639" y="353935"/>
                </a:cubicBezTo>
                <a:lnTo>
                  <a:pt x="607639" y="384244"/>
                </a:lnTo>
                <a:cubicBezTo>
                  <a:pt x="607639" y="401043"/>
                  <a:pt x="594021" y="414642"/>
                  <a:pt x="577199" y="414642"/>
                </a:cubicBezTo>
                <a:lnTo>
                  <a:pt x="30351" y="414642"/>
                </a:lnTo>
                <a:cubicBezTo>
                  <a:pt x="13618" y="414642"/>
                  <a:pt x="0" y="401043"/>
                  <a:pt x="0" y="384244"/>
                </a:cubicBezTo>
                <a:lnTo>
                  <a:pt x="0" y="353935"/>
                </a:lnTo>
                <a:cubicBezTo>
                  <a:pt x="0" y="348335"/>
                  <a:pt x="4539" y="343802"/>
                  <a:pt x="10146" y="343802"/>
                </a:cubicBezTo>
                <a:lnTo>
                  <a:pt x="40497" y="343802"/>
                </a:lnTo>
                <a:lnTo>
                  <a:pt x="40497" y="30309"/>
                </a:lnTo>
                <a:cubicBezTo>
                  <a:pt x="40497" y="13599"/>
                  <a:pt x="54115" y="0"/>
                  <a:pt x="70848" y="0"/>
                </a:cubicBezTo>
                <a:close/>
              </a:path>
            </a:pathLst>
          </a:custGeom>
          <a:solidFill>
            <a:schemeClr val="bg1"/>
          </a:solidFill>
          <a:ln>
            <a:noFill/>
          </a:ln>
        </p:spPr>
      </p:sp>
      <p:grpSp>
        <p:nvGrpSpPr>
          <p:cNvPr id="2" name="组合 1">
            <a:extLst>
              <a:ext uri="{FF2B5EF4-FFF2-40B4-BE49-F238E27FC236}">
                <a16:creationId xmlns="" xmlns:a16="http://schemas.microsoft.com/office/drawing/2014/main" id="{CC30FD70-C6B0-4210-8776-C4551ABCE76F}"/>
              </a:ext>
            </a:extLst>
          </p:cNvPr>
          <p:cNvGrpSpPr/>
          <p:nvPr/>
        </p:nvGrpSpPr>
        <p:grpSpPr>
          <a:xfrm>
            <a:off x="1253987" y="1529332"/>
            <a:ext cx="3811204" cy="3466750"/>
            <a:chOff x="1253987" y="1857370"/>
            <a:chExt cx="3450571" cy="3138711"/>
          </a:xfrm>
        </p:grpSpPr>
        <p:sp>
          <p:nvSpPr>
            <p:cNvPr id="64" name="任意多边形 32"/>
            <p:cNvSpPr>
              <a:spLocks noChangeArrowheads="1"/>
            </p:cNvSpPr>
            <p:nvPr/>
          </p:nvSpPr>
          <p:spPr bwMode="auto">
            <a:xfrm rot="2475510">
              <a:off x="3323452" y="2514606"/>
              <a:ext cx="931367" cy="2454772"/>
            </a:xfrm>
            <a:custGeom>
              <a:avLst/>
              <a:gdLst>
                <a:gd name="T0" fmla="*/ 414046 w 1656184"/>
                <a:gd name="T1" fmla="*/ 4358333 h 4365104"/>
                <a:gd name="T2" fmla="*/ 419987 w 1656184"/>
                <a:gd name="T3" fmla="*/ 4365104 h 4365104"/>
                <a:gd name="T4" fmla="*/ 414046 w 1656184"/>
                <a:gd name="T5" fmla="*/ 4365104 h 4365104"/>
                <a:gd name="T6" fmla="*/ 828092 w 1656184"/>
                <a:gd name="T7" fmla="*/ 0 h 4365104"/>
                <a:gd name="T8" fmla="*/ 1656184 w 1656184"/>
                <a:gd name="T9" fmla="*/ 828092 h 4365104"/>
                <a:gd name="T10" fmla="*/ 1242138 w 1656184"/>
                <a:gd name="T11" fmla="*/ 828092 h 4365104"/>
                <a:gd name="T12" fmla="*/ 1242138 w 1656184"/>
                <a:gd name="T13" fmla="*/ 3609630 h 4365104"/>
                <a:gd name="T14" fmla="*/ 414046 w 1656184"/>
                <a:gd name="T15" fmla="*/ 4336065 h 4365104"/>
                <a:gd name="T16" fmla="*/ 414046 w 1656184"/>
                <a:gd name="T17" fmla="*/ 828092 h 4365104"/>
                <a:gd name="T18" fmla="*/ 0 w 1656184"/>
                <a:gd name="T19" fmla="*/ 828092 h 43651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56184"/>
                <a:gd name="T31" fmla="*/ 0 h 4365104"/>
                <a:gd name="T32" fmla="*/ 1656184 w 1656184"/>
                <a:gd name="T33" fmla="*/ 4365104 h 43651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56184" h="4365104">
                  <a:moveTo>
                    <a:pt x="414046" y="4358333"/>
                  </a:moveTo>
                  <a:lnTo>
                    <a:pt x="419987" y="4365104"/>
                  </a:lnTo>
                  <a:lnTo>
                    <a:pt x="414046" y="4365104"/>
                  </a:lnTo>
                  <a:close/>
                  <a:moveTo>
                    <a:pt x="828092" y="0"/>
                  </a:moveTo>
                  <a:lnTo>
                    <a:pt x="1656184" y="828092"/>
                  </a:lnTo>
                  <a:lnTo>
                    <a:pt x="1242138" y="828092"/>
                  </a:lnTo>
                  <a:lnTo>
                    <a:pt x="1242138" y="3609630"/>
                  </a:lnTo>
                  <a:lnTo>
                    <a:pt x="414046" y="4336065"/>
                  </a:lnTo>
                  <a:lnTo>
                    <a:pt x="414046" y="828092"/>
                  </a:lnTo>
                  <a:lnTo>
                    <a:pt x="0" y="828092"/>
                  </a:lnTo>
                  <a:close/>
                </a:path>
              </a:pathLst>
            </a:custGeom>
            <a:solidFill>
              <a:schemeClr val="bg2"/>
            </a:solidFill>
            <a:ln>
              <a:noFill/>
            </a:ln>
          </p:spPr>
          <p:txBody>
            <a:bodyPr anchor="ctr"/>
            <a:lstStyle/>
            <a:p>
              <a:pPr algn="ctr"/>
              <a:endParaRPr lang="zh-CN" altLang="zh-CN" sz="1050">
                <a:solidFill>
                  <a:srgbClr val="FFFFFF"/>
                </a:solidFill>
                <a:latin typeface="宋体" panose="02010600030101010101" pitchFamily="2" charset="-122"/>
                <a:sym typeface="宋体" panose="02010600030101010101" pitchFamily="2" charset="-122"/>
              </a:endParaRPr>
            </a:p>
          </p:txBody>
        </p:sp>
        <p:pic>
          <p:nvPicPr>
            <p:cNvPr id="51" name="Picture 4"/>
            <p:cNvPicPr>
              <a:picLocks noChangeAspect="1" noChangeArrowheads="1"/>
            </p:cNvPicPr>
            <p:nvPr/>
          </p:nvPicPr>
          <p:blipFill>
            <a:blip r:embed="rId4" cstate="print">
              <a:duotone>
                <a:schemeClr val="accent2">
                  <a:shade val="45000"/>
                  <a:satMod val="135000"/>
                </a:schemeClr>
                <a:prstClr val="white"/>
              </a:duotone>
              <a:extLst>
                <a:ext uri="{BEBA8EAE-BF5A-486C-A8C5-ECC9F3942E4B}">
                  <a14:imgProps xmlns:a14="http://schemas.microsoft.com/office/drawing/2010/main">
                    <a14:imgLayer r:embed="rId5">
                      <a14:imgEffect>
                        <a14:saturation sat="221000"/>
                      </a14:imgEffect>
                      <a14:imgEffect>
                        <a14:brightnessContrast bright="-27000" contrast="63000"/>
                      </a14:imgEffect>
                    </a14:imgLayer>
                  </a14:imgProps>
                </a:ext>
                <a:ext uri="{28A0092B-C50C-407E-A947-70E740481C1C}">
                  <a14:useLocalDpi xmlns:a14="http://schemas.microsoft.com/office/drawing/2010/main" val="0"/>
                </a:ext>
              </a:extLst>
            </a:blip>
            <a:srcRect l="1750" r="6548" b="17509"/>
            <a:stretch>
              <a:fillRect/>
            </a:stretch>
          </p:blipFill>
          <p:spPr bwMode="auto">
            <a:xfrm>
              <a:off x="1253987" y="3083829"/>
              <a:ext cx="2120920" cy="1398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Picture 2"/>
            <p:cNvPicPr>
              <a:picLocks noChangeAspect="1" noChangeArrowheads="1"/>
            </p:cNvPicPr>
            <p:nvPr/>
          </p:nvPicPr>
          <p:blipFill>
            <a:blip r:embed="rId6" cstate="print">
              <a:duotone>
                <a:schemeClr val="accent4">
                  <a:shade val="45000"/>
                  <a:satMod val="135000"/>
                </a:schemeClr>
                <a:prstClr val="white"/>
              </a:duotone>
              <a:extLst>
                <a:ext uri="{BEBA8EAE-BF5A-486C-A8C5-ECC9F3942E4B}">
                  <a14:imgProps xmlns:a14="http://schemas.microsoft.com/office/drawing/2010/main">
                    <a14:imgLayer r:embed="rId7">
                      <a14:imgEffect>
                        <a14:brightnessContrast bright="-36000" contrast="87000"/>
                      </a14:imgEffect>
                    </a14:imgLayer>
                  </a14:imgProps>
                </a:ext>
                <a:ext uri="{28A0092B-C50C-407E-A947-70E740481C1C}">
                  <a14:useLocalDpi xmlns:a14="http://schemas.microsoft.com/office/drawing/2010/main" val="0"/>
                </a:ext>
              </a:extLst>
            </a:blip>
            <a:srcRect l="1807" t="-111" r="2711" b="20253"/>
            <a:stretch>
              <a:fillRect/>
            </a:stretch>
          </p:blipFill>
          <p:spPr bwMode="auto">
            <a:xfrm>
              <a:off x="2071670" y="1857370"/>
              <a:ext cx="2167413" cy="142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 name="任意多边形 32"/>
            <p:cNvSpPr>
              <a:spLocks noChangeArrowheads="1"/>
            </p:cNvSpPr>
            <p:nvPr/>
          </p:nvSpPr>
          <p:spPr bwMode="auto">
            <a:xfrm rot="2475510">
              <a:off x="3105250" y="2503504"/>
              <a:ext cx="931367" cy="2454772"/>
            </a:xfrm>
            <a:custGeom>
              <a:avLst/>
              <a:gdLst>
                <a:gd name="T0" fmla="*/ 414046 w 1656184"/>
                <a:gd name="T1" fmla="*/ 4358333 h 4365104"/>
                <a:gd name="T2" fmla="*/ 419987 w 1656184"/>
                <a:gd name="T3" fmla="*/ 4365104 h 4365104"/>
                <a:gd name="T4" fmla="*/ 414046 w 1656184"/>
                <a:gd name="T5" fmla="*/ 4365104 h 4365104"/>
                <a:gd name="T6" fmla="*/ 828092 w 1656184"/>
                <a:gd name="T7" fmla="*/ 0 h 4365104"/>
                <a:gd name="T8" fmla="*/ 1656184 w 1656184"/>
                <a:gd name="T9" fmla="*/ 828092 h 4365104"/>
                <a:gd name="T10" fmla="*/ 1242138 w 1656184"/>
                <a:gd name="T11" fmla="*/ 828092 h 4365104"/>
                <a:gd name="T12" fmla="*/ 1242138 w 1656184"/>
                <a:gd name="T13" fmla="*/ 3609630 h 4365104"/>
                <a:gd name="T14" fmla="*/ 414046 w 1656184"/>
                <a:gd name="T15" fmla="*/ 4336065 h 4365104"/>
                <a:gd name="T16" fmla="*/ 414046 w 1656184"/>
                <a:gd name="T17" fmla="*/ 828092 h 4365104"/>
                <a:gd name="T18" fmla="*/ 0 w 1656184"/>
                <a:gd name="T19" fmla="*/ 828092 h 43651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56184"/>
                <a:gd name="T31" fmla="*/ 0 h 4365104"/>
                <a:gd name="T32" fmla="*/ 1656184 w 1656184"/>
                <a:gd name="T33" fmla="*/ 4365104 h 43651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56184" h="4365104">
                  <a:moveTo>
                    <a:pt x="414046" y="4358333"/>
                  </a:moveTo>
                  <a:lnTo>
                    <a:pt x="419987" y="4365104"/>
                  </a:lnTo>
                  <a:lnTo>
                    <a:pt x="414046" y="4365104"/>
                  </a:lnTo>
                  <a:close/>
                  <a:moveTo>
                    <a:pt x="828092" y="0"/>
                  </a:moveTo>
                  <a:lnTo>
                    <a:pt x="1656184" y="828092"/>
                  </a:lnTo>
                  <a:lnTo>
                    <a:pt x="1242138" y="828092"/>
                  </a:lnTo>
                  <a:lnTo>
                    <a:pt x="1242138" y="3609630"/>
                  </a:lnTo>
                  <a:lnTo>
                    <a:pt x="414046" y="4336065"/>
                  </a:lnTo>
                  <a:lnTo>
                    <a:pt x="414046" y="828092"/>
                  </a:lnTo>
                  <a:lnTo>
                    <a:pt x="0" y="828092"/>
                  </a:lnTo>
                  <a:close/>
                </a:path>
              </a:pathLst>
            </a:custGeom>
            <a:solidFill>
              <a:schemeClr val="bg2"/>
            </a:solidFill>
            <a:ln>
              <a:noFill/>
            </a:ln>
          </p:spPr>
          <p:txBody>
            <a:bodyPr anchor="ctr"/>
            <a:lstStyle/>
            <a:p>
              <a:pPr algn="ctr"/>
              <a:endParaRPr lang="zh-CN" altLang="zh-CN" sz="1050">
                <a:solidFill>
                  <a:srgbClr val="FFFFFF"/>
                </a:solidFill>
                <a:latin typeface="宋体" panose="02010600030101010101" pitchFamily="2" charset="-122"/>
                <a:sym typeface="宋体" panose="02010600030101010101" pitchFamily="2" charset="-122"/>
              </a:endParaRPr>
            </a:p>
          </p:txBody>
        </p:sp>
        <p:sp>
          <p:nvSpPr>
            <p:cNvPr id="66" name="任意多边形 31"/>
            <p:cNvSpPr>
              <a:spLocks noChangeArrowheads="1"/>
            </p:cNvSpPr>
            <p:nvPr/>
          </p:nvSpPr>
          <p:spPr bwMode="auto">
            <a:xfrm rot="2475510">
              <a:off x="3773191" y="2310031"/>
              <a:ext cx="931367" cy="2686050"/>
            </a:xfrm>
            <a:custGeom>
              <a:avLst/>
              <a:gdLst>
                <a:gd name="T0" fmla="*/ 414046 w 1656184"/>
                <a:gd name="T1" fmla="*/ 4358333 h 4365104"/>
                <a:gd name="T2" fmla="*/ 419987 w 1656184"/>
                <a:gd name="T3" fmla="*/ 4365104 h 4365104"/>
                <a:gd name="T4" fmla="*/ 414046 w 1656184"/>
                <a:gd name="T5" fmla="*/ 4365104 h 4365104"/>
                <a:gd name="T6" fmla="*/ 828092 w 1656184"/>
                <a:gd name="T7" fmla="*/ 0 h 4365104"/>
                <a:gd name="T8" fmla="*/ 1656184 w 1656184"/>
                <a:gd name="T9" fmla="*/ 828092 h 4365104"/>
                <a:gd name="T10" fmla="*/ 1242138 w 1656184"/>
                <a:gd name="T11" fmla="*/ 828092 h 4365104"/>
                <a:gd name="T12" fmla="*/ 1242138 w 1656184"/>
                <a:gd name="T13" fmla="*/ 3609630 h 4365104"/>
                <a:gd name="T14" fmla="*/ 414046 w 1656184"/>
                <a:gd name="T15" fmla="*/ 4336065 h 4365104"/>
                <a:gd name="T16" fmla="*/ 414046 w 1656184"/>
                <a:gd name="T17" fmla="*/ 828092 h 4365104"/>
                <a:gd name="T18" fmla="*/ 0 w 1656184"/>
                <a:gd name="T19" fmla="*/ 828092 h 43651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56184"/>
                <a:gd name="T31" fmla="*/ 0 h 4365104"/>
                <a:gd name="T32" fmla="*/ 1656184 w 1656184"/>
                <a:gd name="T33" fmla="*/ 4365104 h 436510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56184" h="4365104">
                  <a:moveTo>
                    <a:pt x="414046" y="4358333"/>
                  </a:moveTo>
                  <a:lnTo>
                    <a:pt x="419987" y="4365104"/>
                  </a:lnTo>
                  <a:lnTo>
                    <a:pt x="414046" y="4365104"/>
                  </a:lnTo>
                  <a:close/>
                  <a:moveTo>
                    <a:pt x="828092" y="0"/>
                  </a:moveTo>
                  <a:lnTo>
                    <a:pt x="1656184" y="828092"/>
                  </a:lnTo>
                  <a:lnTo>
                    <a:pt x="1242138" y="828092"/>
                  </a:lnTo>
                  <a:lnTo>
                    <a:pt x="1242138" y="3609630"/>
                  </a:lnTo>
                  <a:lnTo>
                    <a:pt x="414046" y="4336065"/>
                  </a:lnTo>
                  <a:lnTo>
                    <a:pt x="414046" y="828092"/>
                  </a:lnTo>
                  <a:lnTo>
                    <a:pt x="0" y="828092"/>
                  </a:lnTo>
                  <a:close/>
                </a:path>
              </a:pathLst>
            </a:custGeom>
            <a:solidFill>
              <a:schemeClr val="accent1"/>
            </a:solidFill>
            <a:ln>
              <a:noFill/>
            </a:ln>
          </p:spPr>
          <p:txBody>
            <a:bodyPr anchor="ctr"/>
            <a:lstStyle/>
            <a:p>
              <a:pPr algn="ctr"/>
              <a:endParaRPr lang="zh-CN" altLang="zh-CN" sz="1050" dirty="0">
                <a:solidFill>
                  <a:srgbClr val="FFFFFF"/>
                </a:solidFill>
                <a:latin typeface="宋体" panose="02010600030101010101" pitchFamily="2" charset="-122"/>
                <a:sym typeface="宋体" panose="02010600030101010101" pitchFamily="2" charset="-122"/>
              </a:endParaRPr>
            </a:p>
          </p:txBody>
        </p:sp>
        <p:grpSp>
          <p:nvGrpSpPr>
            <p:cNvPr id="53" name="Group 28"/>
            <p:cNvGrpSpPr>
              <a:grpSpLocks/>
            </p:cNvGrpSpPr>
            <p:nvPr/>
          </p:nvGrpSpPr>
          <p:grpSpPr bwMode="auto">
            <a:xfrm>
              <a:off x="3809438" y="3507624"/>
              <a:ext cx="854571" cy="854571"/>
              <a:chOff x="0" y="0"/>
              <a:chExt cx="1518720" cy="1518720"/>
            </a:xfrm>
          </p:grpSpPr>
          <p:sp>
            <p:nvSpPr>
              <p:cNvPr id="54" name="椭圆 13"/>
              <p:cNvSpPr>
                <a:spLocks noChangeArrowheads="1"/>
              </p:cNvSpPr>
              <p:nvPr/>
            </p:nvSpPr>
            <p:spPr bwMode="auto">
              <a:xfrm>
                <a:off x="0" y="0"/>
                <a:ext cx="1518720" cy="1518720"/>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nchor="ctr"/>
              <a:lstStyle/>
              <a:p>
                <a:pPr algn="ctr"/>
                <a:endParaRPr lang="zh-CN" altLang="zh-CN" sz="1050">
                  <a:solidFill>
                    <a:srgbClr val="FFFFFF"/>
                  </a:solidFill>
                  <a:latin typeface="宋体" panose="02010600030101010101" pitchFamily="2" charset="-122"/>
                  <a:sym typeface="宋体" panose="02010600030101010101" pitchFamily="2" charset="-122"/>
                </a:endParaRPr>
              </a:p>
            </p:txBody>
          </p:sp>
          <p:sp>
            <p:nvSpPr>
              <p:cNvPr id="55" name="TextBox 2"/>
              <p:cNvSpPr>
                <a:spLocks noChangeArrowheads="1"/>
              </p:cNvSpPr>
              <p:nvPr/>
            </p:nvSpPr>
            <p:spPr bwMode="auto">
              <a:xfrm>
                <a:off x="129729" y="175330"/>
                <a:ext cx="1255430" cy="1138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zh-CN" altLang="en-US" sz="2000"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评价</a:t>
                </a:r>
                <a:endParaRPr lang="en-US" altLang="zh-CN" sz="2000"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2000"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rPr>
                  <a:t>特质</a:t>
                </a:r>
                <a:endParaRPr lang="en-US" altLang="zh-CN" sz="2000" dirty="0">
                  <a:solidFill>
                    <a:schemeClr val="accent1"/>
                  </a:solidFill>
                  <a:latin typeface="微软雅黑" panose="020B0503020204020204" pitchFamily="34" charset="-122"/>
                  <a:ea typeface="微软雅黑" panose="020B0503020204020204" pitchFamily="34" charset="-122"/>
                  <a:sym typeface="微软雅黑" panose="020B0503020204020204" pitchFamily="34" charset="-122"/>
                </a:endParaRPr>
              </a:p>
            </p:txBody>
          </p:sp>
        </p:grpSp>
      </p:grpSp>
      <p:sp>
        <p:nvSpPr>
          <p:cNvPr id="68" name="TextBox 2"/>
          <p:cNvSpPr>
            <a:spLocks noChangeArrowheads="1"/>
          </p:cNvSpPr>
          <p:nvPr/>
        </p:nvSpPr>
        <p:spPr bwMode="auto">
          <a:xfrm>
            <a:off x="6748524" y="1377673"/>
            <a:ext cx="157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2400" dirty="0">
                <a:solidFill>
                  <a:srgbClr val="262626"/>
                </a:solidFill>
                <a:latin typeface="幼圆" panose="02010509060101010101" pitchFamily="49" charset="-122"/>
                <a:ea typeface="幼圆" panose="02010509060101010101" pitchFamily="49" charset="-122"/>
                <a:sym typeface="微软雅黑" panose="020B0503020204020204" pitchFamily="34" charset="-122"/>
              </a:rPr>
              <a:t>全面</a:t>
            </a:r>
            <a:endParaRPr lang="en-US" altLang="zh-CN" sz="2400" dirty="0">
              <a:solidFill>
                <a:srgbClr val="262626"/>
              </a:solidFill>
              <a:latin typeface="幼圆" panose="02010509060101010101" pitchFamily="49" charset="-122"/>
              <a:ea typeface="幼圆" panose="02010509060101010101" pitchFamily="49" charset="-122"/>
              <a:sym typeface="微软雅黑" panose="020B0503020204020204" pitchFamily="34" charset="-122"/>
            </a:endParaRPr>
          </a:p>
        </p:txBody>
      </p:sp>
    </p:spTree>
    <p:extLst>
      <p:ext uri="{BB962C8B-B14F-4D97-AF65-F5344CB8AC3E}">
        <p14:creationId xmlns:p14="http://schemas.microsoft.com/office/powerpoint/2010/main" val="28240633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5.2 </a:t>
            </a:r>
            <a:r>
              <a:rPr lang="zh-CN" altLang="en-US" sz="2000" b="1" dirty="0">
                <a:solidFill>
                  <a:srgbClr val="005DA2"/>
                </a:solidFill>
                <a:latin typeface="微软雅黑" panose="020B0503020204020204" pitchFamily="34" charset="-122"/>
                <a:ea typeface="微软雅黑" panose="020B0503020204020204" pitchFamily="34" charset="-122"/>
              </a:rPr>
              <a:t>区域教育大数据的采集和分析技术如何与时俱进</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
        <p:nvSpPr>
          <p:cNvPr id="75" name="Freeform 1"/>
          <p:cNvSpPr>
            <a:spLocks noChangeArrowheads="1"/>
          </p:cNvSpPr>
          <p:nvPr/>
        </p:nvSpPr>
        <p:spPr bwMode="auto">
          <a:xfrm rot="10800000">
            <a:off x="2356855" y="2066115"/>
            <a:ext cx="167835" cy="262500"/>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ysClr val="window" lastClr="FFFFFF">
              <a:lumMod val="75000"/>
            </a:sysClr>
          </a:solidFill>
          <a:ln>
            <a:noFill/>
          </a:ln>
          <a:effectLst/>
        </p:spPr>
        <p:txBody>
          <a:bodyPr wrap="none" lIns="91445" tIns="45722" rIns="91445" bIns="45722"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76" name="Freeform 1"/>
          <p:cNvSpPr>
            <a:spLocks noChangeArrowheads="1"/>
          </p:cNvSpPr>
          <p:nvPr/>
        </p:nvSpPr>
        <p:spPr bwMode="auto">
          <a:xfrm rot="10800000">
            <a:off x="3626853" y="2066115"/>
            <a:ext cx="167835" cy="262500"/>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ysClr val="window" lastClr="FFFFFF">
              <a:lumMod val="75000"/>
            </a:sysClr>
          </a:solidFill>
          <a:ln>
            <a:noFill/>
          </a:ln>
          <a:effectLst/>
        </p:spPr>
        <p:txBody>
          <a:bodyPr wrap="none" lIns="91445" tIns="45722" rIns="91445" bIns="45722"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77" name="Freeform 1"/>
          <p:cNvSpPr>
            <a:spLocks noChangeArrowheads="1"/>
          </p:cNvSpPr>
          <p:nvPr/>
        </p:nvSpPr>
        <p:spPr bwMode="auto">
          <a:xfrm rot="10800000">
            <a:off x="5387648" y="2066116"/>
            <a:ext cx="167835" cy="262500"/>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ysClr val="window" lastClr="FFFFFF">
              <a:lumMod val="75000"/>
            </a:sysClr>
          </a:solidFill>
          <a:ln>
            <a:noFill/>
          </a:ln>
          <a:effectLst/>
        </p:spPr>
        <p:txBody>
          <a:bodyPr wrap="none" lIns="91445" tIns="45722" rIns="91445" bIns="45722"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78" name="Freeform 1"/>
          <p:cNvSpPr>
            <a:spLocks noChangeArrowheads="1"/>
          </p:cNvSpPr>
          <p:nvPr/>
        </p:nvSpPr>
        <p:spPr bwMode="auto">
          <a:xfrm rot="10800000">
            <a:off x="6683495" y="2066116"/>
            <a:ext cx="167835" cy="262500"/>
          </a:xfrm>
          <a:custGeom>
            <a:avLst/>
            <a:gdLst>
              <a:gd name="T0" fmla="*/ 5999 w 6375"/>
              <a:gd name="T1" fmla="*/ 8218 h 9969"/>
              <a:gd name="T2" fmla="*/ 5999 w 6375"/>
              <a:gd name="T3" fmla="*/ 8218 h 9969"/>
              <a:gd name="T4" fmla="*/ 2750 w 6375"/>
              <a:gd name="T5" fmla="*/ 4969 h 9969"/>
              <a:gd name="T6" fmla="*/ 5999 w 6375"/>
              <a:gd name="T7" fmla="*/ 1750 h 9969"/>
              <a:gd name="T8" fmla="*/ 5999 w 6375"/>
              <a:gd name="T9" fmla="*/ 375 h 9969"/>
              <a:gd name="T10" fmla="*/ 4624 w 6375"/>
              <a:gd name="T11" fmla="*/ 375 h 9969"/>
              <a:gd name="T12" fmla="*/ 0 w 6375"/>
              <a:gd name="T13" fmla="*/ 4969 h 9969"/>
              <a:gd name="T14" fmla="*/ 4624 w 6375"/>
              <a:gd name="T15" fmla="*/ 9593 h 9969"/>
              <a:gd name="T16" fmla="*/ 5999 w 6375"/>
              <a:gd name="T17" fmla="*/ 9593 h 9969"/>
              <a:gd name="T18" fmla="*/ 6280 w 6375"/>
              <a:gd name="T19" fmla="*/ 8905 h 9969"/>
              <a:gd name="T20" fmla="*/ 5999 w 6375"/>
              <a:gd name="T21" fmla="*/ 8218 h 9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75" h="9969">
                <a:moveTo>
                  <a:pt x="5999" y="8218"/>
                </a:moveTo>
                <a:lnTo>
                  <a:pt x="5999" y="8218"/>
                </a:lnTo>
                <a:cubicBezTo>
                  <a:pt x="2750" y="4969"/>
                  <a:pt x="2750" y="4969"/>
                  <a:pt x="2750" y="4969"/>
                </a:cubicBezTo>
                <a:cubicBezTo>
                  <a:pt x="5999" y="1750"/>
                  <a:pt x="5999" y="1750"/>
                  <a:pt x="5999" y="1750"/>
                </a:cubicBezTo>
                <a:cubicBezTo>
                  <a:pt x="6374" y="1375"/>
                  <a:pt x="6374" y="750"/>
                  <a:pt x="5999" y="375"/>
                </a:cubicBezTo>
                <a:cubicBezTo>
                  <a:pt x="5624" y="0"/>
                  <a:pt x="4999" y="0"/>
                  <a:pt x="4624" y="375"/>
                </a:cubicBezTo>
                <a:cubicBezTo>
                  <a:pt x="0" y="4969"/>
                  <a:pt x="0" y="4969"/>
                  <a:pt x="0" y="4969"/>
                </a:cubicBezTo>
                <a:cubicBezTo>
                  <a:pt x="4624" y="9593"/>
                  <a:pt x="4624" y="9593"/>
                  <a:pt x="4624" y="9593"/>
                </a:cubicBezTo>
                <a:cubicBezTo>
                  <a:pt x="4999" y="9968"/>
                  <a:pt x="5624" y="9968"/>
                  <a:pt x="5999" y="9593"/>
                </a:cubicBezTo>
                <a:cubicBezTo>
                  <a:pt x="6186" y="9405"/>
                  <a:pt x="6280" y="9155"/>
                  <a:pt x="6280" y="8905"/>
                </a:cubicBezTo>
                <a:cubicBezTo>
                  <a:pt x="6280" y="8655"/>
                  <a:pt x="6186" y="8405"/>
                  <a:pt x="5999" y="8218"/>
                </a:cubicBezTo>
              </a:path>
            </a:pathLst>
          </a:custGeom>
          <a:solidFill>
            <a:sysClr val="window" lastClr="FFFFFF">
              <a:lumMod val="75000"/>
            </a:sysClr>
          </a:solidFill>
          <a:ln>
            <a:noFill/>
          </a:ln>
          <a:effectLst/>
        </p:spPr>
        <p:txBody>
          <a:bodyPr wrap="none" lIns="91445" tIns="45722" rIns="91445" bIns="45722"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grpSp>
        <p:nvGrpSpPr>
          <p:cNvPr id="79" name="Group 2"/>
          <p:cNvGrpSpPr/>
          <p:nvPr/>
        </p:nvGrpSpPr>
        <p:grpSpPr>
          <a:xfrm>
            <a:off x="983394" y="1628429"/>
            <a:ext cx="1163048" cy="2155307"/>
            <a:chOff x="2619211" y="4342478"/>
            <a:chExt cx="3101463" cy="5747485"/>
          </a:xfrm>
        </p:grpSpPr>
        <p:sp>
          <p:nvSpPr>
            <p:cNvPr id="80" name="Oval 89"/>
            <p:cNvSpPr/>
            <p:nvPr/>
          </p:nvSpPr>
          <p:spPr>
            <a:xfrm>
              <a:off x="2619211" y="4342478"/>
              <a:ext cx="3101463" cy="3102271"/>
            </a:xfrm>
            <a:prstGeom prst="ellipse">
              <a:avLst/>
            </a:prstGeom>
            <a:solidFill>
              <a:srgbClr val="005DA2"/>
            </a:solidFill>
            <a:ln w="6350" cap="flat" cmpd="sng" algn="ctr">
              <a:noFill/>
              <a:prstDash val="solid"/>
              <a:miter lim="800000"/>
            </a:ln>
            <a:effectLst/>
          </p:spPr>
          <p:txBody>
            <a:bodyPr lIns="91445" tIns="45722" rIns="91445" bIns="45722" rtlCol="0" anchor="ctr"/>
            <a:lstStyle/>
            <a:p>
              <a:pPr marL="0" marR="0" lvl="0" indent="0" algn="ctr"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81" name="Freeform 16"/>
            <p:cNvSpPr>
              <a:spLocks noChangeArrowheads="1"/>
            </p:cNvSpPr>
            <p:nvPr/>
          </p:nvSpPr>
          <p:spPr bwMode="auto">
            <a:xfrm>
              <a:off x="3564291" y="4943280"/>
              <a:ext cx="1178181" cy="1850784"/>
            </a:xfrm>
            <a:custGeom>
              <a:avLst/>
              <a:gdLst>
                <a:gd name="T0" fmla="*/ 406 w 657"/>
                <a:gd name="T1" fmla="*/ 947 h 1032"/>
                <a:gd name="T2" fmla="*/ 333 w 657"/>
                <a:gd name="T3" fmla="*/ 1031 h 1032"/>
                <a:gd name="T4" fmla="*/ 250 w 657"/>
                <a:gd name="T5" fmla="*/ 947 h 1032"/>
                <a:gd name="T6" fmla="*/ 448 w 657"/>
                <a:gd name="T7" fmla="*/ 916 h 1032"/>
                <a:gd name="T8" fmla="*/ 198 w 657"/>
                <a:gd name="T9" fmla="*/ 833 h 1032"/>
                <a:gd name="T10" fmla="*/ 656 w 657"/>
                <a:gd name="T11" fmla="*/ 333 h 1032"/>
                <a:gd name="T12" fmla="*/ 562 w 657"/>
                <a:gd name="T13" fmla="*/ 562 h 1032"/>
                <a:gd name="T14" fmla="*/ 531 w 657"/>
                <a:gd name="T15" fmla="*/ 635 h 1032"/>
                <a:gd name="T16" fmla="*/ 500 w 657"/>
                <a:gd name="T17" fmla="*/ 708 h 1032"/>
                <a:gd name="T18" fmla="*/ 500 w 657"/>
                <a:gd name="T19" fmla="*/ 729 h 1032"/>
                <a:gd name="T20" fmla="*/ 166 w 657"/>
                <a:gd name="T21" fmla="*/ 791 h 1032"/>
                <a:gd name="T22" fmla="*/ 156 w 657"/>
                <a:gd name="T23" fmla="*/ 708 h 1032"/>
                <a:gd name="T24" fmla="*/ 135 w 657"/>
                <a:gd name="T25" fmla="*/ 635 h 1032"/>
                <a:gd name="T26" fmla="*/ 93 w 657"/>
                <a:gd name="T27" fmla="*/ 552 h 1032"/>
                <a:gd name="T28" fmla="*/ 0 w 657"/>
                <a:gd name="T29" fmla="*/ 333 h 1032"/>
                <a:gd name="T30" fmla="*/ 333 w 657"/>
                <a:gd name="T31" fmla="*/ 0 h 1032"/>
                <a:gd name="T32" fmla="*/ 656 w 657"/>
                <a:gd name="T33" fmla="*/ 333 h 1032"/>
                <a:gd name="T34" fmla="*/ 510 w 657"/>
                <a:gd name="T35" fmla="*/ 156 h 1032"/>
                <a:gd name="T36" fmla="*/ 156 w 657"/>
                <a:gd name="T37" fmla="*/ 156 h 1032"/>
                <a:gd name="T38" fmla="*/ 146 w 657"/>
                <a:gd name="T39" fmla="*/ 499 h 1032"/>
                <a:gd name="T40" fmla="*/ 166 w 657"/>
                <a:gd name="T41" fmla="*/ 541 h 1032"/>
                <a:gd name="T42" fmla="*/ 229 w 657"/>
                <a:gd name="T43" fmla="*/ 666 h 1032"/>
                <a:gd name="T44" fmla="*/ 427 w 657"/>
                <a:gd name="T45" fmla="*/ 718 h 1032"/>
                <a:gd name="T46" fmla="*/ 458 w 657"/>
                <a:gd name="T47" fmla="*/ 604 h 1032"/>
                <a:gd name="T48" fmla="*/ 510 w 657"/>
                <a:gd name="T49" fmla="*/ 520 h 1032"/>
                <a:gd name="T50" fmla="*/ 583 w 657"/>
                <a:gd name="T51" fmla="*/ 333 h 1032"/>
                <a:gd name="T52" fmla="*/ 354 w 657"/>
                <a:gd name="T53" fmla="*/ 354 h 1032"/>
                <a:gd name="T54" fmla="*/ 302 w 657"/>
                <a:gd name="T55" fmla="*/ 354 h 1032"/>
                <a:gd name="T56" fmla="*/ 239 w 657"/>
                <a:gd name="T57" fmla="*/ 354 h 1032"/>
                <a:gd name="T58" fmla="*/ 250 w 657"/>
                <a:gd name="T59" fmla="*/ 499 h 1032"/>
                <a:gd name="T60" fmla="*/ 302 w 657"/>
                <a:gd name="T61" fmla="*/ 499 h 1032"/>
                <a:gd name="T62" fmla="*/ 364 w 657"/>
                <a:gd name="T63" fmla="*/ 499 h 1032"/>
                <a:gd name="T64" fmla="*/ 416 w 657"/>
                <a:gd name="T65" fmla="*/ 499 h 1032"/>
                <a:gd name="T66" fmla="*/ 427 w 657"/>
                <a:gd name="T67" fmla="*/ 354 h 1032"/>
                <a:gd name="T68" fmla="*/ 385 w 657"/>
                <a:gd name="T69" fmla="*/ 416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57" h="1032">
                  <a:moveTo>
                    <a:pt x="250" y="947"/>
                  </a:moveTo>
                  <a:cubicBezTo>
                    <a:pt x="406" y="947"/>
                    <a:pt x="406" y="947"/>
                    <a:pt x="406" y="947"/>
                  </a:cubicBezTo>
                  <a:cubicBezTo>
                    <a:pt x="406" y="968"/>
                    <a:pt x="396" y="989"/>
                    <a:pt x="385" y="1010"/>
                  </a:cubicBezTo>
                  <a:cubicBezTo>
                    <a:pt x="364" y="1020"/>
                    <a:pt x="354" y="1031"/>
                    <a:pt x="333" y="1031"/>
                  </a:cubicBezTo>
                  <a:cubicBezTo>
                    <a:pt x="312" y="1031"/>
                    <a:pt x="291" y="1020"/>
                    <a:pt x="281" y="1010"/>
                  </a:cubicBezTo>
                  <a:cubicBezTo>
                    <a:pt x="260" y="989"/>
                    <a:pt x="250" y="968"/>
                    <a:pt x="250" y="947"/>
                  </a:cubicBezTo>
                  <a:close/>
                  <a:moveTo>
                    <a:pt x="208" y="916"/>
                  </a:moveTo>
                  <a:cubicBezTo>
                    <a:pt x="448" y="916"/>
                    <a:pt x="448" y="916"/>
                    <a:pt x="448" y="916"/>
                  </a:cubicBezTo>
                  <a:cubicBezTo>
                    <a:pt x="458" y="833"/>
                    <a:pt x="458" y="833"/>
                    <a:pt x="458" y="833"/>
                  </a:cubicBezTo>
                  <a:cubicBezTo>
                    <a:pt x="198" y="833"/>
                    <a:pt x="198" y="833"/>
                    <a:pt x="198" y="833"/>
                  </a:cubicBezTo>
                  <a:lnTo>
                    <a:pt x="208" y="916"/>
                  </a:lnTo>
                  <a:close/>
                  <a:moveTo>
                    <a:pt x="656" y="333"/>
                  </a:moveTo>
                  <a:cubicBezTo>
                    <a:pt x="656" y="416"/>
                    <a:pt x="625" y="489"/>
                    <a:pt x="573" y="552"/>
                  </a:cubicBezTo>
                  <a:lnTo>
                    <a:pt x="562" y="562"/>
                  </a:lnTo>
                  <a:cubicBezTo>
                    <a:pt x="562" y="562"/>
                    <a:pt x="562" y="572"/>
                    <a:pt x="552" y="572"/>
                  </a:cubicBezTo>
                  <a:cubicBezTo>
                    <a:pt x="541" y="593"/>
                    <a:pt x="541" y="614"/>
                    <a:pt x="531" y="635"/>
                  </a:cubicBezTo>
                  <a:cubicBezTo>
                    <a:pt x="521" y="656"/>
                    <a:pt x="510" y="677"/>
                    <a:pt x="510" y="697"/>
                  </a:cubicBezTo>
                  <a:cubicBezTo>
                    <a:pt x="500" y="697"/>
                    <a:pt x="500" y="697"/>
                    <a:pt x="500" y="708"/>
                  </a:cubicBezTo>
                  <a:lnTo>
                    <a:pt x="500" y="718"/>
                  </a:lnTo>
                  <a:cubicBezTo>
                    <a:pt x="500" y="729"/>
                    <a:pt x="500" y="729"/>
                    <a:pt x="500" y="729"/>
                  </a:cubicBezTo>
                  <a:cubicBezTo>
                    <a:pt x="500" y="791"/>
                    <a:pt x="500" y="791"/>
                    <a:pt x="500" y="791"/>
                  </a:cubicBezTo>
                  <a:cubicBezTo>
                    <a:pt x="166" y="791"/>
                    <a:pt x="166" y="791"/>
                    <a:pt x="166" y="791"/>
                  </a:cubicBezTo>
                  <a:cubicBezTo>
                    <a:pt x="166" y="729"/>
                    <a:pt x="166" y="729"/>
                    <a:pt x="166" y="729"/>
                  </a:cubicBezTo>
                  <a:cubicBezTo>
                    <a:pt x="166" y="718"/>
                    <a:pt x="156" y="718"/>
                    <a:pt x="156" y="708"/>
                  </a:cubicBezTo>
                  <a:lnTo>
                    <a:pt x="156" y="697"/>
                  </a:lnTo>
                  <a:cubicBezTo>
                    <a:pt x="146" y="677"/>
                    <a:pt x="146" y="656"/>
                    <a:pt x="135" y="635"/>
                  </a:cubicBezTo>
                  <a:cubicBezTo>
                    <a:pt x="125" y="614"/>
                    <a:pt x="114" y="593"/>
                    <a:pt x="104" y="572"/>
                  </a:cubicBezTo>
                  <a:cubicBezTo>
                    <a:pt x="93" y="562"/>
                    <a:pt x="93" y="562"/>
                    <a:pt x="93" y="552"/>
                  </a:cubicBezTo>
                  <a:lnTo>
                    <a:pt x="83" y="552"/>
                  </a:lnTo>
                  <a:cubicBezTo>
                    <a:pt x="31" y="489"/>
                    <a:pt x="0" y="416"/>
                    <a:pt x="0" y="333"/>
                  </a:cubicBezTo>
                  <a:cubicBezTo>
                    <a:pt x="0" y="239"/>
                    <a:pt x="31" y="166"/>
                    <a:pt x="104" y="104"/>
                  </a:cubicBezTo>
                  <a:cubicBezTo>
                    <a:pt x="166" y="31"/>
                    <a:pt x="239" y="0"/>
                    <a:pt x="333" y="0"/>
                  </a:cubicBezTo>
                  <a:cubicBezTo>
                    <a:pt x="416" y="0"/>
                    <a:pt x="500" y="31"/>
                    <a:pt x="562" y="104"/>
                  </a:cubicBezTo>
                  <a:cubicBezTo>
                    <a:pt x="625" y="166"/>
                    <a:pt x="656" y="239"/>
                    <a:pt x="656" y="333"/>
                  </a:cubicBezTo>
                  <a:close/>
                  <a:moveTo>
                    <a:pt x="583" y="333"/>
                  </a:moveTo>
                  <a:cubicBezTo>
                    <a:pt x="583" y="260"/>
                    <a:pt x="562" y="198"/>
                    <a:pt x="510" y="156"/>
                  </a:cubicBezTo>
                  <a:cubicBezTo>
                    <a:pt x="458" y="104"/>
                    <a:pt x="396" y="83"/>
                    <a:pt x="333" y="83"/>
                  </a:cubicBezTo>
                  <a:cubicBezTo>
                    <a:pt x="260" y="83"/>
                    <a:pt x="198" y="104"/>
                    <a:pt x="156" y="156"/>
                  </a:cubicBezTo>
                  <a:cubicBezTo>
                    <a:pt x="104" y="198"/>
                    <a:pt x="73" y="260"/>
                    <a:pt x="73" y="333"/>
                  </a:cubicBezTo>
                  <a:cubicBezTo>
                    <a:pt x="73" y="396"/>
                    <a:pt x="93" y="448"/>
                    <a:pt x="146" y="499"/>
                  </a:cubicBezTo>
                  <a:cubicBezTo>
                    <a:pt x="146" y="499"/>
                    <a:pt x="146" y="510"/>
                    <a:pt x="156" y="510"/>
                  </a:cubicBezTo>
                  <a:cubicBezTo>
                    <a:pt x="156" y="520"/>
                    <a:pt x="166" y="531"/>
                    <a:pt x="166" y="541"/>
                  </a:cubicBezTo>
                  <a:cubicBezTo>
                    <a:pt x="177" y="562"/>
                    <a:pt x="187" y="583"/>
                    <a:pt x="198" y="604"/>
                  </a:cubicBezTo>
                  <a:cubicBezTo>
                    <a:pt x="208" y="624"/>
                    <a:pt x="218" y="645"/>
                    <a:pt x="229" y="666"/>
                  </a:cubicBezTo>
                  <a:cubicBezTo>
                    <a:pt x="229" y="697"/>
                    <a:pt x="239" y="708"/>
                    <a:pt x="239" y="718"/>
                  </a:cubicBezTo>
                  <a:cubicBezTo>
                    <a:pt x="427" y="718"/>
                    <a:pt x="427" y="718"/>
                    <a:pt x="427" y="718"/>
                  </a:cubicBezTo>
                  <a:cubicBezTo>
                    <a:pt x="427" y="708"/>
                    <a:pt x="427" y="697"/>
                    <a:pt x="437" y="666"/>
                  </a:cubicBezTo>
                  <a:cubicBezTo>
                    <a:pt x="437" y="645"/>
                    <a:pt x="448" y="624"/>
                    <a:pt x="458" y="604"/>
                  </a:cubicBezTo>
                  <a:cubicBezTo>
                    <a:pt x="468" y="583"/>
                    <a:pt x="479" y="562"/>
                    <a:pt x="489" y="541"/>
                  </a:cubicBezTo>
                  <a:cubicBezTo>
                    <a:pt x="489" y="531"/>
                    <a:pt x="500" y="520"/>
                    <a:pt x="510" y="520"/>
                  </a:cubicBezTo>
                  <a:cubicBezTo>
                    <a:pt x="510" y="510"/>
                    <a:pt x="510" y="499"/>
                    <a:pt x="521" y="499"/>
                  </a:cubicBezTo>
                  <a:cubicBezTo>
                    <a:pt x="562" y="448"/>
                    <a:pt x="583" y="396"/>
                    <a:pt x="583" y="333"/>
                  </a:cubicBezTo>
                  <a:close/>
                  <a:moveTo>
                    <a:pt x="385" y="416"/>
                  </a:moveTo>
                  <a:cubicBezTo>
                    <a:pt x="354" y="354"/>
                    <a:pt x="354" y="354"/>
                    <a:pt x="354" y="354"/>
                  </a:cubicBezTo>
                  <a:cubicBezTo>
                    <a:pt x="333" y="302"/>
                    <a:pt x="333" y="302"/>
                    <a:pt x="333" y="302"/>
                  </a:cubicBezTo>
                  <a:cubicBezTo>
                    <a:pt x="302" y="354"/>
                    <a:pt x="302" y="354"/>
                    <a:pt x="302" y="354"/>
                  </a:cubicBezTo>
                  <a:cubicBezTo>
                    <a:pt x="271" y="416"/>
                    <a:pt x="271" y="416"/>
                    <a:pt x="271" y="416"/>
                  </a:cubicBezTo>
                  <a:cubicBezTo>
                    <a:pt x="239" y="354"/>
                    <a:pt x="239" y="354"/>
                    <a:pt x="239" y="354"/>
                  </a:cubicBezTo>
                  <a:cubicBezTo>
                    <a:pt x="187" y="385"/>
                    <a:pt x="187" y="385"/>
                    <a:pt x="187" y="385"/>
                  </a:cubicBezTo>
                  <a:cubicBezTo>
                    <a:pt x="250" y="499"/>
                    <a:pt x="250" y="499"/>
                    <a:pt x="250" y="499"/>
                  </a:cubicBezTo>
                  <a:cubicBezTo>
                    <a:pt x="271" y="552"/>
                    <a:pt x="271" y="552"/>
                    <a:pt x="271" y="552"/>
                  </a:cubicBezTo>
                  <a:cubicBezTo>
                    <a:pt x="302" y="499"/>
                    <a:pt x="302" y="499"/>
                    <a:pt x="302" y="499"/>
                  </a:cubicBezTo>
                  <a:cubicBezTo>
                    <a:pt x="333" y="437"/>
                    <a:pt x="333" y="437"/>
                    <a:pt x="333" y="437"/>
                  </a:cubicBezTo>
                  <a:cubicBezTo>
                    <a:pt x="364" y="499"/>
                    <a:pt x="364" y="499"/>
                    <a:pt x="364" y="499"/>
                  </a:cubicBezTo>
                  <a:cubicBezTo>
                    <a:pt x="385" y="552"/>
                    <a:pt x="385" y="552"/>
                    <a:pt x="385" y="552"/>
                  </a:cubicBezTo>
                  <a:cubicBezTo>
                    <a:pt x="416" y="499"/>
                    <a:pt x="416" y="499"/>
                    <a:pt x="416" y="499"/>
                  </a:cubicBezTo>
                  <a:cubicBezTo>
                    <a:pt x="479" y="385"/>
                    <a:pt x="479" y="385"/>
                    <a:pt x="479" y="385"/>
                  </a:cubicBezTo>
                  <a:cubicBezTo>
                    <a:pt x="427" y="354"/>
                    <a:pt x="427" y="354"/>
                    <a:pt x="427" y="354"/>
                  </a:cubicBezTo>
                  <a:lnTo>
                    <a:pt x="385" y="416"/>
                  </a:lnTo>
                  <a:close/>
                  <a:moveTo>
                    <a:pt x="385" y="416"/>
                  </a:moveTo>
                  <a:lnTo>
                    <a:pt x="385" y="416"/>
                  </a:lnTo>
                  <a:close/>
                </a:path>
              </a:pathLst>
            </a:custGeom>
            <a:solidFill>
              <a:sysClr val="window" lastClr="FFFFFF"/>
            </a:solidFill>
            <a:ln>
              <a:noFill/>
            </a:ln>
            <a:effectLst/>
          </p:spPr>
          <p:txBody>
            <a:bodyPr wrap="none" lIns="91445" tIns="45722" rIns="91445" bIns="45722"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cxnSp>
          <p:nvCxnSpPr>
            <p:cNvPr id="82" name="Straight Connector 107"/>
            <p:cNvCxnSpPr/>
            <p:nvPr/>
          </p:nvCxnSpPr>
          <p:spPr>
            <a:xfrm>
              <a:off x="4192501" y="7537313"/>
              <a:ext cx="0" cy="1582326"/>
            </a:xfrm>
            <a:prstGeom prst="line">
              <a:avLst/>
            </a:prstGeom>
            <a:noFill/>
            <a:ln w="28575" cap="flat" cmpd="sng" algn="ctr">
              <a:solidFill>
                <a:sysClr val="window" lastClr="FFFFFF">
                  <a:lumMod val="75000"/>
                </a:sysClr>
              </a:solidFill>
              <a:prstDash val="solid"/>
              <a:miter lim="800000"/>
              <a:tailEnd type="oval"/>
            </a:ln>
            <a:effectLst/>
          </p:spPr>
        </p:cxnSp>
        <p:sp>
          <p:nvSpPr>
            <p:cNvPr id="83" name="Title 20"/>
            <p:cNvSpPr txBox="1">
              <a:spLocks/>
            </p:cNvSpPr>
            <p:nvPr/>
          </p:nvSpPr>
          <p:spPr>
            <a:xfrm>
              <a:off x="3035126" y="9474411"/>
              <a:ext cx="2236513" cy="615552"/>
            </a:xfrm>
            <a:prstGeom prst="rect">
              <a:avLst/>
            </a:prstGeom>
          </p:spPr>
          <p:txBody>
            <a:bodyPr vert="horz" wrap="none" lIns="34290" tIns="0" rIns="3429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lvl="0"/>
              <a:r>
                <a:rPr lang="zh-CN" altLang="en-US" sz="1500" b="1" dirty="0">
                  <a:solidFill>
                    <a:srgbClr val="445469"/>
                  </a:solidFill>
                  <a:latin typeface="微软雅黑"/>
                  <a:ea typeface="微软雅黑"/>
                  <a:cs typeface="Lato Regular"/>
                </a:rPr>
                <a:t>评价目标</a:t>
              </a:r>
            </a:p>
          </p:txBody>
        </p:sp>
      </p:grpSp>
      <p:grpSp>
        <p:nvGrpSpPr>
          <p:cNvPr id="85" name="Group 3"/>
          <p:cNvGrpSpPr/>
          <p:nvPr/>
        </p:nvGrpSpPr>
        <p:grpSpPr>
          <a:xfrm>
            <a:off x="2614174" y="1852563"/>
            <a:ext cx="838692" cy="1422874"/>
            <a:chOff x="6967955" y="4940169"/>
            <a:chExt cx="2236512" cy="3794331"/>
          </a:xfrm>
        </p:grpSpPr>
        <p:sp>
          <p:nvSpPr>
            <p:cNvPr id="86" name="Oval 91"/>
            <p:cNvSpPr/>
            <p:nvPr/>
          </p:nvSpPr>
          <p:spPr>
            <a:xfrm>
              <a:off x="7189297" y="4940169"/>
              <a:ext cx="1838461" cy="1838940"/>
            </a:xfrm>
            <a:prstGeom prst="ellipse">
              <a:avLst/>
            </a:prstGeom>
            <a:solidFill>
              <a:srgbClr val="3992DB"/>
            </a:solidFill>
            <a:ln w="57150" cap="flat" cmpd="sng" algn="ctr">
              <a:noFill/>
              <a:prstDash val="solid"/>
              <a:miter lim="800000"/>
            </a:ln>
            <a:effectLst/>
          </p:spPr>
          <p:txBody>
            <a:bodyPr lIns="91445" tIns="45722" rIns="91445" bIns="45722" rtlCol="0" anchor="ctr"/>
            <a:lstStyle/>
            <a:p>
              <a:pPr marL="0" marR="0" lvl="0" indent="0" algn="ctr"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微软雅黑"/>
                <a:ea typeface="微软雅黑"/>
                <a:cs typeface="+mn-cs"/>
              </a:endParaRPr>
            </a:p>
          </p:txBody>
        </p:sp>
        <p:cxnSp>
          <p:nvCxnSpPr>
            <p:cNvPr id="88" name="Straight Connector 111"/>
            <p:cNvCxnSpPr/>
            <p:nvPr/>
          </p:nvCxnSpPr>
          <p:spPr>
            <a:xfrm>
              <a:off x="8086211" y="6887136"/>
              <a:ext cx="0" cy="921950"/>
            </a:xfrm>
            <a:prstGeom prst="line">
              <a:avLst/>
            </a:prstGeom>
            <a:noFill/>
            <a:ln w="28575" cap="flat" cmpd="sng" algn="ctr">
              <a:solidFill>
                <a:sysClr val="window" lastClr="FFFFFF">
                  <a:lumMod val="75000"/>
                </a:sysClr>
              </a:solidFill>
              <a:prstDash val="solid"/>
              <a:miter lim="800000"/>
              <a:tailEnd type="oval"/>
            </a:ln>
            <a:effectLst/>
          </p:spPr>
        </p:cxnSp>
        <p:sp>
          <p:nvSpPr>
            <p:cNvPr id="89" name="Title 20"/>
            <p:cNvSpPr txBox="1">
              <a:spLocks/>
            </p:cNvSpPr>
            <p:nvPr/>
          </p:nvSpPr>
          <p:spPr>
            <a:xfrm>
              <a:off x="6967955" y="8118948"/>
              <a:ext cx="2236512" cy="615552"/>
            </a:xfrm>
            <a:prstGeom prst="rect">
              <a:avLst/>
            </a:prstGeom>
          </p:spPr>
          <p:txBody>
            <a:bodyPr vert="horz" wrap="none" lIns="34290" tIns="0" rIns="3429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lvl="0"/>
              <a:r>
                <a:rPr lang="zh-CN" altLang="en-US" sz="1500" b="1" dirty="0">
                  <a:solidFill>
                    <a:srgbClr val="445469"/>
                  </a:solidFill>
                  <a:latin typeface="微软雅黑"/>
                  <a:ea typeface="微软雅黑"/>
                  <a:cs typeface="Lato Regular"/>
                </a:rPr>
                <a:t>测试工具</a:t>
              </a:r>
            </a:p>
          </p:txBody>
        </p:sp>
      </p:grpSp>
      <p:sp>
        <p:nvSpPr>
          <p:cNvPr id="98" name="Oval 94"/>
          <p:cNvSpPr/>
          <p:nvPr/>
        </p:nvSpPr>
        <p:spPr>
          <a:xfrm>
            <a:off x="5741705" y="1852563"/>
            <a:ext cx="689423" cy="689603"/>
          </a:xfrm>
          <a:prstGeom prst="ellipse">
            <a:avLst/>
          </a:prstGeom>
          <a:solidFill>
            <a:srgbClr val="3992DB"/>
          </a:solidFill>
          <a:ln w="57150" cap="flat" cmpd="sng" algn="ctr">
            <a:noFill/>
            <a:prstDash val="solid"/>
            <a:miter lim="800000"/>
          </a:ln>
          <a:effectLst/>
        </p:spPr>
        <p:txBody>
          <a:bodyPr lIns="91445" tIns="45722" rIns="91445" bIns="45722" rtlCol="0" anchor="ctr"/>
          <a:lstStyle/>
          <a:p>
            <a:pPr marL="0" marR="0" lvl="0" indent="0" algn="ctr"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微软雅黑"/>
              <a:ea typeface="微软雅黑"/>
              <a:cs typeface="+mn-cs"/>
            </a:endParaRPr>
          </a:p>
        </p:txBody>
      </p:sp>
      <p:cxnSp>
        <p:nvCxnSpPr>
          <p:cNvPr id="99" name="Straight Connector 119"/>
          <p:cNvCxnSpPr/>
          <p:nvPr/>
        </p:nvCxnSpPr>
        <p:spPr>
          <a:xfrm>
            <a:off x="6097719" y="2582676"/>
            <a:ext cx="0" cy="345731"/>
          </a:xfrm>
          <a:prstGeom prst="line">
            <a:avLst/>
          </a:prstGeom>
          <a:noFill/>
          <a:ln w="28575" cap="flat" cmpd="sng" algn="ctr">
            <a:solidFill>
              <a:sysClr val="window" lastClr="FFFFFF">
                <a:lumMod val="75000"/>
              </a:sysClr>
            </a:solidFill>
            <a:prstDash val="solid"/>
            <a:miter lim="800000"/>
            <a:tailEnd type="oval"/>
          </a:ln>
          <a:effectLst/>
        </p:spPr>
      </p:cxnSp>
      <p:grpSp>
        <p:nvGrpSpPr>
          <p:cNvPr id="100" name="Group 4698"/>
          <p:cNvGrpSpPr>
            <a:grpSpLocks/>
          </p:cNvGrpSpPr>
          <p:nvPr/>
        </p:nvGrpSpPr>
        <p:grpSpPr bwMode="auto">
          <a:xfrm>
            <a:off x="2873205" y="2031784"/>
            <a:ext cx="337366" cy="330678"/>
            <a:chOff x="5427663" y="4046537"/>
            <a:chExt cx="395287" cy="387350"/>
          </a:xfrm>
          <a:solidFill>
            <a:sysClr val="window" lastClr="FFFFFF"/>
          </a:solidFill>
        </p:grpSpPr>
        <p:sp>
          <p:nvSpPr>
            <p:cNvPr id="103" name="Freeform 418"/>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 name="T46" fmla="*/ 301 w 520"/>
                <a:gd name="T47" fmla="*/ 75 h 511"/>
                <a:gd name="T48" fmla="*/ 301 w 520"/>
                <a:gd name="T49"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close/>
                  <a:moveTo>
                    <a:pt x="301" y="75"/>
                  </a:moveTo>
                  <a:lnTo>
                    <a:pt x="301" y="75"/>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104" name="Freeform 419"/>
            <p:cNvSpPr>
              <a:spLocks noChangeArrowheads="1"/>
            </p:cNvSpPr>
            <p:nvPr/>
          </p:nvSpPr>
          <p:spPr bwMode="auto">
            <a:xfrm>
              <a:off x="5635625" y="4046537"/>
              <a:ext cx="187325" cy="184150"/>
            </a:xfrm>
            <a:custGeom>
              <a:avLst/>
              <a:gdLst>
                <a:gd name="T0" fmla="*/ 301 w 520"/>
                <a:gd name="T1" fmla="*/ 75 h 511"/>
                <a:gd name="T2" fmla="*/ 444 w 520"/>
                <a:gd name="T3" fmla="*/ 217 h 511"/>
                <a:gd name="T4" fmla="*/ 394 w 520"/>
                <a:gd name="T5" fmla="*/ 267 h 511"/>
                <a:gd name="T6" fmla="*/ 327 w 520"/>
                <a:gd name="T7" fmla="*/ 200 h 511"/>
                <a:gd name="T8" fmla="*/ 301 w 520"/>
                <a:gd name="T9" fmla="*/ 225 h 511"/>
                <a:gd name="T10" fmla="*/ 368 w 520"/>
                <a:gd name="T11" fmla="*/ 292 h 511"/>
                <a:gd name="T12" fmla="*/ 335 w 520"/>
                <a:gd name="T13" fmla="*/ 326 h 511"/>
                <a:gd name="T14" fmla="*/ 293 w 520"/>
                <a:gd name="T15" fmla="*/ 275 h 511"/>
                <a:gd name="T16" fmla="*/ 268 w 520"/>
                <a:gd name="T17" fmla="*/ 309 h 511"/>
                <a:gd name="T18" fmla="*/ 310 w 520"/>
                <a:gd name="T19" fmla="*/ 351 h 511"/>
                <a:gd name="T20" fmla="*/ 268 w 520"/>
                <a:gd name="T21" fmla="*/ 393 h 511"/>
                <a:gd name="T22" fmla="*/ 201 w 520"/>
                <a:gd name="T23" fmla="*/ 326 h 511"/>
                <a:gd name="T24" fmla="*/ 168 w 520"/>
                <a:gd name="T25" fmla="*/ 351 h 511"/>
                <a:gd name="T26" fmla="*/ 243 w 520"/>
                <a:gd name="T27" fmla="*/ 418 h 511"/>
                <a:gd name="T28" fmla="*/ 209 w 520"/>
                <a:gd name="T29" fmla="*/ 443 h 511"/>
                <a:gd name="T30" fmla="*/ 168 w 520"/>
                <a:gd name="T31" fmla="*/ 401 h 511"/>
                <a:gd name="T32" fmla="*/ 134 w 520"/>
                <a:gd name="T33" fmla="*/ 426 h 511"/>
                <a:gd name="T34" fmla="*/ 218 w 520"/>
                <a:gd name="T35" fmla="*/ 510 h 511"/>
                <a:gd name="T36" fmla="*/ 519 w 520"/>
                <a:gd name="T37" fmla="*/ 217 h 511"/>
                <a:gd name="T38" fmla="*/ 301 w 520"/>
                <a:gd name="T39" fmla="*/ 0 h 511"/>
                <a:gd name="T40" fmla="*/ 0 w 520"/>
                <a:gd name="T41" fmla="*/ 292 h 511"/>
                <a:gd name="T42" fmla="*/ 34 w 520"/>
                <a:gd name="T43" fmla="*/ 334 h 511"/>
                <a:gd name="T44" fmla="*/ 301 w 520"/>
                <a:gd name="T45" fmla="*/ 75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20" h="511">
                  <a:moveTo>
                    <a:pt x="301" y="75"/>
                  </a:moveTo>
                  <a:lnTo>
                    <a:pt x="444" y="217"/>
                  </a:lnTo>
                  <a:lnTo>
                    <a:pt x="394" y="267"/>
                  </a:lnTo>
                  <a:lnTo>
                    <a:pt x="327" y="200"/>
                  </a:lnTo>
                  <a:lnTo>
                    <a:pt x="301" y="225"/>
                  </a:lnTo>
                  <a:lnTo>
                    <a:pt x="368" y="292"/>
                  </a:lnTo>
                  <a:lnTo>
                    <a:pt x="335" y="326"/>
                  </a:lnTo>
                  <a:lnTo>
                    <a:pt x="293" y="275"/>
                  </a:lnTo>
                  <a:lnTo>
                    <a:pt x="268" y="309"/>
                  </a:lnTo>
                  <a:lnTo>
                    <a:pt x="310" y="351"/>
                  </a:lnTo>
                  <a:lnTo>
                    <a:pt x="268" y="393"/>
                  </a:lnTo>
                  <a:lnTo>
                    <a:pt x="201" y="326"/>
                  </a:lnTo>
                  <a:lnTo>
                    <a:pt x="168" y="351"/>
                  </a:lnTo>
                  <a:lnTo>
                    <a:pt x="243" y="418"/>
                  </a:lnTo>
                  <a:lnTo>
                    <a:pt x="209" y="443"/>
                  </a:lnTo>
                  <a:lnTo>
                    <a:pt x="168" y="401"/>
                  </a:lnTo>
                  <a:lnTo>
                    <a:pt x="134" y="426"/>
                  </a:lnTo>
                  <a:lnTo>
                    <a:pt x="218" y="510"/>
                  </a:lnTo>
                  <a:lnTo>
                    <a:pt x="519" y="217"/>
                  </a:lnTo>
                  <a:lnTo>
                    <a:pt x="301" y="0"/>
                  </a:lnTo>
                  <a:lnTo>
                    <a:pt x="0" y="292"/>
                  </a:lnTo>
                  <a:lnTo>
                    <a:pt x="34" y="334"/>
                  </a:lnTo>
                  <a:lnTo>
                    <a:pt x="301" y="75"/>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105" name="Freeform 420"/>
            <p:cNvSpPr>
              <a:spLocks noChangeArrowheads="1"/>
            </p:cNvSpPr>
            <p:nvPr/>
          </p:nvSpPr>
          <p:spPr bwMode="auto">
            <a:xfrm>
              <a:off x="5743575" y="40735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106" name="Freeform 421"/>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 name="T54" fmla="*/ 451 w 569"/>
                <a:gd name="T55" fmla="*/ 158 h 569"/>
                <a:gd name="T56" fmla="*/ 451 w 569"/>
                <a:gd name="T57"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close/>
                  <a:moveTo>
                    <a:pt x="451" y="158"/>
                  </a:moveTo>
                  <a:lnTo>
                    <a:pt x="451" y="158"/>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107" name="Freeform 422"/>
            <p:cNvSpPr>
              <a:spLocks noChangeArrowheads="1"/>
            </p:cNvSpPr>
            <p:nvPr/>
          </p:nvSpPr>
          <p:spPr bwMode="auto">
            <a:xfrm>
              <a:off x="5427663" y="4229099"/>
              <a:ext cx="204787" cy="204788"/>
            </a:xfrm>
            <a:custGeom>
              <a:avLst/>
              <a:gdLst>
                <a:gd name="T0" fmla="*/ 451 w 569"/>
                <a:gd name="T1" fmla="*/ 158 h 569"/>
                <a:gd name="T2" fmla="*/ 501 w 569"/>
                <a:gd name="T3" fmla="*/ 209 h 569"/>
                <a:gd name="T4" fmla="*/ 468 w 569"/>
                <a:gd name="T5" fmla="*/ 251 h 569"/>
                <a:gd name="T6" fmla="*/ 393 w 569"/>
                <a:gd name="T7" fmla="*/ 175 h 569"/>
                <a:gd name="T8" fmla="*/ 368 w 569"/>
                <a:gd name="T9" fmla="*/ 200 h 569"/>
                <a:gd name="T10" fmla="*/ 443 w 569"/>
                <a:gd name="T11" fmla="*/ 275 h 569"/>
                <a:gd name="T12" fmla="*/ 409 w 569"/>
                <a:gd name="T13" fmla="*/ 309 h 569"/>
                <a:gd name="T14" fmla="*/ 359 w 569"/>
                <a:gd name="T15" fmla="*/ 251 h 569"/>
                <a:gd name="T16" fmla="*/ 334 w 569"/>
                <a:gd name="T17" fmla="*/ 284 h 569"/>
                <a:gd name="T18" fmla="*/ 384 w 569"/>
                <a:gd name="T19" fmla="*/ 334 h 569"/>
                <a:gd name="T20" fmla="*/ 342 w 569"/>
                <a:gd name="T21" fmla="*/ 376 h 569"/>
                <a:gd name="T22" fmla="*/ 267 w 569"/>
                <a:gd name="T23" fmla="*/ 301 h 569"/>
                <a:gd name="T24" fmla="*/ 234 w 569"/>
                <a:gd name="T25" fmla="*/ 326 h 569"/>
                <a:gd name="T26" fmla="*/ 309 w 569"/>
                <a:gd name="T27" fmla="*/ 401 h 569"/>
                <a:gd name="T28" fmla="*/ 284 w 569"/>
                <a:gd name="T29" fmla="*/ 434 h 569"/>
                <a:gd name="T30" fmla="*/ 234 w 569"/>
                <a:gd name="T31" fmla="*/ 376 h 569"/>
                <a:gd name="T32" fmla="*/ 200 w 569"/>
                <a:gd name="T33" fmla="*/ 409 h 569"/>
                <a:gd name="T34" fmla="*/ 250 w 569"/>
                <a:gd name="T35" fmla="*/ 459 h 569"/>
                <a:gd name="T36" fmla="*/ 217 w 569"/>
                <a:gd name="T37" fmla="*/ 493 h 569"/>
                <a:gd name="T38" fmla="*/ 75 w 569"/>
                <a:gd name="T39" fmla="*/ 351 h 569"/>
                <a:gd name="T40" fmla="*/ 393 w 569"/>
                <a:gd name="T41" fmla="*/ 41 h 569"/>
                <a:gd name="T42" fmla="*/ 351 w 569"/>
                <a:gd name="T43" fmla="*/ 0 h 569"/>
                <a:gd name="T44" fmla="*/ 0 w 569"/>
                <a:gd name="T45" fmla="*/ 351 h 569"/>
                <a:gd name="T46" fmla="*/ 217 w 569"/>
                <a:gd name="T47" fmla="*/ 568 h 569"/>
                <a:gd name="T48" fmla="*/ 568 w 569"/>
                <a:gd name="T49" fmla="*/ 225 h 569"/>
                <a:gd name="T50" fmla="*/ 484 w 569"/>
                <a:gd name="T51" fmla="*/ 133 h 569"/>
                <a:gd name="T52" fmla="*/ 451 w 569"/>
                <a:gd name="T53" fmla="*/ 158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9" h="569">
                  <a:moveTo>
                    <a:pt x="451" y="158"/>
                  </a:moveTo>
                  <a:lnTo>
                    <a:pt x="501" y="209"/>
                  </a:lnTo>
                  <a:lnTo>
                    <a:pt x="468" y="251"/>
                  </a:lnTo>
                  <a:lnTo>
                    <a:pt x="393" y="175"/>
                  </a:lnTo>
                  <a:lnTo>
                    <a:pt x="368" y="200"/>
                  </a:lnTo>
                  <a:lnTo>
                    <a:pt x="443" y="275"/>
                  </a:lnTo>
                  <a:lnTo>
                    <a:pt x="409" y="309"/>
                  </a:lnTo>
                  <a:lnTo>
                    <a:pt x="359" y="251"/>
                  </a:lnTo>
                  <a:lnTo>
                    <a:pt x="334" y="284"/>
                  </a:lnTo>
                  <a:lnTo>
                    <a:pt x="384" y="334"/>
                  </a:lnTo>
                  <a:lnTo>
                    <a:pt x="342" y="376"/>
                  </a:lnTo>
                  <a:lnTo>
                    <a:pt x="267" y="301"/>
                  </a:lnTo>
                  <a:lnTo>
                    <a:pt x="234" y="326"/>
                  </a:lnTo>
                  <a:lnTo>
                    <a:pt x="309" y="401"/>
                  </a:lnTo>
                  <a:lnTo>
                    <a:pt x="284" y="434"/>
                  </a:lnTo>
                  <a:lnTo>
                    <a:pt x="234" y="376"/>
                  </a:lnTo>
                  <a:lnTo>
                    <a:pt x="200" y="409"/>
                  </a:lnTo>
                  <a:lnTo>
                    <a:pt x="250" y="459"/>
                  </a:lnTo>
                  <a:lnTo>
                    <a:pt x="217" y="493"/>
                  </a:lnTo>
                  <a:lnTo>
                    <a:pt x="75" y="351"/>
                  </a:lnTo>
                  <a:lnTo>
                    <a:pt x="393" y="41"/>
                  </a:lnTo>
                  <a:lnTo>
                    <a:pt x="351" y="0"/>
                  </a:lnTo>
                  <a:lnTo>
                    <a:pt x="0" y="351"/>
                  </a:lnTo>
                  <a:lnTo>
                    <a:pt x="217" y="568"/>
                  </a:lnTo>
                  <a:lnTo>
                    <a:pt x="568" y="225"/>
                  </a:lnTo>
                  <a:lnTo>
                    <a:pt x="484" y="133"/>
                  </a:lnTo>
                  <a:lnTo>
                    <a:pt x="451" y="158"/>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108" name="Freeform 423"/>
            <p:cNvSpPr>
              <a:spLocks noChangeArrowheads="1"/>
            </p:cNvSpPr>
            <p:nvPr/>
          </p:nvSpPr>
          <p:spPr bwMode="auto">
            <a:xfrm>
              <a:off x="5591175" y="4286249"/>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109" name="Freeform 424"/>
            <p:cNvSpPr>
              <a:spLocks noChangeArrowheads="1"/>
            </p:cNvSpPr>
            <p:nvPr/>
          </p:nvSpPr>
          <p:spPr bwMode="auto">
            <a:xfrm>
              <a:off x="5473700" y="4070349"/>
              <a:ext cx="312738" cy="319088"/>
            </a:xfrm>
            <a:custGeom>
              <a:avLst/>
              <a:gdLst>
                <a:gd name="T0" fmla="*/ 318 w 870"/>
                <a:gd name="T1" fmla="*/ 142 h 887"/>
                <a:gd name="T2" fmla="*/ 167 w 870"/>
                <a:gd name="T3" fmla="*/ 0 h 887"/>
                <a:gd name="T4" fmla="*/ 0 w 870"/>
                <a:gd name="T5" fmla="*/ 167 h 887"/>
                <a:gd name="T6" fmla="*/ 142 w 870"/>
                <a:gd name="T7" fmla="*/ 317 h 887"/>
                <a:gd name="T8" fmla="*/ 594 w 870"/>
                <a:gd name="T9" fmla="*/ 760 h 887"/>
                <a:gd name="T10" fmla="*/ 869 w 870"/>
                <a:gd name="T11" fmla="*/ 886 h 887"/>
                <a:gd name="T12" fmla="*/ 769 w 870"/>
                <a:gd name="T13" fmla="*/ 601 h 887"/>
                <a:gd name="T14" fmla="*/ 318 w 870"/>
                <a:gd name="T15" fmla="*/ 142 h 887"/>
                <a:gd name="T16" fmla="*/ 117 w 870"/>
                <a:gd name="T17" fmla="*/ 225 h 887"/>
                <a:gd name="T18" fmla="*/ 58 w 870"/>
                <a:gd name="T19" fmla="*/ 167 h 887"/>
                <a:gd name="T20" fmla="*/ 167 w 870"/>
                <a:gd name="T21" fmla="*/ 58 h 887"/>
                <a:gd name="T22" fmla="*/ 226 w 870"/>
                <a:gd name="T23" fmla="*/ 116 h 887"/>
                <a:gd name="T24" fmla="*/ 117 w 870"/>
                <a:gd name="T25" fmla="*/ 225 h 887"/>
                <a:gd name="T26" fmla="*/ 769 w 870"/>
                <a:gd name="T27" fmla="*/ 819 h 887"/>
                <a:gd name="T28" fmla="*/ 610 w 870"/>
                <a:gd name="T29" fmla="*/ 744 h 887"/>
                <a:gd name="T30" fmla="*/ 594 w 870"/>
                <a:gd name="T31" fmla="*/ 727 h 887"/>
                <a:gd name="T32" fmla="*/ 677 w 870"/>
                <a:gd name="T33" fmla="*/ 735 h 887"/>
                <a:gd name="T34" fmla="*/ 669 w 870"/>
                <a:gd name="T35" fmla="*/ 668 h 887"/>
                <a:gd name="T36" fmla="*/ 736 w 870"/>
                <a:gd name="T37" fmla="*/ 677 h 887"/>
                <a:gd name="T38" fmla="*/ 736 w 870"/>
                <a:gd name="T39" fmla="*/ 593 h 887"/>
                <a:gd name="T40" fmla="*/ 752 w 870"/>
                <a:gd name="T41" fmla="*/ 610 h 887"/>
                <a:gd name="T42" fmla="*/ 811 w 870"/>
                <a:gd name="T43" fmla="*/ 769 h 887"/>
                <a:gd name="T44" fmla="*/ 769 w 870"/>
                <a:gd name="T45" fmla="*/ 819 h 887"/>
                <a:gd name="T46" fmla="*/ 769 w 870"/>
                <a:gd name="T47" fmla="*/ 819 h 887"/>
                <a:gd name="T48" fmla="*/ 769 w 870"/>
                <a:gd name="T49" fmla="*/ 8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70" h="887">
                  <a:moveTo>
                    <a:pt x="318" y="142"/>
                  </a:moveTo>
                  <a:lnTo>
                    <a:pt x="167" y="0"/>
                  </a:lnTo>
                  <a:lnTo>
                    <a:pt x="0" y="167"/>
                  </a:lnTo>
                  <a:lnTo>
                    <a:pt x="142" y="317"/>
                  </a:lnTo>
                  <a:lnTo>
                    <a:pt x="594" y="760"/>
                  </a:lnTo>
                  <a:lnTo>
                    <a:pt x="869" y="886"/>
                  </a:lnTo>
                  <a:lnTo>
                    <a:pt x="769" y="601"/>
                  </a:lnTo>
                  <a:lnTo>
                    <a:pt x="318" y="142"/>
                  </a:lnTo>
                  <a:close/>
                  <a:moveTo>
                    <a:pt x="117" y="225"/>
                  </a:moveTo>
                  <a:lnTo>
                    <a:pt x="58" y="167"/>
                  </a:lnTo>
                  <a:lnTo>
                    <a:pt x="167" y="58"/>
                  </a:lnTo>
                  <a:lnTo>
                    <a:pt x="226" y="116"/>
                  </a:lnTo>
                  <a:lnTo>
                    <a:pt x="117" y="225"/>
                  </a:lnTo>
                  <a:close/>
                  <a:moveTo>
                    <a:pt x="769" y="819"/>
                  </a:moveTo>
                  <a:lnTo>
                    <a:pt x="610" y="744"/>
                  </a:lnTo>
                  <a:lnTo>
                    <a:pt x="594" y="727"/>
                  </a:lnTo>
                  <a:lnTo>
                    <a:pt x="677" y="735"/>
                  </a:lnTo>
                  <a:lnTo>
                    <a:pt x="669" y="668"/>
                  </a:lnTo>
                  <a:lnTo>
                    <a:pt x="736" y="677"/>
                  </a:lnTo>
                  <a:lnTo>
                    <a:pt x="736" y="593"/>
                  </a:lnTo>
                  <a:lnTo>
                    <a:pt x="752" y="610"/>
                  </a:lnTo>
                  <a:lnTo>
                    <a:pt x="811" y="769"/>
                  </a:lnTo>
                  <a:lnTo>
                    <a:pt x="769" y="819"/>
                  </a:lnTo>
                  <a:close/>
                  <a:moveTo>
                    <a:pt x="769" y="819"/>
                  </a:moveTo>
                  <a:lnTo>
                    <a:pt x="769" y="819"/>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111" name="Freeform 426"/>
            <p:cNvSpPr>
              <a:spLocks noChangeArrowheads="1"/>
            </p:cNvSpPr>
            <p:nvPr/>
          </p:nvSpPr>
          <p:spPr bwMode="auto">
            <a:xfrm>
              <a:off x="5494338" y="4090987"/>
              <a:ext cx="60325" cy="60325"/>
            </a:xfrm>
            <a:custGeom>
              <a:avLst/>
              <a:gdLst>
                <a:gd name="T0" fmla="*/ 59 w 169"/>
                <a:gd name="T1" fmla="*/ 167 h 168"/>
                <a:gd name="T2" fmla="*/ 0 w 169"/>
                <a:gd name="T3" fmla="*/ 109 h 168"/>
                <a:gd name="T4" fmla="*/ 109 w 169"/>
                <a:gd name="T5" fmla="*/ 0 h 168"/>
                <a:gd name="T6" fmla="*/ 168 w 169"/>
                <a:gd name="T7" fmla="*/ 58 h 168"/>
                <a:gd name="T8" fmla="*/ 59 w 169"/>
                <a:gd name="T9" fmla="*/ 167 h 168"/>
              </a:gdLst>
              <a:ahLst/>
              <a:cxnLst>
                <a:cxn ang="0">
                  <a:pos x="T0" y="T1"/>
                </a:cxn>
                <a:cxn ang="0">
                  <a:pos x="T2" y="T3"/>
                </a:cxn>
                <a:cxn ang="0">
                  <a:pos x="T4" y="T5"/>
                </a:cxn>
                <a:cxn ang="0">
                  <a:pos x="T6" y="T7"/>
                </a:cxn>
                <a:cxn ang="0">
                  <a:pos x="T8" y="T9"/>
                </a:cxn>
              </a:cxnLst>
              <a:rect l="0" t="0" r="r" b="b"/>
              <a:pathLst>
                <a:path w="169" h="168">
                  <a:moveTo>
                    <a:pt x="59" y="167"/>
                  </a:moveTo>
                  <a:lnTo>
                    <a:pt x="0" y="109"/>
                  </a:lnTo>
                  <a:lnTo>
                    <a:pt x="109" y="0"/>
                  </a:lnTo>
                  <a:lnTo>
                    <a:pt x="168" y="58"/>
                  </a:lnTo>
                  <a:lnTo>
                    <a:pt x="59" y="167"/>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112" name="Freeform 427"/>
            <p:cNvSpPr>
              <a:spLocks noChangeArrowheads="1"/>
            </p:cNvSpPr>
            <p:nvPr/>
          </p:nvSpPr>
          <p:spPr bwMode="auto">
            <a:xfrm>
              <a:off x="5688013" y="4283074"/>
              <a:ext cx="77787" cy="80963"/>
            </a:xfrm>
            <a:custGeom>
              <a:avLst/>
              <a:gdLst>
                <a:gd name="T0" fmla="*/ 175 w 218"/>
                <a:gd name="T1" fmla="*/ 226 h 227"/>
                <a:gd name="T2" fmla="*/ 16 w 218"/>
                <a:gd name="T3" fmla="*/ 151 h 227"/>
                <a:gd name="T4" fmla="*/ 0 w 218"/>
                <a:gd name="T5" fmla="*/ 134 h 227"/>
                <a:gd name="T6" fmla="*/ 83 w 218"/>
                <a:gd name="T7" fmla="*/ 142 h 227"/>
                <a:gd name="T8" fmla="*/ 75 w 218"/>
                <a:gd name="T9" fmla="*/ 75 h 227"/>
                <a:gd name="T10" fmla="*/ 142 w 218"/>
                <a:gd name="T11" fmla="*/ 84 h 227"/>
                <a:gd name="T12" fmla="*/ 142 w 218"/>
                <a:gd name="T13" fmla="*/ 0 h 227"/>
                <a:gd name="T14" fmla="*/ 158 w 218"/>
                <a:gd name="T15" fmla="*/ 17 h 227"/>
                <a:gd name="T16" fmla="*/ 217 w 218"/>
                <a:gd name="T17" fmla="*/ 176 h 227"/>
                <a:gd name="T18" fmla="*/ 175 w 218"/>
                <a:gd name="T19" fmla="*/ 22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8" h="227">
                  <a:moveTo>
                    <a:pt x="175" y="226"/>
                  </a:moveTo>
                  <a:lnTo>
                    <a:pt x="16" y="151"/>
                  </a:lnTo>
                  <a:lnTo>
                    <a:pt x="0" y="134"/>
                  </a:lnTo>
                  <a:lnTo>
                    <a:pt x="83" y="142"/>
                  </a:lnTo>
                  <a:lnTo>
                    <a:pt x="75" y="75"/>
                  </a:lnTo>
                  <a:lnTo>
                    <a:pt x="142" y="84"/>
                  </a:lnTo>
                  <a:lnTo>
                    <a:pt x="142" y="0"/>
                  </a:lnTo>
                  <a:lnTo>
                    <a:pt x="158" y="17"/>
                  </a:lnTo>
                  <a:lnTo>
                    <a:pt x="217" y="176"/>
                  </a:lnTo>
                  <a:lnTo>
                    <a:pt x="175" y="226"/>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sp>
          <p:nvSpPr>
            <p:cNvPr id="113" name="Freeform 428"/>
            <p:cNvSpPr>
              <a:spLocks noChangeArrowheads="1"/>
            </p:cNvSpPr>
            <p:nvPr/>
          </p:nvSpPr>
          <p:spPr bwMode="auto">
            <a:xfrm>
              <a:off x="5749925" y="4365624"/>
              <a:ext cx="1588" cy="1588"/>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marL="0" marR="0" lvl="0" indent="0"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445469"/>
                </a:solidFill>
                <a:effectLst/>
                <a:uLnTx/>
                <a:uFillTx/>
                <a:latin typeface="微软雅黑"/>
                <a:ea typeface="微软雅黑"/>
              </a:endParaRPr>
            </a:p>
          </p:txBody>
        </p:sp>
      </p:grpSp>
      <p:sp>
        <p:nvSpPr>
          <p:cNvPr id="101" name="Title 20"/>
          <p:cNvSpPr txBox="1">
            <a:spLocks/>
          </p:cNvSpPr>
          <p:nvPr/>
        </p:nvSpPr>
        <p:spPr>
          <a:xfrm>
            <a:off x="5700849" y="3190825"/>
            <a:ext cx="838691" cy="461665"/>
          </a:xfrm>
          <a:prstGeom prst="rect">
            <a:avLst/>
          </a:prstGeom>
        </p:spPr>
        <p:txBody>
          <a:bodyPr vert="horz" wrap="none" lIns="34290" tIns="0" rIns="3429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lvl="0"/>
            <a:r>
              <a:rPr lang="zh-CN" altLang="en-US" sz="1500" b="1" dirty="0">
                <a:solidFill>
                  <a:srgbClr val="445469"/>
                </a:solidFill>
                <a:latin typeface="微软雅黑"/>
                <a:ea typeface="微软雅黑"/>
                <a:cs typeface="Lato Regular"/>
              </a:rPr>
              <a:t>特征群组</a:t>
            </a:r>
          </a:p>
          <a:p>
            <a:pPr lvl="0"/>
            <a:r>
              <a:rPr lang="zh-CN" altLang="en-US" sz="1500" b="1" dirty="0">
                <a:solidFill>
                  <a:srgbClr val="445469"/>
                </a:solidFill>
                <a:latin typeface="微软雅黑"/>
                <a:ea typeface="微软雅黑"/>
                <a:cs typeface="Lato Regular"/>
              </a:rPr>
              <a:t>群组特征</a:t>
            </a:r>
          </a:p>
        </p:txBody>
      </p:sp>
      <p:sp>
        <p:nvSpPr>
          <p:cNvPr id="120" name="Oval 93"/>
          <p:cNvSpPr/>
          <p:nvPr/>
        </p:nvSpPr>
        <p:spPr>
          <a:xfrm>
            <a:off x="3926323" y="1094982"/>
            <a:ext cx="1163048" cy="1163352"/>
          </a:xfrm>
          <a:prstGeom prst="ellipse">
            <a:avLst/>
          </a:prstGeom>
          <a:solidFill>
            <a:srgbClr val="EDBD3C">
              <a:alpha val="80000"/>
            </a:srgbClr>
          </a:solidFill>
          <a:ln w="6350" cap="flat" cmpd="sng" algn="ctr">
            <a:noFill/>
            <a:prstDash val="solid"/>
            <a:miter lim="800000"/>
          </a:ln>
          <a:effectLst/>
        </p:spPr>
        <p:txBody>
          <a:bodyPr lIns="91445" tIns="45722" rIns="91445" bIns="45722" rtlCol="0" anchor="ctr"/>
          <a:lstStyle/>
          <a:p>
            <a:pPr marL="0" marR="0" lvl="0" indent="0" algn="ctr"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123" name="Oval 93"/>
          <p:cNvSpPr/>
          <p:nvPr/>
        </p:nvSpPr>
        <p:spPr>
          <a:xfrm>
            <a:off x="3938404" y="2151715"/>
            <a:ext cx="1163048" cy="1163352"/>
          </a:xfrm>
          <a:prstGeom prst="ellipse">
            <a:avLst/>
          </a:prstGeom>
          <a:solidFill>
            <a:srgbClr val="F09C2A">
              <a:alpha val="80000"/>
            </a:srgbClr>
          </a:solidFill>
          <a:ln w="6350" cap="flat" cmpd="sng" algn="ctr">
            <a:noFill/>
            <a:prstDash val="solid"/>
            <a:miter lim="800000"/>
          </a:ln>
          <a:effectLst/>
        </p:spPr>
        <p:txBody>
          <a:bodyPr lIns="91445" tIns="45722" rIns="91445" bIns="45722" rtlCol="0" anchor="ctr"/>
          <a:lstStyle/>
          <a:p>
            <a:pPr marL="0" marR="0" lvl="0" indent="0" algn="ctr"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微软雅黑"/>
              <a:ea typeface="微软雅黑"/>
              <a:cs typeface="+mn-cs"/>
            </a:endParaRPr>
          </a:p>
        </p:txBody>
      </p:sp>
      <p:sp>
        <p:nvSpPr>
          <p:cNvPr id="5" name="矩形 4"/>
          <p:cNvSpPr/>
          <p:nvPr/>
        </p:nvSpPr>
        <p:spPr>
          <a:xfrm>
            <a:off x="3952733" y="1501448"/>
            <a:ext cx="1146468" cy="323165"/>
          </a:xfrm>
          <a:prstGeom prst="rect">
            <a:avLst/>
          </a:prstGeom>
        </p:spPr>
        <p:txBody>
          <a:bodyPr wrap="none">
            <a:spAutoFit/>
          </a:bodyPr>
          <a:lstStyle/>
          <a:p>
            <a:r>
              <a:rPr lang="zh-CN" altLang="en-US" sz="1500" b="1" dirty="0">
                <a:solidFill>
                  <a:srgbClr val="445469"/>
                </a:solidFill>
                <a:latin typeface="微软雅黑"/>
                <a:ea typeface="微软雅黑"/>
                <a:cs typeface="Lato Regular"/>
              </a:rPr>
              <a:t>知识点聚类</a:t>
            </a:r>
          </a:p>
        </p:txBody>
      </p:sp>
      <p:sp>
        <p:nvSpPr>
          <p:cNvPr id="6" name="矩形 5"/>
          <p:cNvSpPr/>
          <p:nvPr/>
        </p:nvSpPr>
        <p:spPr>
          <a:xfrm>
            <a:off x="4063466" y="2566994"/>
            <a:ext cx="954107" cy="323165"/>
          </a:xfrm>
          <a:prstGeom prst="rect">
            <a:avLst/>
          </a:prstGeom>
        </p:spPr>
        <p:txBody>
          <a:bodyPr wrap="none">
            <a:spAutoFit/>
          </a:bodyPr>
          <a:lstStyle/>
          <a:p>
            <a:pPr algn="ctr">
              <a:spcAft>
                <a:spcPts val="0"/>
              </a:spcAft>
            </a:pPr>
            <a:r>
              <a:rPr lang="zh-CN" altLang="zh-CN" sz="1500" b="1" dirty="0">
                <a:solidFill>
                  <a:srgbClr val="445469"/>
                </a:solidFill>
                <a:latin typeface="微软雅黑"/>
                <a:ea typeface="微软雅黑"/>
                <a:cs typeface="Lato Regular"/>
              </a:rPr>
              <a:t>能力聚类</a:t>
            </a:r>
          </a:p>
        </p:txBody>
      </p:sp>
      <p:sp>
        <p:nvSpPr>
          <p:cNvPr id="8" name="矩形 7"/>
          <p:cNvSpPr/>
          <p:nvPr/>
        </p:nvSpPr>
        <p:spPr>
          <a:xfrm>
            <a:off x="2632231" y="4375407"/>
            <a:ext cx="3775394" cy="400110"/>
          </a:xfrm>
          <a:prstGeom prst="rect">
            <a:avLst/>
          </a:prstGeom>
        </p:spPr>
        <p:txBody>
          <a:bodyPr wrap="none">
            <a:spAutoFit/>
          </a:bodyPr>
          <a:lstStyle/>
          <a:p>
            <a:pPr algn="ctr">
              <a:spcAft>
                <a:spcPts val="0"/>
              </a:spcAft>
            </a:pPr>
            <a:r>
              <a:rPr lang="zh-CN" altLang="zh-CN" sz="2000" b="1" dirty="0">
                <a:solidFill>
                  <a:srgbClr val="005DA2"/>
                </a:solidFill>
                <a:latin typeface="微软雅黑" panose="020B0503020204020204" pitchFamily="34" charset="-122"/>
                <a:ea typeface="微软雅黑" panose="020B0503020204020204" pitchFamily="34" charset="-122"/>
                <a:cs typeface="Open Sans Light" panose="020B0306030504020204" pitchFamily="34" charset="0"/>
              </a:rPr>
              <a:t>学业质量评价的聚类分析子模型</a:t>
            </a:r>
          </a:p>
        </p:txBody>
      </p:sp>
      <p:grpSp>
        <p:nvGrpSpPr>
          <p:cNvPr id="128" name="组合 127"/>
          <p:cNvGrpSpPr/>
          <p:nvPr/>
        </p:nvGrpSpPr>
        <p:grpSpPr>
          <a:xfrm>
            <a:off x="7045612" y="1615688"/>
            <a:ext cx="1163048" cy="2122300"/>
            <a:chOff x="7045612" y="1615688"/>
            <a:chExt cx="1163048" cy="2122300"/>
          </a:xfrm>
        </p:grpSpPr>
        <p:grpSp>
          <p:nvGrpSpPr>
            <p:cNvPr id="114" name="Group 6"/>
            <p:cNvGrpSpPr/>
            <p:nvPr/>
          </p:nvGrpSpPr>
          <p:grpSpPr>
            <a:xfrm>
              <a:off x="7045612" y="1615688"/>
              <a:ext cx="1163048" cy="2122300"/>
              <a:chOff x="18785130" y="4308501"/>
              <a:chExt cx="3101463" cy="5659468"/>
            </a:xfrm>
          </p:grpSpPr>
          <p:sp>
            <p:nvSpPr>
              <p:cNvPr id="115" name="Oval 98"/>
              <p:cNvSpPr/>
              <p:nvPr/>
            </p:nvSpPr>
            <p:spPr>
              <a:xfrm>
                <a:off x="18785130" y="4308501"/>
                <a:ext cx="3101463" cy="3102270"/>
              </a:xfrm>
              <a:prstGeom prst="ellipse">
                <a:avLst/>
              </a:prstGeom>
              <a:solidFill>
                <a:srgbClr val="005DA2"/>
              </a:solidFill>
              <a:ln w="6350" cap="flat" cmpd="sng" algn="ctr">
                <a:noFill/>
                <a:prstDash val="solid"/>
                <a:miter lim="800000"/>
              </a:ln>
              <a:effectLst/>
            </p:spPr>
            <p:txBody>
              <a:bodyPr lIns="91445" tIns="45722" rIns="91445" bIns="45722" rtlCol="0" anchor="ctr"/>
              <a:lstStyle/>
              <a:p>
                <a:pPr marL="0" marR="0" lvl="0" indent="0" algn="ctr" defTabSz="685663"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微软雅黑"/>
                  <a:ea typeface="微软雅黑"/>
                  <a:cs typeface="+mn-cs"/>
                </a:endParaRPr>
              </a:p>
            </p:txBody>
          </p:sp>
          <p:cxnSp>
            <p:nvCxnSpPr>
              <p:cNvPr id="117" name="Straight Connector 123"/>
              <p:cNvCxnSpPr/>
              <p:nvPr/>
            </p:nvCxnSpPr>
            <p:spPr>
              <a:xfrm>
                <a:off x="20314333" y="7515033"/>
                <a:ext cx="0" cy="1582326"/>
              </a:xfrm>
              <a:prstGeom prst="line">
                <a:avLst/>
              </a:prstGeom>
              <a:noFill/>
              <a:ln w="28575" cap="flat" cmpd="sng" algn="ctr">
                <a:solidFill>
                  <a:sysClr val="window" lastClr="FFFFFF">
                    <a:lumMod val="75000"/>
                  </a:sysClr>
                </a:solidFill>
                <a:prstDash val="solid"/>
                <a:miter lim="800000"/>
                <a:tailEnd type="oval"/>
              </a:ln>
              <a:effectLst/>
            </p:spPr>
          </p:cxnSp>
          <p:sp>
            <p:nvSpPr>
              <p:cNvPr id="118" name="Title 20"/>
              <p:cNvSpPr txBox="1">
                <a:spLocks/>
              </p:cNvSpPr>
              <p:nvPr/>
            </p:nvSpPr>
            <p:spPr>
              <a:xfrm>
                <a:off x="19217605" y="9352417"/>
                <a:ext cx="2236511" cy="615552"/>
              </a:xfrm>
              <a:prstGeom prst="rect">
                <a:avLst/>
              </a:prstGeom>
            </p:spPr>
            <p:txBody>
              <a:bodyPr vert="horz" wrap="none" lIns="34290" tIns="0" rIns="34290" bIns="0" rtlCol="0" anchor="ctr">
                <a:spAutoFit/>
              </a:bodyPr>
              <a:lstStyle>
                <a:lvl1pPr algn="ctr" defTabSz="457200" rtl="0" eaLnBrk="1" latinLnBrk="0" hangingPunct="1">
                  <a:spcBef>
                    <a:spcPct val="0"/>
                  </a:spcBef>
                  <a:buNone/>
                  <a:defRPr sz="2900" kern="1200">
                    <a:solidFill>
                      <a:schemeClr val="accent6"/>
                    </a:solidFill>
                    <a:latin typeface="Source Sans Pro ExtraLight"/>
                    <a:ea typeface="+mj-ea"/>
                    <a:cs typeface="Source Sans Pro ExtraLight"/>
                  </a:defRPr>
                </a:lvl1pPr>
              </a:lstStyle>
              <a:p>
                <a:pPr lvl="0"/>
                <a:r>
                  <a:rPr lang="zh-CN" altLang="en-US" sz="1500" b="1" dirty="0">
                    <a:solidFill>
                      <a:srgbClr val="445469"/>
                    </a:solidFill>
                    <a:latin typeface="微软雅黑"/>
                    <a:ea typeface="微软雅黑"/>
                    <a:cs typeface="Lato Regular"/>
                  </a:rPr>
                  <a:t>分类教学</a:t>
                </a:r>
              </a:p>
            </p:txBody>
          </p:sp>
        </p:grpSp>
        <p:sp>
          <p:nvSpPr>
            <p:cNvPr id="126" name="Freeform 23"/>
            <p:cNvSpPr>
              <a:spLocks noEditPoints="1"/>
            </p:cNvSpPr>
            <p:nvPr/>
          </p:nvSpPr>
          <p:spPr bwMode="auto">
            <a:xfrm>
              <a:off x="7260509" y="1824822"/>
              <a:ext cx="733255" cy="745083"/>
            </a:xfrm>
            <a:custGeom>
              <a:avLst/>
              <a:gdLst>
                <a:gd name="T0" fmla="*/ 4 w 78"/>
                <a:gd name="T1" fmla="*/ 31 h 78"/>
                <a:gd name="T2" fmla="*/ 31 w 78"/>
                <a:gd name="T3" fmla="*/ 5 h 78"/>
                <a:gd name="T4" fmla="*/ 7 w 78"/>
                <a:gd name="T5" fmla="*/ 31 h 78"/>
                <a:gd name="T6" fmla="*/ 71 w 78"/>
                <a:gd name="T7" fmla="*/ 31 h 78"/>
                <a:gd name="T8" fmla="*/ 74 w 78"/>
                <a:gd name="T9" fmla="*/ 31 h 78"/>
                <a:gd name="T10" fmla="*/ 47 w 78"/>
                <a:gd name="T11" fmla="*/ 5 h 78"/>
                <a:gd name="T12" fmla="*/ 71 w 78"/>
                <a:gd name="T13" fmla="*/ 31 h 78"/>
                <a:gd name="T14" fmla="*/ 73 w 78"/>
                <a:gd name="T15" fmla="*/ 44 h 78"/>
                <a:gd name="T16" fmla="*/ 61 w 78"/>
                <a:gd name="T17" fmla="*/ 40 h 78"/>
                <a:gd name="T18" fmla="*/ 55 w 78"/>
                <a:gd name="T19" fmla="*/ 61 h 78"/>
                <a:gd name="T20" fmla="*/ 40 w 78"/>
                <a:gd name="T21" fmla="*/ 68 h 78"/>
                <a:gd name="T22" fmla="*/ 39 w 78"/>
                <a:gd name="T23" fmla="*/ 78 h 78"/>
                <a:gd name="T24" fmla="*/ 38 w 78"/>
                <a:gd name="T25" fmla="*/ 68 h 78"/>
                <a:gd name="T26" fmla="*/ 22 w 78"/>
                <a:gd name="T27" fmla="*/ 61 h 78"/>
                <a:gd name="T28" fmla="*/ 17 w 78"/>
                <a:gd name="T29" fmla="*/ 40 h 78"/>
                <a:gd name="T30" fmla="*/ 5 w 78"/>
                <a:gd name="T31" fmla="*/ 44 h 78"/>
                <a:gd name="T32" fmla="*/ 5 w 78"/>
                <a:gd name="T33" fmla="*/ 34 h 78"/>
                <a:gd name="T34" fmla="*/ 17 w 78"/>
                <a:gd name="T35" fmla="*/ 38 h 78"/>
                <a:gd name="T36" fmla="*/ 22 w 78"/>
                <a:gd name="T37" fmla="*/ 17 h 78"/>
                <a:gd name="T38" fmla="*/ 38 w 78"/>
                <a:gd name="T39" fmla="*/ 10 h 78"/>
                <a:gd name="T40" fmla="*/ 39 w 78"/>
                <a:gd name="T41" fmla="*/ 0 h 78"/>
                <a:gd name="T42" fmla="*/ 40 w 78"/>
                <a:gd name="T43" fmla="*/ 10 h 78"/>
                <a:gd name="T44" fmla="*/ 55 w 78"/>
                <a:gd name="T45" fmla="*/ 17 h 78"/>
                <a:gd name="T46" fmla="*/ 61 w 78"/>
                <a:gd name="T47" fmla="*/ 38 h 78"/>
                <a:gd name="T48" fmla="*/ 73 w 78"/>
                <a:gd name="T49" fmla="*/ 34 h 78"/>
                <a:gd name="T50" fmla="*/ 39 w 78"/>
                <a:gd name="T51" fmla="*/ 8 h 78"/>
                <a:gd name="T52" fmla="*/ 39 w 78"/>
                <a:gd name="T53" fmla="*/ 2 h 78"/>
                <a:gd name="T54" fmla="*/ 39 w 78"/>
                <a:gd name="T55" fmla="*/ 8 h 78"/>
                <a:gd name="T56" fmla="*/ 5 w 78"/>
                <a:gd name="T57" fmla="*/ 36 h 78"/>
                <a:gd name="T58" fmla="*/ 5 w 78"/>
                <a:gd name="T59" fmla="*/ 42 h 78"/>
                <a:gd name="T60" fmla="*/ 39 w 78"/>
                <a:gd name="T61" fmla="*/ 70 h 78"/>
                <a:gd name="T62" fmla="*/ 39 w 78"/>
                <a:gd name="T63" fmla="*/ 76 h 78"/>
                <a:gd name="T64" fmla="*/ 39 w 78"/>
                <a:gd name="T65" fmla="*/ 70 h 78"/>
                <a:gd name="T66" fmla="*/ 52 w 78"/>
                <a:gd name="T67" fmla="*/ 47 h 78"/>
                <a:gd name="T68" fmla="*/ 43 w 78"/>
                <a:gd name="T69" fmla="*/ 39 h 78"/>
                <a:gd name="T70" fmla="*/ 46 w 78"/>
                <a:gd name="T71" fmla="*/ 34 h 78"/>
                <a:gd name="T72" fmla="*/ 45 w 78"/>
                <a:gd name="T73" fmla="*/ 31 h 78"/>
                <a:gd name="T74" fmla="*/ 32 w 78"/>
                <a:gd name="T75" fmla="*/ 31 h 78"/>
                <a:gd name="T76" fmla="*/ 32 w 78"/>
                <a:gd name="T77" fmla="*/ 34 h 78"/>
                <a:gd name="T78" fmla="*/ 35 w 78"/>
                <a:gd name="T79" fmla="*/ 39 h 78"/>
                <a:gd name="T80" fmla="*/ 25 w 78"/>
                <a:gd name="T81" fmla="*/ 47 h 78"/>
                <a:gd name="T82" fmla="*/ 55 w 78"/>
                <a:gd name="T83" fmla="*/ 55 h 78"/>
                <a:gd name="T84" fmla="*/ 73 w 78"/>
                <a:gd name="T85" fmla="*/ 36 h 78"/>
                <a:gd name="T86" fmla="*/ 73 w 78"/>
                <a:gd name="T87" fmla="*/ 42 h 78"/>
                <a:gd name="T88" fmla="*/ 71 w 78"/>
                <a:gd name="T89" fmla="*/ 47 h 78"/>
                <a:gd name="T90" fmla="*/ 47 w 78"/>
                <a:gd name="T91" fmla="*/ 73 h 78"/>
                <a:gd name="T92" fmla="*/ 74 w 78"/>
                <a:gd name="T93" fmla="*/ 47 h 78"/>
                <a:gd name="T94" fmla="*/ 71 w 78"/>
                <a:gd name="T95" fmla="*/ 47 h 78"/>
                <a:gd name="T96" fmla="*/ 5 w 78"/>
                <a:gd name="T97" fmla="*/ 47 h 78"/>
                <a:gd name="T98" fmla="*/ 31 w 78"/>
                <a:gd name="T99" fmla="*/ 74 h 78"/>
                <a:gd name="T100" fmla="*/ 31 w 78"/>
                <a:gd name="T101" fmla="*/ 7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8" h="78">
                  <a:moveTo>
                    <a:pt x="5" y="31"/>
                  </a:moveTo>
                  <a:cubicBezTo>
                    <a:pt x="5" y="31"/>
                    <a:pt x="4" y="31"/>
                    <a:pt x="4" y="31"/>
                  </a:cubicBezTo>
                  <a:cubicBezTo>
                    <a:pt x="7" y="18"/>
                    <a:pt x="17" y="7"/>
                    <a:pt x="31" y="4"/>
                  </a:cubicBezTo>
                  <a:cubicBezTo>
                    <a:pt x="31" y="4"/>
                    <a:pt x="31" y="5"/>
                    <a:pt x="31" y="5"/>
                  </a:cubicBezTo>
                  <a:cubicBezTo>
                    <a:pt x="31" y="6"/>
                    <a:pt x="31" y="6"/>
                    <a:pt x="31" y="7"/>
                  </a:cubicBezTo>
                  <a:cubicBezTo>
                    <a:pt x="19" y="10"/>
                    <a:pt x="10" y="19"/>
                    <a:pt x="7" y="31"/>
                  </a:cubicBezTo>
                  <a:cubicBezTo>
                    <a:pt x="6" y="31"/>
                    <a:pt x="6" y="31"/>
                    <a:pt x="5" y="31"/>
                  </a:cubicBezTo>
                  <a:close/>
                  <a:moveTo>
                    <a:pt x="71" y="31"/>
                  </a:moveTo>
                  <a:cubicBezTo>
                    <a:pt x="71" y="31"/>
                    <a:pt x="72" y="31"/>
                    <a:pt x="73" y="31"/>
                  </a:cubicBezTo>
                  <a:cubicBezTo>
                    <a:pt x="73" y="31"/>
                    <a:pt x="74" y="31"/>
                    <a:pt x="74" y="31"/>
                  </a:cubicBezTo>
                  <a:cubicBezTo>
                    <a:pt x="71" y="18"/>
                    <a:pt x="60" y="7"/>
                    <a:pt x="47" y="4"/>
                  </a:cubicBezTo>
                  <a:cubicBezTo>
                    <a:pt x="47" y="4"/>
                    <a:pt x="47" y="5"/>
                    <a:pt x="47" y="5"/>
                  </a:cubicBezTo>
                  <a:cubicBezTo>
                    <a:pt x="47" y="6"/>
                    <a:pt x="47" y="6"/>
                    <a:pt x="47" y="7"/>
                  </a:cubicBezTo>
                  <a:cubicBezTo>
                    <a:pt x="59" y="10"/>
                    <a:pt x="68" y="19"/>
                    <a:pt x="71" y="31"/>
                  </a:cubicBezTo>
                  <a:close/>
                  <a:moveTo>
                    <a:pt x="78" y="39"/>
                  </a:moveTo>
                  <a:cubicBezTo>
                    <a:pt x="78" y="42"/>
                    <a:pt x="75" y="44"/>
                    <a:pt x="73" y="44"/>
                  </a:cubicBezTo>
                  <a:cubicBezTo>
                    <a:pt x="70" y="44"/>
                    <a:pt x="69" y="42"/>
                    <a:pt x="68" y="40"/>
                  </a:cubicBezTo>
                  <a:cubicBezTo>
                    <a:pt x="61" y="40"/>
                    <a:pt x="61" y="40"/>
                    <a:pt x="61" y="40"/>
                  </a:cubicBezTo>
                  <a:cubicBezTo>
                    <a:pt x="61" y="56"/>
                    <a:pt x="61" y="56"/>
                    <a:pt x="61" y="56"/>
                  </a:cubicBezTo>
                  <a:cubicBezTo>
                    <a:pt x="61" y="59"/>
                    <a:pt x="59" y="61"/>
                    <a:pt x="55" y="61"/>
                  </a:cubicBezTo>
                  <a:cubicBezTo>
                    <a:pt x="40" y="61"/>
                    <a:pt x="40" y="61"/>
                    <a:pt x="40" y="61"/>
                  </a:cubicBezTo>
                  <a:cubicBezTo>
                    <a:pt x="40" y="68"/>
                    <a:pt x="40" y="68"/>
                    <a:pt x="40" y="68"/>
                  </a:cubicBezTo>
                  <a:cubicBezTo>
                    <a:pt x="42" y="69"/>
                    <a:pt x="44" y="71"/>
                    <a:pt x="44" y="73"/>
                  </a:cubicBezTo>
                  <a:cubicBezTo>
                    <a:pt x="44" y="76"/>
                    <a:pt x="41" y="78"/>
                    <a:pt x="39" y="78"/>
                  </a:cubicBezTo>
                  <a:cubicBezTo>
                    <a:pt x="36" y="78"/>
                    <a:pt x="34" y="76"/>
                    <a:pt x="34" y="73"/>
                  </a:cubicBezTo>
                  <a:cubicBezTo>
                    <a:pt x="34" y="71"/>
                    <a:pt x="36" y="69"/>
                    <a:pt x="38" y="68"/>
                  </a:cubicBezTo>
                  <a:cubicBezTo>
                    <a:pt x="38" y="61"/>
                    <a:pt x="38" y="61"/>
                    <a:pt x="38" y="61"/>
                  </a:cubicBezTo>
                  <a:cubicBezTo>
                    <a:pt x="22" y="61"/>
                    <a:pt x="22" y="61"/>
                    <a:pt x="22" y="61"/>
                  </a:cubicBezTo>
                  <a:cubicBezTo>
                    <a:pt x="19" y="61"/>
                    <a:pt x="17" y="59"/>
                    <a:pt x="17" y="56"/>
                  </a:cubicBezTo>
                  <a:cubicBezTo>
                    <a:pt x="17" y="40"/>
                    <a:pt x="17" y="40"/>
                    <a:pt x="17" y="40"/>
                  </a:cubicBezTo>
                  <a:cubicBezTo>
                    <a:pt x="9" y="40"/>
                    <a:pt x="9" y="40"/>
                    <a:pt x="9" y="40"/>
                  </a:cubicBezTo>
                  <a:cubicBezTo>
                    <a:pt x="9" y="42"/>
                    <a:pt x="7" y="44"/>
                    <a:pt x="5" y="44"/>
                  </a:cubicBezTo>
                  <a:cubicBezTo>
                    <a:pt x="2" y="44"/>
                    <a:pt x="0" y="42"/>
                    <a:pt x="0" y="39"/>
                  </a:cubicBezTo>
                  <a:cubicBezTo>
                    <a:pt x="0" y="36"/>
                    <a:pt x="2" y="34"/>
                    <a:pt x="5" y="34"/>
                  </a:cubicBezTo>
                  <a:cubicBezTo>
                    <a:pt x="7" y="34"/>
                    <a:pt x="9" y="36"/>
                    <a:pt x="10" y="38"/>
                  </a:cubicBezTo>
                  <a:cubicBezTo>
                    <a:pt x="17" y="38"/>
                    <a:pt x="17" y="38"/>
                    <a:pt x="17" y="38"/>
                  </a:cubicBezTo>
                  <a:cubicBezTo>
                    <a:pt x="17" y="22"/>
                    <a:pt x="17" y="22"/>
                    <a:pt x="17" y="22"/>
                  </a:cubicBezTo>
                  <a:cubicBezTo>
                    <a:pt x="17" y="19"/>
                    <a:pt x="19" y="17"/>
                    <a:pt x="22" y="17"/>
                  </a:cubicBezTo>
                  <a:cubicBezTo>
                    <a:pt x="38" y="17"/>
                    <a:pt x="38" y="17"/>
                    <a:pt x="38" y="17"/>
                  </a:cubicBezTo>
                  <a:cubicBezTo>
                    <a:pt x="38" y="10"/>
                    <a:pt x="38" y="10"/>
                    <a:pt x="38" y="10"/>
                  </a:cubicBezTo>
                  <a:cubicBezTo>
                    <a:pt x="36" y="9"/>
                    <a:pt x="34" y="7"/>
                    <a:pt x="34" y="5"/>
                  </a:cubicBezTo>
                  <a:cubicBezTo>
                    <a:pt x="34" y="2"/>
                    <a:pt x="36" y="0"/>
                    <a:pt x="39" y="0"/>
                  </a:cubicBezTo>
                  <a:cubicBezTo>
                    <a:pt x="41" y="0"/>
                    <a:pt x="44" y="2"/>
                    <a:pt x="44" y="5"/>
                  </a:cubicBezTo>
                  <a:cubicBezTo>
                    <a:pt x="44" y="7"/>
                    <a:pt x="42" y="9"/>
                    <a:pt x="40" y="10"/>
                  </a:cubicBezTo>
                  <a:cubicBezTo>
                    <a:pt x="40" y="17"/>
                    <a:pt x="40" y="17"/>
                    <a:pt x="40" y="17"/>
                  </a:cubicBezTo>
                  <a:cubicBezTo>
                    <a:pt x="55" y="17"/>
                    <a:pt x="55" y="17"/>
                    <a:pt x="55" y="17"/>
                  </a:cubicBezTo>
                  <a:cubicBezTo>
                    <a:pt x="59" y="17"/>
                    <a:pt x="61" y="19"/>
                    <a:pt x="61" y="22"/>
                  </a:cubicBezTo>
                  <a:cubicBezTo>
                    <a:pt x="61" y="38"/>
                    <a:pt x="61" y="38"/>
                    <a:pt x="61" y="38"/>
                  </a:cubicBezTo>
                  <a:cubicBezTo>
                    <a:pt x="68" y="38"/>
                    <a:pt x="68" y="38"/>
                    <a:pt x="68" y="38"/>
                  </a:cubicBezTo>
                  <a:cubicBezTo>
                    <a:pt x="69" y="36"/>
                    <a:pt x="70" y="34"/>
                    <a:pt x="73" y="34"/>
                  </a:cubicBezTo>
                  <a:cubicBezTo>
                    <a:pt x="75" y="34"/>
                    <a:pt x="78" y="36"/>
                    <a:pt x="78" y="39"/>
                  </a:cubicBezTo>
                  <a:close/>
                  <a:moveTo>
                    <a:pt x="39" y="8"/>
                  </a:moveTo>
                  <a:cubicBezTo>
                    <a:pt x="40" y="8"/>
                    <a:pt x="42" y="7"/>
                    <a:pt x="42" y="5"/>
                  </a:cubicBezTo>
                  <a:cubicBezTo>
                    <a:pt x="42" y="4"/>
                    <a:pt x="40" y="2"/>
                    <a:pt x="39" y="2"/>
                  </a:cubicBezTo>
                  <a:cubicBezTo>
                    <a:pt x="37" y="2"/>
                    <a:pt x="36" y="4"/>
                    <a:pt x="36" y="5"/>
                  </a:cubicBezTo>
                  <a:cubicBezTo>
                    <a:pt x="36" y="7"/>
                    <a:pt x="37" y="8"/>
                    <a:pt x="39" y="8"/>
                  </a:cubicBezTo>
                  <a:close/>
                  <a:moveTo>
                    <a:pt x="8" y="39"/>
                  </a:moveTo>
                  <a:cubicBezTo>
                    <a:pt x="8" y="37"/>
                    <a:pt x="6" y="36"/>
                    <a:pt x="5" y="36"/>
                  </a:cubicBezTo>
                  <a:cubicBezTo>
                    <a:pt x="3" y="36"/>
                    <a:pt x="2" y="37"/>
                    <a:pt x="2" y="39"/>
                  </a:cubicBezTo>
                  <a:cubicBezTo>
                    <a:pt x="2" y="41"/>
                    <a:pt x="3" y="42"/>
                    <a:pt x="5" y="42"/>
                  </a:cubicBezTo>
                  <a:cubicBezTo>
                    <a:pt x="6" y="42"/>
                    <a:pt x="8" y="41"/>
                    <a:pt x="8" y="39"/>
                  </a:cubicBezTo>
                  <a:close/>
                  <a:moveTo>
                    <a:pt x="39" y="70"/>
                  </a:moveTo>
                  <a:cubicBezTo>
                    <a:pt x="37" y="70"/>
                    <a:pt x="36" y="71"/>
                    <a:pt x="36" y="73"/>
                  </a:cubicBezTo>
                  <a:cubicBezTo>
                    <a:pt x="36" y="74"/>
                    <a:pt x="37" y="76"/>
                    <a:pt x="39" y="76"/>
                  </a:cubicBezTo>
                  <a:cubicBezTo>
                    <a:pt x="40" y="76"/>
                    <a:pt x="42" y="74"/>
                    <a:pt x="42" y="73"/>
                  </a:cubicBezTo>
                  <a:cubicBezTo>
                    <a:pt x="42" y="71"/>
                    <a:pt x="40" y="70"/>
                    <a:pt x="39" y="70"/>
                  </a:cubicBezTo>
                  <a:close/>
                  <a:moveTo>
                    <a:pt x="55" y="55"/>
                  </a:moveTo>
                  <a:cubicBezTo>
                    <a:pt x="55" y="55"/>
                    <a:pt x="54" y="49"/>
                    <a:pt x="52" y="47"/>
                  </a:cubicBezTo>
                  <a:cubicBezTo>
                    <a:pt x="51" y="45"/>
                    <a:pt x="44" y="44"/>
                    <a:pt x="43" y="43"/>
                  </a:cubicBezTo>
                  <a:cubicBezTo>
                    <a:pt x="43" y="43"/>
                    <a:pt x="43" y="40"/>
                    <a:pt x="43" y="39"/>
                  </a:cubicBezTo>
                  <a:cubicBezTo>
                    <a:pt x="43" y="38"/>
                    <a:pt x="44" y="37"/>
                    <a:pt x="45" y="35"/>
                  </a:cubicBezTo>
                  <a:cubicBezTo>
                    <a:pt x="45" y="35"/>
                    <a:pt x="46" y="35"/>
                    <a:pt x="46" y="34"/>
                  </a:cubicBezTo>
                  <a:cubicBezTo>
                    <a:pt x="46" y="32"/>
                    <a:pt x="46" y="32"/>
                    <a:pt x="45" y="32"/>
                  </a:cubicBezTo>
                  <a:cubicBezTo>
                    <a:pt x="45" y="31"/>
                    <a:pt x="45" y="31"/>
                    <a:pt x="45" y="31"/>
                  </a:cubicBezTo>
                  <a:cubicBezTo>
                    <a:pt x="45" y="26"/>
                    <a:pt x="42" y="23"/>
                    <a:pt x="39" y="23"/>
                  </a:cubicBezTo>
                  <a:cubicBezTo>
                    <a:pt x="35" y="23"/>
                    <a:pt x="32" y="26"/>
                    <a:pt x="32" y="31"/>
                  </a:cubicBezTo>
                  <a:cubicBezTo>
                    <a:pt x="32" y="31"/>
                    <a:pt x="32" y="31"/>
                    <a:pt x="32" y="32"/>
                  </a:cubicBezTo>
                  <a:cubicBezTo>
                    <a:pt x="32" y="32"/>
                    <a:pt x="32" y="32"/>
                    <a:pt x="32" y="34"/>
                  </a:cubicBezTo>
                  <a:cubicBezTo>
                    <a:pt x="32" y="35"/>
                    <a:pt x="33" y="35"/>
                    <a:pt x="33" y="35"/>
                  </a:cubicBezTo>
                  <a:cubicBezTo>
                    <a:pt x="34" y="37"/>
                    <a:pt x="34" y="38"/>
                    <a:pt x="35" y="39"/>
                  </a:cubicBezTo>
                  <a:cubicBezTo>
                    <a:pt x="35" y="40"/>
                    <a:pt x="35" y="43"/>
                    <a:pt x="34" y="43"/>
                  </a:cubicBezTo>
                  <a:cubicBezTo>
                    <a:pt x="34" y="44"/>
                    <a:pt x="27" y="45"/>
                    <a:pt x="25" y="47"/>
                  </a:cubicBezTo>
                  <a:cubicBezTo>
                    <a:pt x="24" y="49"/>
                    <a:pt x="23" y="55"/>
                    <a:pt x="23" y="55"/>
                  </a:cubicBezTo>
                  <a:lnTo>
                    <a:pt x="55" y="55"/>
                  </a:lnTo>
                  <a:close/>
                  <a:moveTo>
                    <a:pt x="76" y="39"/>
                  </a:moveTo>
                  <a:cubicBezTo>
                    <a:pt x="76" y="37"/>
                    <a:pt x="74" y="36"/>
                    <a:pt x="73" y="36"/>
                  </a:cubicBezTo>
                  <a:cubicBezTo>
                    <a:pt x="71" y="36"/>
                    <a:pt x="70" y="37"/>
                    <a:pt x="70" y="39"/>
                  </a:cubicBezTo>
                  <a:cubicBezTo>
                    <a:pt x="70" y="41"/>
                    <a:pt x="71" y="42"/>
                    <a:pt x="73" y="42"/>
                  </a:cubicBezTo>
                  <a:cubicBezTo>
                    <a:pt x="74" y="42"/>
                    <a:pt x="76" y="41"/>
                    <a:pt x="76" y="39"/>
                  </a:cubicBezTo>
                  <a:close/>
                  <a:moveTo>
                    <a:pt x="71" y="47"/>
                  </a:moveTo>
                  <a:cubicBezTo>
                    <a:pt x="68" y="59"/>
                    <a:pt x="59" y="68"/>
                    <a:pt x="47" y="71"/>
                  </a:cubicBezTo>
                  <a:cubicBezTo>
                    <a:pt x="47" y="72"/>
                    <a:pt x="47" y="72"/>
                    <a:pt x="47" y="73"/>
                  </a:cubicBezTo>
                  <a:cubicBezTo>
                    <a:pt x="47" y="73"/>
                    <a:pt x="47" y="74"/>
                    <a:pt x="47" y="74"/>
                  </a:cubicBezTo>
                  <a:cubicBezTo>
                    <a:pt x="60" y="71"/>
                    <a:pt x="71" y="60"/>
                    <a:pt x="74" y="47"/>
                  </a:cubicBezTo>
                  <a:cubicBezTo>
                    <a:pt x="74" y="47"/>
                    <a:pt x="73" y="47"/>
                    <a:pt x="73" y="47"/>
                  </a:cubicBezTo>
                  <a:cubicBezTo>
                    <a:pt x="72" y="47"/>
                    <a:pt x="71" y="47"/>
                    <a:pt x="71" y="47"/>
                  </a:cubicBezTo>
                  <a:close/>
                  <a:moveTo>
                    <a:pt x="7" y="47"/>
                  </a:moveTo>
                  <a:cubicBezTo>
                    <a:pt x="6" y="47"/>
                    <a:pt x="6" y="47"/>
                    <a:pt x="5" y="47"/>
                  </a:cubicBezTo>
                  <a:cubicBezTo>
                    <a:pt x="5" y="47"/>
                    <a:pt x="4" y="47"/>
                    <a:pt x="4" y="47"/>
                  </a:cubicBezTo>
                  <a:cubicBezTo>
                    <a:pt x="7" y="60"/>
                    <a:pt x="17" y="71"/>
                    <a:pt x="31" y="74"/>
                  </a:cubicBezTo>
                  <a:cubicBezTo>
                    <a:pt x="31" y="74"/>
                    <a:pt x="31" y="73"/>
                    <a:pt x="31" y="73"/>
                  </a:cubicBezTo>
                  <a:cubicBezTo>
                    <a:pt x="31" y="72"/>
                    <a:pt x="31" y="72"/>
                    <a:pt x="31" y="71"/>
                  </a:cubicBezTo>
                  <a:cubicBezTo>
                    <a:pt x="19" y="68"/>
                    <a:pt x="10" y="59"/>
                    <a:pt x="7" y="47"/>
                  </a:cubicBezTo>
                  <a:close/>
                </a:path>
              </a:pathLst>
            </a:custGeom>
            <a:solidFill>
              <a:schemeClr val="bg1"/>
            </a:solidFill>
            <a:ln>
              <a:noFill/>
            </a:ln>
          </p:spPr>
          <p:txBody>
            <a:bodyPr vert="horz" wrap="square" lIns="68580" tIns="34291" rIns="68580" bIns="34291" numCol="1" anchor="t" anchorCtr="0" compatLnSpc="1">
              <a:prstTxWarp prst="textNoShape">
                <a:avLst/>
              </a:prstTxWarp>
            </a:bodyPr>
            <a:lstStyle/>
            <a:p>
              <a:endParaRPr lang="en-US" sz="1400">
                <a:cs typeface="+mn-ea"/>
                <a:sym typeface="+mn-lt"/>
              </a:endParaRPr>
            </a:p>
          </p:txBody>
        </p:sp>
      </p:grpSp>
      <p:sp>
        <p:nvSpPr>
          <p:cNvPr id="127" name="Freeform 66"/>
          <p:cNvSpPr>
            <a:spLocks/>
          </p:cNvSpPr>
          <p:nvPr/>
        </p:nvSpPr>
        <p:spPr bwMode="auto">
          <a:xfrm>
            <a:off x="5890280" y="2042345"/>
            <a:ext cx="364253" cy="329745"/>
          </a:xfrm>
          <a:custGeom>
            <a:avLst/>
            <a:gdLst>
              <a:gd name="T0" fmla="*/ 161 w 161"/>
              <a:gd name="T1" fmla="*/ 27 h 145"/>
              <a:gd name="T2" fmla="*/ 139 w 161"/>
              <a:gd name="T3" fmla="*/ 49 h 145"/>
              <a:gd name="T4" fmla="*/ 123 w 161"/>
              <a:gd name="T5" fmla="*/ 42 h 145"/>
              <a:gd name="T6" fmla="*/ 93 w 161"/>
              <a:gd name="T7" fmla="*/ 62 h 145"/>
              <a:gd name="T8" fmla="*/ 94 w 161"/>
              <a:gd name="T9" fmla="*/ 68 h 145"/>
              <a:gd name="T10" fmla="*/ 92 w 161"/>
              <a:gd name="T11" fmla="*/ 75 h 145"/>
              <a:gd name="T12" fmla="*/ 123 w 161"/>
              <a:gd name="T13" fmla="*/ 106 h 145"/>
              <a:gd name="T14" fmla="*/ 132 w 161"/>
              <a:gd name="T15" fmla="*/ 103 h 145"/>
              <a:gd name="T16" fmla="*/ 149 w 161"/>
              <a:gd name="T17" fmla="*/ 120 h 145"/>
              <a:gd name="T18" fmla="*/ 132 w 161"/>
              <a:gd name="T19" fmla="*/ 136 h 145"/>
              <a:gd name="T20" fmla="*/ 116 w 161"/>
              <a:gd name="T21" fmla="*/ 120 h 145"/>
              <a:gd name="T22" fmla="*/ 119 w 161"/>
              <a:gd name="T23" fmla="*/ 110 h 145"/>
              <a:gd name="T24" fmla="*/ 88 w 161"/>
              <a:gd name="T25" fmla="*/ 79 h 145"/>
              <a:gd name="T26" fmla="*/ 80 w 161"/>
              <a:gd name="T27" fmla="*/ 81 h 145"/>
              <a:gd name="T28" fmla="*/ 75 w 161"/>
              <a:gd name="T29" fmla="*/ 81 h 145"/>
              <a:gd name="T30" fmla="*/ 52 w 161"/>
              <a:gd name="T31" fmla="*/ 115 h 145"/>
              <a:gd name="T32" fmla="*/ 58 w 161"/>
              <a:gd name="T33" fmla="*/ 127 h 145"/>
              <a:gd name="T34" fmla="*/ 41 w 161"/>
              <a:gd name="T35" fmla="*/ 145 h 145"/>
              <a:gd name="T36" fmla="*/ 24 w 161"/>
              <a:gd name="T37" fmla="*/ 127 h 145"/>
              <a:gd name="T38" fmla="*/ 41 w 161"/>
              <a:gd name="T39" fmla="*/ 110 h 145"/>
              <a:gd name="T40" fmla="*/ 48 w 161"/>
              <a:gd name="T41" fmla="*/ 112 h 145"/>
              <a:gd name="T42" fmla="*/ 71 w 161"/>
              <a:gd name="T43" fmla="*/ 78 h 145"/>
              <a:gd name="T44" fmla="*/ 67 w 161"/>
              <a:gd name="T45" fmla="*/ 72 h 145"/>
              <a:gd name="T46" fmla="*/ 30 w 161"/>
              <a:gd name="T47" fmla="*/ 76 h 145"/>
              <a:gd name="T48" fmla="*/ 16 w 161"/>
              <a:gd name="T49" fmla="*/ 90 h 145"/>
              <a:gd name="T50" fmla="*/ 0 w 161"/>
              <a:gd name="T51" fmla="*/ 75 h 145"/>
              <a:gd name="T52" fmla="*/ 16 w 161"/>
              <a:gd name="T53" fmla="*/ 60 h 145"/>
              <a:gd name="T54" fmla="*/ 30 w 161"/>
              <a:gd name="T55" fmla="*/ 71 h 145"/>
              <a:gd name="T56" fmla="*/ 67 w 161"/>
              <a:gd name="T57" fmla="*/ 66 h 145"/>
              <a:gd name="T58" fmla="*/ 72 w 161"/>
              <a:gd name="T59" fmla="*/ 58 h 145"/>
              <a:gd name="T60" fmla="*/ 54 w 161"/>
              <a:gd name="T61" fmla="*/ 26 h 145"/>
              <a:gd name="T62" fmla="*/ 49 w 161"/>
              <a:gd name="T63" fmla="*/ 27 h 145"/>
              <a:gd name="T64" fmla="*/ 36 w 161"/>
              <a:gd name="T65" fmla="*/ 13 h 145"/>
              <a:gd name="T66" fmla="*/ 49 w 161"/>
              <a:gd name="T67" fmla="*/ 0 h 145"/>
              <a:gd name="T68" fmla="*/ 63 w 161"/>
              <a:gd name="T69" fmla="*/ 13 h 145"/>
              <a:gd name="T70" fmla="*/ 58 w 161"/>
              <a:gd name="T71" fmla="*/ 23 h 145"/>
              <a:gd name="T72" fmla="*/ 76 w 161"/>
              <a:gd name="T73" fmla="*/ 55 h 145"/>
              <a:gd name="T74" fmla="*/ 80 w 161"/>
              <a:gd name="T75" fmla="*/ 55 h 145"/>
              <a:gd name="T76" fmla="*/ 90 w 161"/>
              <a:gd name="T77" fmla="*/ 58 h 145"/>
              <a:gd name="T78" fmla="*/ 120 w 161"/>
              <a:gd name="T79" fmla="*/ 37 h 145"/>
              <a:gd name="T80" fmla="*/ 117 w 161"/>
              <a:gd name="T81" fmla="*/ 27 h 145"/>
              <a:gd name="T82" fmla="*/ 139 w 161"/>
              <a:gd name="T83" fmla="*/ 4 h 145"/>
              <a:gd name="T84" fmla="*/ 161 w 161"/>
              <a:gd name="T85" fmla="*/ 2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1" h="145">
                <a:moveTo>
                  <a:pt x="161" y="27"/>
                </a:moveTo>
                <a:cubicBezTo>
                  <a:pt x="161" y="39"/>
                  <a:pt x="151" y="49"/>
                  <a:pt x="139" y="49"/>
                </a:cubicBezTo>
                <a:cubicBezTo>
                  <a:pt x="133" y="49"/>
                  <a:pt x="127" y="46"/>
                  <a:pt x="123" y="42"/>
                </a:cubicBezTo>
                <a:cubicBezTo>
                  <a:pt x="123" y="42"/>
                  <a:pt x="123" y="42"/>
                  <a:pt x="93" y="62"/>
                </a:cubicBezTo>
                <a:cubicBezTo>
                  <a:pt x="93" y="64"/>
                  <a:pt x="94" y="66"/>
                  <a:pt x="94" y="68"/>
                </a:cubicBezTo>
                <a:cubicBezTo>
                  <a:pt x="94" y="71"/>
                  <a:pt x="93" y="73"/>
                  <a:pt x="92" y="75"/>
                </a:cubicBezTo>
                <a:cubicBezTo>
                  <a:pt x="92" y="75"/>
                  <a:pt x="92" y="75"/>
                  <a:pt x="123" y="106"/>
                </a:cubicBezTo>
                <a:cubicBezTo>
                  <a:pt x="125" y="104"/>
                  <a:pt x="129" y="103"/>
                  <a:pt x="132" y="103"/>
                </a:cubicBezTo>
                <a:cubicBezTo>
                  <a:pt x="141" y="103"/>
                  <a:pt x="149" y="110"/>
                  <a:pt x="149" y="120"/>
                </a:cubicBezTo>
                <a:cubicBezTo>
                  <a:pt x="149" y="129"/>
                  <a:pt x="141" y="136"/>
                  <a:pt x="132" y="136"/>
                </a:cubicBezTo>
                <a:cubicBezTo>
                  <a:pt x="123" y="136"/>
                  <a:pt x="116" y="129"/>
                  <a:pt x="116" y="120"/>
                </a:cubicBezTo>
                <a:cubicBezTo>
                  <a:pt x="116" y="116"/>
                  <a:pt x="117" y="113"/>
                  <a:pt x="119" y="110"/>
                </a:cubicBezTo>
                <a:cubicBezTo>
                  <a:pt x="119" y="110"/>
                  <a:pt x="119" y="110"/>
                  <a:pt x="88" y="79"/>
                </a:cubicBezTo>
                <a:cubicBezTo>
                  <a:pt x="86" y="81"/>
                  <a:pt x="83" y="81"/>
                  <a:pt x="80" y="81"/>
                </a:cubicBezTo>
                <a:cubicBezTo>
                  <a:pt x="79" y="81"/>
                  <a:pt x="77" y="81"/>
                  <a:pt x="75" y="81"/>
                </a:cubicBezTo>
                <a:cubicBezTo>
                  <a:pt x="75" y="81"/>
                  <a:pt x="75" y="81"/>
                  <a:pt x="52" y="115"/>
                </a:cubicBezTo>
                <a:cubicBezTo>
                  <a:pt x="56" y="118"/>
                  <a:pt x="58" y="123"/>
                  <a:pt x="58" y="127"/>
                </a:cubicBezTo>
                <a:cubicBezTo>
                  <a:pt x="58" y="137"/>
                  <a:pt x="50" y="145"/>
                  <a:pt x="41" y="145"/>
                </a:cubicBezTo>
                <a:cubicBezTo>
                  <a:pt x="31" y="145"/>
                  <a:pt x="24" y="137"/>
                  <a:pt x="24" y="127"/>
                </a:cubicBezTo>
                <a:cubicBezTo>
                  <a:pt x="24" y="118"/>
                  <a:pt x="31" y="110"/>
                  <a:pt x="41" y="110"/>
                </a:cubicBezTo>
                <a:cubicBezTo>
                  <a:pt x="43" y="110"/>
                  <a:pt x="46" y="111"/>
                  <a:pt x="48" y="112"/>
                </a:cubicBezTo>
                <a:cubicBezTo>
                  <a:pt x="48" y="112"/>
                  <a:pt x="48" y="112"/>
                  <a:pt x="71" y="78"/>
                </a:cubicBezTo>
                <a:cubicBezTo>
                  <a:pt x="69" y="76"/>
                  <a:pt x="68" y="74"/>
                  <a:pt x="67" y="72"/>
                </a:cubicBezTo>
                <a:cubicBezTo>
                  <a:pt x="67" y="72"/>
                  <a:pt x="67" y="72"/>
                  <a:pt x="30" y="76"/>
                </a:cubicBezTo>
                <a:cubicBezTo>
                  <a:pt x="30" y="84"/>
                  <a:pt x="23" y="90"/>
                  <a:pt x="16" y="90"/>
                </a:cubicBezTo>
                <a:cubicBezTo>
                  <a:pt x="7" y="90"/>
                  <a:pt x="0" y="83"/>
                  <a:pt x="0" y="75"/>
                </a:cubicBezTo>
                <a:cubicBezTo>
                  <a:pt x="0" y="66"/>
                  <a:pt x="7" y="60"/>
                  <a:pt x="16" y="60"/>
                </a:cubicBezTo>
                <a:cubicBezTo>
                  <a:pt x="22" y="60"/>
                  <a:pt x="28" y="64"/>
                  <a:pt x="30" y="71"/>
                </a:cubicBezTo>
                <a:cubicBezTo>
                  <a:pt x="30" y="71"/>
                  <a:pt x="30" y="71"/>
                  <a:pt x="67" y="66"/>
                </a:cubicBezTo>
                <a:cubicBezTo>
                  <a:pt x="67" y="63"/>
                  <a:pt x="69" y="60"/>
                  <a:pt x="72" y="58"/>
                </a:cubicBezTo>
                <a:cubicBezTo>
                  <a:pt x="72" y="58"/>
                  <a:pt x="72" y="58"/>
                  <a:pt x="54" y="26"/>
                </a:cubicBezTo>
                <a:cubicBezTo>
                  <a:pt x="52" y="26"/>
                  <a:pt x="51" y="27"/>
                  <a:pt x="49" y="27"/>
                </a:cubicBezTo>
                <a:cubicBezTo>
                  <a:pt x="42" y="27"/>
                  <a:pt x="36" y="20"/>
                  <a:pt x="36" y="13"/>
                </a:cubicBezTo>
                <a:cubicBezTo>
                  <a:pt x="36" y="5"/>
                  <a:pt x="42" y="0"/>
                  <a:pt x="49" y="0"/>
                </a:cubicBezTo>
                <a:cubicBezTo>
                  <a:pt x="57" y="0"/>
                  <a:pt x="63" y="5"/>
                  <a:pt x="63" y="13"/>
                </a:cubicBezTo>
                <a:cubicBezTo>
                  <a:pt x="63" y="17"/>
                  <a:pt x="61" y="21"/>
                  <a:pt x="58" y="23"/>
                </a:cubicBezTo>
                <a:cubicBezTo>
                  <a:pt x="58" y="23"/>
                  <a:pt x="58" y="23"/>
                  <a:pt x="76" y="55"/>
                </a:cubicBezTo>
                <a:cubicBezTo>
                  <a:pt x="77" y="55"/>
                  <a:pt x="79" y="55"/>
                  <a:pt x="80" y="55"/>
                </a:cubicBezTo>
                <a:cubicBezTo>
                  <a:pt x="84" y="55"/>
                  <a:pt x="87" y="56"/>
                  <a:pt x="90" y="58"/>
                </a:cubicBezTo>
                <a:cubicBezTo>
                  <a:pt x="90" y="58"/>
                  <a:pt x="90" y="58"/>
                  <a:pt x="120" y="37"/>
                </a:cubicBezTo>
                <a:cubicBezTo>
                  <a:pt x="118" y="34"/>
                  <a:pt x="117" y="30"/>
                  <a:pt x="117" y="27"/>
                </a:cubicBezTo>
                <a:cubicBezTo>
                  <a:pt x="117" y="14"/>
                  <a:pt x="127" y="4"/>
                  <a:pt x="139" y="4"/>
                </a:cubicBezTo>
                <a:cubicBezTo>
                  <a:pt x="151" y="4"/>
                  <a:pt x="161" y="14"/>
                  <a:pt x="161" y="27"/>
                </a:cubicBezTo>
                <a:close/>
              </a:path>
            </a:pathLst>
          </a:custGeom>
          <a:solidFill>
            <a:schemeClr val="bg1"/>
          </a:solidFill>
          <a:ln>
            <a:noFill/>
          </a:ln>
        </p:spPr>
        <p:txBody>
          <a:bodyPr vert="horz" wrap="square" lIns="68580" tIns="34290" rIns="68580" bIns="34290" numCol="1" anchor="t" anchorCtr="0" compatLnSpc="1">
            <a:prstTxWarp prst="textNoShape">
              <a:avLst/>
            </a:prstTxWarp>
          </a:bodyPr>
          <a:lstStyle/>
          <a:p>
            <a:endParaRPr lang="en-US">
              <a:cs typeface="+mn-ea"/>
              <a:sym typeface="+mn-lt"/>
            </a:endParaRPr>
          </a:p>
        </p:txBody>
      </p:sp>
    </p:spTree>
    <p:extLst>
      <p:ext uri="{BB962C8B-B14F-4D97-AF65-F5344CB8AC3E}">
        <p14:creationId xmlns:p14="http://schemas.microsoft.com/office/powerpoint/2010/main" val="28240633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2"/>
          <p:cNvPicPr>
            <a:picLocks noChangeAspect="1" noChangeArrowheads="1"/>
          </p:cNvPicPr>
          <p:nvPr/>
        </p:nvPicPr>
        <p:blipFill>
          <a:blip r:embed="rId3" cstate="print"/>
          <a:srcRect l="3502" t="11746" r="3659" b="3613"/>
          <a:stretch>
            <a:fillRect/>
          </a:stretch>
        </p:blipFill>
        <p:spPr bwMode="auto">
          <a:xfrm>
            <a:off x="901869" y="648440"/>
            <a:ext cx="7694535" cy="4365905"/>
          </a:xfrm>
          <a:prstGeom prst="rect">
            <a:avLst/>
          </a:prstGeom>
          <a:noFill/>
          <a:ln w="9525">
            <a:solidFill>
              <a:schemeClr val="accent1">
                <a:lumMod val="75000"/>
              </a:schemeClr>
            </a:solidFill>
            <a:miter lim="800000"/>
            <a:headEnd/>
            <a:tailEnd/>
          </a:ln>
        </p:spPr>
      </p:pic>
      <p:sp>
        <p:nvSpPr>
          <p:cNvPr id="66" name="文本框 65"/>
          <p:cNvSpPr txBox="1"/>
          <p:nvPr/>
        </p:nvSpPr>
        <p:spPr>
          <a:xfrm>
            <a:off x="1063728" y="129155"/>
            <a:ext cx="446276" cy="438581"/>
          </a:xfrm>
          <a:prstGeom prst="rect">
            <a:avLst/>
          </a:prstGeom>
          <a:noFill/>
        </p:spPr>
        <p:txBody>
          <a:bodyPr wrap="none" lIns="68580" tIns="34290" rIns="68580" bIns="34290" rtlCol="0">
            <a:spAutoFit/>
          </a:bodyPr>
          <a:lstStyle/>
          <a:p>
            <a:r>
              <a:rPr lang="zh-CN" altLang="en-US" sz="2400" b="1" i="1" dirty="0">
                <a:gradFill>
                  <a:gsLst>
                    <a:gs pos="100000">
                      <a:schemeClr val="bg1">
                        <a:alpha val="0"/>
                      </a:schemeClr>
                    </a:gs>
                    <a:gs pos="67000">
                      <a:schemeClr val="bg1"/>
                    </a:gs>
                  </a:gsLst>
                  <a:lin ang="0" scaled="1"/>
                </a:gradFill>
                <a:latin typeface="微软雅黑" panose="020B0503020204020204" pitchFamily="34" charset="-122"/>
                <a:ea typeface="微软雅黑" panose="020B0503020204020204" pitchFamily="34" charset="-122"/>
              </a:rPr>
              <a:t>作</a:t>
            </a:r>
          </a:p>
        </p:txBody>
      </p:sp>
      <p:sp>
        <p:nvSpPr>
          <p:cNvPr id="67" name="文本框 66"/>
          <p:cNvSpPr txBox="1"/>
          <p:nvPr/>
        </p:nvSpPr>
        <p:spPr>
          <a:xfrm>
            <a:off x="1360795" y="129155"/>
            <a:ext cx="446276" cy="438581"/>
          </a:xfrm>
          <a:prstGeom prst="rect">
            <a:avLst/>
          </a:prstGeom>
          <a:noFill/>
        </p:spPr>
        <p:txBody>
          <a:bodyPr wrap="none" lIns="68580" tIns="34290" rIns="68580" bIns="34290" rtlCol="0">
            <a:spAutoFit/>
          </a:bodyPr>
          <a:lstStyle/>
          <a:p>
            <a:r>
              <a:rPr lang="zh-CN" altLang="en-US" sz="2400" b="1" i="1" dirty="0">
                <a:gradFill>
                  <a:gsLst>
                    <a:gs pos="100000">
                      <a:schemeClr val="bg1">
                        <a:alpha val="0"/>
                      </a:schemeClr>
                    </a:gs>
                    <a:gs pos="67000">
                      <a:schemeClr val="bg1"/>
                    </a:gs>
                  </a:gsLst>
                  <a:lin ang="0" scaled="1"/>
                </a:gradFill>
                <a:latin typeface="微软雅黑" panose="020B0503020204020204" pitchFamily="34" charset="-122"/>
                <a:ea typeface="微软雅黑" panose="020B0503020204020204" pitchFamily="34" charset="-122"/>
              </a:rPr>
              <a:t>基</a:t>
            </a:r>
          </a:p>
        </p:txBody>
      </p:sp>
      <p:sp>
        <p:nvSpPr>
          <p:cNvPr id="68" name="文本框 67"/>
          <p:cNvSpPr txBox="1"/>
          <p:nvPr/>
        </p:nvSpPr>
        <p:spPr>
          <a:xfrm>
            <a:off x="1657862" y="129155"/>
            <a:ext cx="446276" cy="438581"/>
          </a:xfrm>
          <a:prstGeom prst="rect">
            <a:avLst/>
          </a:prstGeom>
          <a:noFill/>
        </p:spPr>
        <p:txBody>
          <a:bodyPr wrap="none" lIns="68580" tIns="34290" rIns="68580" bIns="34290" rtlCol="0">
            <a:spAutoFit/>
          </a:bodyPr>
          <a:lstStyle/>
          <a:p>
            <a:r>
              <a:rPr lang="zh-CN" altLang="en-US" sz="2400" b="1" i="1" dirty="0">
                <a:gradFill>
                  <a:gsLst>
                    <a:gs pos="100000">
                      <a:schemeClr val="bg1">
                        <a:alpha val="0"/>
                      </a:schemeClr>
                    </a:gs>
                    <a:gs pos="67000">
                      <a:schemeClr val="bg1"/>
                    </a:gs>
                  </a:gsLst>
                  <a:lin ang="0" scaled="1"/>
                </a:gradFill>
                <a:latin typeface="微软雅黑" panose="020B0503020204020204" pitchFamily="34" charset="-122"/>
                <a:ea typeface="微软雅黑" panose="020B0503020204020204" pitchFamily="34" charset="-122"/>
              </a:rPr>
              <a:t>础</a:t>
            </a:r>
          </a:p>
        </p:txBody>
      </p:sp>
      <p:sp>
        <p:nvSpPr>
          <p:cNvPr id="69" name="文本框 68"/>
          <p:cNvSpPr txBox="1"/>
          <p:nvPr/>
        </p:nvSpPr>
        <p:spPr>
          <a:xfrm>
            <a:off x="766661" y="129155"/>
            <a:ext cx="446276" cy="438581"/>
          </a:xfrm>
          <a:prstGeom prst="rect">
            <a:avLst/>
          </a:prstGeom>
          <a:noFill/>
        </p:spPr>
        <p:txBody>
          <a:bodyPr wrap="none" lIns="68580" tIns="34290" rIns="68580" bIns="34290" rtlCol="0">
            <a:spAutoFit/>
          </a:bodyPr>
          <a:lstStyle/>
          <a:p>
            <a:r>
              <a:rPr lang="zh-CN" altLang="en-US" sz="2400" b="1" i="1" dirty="0">
                <a:gradFill>
                  <a:gsLst>
                    <a:gs pos="100000">
                      <a:schemeClr val="bg1">
                        <a:alpha val="0"/>
                      </a:schemeClr>
                    </a:gs>
                    <a:gs pos="67000">
                      <a:schemeClr val="bg1"/>
                    </a:gs>
                  </a:gsLst>
                  <a:lin ang="0" scaled="1"/>
                </a:gradFill>
                <a:latin typeface="微软雅黑" panose="020B0503020204020204" pitchFamily="34" charset="-122"/>
                <a:ea typeface="微软雅黑" panose="020B0503020204020204" pitchFamily="34" charset="-122"/>
              </a:rPr>
              <a:t>工</a:t>
            </a:r>
          </a:p>
        </p:txBody>
      </p:sp>
      <p:sp>
        <p:nvSpPr>
          <p:cNvPr id="71" name="文本框 70"/>
          <p:cNvSpPr txBox="1"/>
          <p:nvPr/>
        </p:nvSpPr>
        <p:spPr>
          <a:xfrm>
            <a:off x="272906" y="118947"/>
            <a:ext cx="446276" cy="438581"/>
          </a:xfrm>
          <a:prstGeom prst="rect">
            <a:avLst/>
          </a:prstGeom>
          <a:noFill/>
        </p:spPr>
        <p:txBody>
          <a:bodyPr wrap="none" lIns="68580" tIns="34290" rIns="68580" bIns="34290" rtlCol="0">
            <a:spAutoFit/>
          </a:bodyPr>
          <a:lstStyle/>
          <a:p>
            <a:r>
              <a:rPr lang="zh-CN" altLang="en-US" sz="2400" b="1" i="1" dirty="0">
                <a:gradFill>
                  <a:gsLst>
                    <a:gs pos="100000">
                      <a:schemeClr val="bg1">
                        <a:alpha val="0"/>
                      </a:schemeClr>
                    </a:gs>
                    <a:gs pos="67000">
                      <a:schemeClr val="bg1"/>
                    </a:gs>
                  </a:gsLst>
                  <a:lin ang="0" scaled="1"/>
                </a:gradFill>
                <a:latin typeface="微软雅黑" panose="020B0503020204020204" pitchFamily="34" charset="-122"/>
                <a:ea typeface="微软雅黑" panose="020B0503020204020204" pitchFamily="34" charset="-122"/>
              </a:rPr>
              <a:t>一</a:t>
            </a:r>
          </a:p>
        </p:txBody>
      </p:sp>
      <p:sp>
        <p:nvSpPr>
          <p:cNvPr id="73" name="文本框 72"/>
          <p:cNvSpPr txBox="1"/>
          <p:nvPr/>
        </p:nvSpPr>
        <p:spPr>
          <a:xfrm>
            <a:off x="598332" y="157231"/>
            <a:ext cx="446276" cy="438581"/>
          </a:xfrm>
          <a:prstGeom prst="rect">
            <a:avLst/>
          </a:prstGeom>
          <a:noFill/>
        </p:spPr>
        <p:txBody>
          <a:bodyPr wrap="none" lIns="68580" tIns="34290" rIns="68580" bIns="34290" rtlCol="0">
            <a:spAutoFit/>
          </a:bodyPr>
          <a:lstStyle/>
          <a:p>
            <a:r>
              <a:rPr lang="zh-CN" altLang="en-US" sz="2400" b="1" i="1" dirty="0">
                <a:gradFill>
                  <a:gsLst>
                    <a:gs pos="100000">
                      <a:schemeClr val="bg1">
                        <a:alpha val="0"/>
                      </a:schemeClr>
                    </a:gs>
                    <a:gs pos="67000">
                      <a:schemeClr val="bg1"/>
                    </a:gs>
                  </a:gsLst>
                  <a:lin ang="0" scaled="1"/>
                </a:gradFill>
                <a:latin typeface="微软雅黑" panose="020B0503020204020204" pitchFamily="34" charset="-122"/>
                <a:ea typeface="微软雅黑" panose="020B0503020204020204" pitchFamily="34" charset="-122"/>
              </a:rPr>
              <a:t>、</a:t>
            </a:r>
          </a:p>
        </p:txBody>
      </p:sp>
      <p:sp>
        <p:nvSpPr>
          <p:cNvPr id="14" name="矩形 13"/>
          <p:cNvSpPr/>
          <p:nvPr/>
        </p:nvSpPr>
        <p:spPr>
          <a:xfrm>
            <a:off x="7420745" y="595812"/>
            <a:ext cx="1710301" cy="476541"/>
          </a:xfrm>
          <a:prstGeom prst="rect">
            <a:avLst/>
          </a:prstGeom>
        </p:spPr>
        <p:txBody>
          <a:bodyPr wrap="square" lIns="68580" tIns="34290" rIns="68580" bIns="34290">
            <a:spAutoFit/>
          </a:bodyPr>
          <a:lstStyle/>
          <a:p>
            <a:pPr>
              <a:lnSpc>
                <a:spcPct val="150000"/>
              </a:lnSpc>
            </a:pPr>
            <a:r>
              <a:rPr lang="en-US" altLang="zh-CN" sz="2000" b="1" i="1" noProof="1">
                <a:solidFill>
                  <a:schemeClr val="accent1">
                    <a:lumMod val="20000"/>
                    <a:lumOff val="80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2011</a:t>
            </a:r>
            <a:r>
              <a:rPr lang="zh-CN" altLang="en-US" sz="2000" b="1" i="1" noProof="1">
                <a:solidFill>
                  <a:schemeClr val="accent1">
                    <a:lumMod val="20000"/>
                    <a:lumOff val="80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年</a:t>
            </a:r>
            <a:endParaRPr lang="en-US" altLang="zh-CN" sz="2000" b="1" i="1" noProof="1">
              <a:solidFill>
                <a:schemeClr val="accent1">
                  <a:lumMod val="20000"/>
                  <a:lumOff val="80000"/>
                </a:schemeClr>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
        <p:nvSpPr>
          <p:cNvPr id="15" name="Title 1"/>
          <p:cNvSpPr txBox="1">
            <a:spLocks/>
          </p:cNvSpPr>
          <p:nvPr/>
        </p:nvSpPr>
        <p:spPr>
          <a:xfrm>
            <a:off x="928662" y="142858"/>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5.2 </a:t>
            </a:r>
            <a:r>
              <a:rPr lang="zh-CN" altLang="en-US" sz="2000" b="1" dirty="0">
                <a:solidFill>
                  <a:srgbClr val="005DA2"/>
                </a:solidFill>
                <a:latin typeface="微软雅黑" panose="020B0503020204020204" pitchFamily="34" charset="-122"/>
                <a:ea typeface="微软雅黑" panose="020B0503020204020204" pitchFamily="34" charset="-122"/>
              </a:rPr>
              <a:t>区域教育大数据的采集和分析技术如何与时俱进</a:t>
            </a:r>
          </a:p>
        </p:txBody>
      </p:sp>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Tree>
    <p:extLst>
      <p:ext uri="{BB962C8B-B14F-4D97-AF65-F5344CB8AC3E}">
        <p14:creationId xmlns:p14="http://schemas.microsoft.com/office/powerpoint/2010/main" val="42246264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117"/>
          <p:cNvGrpSpPr/>
          <p:nvPr/>
        </p:nvGrpSpPr>
        <p:grpSpPr>
          <a:xfrm>
            <a:off x="701097" y="1204419"/>
            <a:ext cx="8908670" cy="456956"/>
            <a:chOff x="8925590" y="4312632"/>
            <a:chExt cx="12767727" cy="654900"/>
          </a:xfrm>
          <a:solidFill>
            <a:srgbClr val="EBB542"/>
          </a:solidFill>
        </p:grpSpPr>
        <p:grpSp>
          <p:nvGrpSpPr>
            <p:cNvPr id="8" name="组合 118"/>
            <p:cNvGrpSpPr/>
            <p:nvPr/>
          </p:nvGrpSpPr>
          <p:grpSpPr>
            <a:xfrm>
              <a:off x="8925590" y="4312632"/>
              <a:ext cx="654904" cy="654900"/>
              <a:chOff x="5637211" y="3511550"/>
              <a:chExt cx="376240" cy="376238"/>
            </a:xfrm>
            <a:grpFill/>
          </p:grpSpPr>
          <p:sp>
            <p:nvSpPr>
              <p:cNvPr id="121" name="Freeform 50"/>
              <p:cNvSpPr>
                <a:spLocks noEditPoints="1"/>
              </p:cNvSpPr>
              <p:nvPr/>
            </p:nvSpPr>
            <p:spPr bwMode="auto">
              <a:xfrm>
                <a:off x="5637211" y="3546474"/>
                <a:ext cx="341313" cy="341314"/>
              </a:xfrm>
              <a:custGeom>
                <a:avLst/>
                <a:gdLst>
                  <a:gd name="T0" fmla="*/ 92 w 184"/>
                  <a:gd name="T1" fmla="*/ 184 h 184"/>
                  <a:gd name="T2" fmla="*/ 184 w 184"/>
                  <a:gd name="T3" fmla="*/ 92 h 184"/>
                  <a:gd name="T4" fmla="*/ 173 w 184"/>
                  <a:gd name="T5" fmla="*/ 49 h 184"/>
                  <a:gd name="T6" fmla="*/ 171 w 184"/>
                  <a:gd name="T7" fmla="*/ 49 h 184"/>
                  <a:gd name="T8" fmla="*/ 170 w 184"/>
                  <a:gd name="T9" fmla="*/ 49 h 184"/>
                  <a:gd name="T10" fmla="*/ 158 w 184"/>
                  <a:gd name="T11" fmla="*/ 48 h 184"/>
                  <a:gd name="T12" fmla="*/ 149 w 184"/>
                  <a:gd name="T13" fmla="*/ 56 h 184"/>
                  <a:gd name="T14" fmla="*/ 160 w 184"/>
                  <a:gd name="T15" fmla="*/ 92 h 184"/>
                  <a:gd name="T16" fmla="*/ 92 w 184"/>
                  <a:gd name="T17" fmla="*/ 160 h 184"/>
                  <a:gd name="T18" fmla="*/ 24 w 184"/>
                  <a:gd name="T19" fmla="*/ 92 h 184"/>
                  <a:gd name="T20" fmla="*/ 92 w 184"/>
                  <a:gd name="T21" fmla="*/ 24 h 184"/>
                  <a:gd name="T22" fmla="*/ 128 w 184"/>
                  <a:gd name="T23" fmla="*/ 35 h 184"/>
                  <a:gd name="T24" fmla="*/ 135 w 184"/>
                  <a:gd name="T25" fmla="*/ 27 h 184"/>
                  <a:gd name="T26" fmla="*/ 134 w 184"/>
                  <a:gd name="T27" fmla="*/ 14 h 184"/>
                  <a:gd name="T28" fmla="*/ 134 w 184"/>
                  <a:gd name="T29" fmla="*/ 10 h 184"/>
                  <a:gd name="T30" fmla="*/ 92 w 184"/>
                  <a:gd name="T31" fmla="*/ 0 h 184"/>
                  <a:gd name="T32" fmla="*/ 0 w 184"/>
                  <a:gd name="T33" fmla="*/ 92 h 184"/>
                  <a:gd name="T34" fmla="*/ 92 w 184"/>
                  <a:gd name="T35" fmla="*/ 184 h 184"/>
                  <a:gd name="T36" fmla="*/ 92 w 184"/>
                  <a:gd name="T37" fmla="*/ 184 h 184"/>
                  <a:gd name="T38" fmla="*/ 92 w 184"/>
                  <a:gd name="T39"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4" h="184">
                    <a:moveTo>
                      <a:pt x="92" y="184"/>
                    </a:moveTo>
                    <a:cubicBezTo>
                      <a:pt x="143" y="184"/>
                      <a:pt x="184" y="143"/>
                      <a:pt x="184" y="92"/>
                    </a:cubicBezTo>
                    <a:cubicBezTo>
                      <a:pt x="184" y="76"/>
                      <a:pt x="180" y="62"/>
                      <a:pt x="173" y="49"/>
                    </a:cubicBezTo>
                    <a:cubicBezTo>
                      <a:pt x="172" y="49"/>
                      <a:pt x="172" y="49"/>
                      <a:pt x="171" y="49"/>
                    </a:cubicBezTo>
                    <a:cubicBezTo>
                      <a:pt x="170" y="49"/>
                      <a:pt x="170" y="49"/>
                      <a:pt x="170" y="49"/>
                    </a:cubicBezTo>
                    <a:cubicBezTo>
                      <a:pt x="158" y="48"/>
                      <a:pt x="158" y="48"/>
                      <a:pt x="158" y="48"/>
                    </a:cubicBezTo>
                    <a:cubicBezTo>
                      <a:pt x="149" y="56"/>
                      <a:pt x="149" y="56"/>
                      <a:pt x="149" y="56"/>
                    </a:cubicBezTo>
                    <a:cubicBezTo>
                      <a:pt x="156" y="67"/>
                      <a:pt x="160" y="79"/>
                      <a:pt x="160" y="92"/>
                    </a:cubicBezTo>
                    <a:cubicBezTo>
                      <a:pt x="160" y="129"/>
                      <a:pt x="129" y="160"/>
                      <a:pt x="92" y="160"/>
                    </a:cubicBezTo>
                    <a:cubicBezTo>
                      <a:pt x="55" y="160"/>
                      <a:pt x="24" y="129"/>
                      <a:pt x="24" y="92"/>
                    </a:cubicBezTo>
                    <a:cubicBezTo>
                      <a:pt x="24" y="55"/>
                      <a:pt x="55" y="24"/>
                      <a:pt x="92" y="24"/>
                    </a:cubicBezTo>
                    <a:cubicBezTo>
                      <a:pt x="105" y="24"/>
                      <a:pt x="117" y="28"/>
                      <a:pt x="128" y="35"/>
                    </a:cubicBezTo>
                    <a:cubicBezTo>
                      <a:pt x="135" y="27"/>
                      <a:pt x="135" y="27"/>
                      <a:pt x="135" y="27"/>
                    </a:cubicBezTo>
                    <a:cubicBezTo>
                      <a:pt x="134" y="14"/>
                      <a:pt x="134" y="14"/>
                      <a:pt x="134" y="14"/>
                    </a:cubicBezTo>
                    <a:cubicBezTo>
                      <a:pt x="134" y="12"/>
                      <a:pt x="134" y="11"/>
                      <a:pt x="134" y="10"/>
                    </a:cubicBezTo>
                    <a:cubicBezTo>
                      <a:pt x="122" y="4"/>
                      <a:pt x="107" y="0"/>
                      <a:pt x="92" y="0"/>
                    </a:cubicBezTo>
                    <a:cubicBezTo>
                      <a:pt x="41" y="0"/>
                      <a:pt x="0" y="41"/>
                      <a:pt x="0" y="92"/>
                    </a:cubicBezTo>
                    <a:cubicBezTo>
                      <a:pt x="0" y="143"/>
                      <a:pt x="41" y="184"/>
                      <a:pt x="92" y="184"/>
                    </a:cubicBezTo>
                    <a:close/>
                    <a:moveTo>
                      <a:pt x="92" y="184"/>
                    </a:moveTo>
                    <a:cubicBezTo>
                      <a:pt x="92" y="184"/>
                      <a:pt x="92" y="184"/>
                      <a:pt x="92" y="184"/>
                    </a:cubicBezTo>
                  </a:path>
                </a:pathLst>
              </a:custGeom>
              <a:grpFill/>
              <a:ln>
                <a:noFill/>
              </a:ln>
            </p:spPr>
            <p:txBody>
              <a:bodyPr vert="horz" wrap="square" lIns="91440" tIns="45720" rIns="91440" bIns="45720" numCol="1" anchor="t" anchorCtr="0" compatLnSpc="1"/>
              <a:lstStyle/>
              <a:p>
                <a:pPr defTabSz="913924">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2" name="Freeform 51"/>
              <p:cNvSpPr>
                <a:spLocks noEditPoints="1"/>
              </p:cNvSpPr>
              <p:nvPr/>
            </p:nvSpPr>
            <p:spPr bwMode="auto">
              <a:xfrm>
                <a:off x="5724525" y="3633788"/>
                <a:ext cx="166688" cy="166688"/>
              </a:xfrm>
              <a:custGeom>
                <a:avLst/>
                <a:gdLst>
                  <a:gd name="T0" fmla="*/ 45 w 90"/>
                  <a:gd name="T1" fmla="*/ 21 h 90"/>
                  <a:gd name="T2" fmla="*/ 47 w 90"/>
                  <a:gd name="T3" fmla="*/ 21 h 90"/>
                  <a:gd name="T4" fmla="*/ 64 w 90"/>
                  <a:gd name="T5" fmla="*/ 4 h 90"/>
                  <a:gd name="T6" fmla="*/ 64 w 90"/>
                  <a:gd name="T7" fmla="*/ 4 h 90"/>
                  <a:gd name="T8" fmla="*/ 45 w 90"/>
                  <a:gd name="T9" fmla="*/ 0 h 90"/>
                  <a:gd name="T10" fmla="*/ 0 w 90"/>
                  <a:gd name="T11" fmla="*/ 45 h 90"/>
                  <a:gd name="T12" fmla="*/ 45 w 90"/>
                  <a:gd name="T13" fmla="*/ 90 h 90"/>
                  <a:gd name="T14" fmla="*/ 90 w 90"/>
                  <a:gd name="T15" fmla="*/ 45 h 90"/>
                  <a:gd name="T16" fmla="*/ 86 w 90"/>
                  <a:gd name="T17" fmla="*/ 26 h 90"/>
                  <a:gd name="T18" fmla="*/ 86 w 90"/>
                  <a:gd name="T19" fmla="*/ 26 h 90"/>
                  <a:gd name="T20" fmla="*/ 69 w 90"/>
                  <a:gd name="T21" fmla="*/ 43 h 90"/>
                  <a:gd name="T22" fmla="*/ 69 w 90"/>
                  <a:gd name="T23" fmla="*/ 45 h 90"/>
                  <a:gd name="T24" fmla="*/ 45 w 90"/>
                  <a:gd name="T25" fmla="*/ 69 h 90"/>
                  <a:gd name="T26" fmla="*/ 21 w 90"/>
                  <a:gd name="T27" fmla="*/ 45 h 90"/>
                  <a:gd name="T28" fmla="*/ 45 w 90"/>
                  <a:gd name="T29" fmla="*/ 21 h 90"/>
                  <a:gd name="T30" fmla="*/ 45 w 90"/>
                  <a:gd name="T31" fmla="*/ 21 h 90"/>
                  <a:gd name="T32" fmla="*/ 45 w 90"/>
                  <a:gd name="T33" fmla="*/ 2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90">
                    <a:moveTo>
                      <a:pt x="45" y="21"/>
                    </a:moveTo>
                    <a:cubicBezTo>
                      <a:pt x="46" y="21"/>
                      <a:pt x="46" y="21"/>
                      <a:pt x="47" y="21"/>
                    </a:cubicBezTo>
                    <a:cubicBezTo>
                      <a:pt x="64" y="4"/>
                      <a:pt x="64" y="4"/>
                      <a:pt x="64" y="4"/>
                    </a:cubicBezTo>
                    <a:cubicBezTo>
                      <a:pt x="64" y="4"/>
                      <a:pt x="64" y="4"/>
                      <a:pt x="64" y="4"/>
                    </a:cubicBezTo>
                    <a:cubicBezTo>
                      <a:pt x="58" y="1"/>
                      <a:pt x="52" y="0"/>
                      <a:pt x="45" y="0"/>
                    </a:cubicBezTo>
                    <a:cubicBezTo>
                      <a:pt x="20" y="0"/>
                      <a:pt x="0" y="20"/>
                      <a:pt x="0" y="45"/>
                    </a:cubicBezTo>
                    <a:cubicBezTo>
                      <a:pt x="0" y="70"/>
                      <a:pt x="20" y="90"/>
                      <a:pt x="45" y="90"/>
                    </a:cubicBezTo>
                    <a:cubicBezTo>
                      <a:pt x="70" y="90"/>
                      <a:pt x="90" y="70"/>
                      <a:pt x="90" y="45"/>
                    </a:cubicBezTo>
                    <a:cubicBezTo>
                      <a:pt x="90" y="38"/>
                      <a:pt x="89" y="32"/>
                      <a:pt x="86" y="26"/>
                    </a:cubicBezTo>
                    <a:cubicBezTo>
                      <a:pt x="86" y="26"/>
                      <a:pt x="86" y="26"/>
                      <a:pt x="86" y="26"/>
                    </a:cubicBezTo>
                    <a:cubicBezTo>
                      <a:pt x="69" y="43"/>
                      <a:pt x="69" y="43"/>
                      <a:pt x="69" y="43"/>
                    </a:cubicBezTo>
                    <a:cubicBezTo>
                      <a:pt x="69" y="44"/>
                      <a:pt x="69" y="44"/>
                      <a:pt x="69" y="45"/>
                    </a:cubicBezTo>
                    <a:cubicBezTo>
                      <a:pt x="69" y="58"/>
                      <a:pt x="58" y="69"/>
                      <a:pt x="45" y="69"/>
                    </a:cubicBezTo>
                    <a:cubicBezTo>
                      <a:pt x="32" y="69"/>
                      <a:pt x="21" y="58"/>
                      <a:pt x="21" y="45"/>
                    </a:cubicBezTo>
                    <a:cubicBezTo>
                      <a:pt x="21" y="32"/>
                      <a:pt x="32" y="21"/>
                      <a:pt x="45" y="21"/>
                    </a:cubicBezTo>
                    <a:close/>
                    <a:moveTo>
                      <a:pt x="45" y="21"/>
                    </a:moveTo>
                    <a:cubicBezTo>
                      <a:pt x="45" y="21"/>
                      <a:pt x="45" y="21"/>
                      <a:pt x="45" y="21"/>
                    </a:cubicBezTo>
                  </a:path>
                </a:pathLst>
              </a:custGeom>
              <a:grpFill/>
              <a:ln>
                <a:noFill/>
              </a:ln>
            </p:spPr>
            <p:txBody>
              <a:bodyPr vert="horz" wrap="square" lIns="91440" tIns="45720" rIns="91440" bIns="45720" numCol="1" anchor="t" anchorCtr="0" compatLnSpc="1"/>
              <a:lstStyle/>
              <a:p>
                <a:pPr defTabSz="913924">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sp>
            <p:nvSpPr>
              <p:cNvPr id="123" name="Freeform 52"/>
              <p:cNvSpPr>
                <a:spLocks noEditPoints="1"/>
              </p:cNvSpPr>
              <p:nvPr/>
            </p:nvSpPr>
            <p:spPr bwMode="auto">
              <a:xfrm>
                <a:off x="5824538" y="3511550"/>
                <a:ext cx="188913" cy="188913"/>
              </a:xfrm>
              <a:custGeom>
                <a:avLst/>
                <a:gdLst>
                  <a:gd name="T0" fmla="*/ 86 w 102"/>
                  <a:gd name="T1" fmla="*/ 28 h 102"/>
                  <a:gd name="T2" fmla="*/ 91 w 102"/>
                  <a:gd name="T3" fmla="*/ 23 h 102"/>
                  <a:gd name="T4" fmla="*/ 91 w 102"/>
                  <a:gd name="T5" fmla="*/ 14 h 102"/>
                  <a:gd name="T6" fmla="*/ 87 w 102"/>
                  <a:gd name="T7" fmla="*/ 11 h 102"/>
                  <a:gd name="T8" fmla="*/ 83 w 102"/>
                  <a:gd name="T9" fmla="*/ 9 h 102"/>
                  <a:gd name="T10" fmla="*/ 79 w 102"/>
                  <a:gd name="T11" fmla="*/ 11 h 102"/>
                  <a:gd name="T12" fmla="*/ 74 w 102"/>
                  <a:gd name="T13" fmla="*/ 17 h 102"/>
                  <a:gd name="T14" fmla="*/ 72 w 102"/>
                  <a:gd name="T15" fmla="*/ 2 h 102"/>
                  <a:gd name="T16" fmla="*/ 70 w 102"/>
                  <a:gd name="T17" fmla="*/ 0 h 102"/>
                  <a:gd name="T18" fmla="*/ 69 w 102"/>
                  <a:gd name="T19" fmla="*/ 0 h 102"/>
                  <a:gd name="T20" fmla="*/ 47 w 102"/>
                  <a:gd name="T21" fmla="*/ 23 h 102"/>
                  <a:gd name="T22" fmla="*/ 44 w 102"/>
                  <a:gd name="T23" fmla="*/ 30 h 102"/>
                  <a:gd name="T24" fmla="*/ 44 w 102"/>
                  <a:gd name="T25" fmla="*/ 31 h 102"/>
                  <a:gd name="T26" fmla="*/ 45 w 102"/>
                  <a:gd name="T27" fmla="*/ 45 h 102"/>
                  <a:gd name="T28" fmla="*/ 37 w 102"/>
                  <a:gd name="T29" fmla="*/ 53 h 102"/>
                  <a:gd name="T30" fmla="*/ 22 w 102"/>
                  <a:gd name="T31" fmla="*/ 68 h 102"/>
                  <a:gd name="T32" fmla="*/ 22 w 102"/>
                  <a:gd name="T33" fmla="*/ 68 h 102"/>
                  <a:gd name="T34" fmla="*/ 8 w 102"/>
                  <a:gd name="T35" fmla="*/ 82 h 102"/>
                  <a:gd name="T36" fmla="*/ 2 w 102"/>
                  <a:gd name="T37" fmla="*/ 89 h 102"/>
                  <a:gd name="T38" fmla="*/ 0 w 102"/>
                  <a:gd name="T39" fmla="*/ 92 h 102"/>
                  <a:gd name="T40" fmla="*/ 0 w 102"/>
                  <a:gd name="T41" fmla="*/ 97 h 102"/>
                  <a:gd name="T42" fmla="*/ 5 w 102"/>
                  <a:gd name="T43" fmla="*/ 102 h 102"/>
                  <a:gd name="T44" fmla="*/ 5 w 102"/>
                  <a:gd name="T45" fmla="*/ 102 h 102"/>
                  <a:gd name="T46" fmla="*/ 10 w 102"/>
                  <a:gd name="T47" fmla="*/ 102 h 102"/>
                  <a:gd name="T48" fmla="*/ 13 w 102"/>
                  <a:gd name="T49" fmla="*/ 100 h 102"/>
                  <a:gd name="T50" fmla="*/ 57 w 102"/>
                  <a:gd name="T51" fmla="*/ 56 h 102"/>
                  <a:gd name="T52" fmla="*/ 70 w 102"/>
                  <a:gd name="T53" fmla="*/ 57 h 102"/>
                  <a:gd name="T54" fmla="*/ 71 w 102"/>
                  <a:gd name="T55" fmla="*/ 57 h 102"/>
                  <a:gd name="T56" fmla="*/ 71 w 102"/>
                  <a:gd name="T57" fmla="*/ 57 h 102"/>
                  <a:gd name="T58" fmla="*/ 78 w 102"/>
                  <a:gd name="T59" fmla="*/ 54 h 102"/>
                  <a:gd name="T60" fmla="*/ 101 w 102"/>
                  <a:gd name="T61" fmla="*/ 32 h 102"/>
                  <a:gd name="T62" fmla="*/ 100 w 102"/>
                  <a:gd name="T63" fmla="*/ 29 h 102"/>
                  <a:gd name="T64" fmla="*/ 86 w 102"/>
                  <a:gd name="T65" fmla="*/ 28 h 102"/>
                  <a:gd name="T66" fmla="*/ 86 w 102"/>
                  <a:gd name="T67" fmla="*/ 28 h 102"/>
                  <a:gd name="T68" fmla="*/ 86 w 102"/>
                  <a:gd name="T69" fmla="*/ 28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2" h="102">
                    <a:moveTo>
                      <a:pt x="86" y="28"/>
                    </a:moveTo>
                    <a:cubicBezTo>
                      <a:pt x="91" y="23"/>
                      <a:pt x="91" y="23"/>
                      <a:pt x="91" y="23"/>
                    </a:cubicBezTo>
                    <a:cubicBezTo>
                      <a:pt x="93" y="20"/>
                      <a:pt x="93" y="17"/>
                      <a:pt x="91" y="14"/>
                    </a:cubicBezTo>
                    <a:cubicBezTo>
                      <a:pt x="87" y="11"/>
                      <a:pt x="87" y="11"/>
                      <a:pt x="87" y="11"/>
                    </a:cubicBezTo>
                    <a:cubicBezTo>
                      <a:pt x="86" y="10"/>
                      <a:pt x="85" y="9"/>
                      <a:pt x="83" y="9"/>
                    </a:cubicBezTo>
                    <a:cubicBezTo>
                      <a:pt x="82" y="9"/>
                      <a:pt x="80" y="10"/>
                      <a:pt x="79" y="11"/>
                    </a:cubicBezTo>
                    <a:cubicBezTo>
                      <a:pt x="74" y="17"/>
                      <a:pt x="74" y="17"/>
                      <a:pt x="74" y="17"/>
                    </a:cubicBezTo>
                    <a:cubicBezTo>
                      <a:pt x="72" y="2"/>
                      <a:pt x="72" y="2"/>
                      <a:pt x="72" y="2"/>
                    </a:cubicBezTo>
                    <a:cubicBezTo>
                      <a:pt x="72" y="0"/>
                      <a:pt x="71" y="0"/>
                      <a:pt x="70" y="0"/>
                    </a:cubicBezTo>
                    <a:cubicBezTo>
                      <a:pt x="70" y="0"/>
                      <a:pt x="69" y="0"/>
                      <a:pt x="69" y="0"/>
                    </a:cubicBezTo>
                    <a:cubicBezTo>
                      <a:pt x="47" y="23"/>
                      <a:pt x="47" y="23"/>
                      <a:pt x="47" y="23"/>
                    </a:cubicBezTo>
                    <a:cubicBezTo>
                      <a:pt x="45" y="25"/>
                      <a:pt x="44" y="28"/>
                      <a:pt x="44" y="30"/>
                    </a:cubicBezTo>
                    <a:cubicBezTo>
                      <a:pt x="44" y="31"/>
                      <a:pt x="44" y="31"/>
                      <a:pt x="44" y="31"/>
                    </a:cubicBezTo>
                    <a:cubicBezTo>
                      <a:pt x="45" y="45"/>
                      <a:pt x="45" y="45"/>
                      <a:pt x="45" y="45"/>
                    </a:cubicBezTo>
                    <a:cubicBezTo>
                      <a:pt x="37" y="53"/>
                      <a:pt x="37" y="53"/>
                      <a:pt x="37" y="53"/>
                    </a:cubicBezTo>
                    <a:cubicBezTo>
                      <a:pt x="22" y="68"/>
                      <a:pt x="22" y="68"/>
                      <a:pt x="22" y="68"/>
                    </a:cubicBezTo>
                    <a:cubicBezTo>
                      <a:pt x="22" y="68"/>
                      <a:pt x="22" y="68"/>
                      <a:pt x="22" y="68"/>
                    </a:cubicBezTo>
                    <a:cubicBezTo>
                      <a:pt x="8" y="82"/>
                      <a:pt x="8" y="82"/>
                      <a:pt x="8" y="82"/>
                    </a:cubicBezTo>
                    <a:cubicBezTo>
                      <a:pt x="2" y="89"/>
                      <a:pt x="2" y="89"/>
                      <a:pt x="2" y="89"/>
                    </a:cubicBezTo>
                    <a:cubicBezTo>
                      <a:pt x="1" y="90"/>
                      <a:pt x="0" y="91"/>
                      <a:pt x="0" y="92"/>
                    </a:cubicBezTo>
                    <a:cubicBezTo>
                      <a:pt x="0" y="97"/>
                      <a:pt x="0" y="97"/>
                      <a:pt x="0" y="97"/>
                    </a:cubicBezTo>
                    <a:cubicBezTo>
                      <a:pt x="0" y="100"/>
                      <a:pt x="2" y="102"/>
                      <a:pt x="5" y="102"/>
                    </a:cubicBezTo>
                    <a:cubicBezTo>
                      <a:pt x="5" y="102"/>
                      <a:pt x="5" y="102"/>
                      <a:pt x="5" y="102"/>
                    </a:cubicBezTo>
                    <a:cubicBezTo>
                      <a:pt x="10" y="102"/>
                      <a:pt x="10" y="102"/>
                      <a:pt x="10" y="102"/>
                    </a:cubicBezTo>
                    <a:cubicBezTo>
                      <a:pt x="11" y="102"/>
                      <a:pt x="12" y="101"/>
                      <a:pt x="13" y="100"/>
                    </a:cubicBezTo>
                    <a:cubicBezTo>
                      <a:pt x="57" y="56"/>
                      <a:pt x="57" y="56"/>
                      <a:pt x="57" y="56"/>
                    </a:cubicBezTo>
                    <a:cubicBezTo>
                      <a:pt x="70" y="57"/>
                      <a:pt x="70" y="57"/>
                      <a:pt x="70" y="57"/>
                    </a:cubicBezTo>
                    <a:cubicBezTo>
                      <a:pt x="71" y="57"/>
                      <a:pt x="71" y="57"/>
                      <a:pt x="71" y="57"/>
                    </a:cubicBezTo>
                    <a:cubicBezTo>
                      <a:pt x="71" y="57"/>
                      <a:pt x="71" y="57"/>
                      <a:pt x="71" y="57"/>
                    </a:cubicBezTo>
                    <a:cubicBezTo>
                      <a:pt x="74" y="57"/>
                      <a:pt x="77" y="56"/>
                      <a:pt x="78" y="54"/>
                    </a:cubicBezTo>
                    <a:cubicBezTo>
                      <a:pt x="101" y="32"/>
                      <a:pt x="101" y="32"/>
                      <a:pt x="101" y="32"/>
                    </a:cubicBezTo>
                    <a:cubicBezTo>
                      <a:pt x="102" y="31"/>
                      <a:pt x="101" y="29"/>
                      <a:pt x="100" y="29"/>
                    </a:cubicBezTo>
                    <a:lnTo>
                      <a:pt x="86" y="28"/>
                    </a:lnTo>
                    <a:close/>
                    <a:moveTo>
                      <a:pt x="86" y="28"/>
                    </a:moveTo>
                    <a:cubicBezTo>
                      <a:pt x="86" y="28"/>
                      <a:pt x="86" y="28"/>
                      <a:pt x="86" y="28"/>
                    </a:cubicBezTo>
                  </a:path>
                </a:pathLst>
              </a:custGeom>
              <a:grpFill/>
              <a:ln>
                <a:noFill/>
              </a:ln>
            </p:spPr>
            <p:txBody>
              <a:bodyPr vert="horz" wrap="square" lIns="91440" tIns="45720" rIns="91440" bIns="45720" numCol="1" anchor="t" anchorCtr="0" compatLnSpc="1"/>
              <a:lstStyle/>
              <a:p>
                <a:pPr defTabSz="913924">
                  <a:defRPr/>
                </a:pPr>
                <a:endParaRPr lang="zh-CN" altLang="en-US"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sp>
          <p:nvSpPr>
            <p:cNvPr id="120" name="TextBox 8"/>
            <p:cNvSpPr txBox="1"/>
            <p:nvPr/>
          </p:nvSpPr>
          <p:spPr>
            <a:xfrm>
              <a:off x="9671137" y="4438896"/>
              <a:ext cx="12022180" cy="463153"/>
            </a:xfrm>
            <a:prstGeom prst="rect">
              <a:avLst/>
            </a:prstGeom>
            <a:noFill/>
          </p:spPr>
          <p:txBody>
            <a:bodyPr wrap="square" lIns="0" tIns="0" rIns="0" bIns="0" rtlCol="0">
              <a:spAutoFit/>
            </a:bodyPr>
            <a:lstStyle/>
            <a:p>
              <a:pPr defTabSz="913924">
                <a:defRPr/>
              </a:pPr>
              <a:r>
                <a:rPr lang="zh-CN" altLang="en-US" sz="2100" b="1" dirty="0">
                  <a:solidFill>
                    <a:srgbClr val="FFC600"/>
                  </a:solidFill>
                  <a:latin typeface="微软雅黑" panose="020B0503020204020204" pitchFamily="34" charset="-122"/>
                  <a:ea typeface="微软雅黑" panose="020B0503020204020204" pitchFamily="34" charset="-122"/>
                </a:rPr>
                <a:t>建设</a:t>
              </a:r>
              <a:r>
                <a:rPr lang="zh-CN" altLang="zh-CN" sz="2100" b="1" dirty="0">
                  <a:solidFill>
                    <a:srgbClr val="FFC600"/>
                  </a:solidFill>
                  <a:latin typeface="微软雅黑" panose="020B0503020204020204" pitchFamily="34" charset="-122"/>
                  <a:ea typeface="微软雅黑" panose="020B0503020204020204" pitchFamily="34" charset="-122"/>
                </a:rPr>
                <a:t>目标</a:t>
              </a:r>
              <a:r>
                <a:rPr lang="en-US" altLang="zh-CN" b="1" dirty="0">
                  <a:solidFill>
                    <a:srgbClr val="4C4DC3"/>
                  </a:solidFill>
                  <a:latin typeface="微软雅黑" panose="020B0503020204020204" pitchFamily="34" charset="-122"/>
                  <a:ea typeface="微软雅黑" panose="020B0503020204020204" pitchFamily="34" charset="-122"/>
                </a:rPr>
                <a:t>  </a:t>
              </a:r>
              <a:r>
                <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rPr>
                <a:t>开展数据驱动的大规模因材施教，为每个学习者提供最适合的教育</a:t>
              </a:r>
            </a:p>
          </p:txBody>
        </p:sp>
      </p:grpSp>
      <p:sp>
        <p:nvSpPr>
          <p:cNvPr id="3" name="矩形 2">
            <a:extLst>
              <a:ext uri="{FF2B5EF4-FFF2-40B4-BE49-F238E27FC236}">
                <a16:creationId xmlns="" xmlns:a16="http://schemas.microsoft.com/office/drawing/2014/main" id="{1F2EFAFF-6DA4-41DA-8AA4-D5B4F6BDBE08}"/>
              </a:ext>
            </a:extLst>
          </p:cNvPr>
          <p:cNvSpPr/>
          <p:nvPr/>
        </p:nvSpPr>
        <p:spPr>
          <a:xfrm>
            <a:off x="1217923" y="2001408"/>
            <a:ext cx="7010327" cy="1084912"/>
          </a:xfrm>
          <a:prstGeom prst="rect">
            <a:avLst/>
          </a:prstGeom>
        </p:spPr>
        <p:txBody>
          <a:bodyPr wrap="square" lIns="68580" tIns="34290" rIns="68580" bIns="34290">
            <a:spAutoFit/>
          </a:bodyPr>
          <a:lstStyle/>
          <a:p>
            <a:r>
              <a:rPr lang="zh-CN" altLang="zh-CN" b="1" dirty="0">
                <a:solidFill>
                  <a:srgbClr val="FFC600"/>
                </a:solidFill>
                <a:latin typeface="微软雅黑" panose="020B0503020204020204" pitchFamily="34" charset="-122"/>
                <a:ea typeface="微软雅黑" panose="020B0503020204020204" pitchFamily="34" charset="-122"/>
              </a:rPr>
              <a:t>大规模因材施教</a:t>
            </a:r>
            <a:endParaRPr lang="en-US" altLang="zh-CN" b="1" dirty="0">
              <a:solidFill>
                <a:srgbClr val="FFC600"/>
              </a:solidFill>
              <a:latin typeface="微软雅黑" panose="020B0503020204020204" pitchFamily="34" charset="-122"/>
              <a:ea typeface="微软雅黑" panose="020B0503020204020204" pitchFamily="34" charset="-122"/>
            </a:endParaRPr>
          </a:p>
          <a:p>
            <a:r>
              <a:rPr lang="zh-CN" altLang="zh-CN" sz="1600" b="1" dirty="0">
                <a:solidFill>
                  <a:schemeClr val="tx1">
                    <a:lumMod val="85000"/>
                    <a:lumOff val="15000"/>
                  </a:schemeClr>
                </a:solidFill>
                <a:latin typeface="微软雅黑" panose="020B0503020204020204" pitchFamily="34" charset="-122"/>
                <a:ea typeface="微软雅黑" panose="020B0503020204020204" pitchFamily="34" charset="-122"/>
              </a:rPr>
              <a:t>在班级授课制背景下，通过差异化的教学和个性化的学习，为每个学习者提供适合的教育，以实现上海市教委提出的“发掘学生潜质，激发学生兴趣，指导学生学习，成就学生价值”。</a:t>
            </a:r>
            <a:endParaRPr lang="zh-CN" altLang="en-US" sz="1600" b="1" dirty="0">
              <a:solidFill>
                <a:schemeClr val="tx1">
                  <a:lumMod val="85000"/>
                  <a:lumOff val="15000"/>
                </a:schemeClr>
              </a:solidFill>
              <a:latin typeface="微软雅黑" panose="020B0503020204020204" pitchFamily="34" charset="-122"/>
              <a:ea typeface="微软雅黑" panose="020B0503020204020204" pitchFamily="34" charset="-122"/>
            </a:endParaRPr>
          </a:p>
        </p:txBody>
      </p:sp>
      <p:grpSp>
        <p:nvGrpSpPr>
          <p:cNvPr id="9" name="组合 8">
            <a:extLst>
              <a:ext uri="{FF2B5EF4-FFF2-40B4-BE49-F238E27FC236}">
                <a16:creationId xmlns="" xmlns:a16="http://schemas.microsoft.com/office/drawing/2014/main" id="{92266EA8-778E-4D1E-BEA6-0A7B2122FE93}"/>
              </a:ext>
            </a:extLst>
          </p:cNvPr>
          <p:cNvGrpSpPr/>
          <p:nvPr/>
        </p:nvGrpSpPr>
        <p:grpSpPr>
          <a:xfrm>
            <a:off x="719182" y="3421038"/>
            <a:ext cx="7914971" cy="792003"/>
            <a:chOff x="1290979" y="4856551"/>
            <a:chExt cx="10553295" cy="1056003"/>
          </a:xfrm>
        </p:grpSpPr>
        <p:grpSp>
          <p:nvGrpSpPr>
            <p:cNvPr id="11" name="组合 7">
              <a:extLst>
                <a:ext uri="{FF2B5EF4-FFF2-40B4-BE49-F238E27FC236}">
                  <a16:creationId xmlns="" xmlns:a16="http://schemas.microsoft.com/office/drawing/2014/main" id="{1237E4EF-07DF-41FF-87EC-33A290669D34}"/>
                </a:ext>
              </a:extLst>
            </p:cNvPr>
            <p:cNvGrpSpPr/>
            <p:nvPr/>
          </p:nvGrpSpPr>
          <p:grpSpPr>
            <a:xfrm>
              <a:off x="1290979" y="4856551"/>
              <a:ext cx="10553295" cy="1056003"/>
              <a:chOff x="2015849" y="4152242"/>
              <a:chExt cx="9269718" cy="1226899"/>
            </a:xfrm>
          </p:grpSpPr>
          <p:sp>
            <p:nvSpPr>
              <p:cNvPr id="32" name="箭头: 五边形 31">
                <a:extLst>
                  <a:ext uri="{FF2B5EF4-FFF2-40B4-BE49-F238E27FC236}">
                    <a16:creationId xmlns="" xmlns:a16="http://schemas.microsoft.com/office/drawing/2014/main" id="{38727663-E2E1-4A3D-B9A1-1EECEE748B35}"/>
                  </a:ext>
                </a:extLst>
              </p:cNvPr>
              <p:cNvSpPr/>
              <p:nvPr/>
            </p:nvSpPr>
            <p:spPr>
              <a:xfrm>
                <a:off x="8281535" y="4152247"/>
                <a:ext cx="3004032" cy="1226894"/>
              </a:xfrm>
              <a:prstGeom prst="homePlate">
                <a:avLst/>
              </a:prstGeom>
              <a:solidFill>
                <a:srgbClr val="FFC600"/>
              </a:solidFill>
            </p:spPr>
            <p:txBody>
              <a:bodyPr wrap="square" rtlCol="0" anchor="ctr">
                <a:noAutofit/>
              </a:bodyPr>
              <a:lstStyle/>
              <a:p>
                <a:pPr algn="l"/>
                <a:endParaRPr lang="zh-CN" altLang="en-US" b="1" spc="75" dirty="0">
                  <a:latin typeface="微软雅黑" panose="020B0503020204020204" pitchFamily="34" charset="-122"/>
                  <a:ea typeface="微软雅黑" panose="020B0503020204020204" pitchFamily="34" charset="-122"/>
                </a:endParaRPr>
              </a:p>
            </p:txBody>
          </p:sp>
          <p:sp>
            <p:nvSpPr>
              <p:cNvPr id="33" name="箭头: 五边形 32">
                <a:extLst>
                  <a:ext uri="{FF2B5EF4-FFF2-40B4-BE49-F238E27FC236}">
                    <a16:creationId xmlns="" xmlns:a16="http://schemas.microsoft.com/office/drawing/2014/main" id="{B26DE370-1340-414C-A8D4-92AC717A82D1}"/>
                  </a:ext>
                </a:extLst>
              </p:cNvPr>
              <p:cNvSpPr/>
              <p:nvPr/>
            </p:nvSpPr>
            <p:spPr>
              <a:xfrm>
                <a:off x="6192975" y="4152244"/>
                <a:ext cx="2689462" cy="1226894"/>
              </a:xfrm>
              <a:prstGeom prst="homePlate">
                <a:avLst/>
              </a:prstGeom>
              <a:solidFill>
                <a:srgbClr val="1A4785"/>
              </a:solidFill>
            </p:spPr>
            <p:txBody>
              <a:bodyPr wrap="square" rtlCol="0" anchor="ctr">
                <a:noAutofit/>
              </a:bodyPr>
              <a:lstStyle/>
              <a:p>
                <a:pPr algn="l"/>
                <a:endParaRPr lang="zh-CN" altLang="en-US" b="1" spc="75" dirty="0">
                  <a:latin typeface="微软雅黑" panose="020B0503020204020204" pitchFamily="34" charset="-122"/>
                  <a:ea typeface="微软雅黑" panose="020B0503020204020204" pitchFamily="34" charset="-122"/>
                </a:endParaRPr>
              </a:p>
            </p:txBody>
          </p:sp>
          <p:sp>
            <p:nvSpPr>
              <p:cNvPr id="26" name="箭头: 五边形 25">
                <a:extLst>
                  <a:ext uri="{FF2B5EF4-FFF2-40B4-BE49-F238E27FC236}">
                    <a16:creationId xmlns="" xmlns:a16="http://schemas.microsoft.com/office/drawing/2014/main" id="{E500D07E-21DD-4AC9-9238-709160D1C19B}"/>
                  </a:ext>
                </a:extLst>
              </p:cNvPr>
              <p:cNvSpPr/>
              <p:nvPr/>
            </p:nvSpPr>
            <p:spPr>
              <a:xfrm>
                <a:off x="4104413" y="4152245"/>
                <a:ext cx="2689462" cy="1226894"/>
              </a:xfrm>
              <a:prstGeom prst="homePlate">
                <a:avLst/>
              </a:prstGeom>
              <a:solidFill>
                <a:srgbClr val="FFC600"/>
              </a:solidFill>
            </p:spPr>
            <p:txBody>
              <a:bodyPr wrap="square" rtlCol="0" anchor="ctr">
                <a:noAutofit/>
              </a:bodyPr>
              <a:lstStyle/>
              <a:p>
                <a:pPr algn="l"/>
                <a:endParaRPr lang="zh-CN" altLang="en-US" b="1" spc="75" dirty="0">
                  <a:latin typeface="微软雅黑" panose="020B0503020204020204" pitchFamily="34" charset="-122"/>
                  <a:ea typeface="微软雅黑" panose="020B0503020204020204" pitchFamily="34" charset="-122"/>
                </a:endParaRPr>
              </a:p>
            </p:txBody>
          </p:sp>
          <p:sp>
            <p:nvSpPr>
              <p:cNvPr id="5" name="箭头: 五边形 4">
                <a:extLst>
                  <a:ext uri="{FF2B5EF4-FFF2-40B4-BE49-F238E27FC236}">
                    <a16:creationId xmlns="" xmlns:a16="http://schemas.microsoft.com/office/drawing/2014/main" id="{98C47197-D2E7-447C-A284-359A035D2637}"/>
                  </a:ext>
                </a:extLst>
              </p:cNvPr>
              <p:cNvSpPr/>
              <p:nvPr/>
            </p:nvSpPr>
            <p:spPr>
              <a:xfrm>
                <a:off x="2015849" y="4152242"/>
                <a:ext cx="2689462" cy="1226894"/>
              </a:xfrm>
              <a:prstGeom prst="homePlate">
                <a:avLst/>
              </a:prstGeom>
              <a:solidFill>
                <a:srgbClr val="1A4785"/>
              </a:solidFill>
            </p:spPr>
            <p:txBody>
              <a:bodyPr wrap="square" rtlCol="0" anchor="ctr">
                <a:noAutofit/>
              </a:bodyPr>
              <a:lstStyle/>
              <a:p>
                <a:pPr algn="l"/>
                <a:endParaRPr lang="zh-CN" altLang="en-US" b="1" spc="75" dirty="0">
                  <a:latin typeface="微软雅黑" panose="020B0503020204020204" pitchFamily="34" charset="-122"/>
                  <a:ea typeface="微软雅黑" panose="020B0503020204020204" pitchFamily="34" charset="-122"/>
                </a:endParaRPr>
              </a:p>
            </p:txBody>
          </p:sp>
        </p:grpSp>
        <p:grpSp>
          <p:nvGrpSpPr>
            <p:cNvPr id="12" name="组合 6">
              <a:extLst>
                <a:ext uri="{FF2B5EF4-FFF2-40B4-BE49-F238E27FC236}">
                  <a16:creationId xmlns="" xmlns:a16="http://schemas.microsoft.com/office/drawing/2014/main" id="{87A58DC1-5B0A-42AA-85C4-3C59B2EBF13A}"/>
                </a:ext>
              </a:extLst>
            </p:cNvPr>
            <p:cNvGrpSpPr/>
            <p:nvPr/>
          </p:nvGrpSpPr>
          <p:grpSpPr>
            <a:xfrm>
              <a:off x="1708226" y="4986526"/>
              <a:ext cx="9808166" cy="901424"/>
              <a:chOff x="1053499" y="5198175"/>
              <a:chExt cx="9808166" cy="901424"/>
            </a:xfrm>
          </p:grpSpPr>
          <p:sp>
            <p:nvSpPr>
              <p:cNvPr id="4" name="矩形 3">
                <a:extLst>
                  <a:ext uri="{FF2B5EF4-FFF2-40B4-BE49-F238E27FC236}">
                    <a16:creationId xmlns="" xmlns:a16="http://schemas.microsoft.com/office/drawing/2014/main" id="{4ACB9E14-11FD-463D-98CE-815944B92466}"/>
                  </a:ext>
                </a:extLst>
              </p:cNvPr>
              <p:cNvSpPr/>
              <p:nvPr/>
            </p:nvSpPr>
            <p:spPr>
              <a:xfrm>
                <a:off x="1053499" y="5237825"/>
                <a:ext cx="2230235" cy="861774"/>
              </a:xfrm>
              <a:prstGeom prst="rect">
                <a:avLst/>
              </a:prstGeom>
            </p:spPr>
            <p:txBody>
              <a:bodyPr wrap="square">
                <a:spAutoFit/>
              </a:bodyPr>
              <a:lstStyle/>
              <a:p>
                <a:r>
                  <a:rPr lang="zh-CN" altLang="zh-CN" b="1" dirty="0">
                    <a:solidFill>
                      <a:schemeClr val="bg1"/>
                    </a:solidFill>
                    <a:latin typeface="微软雅黑" panose="020B0503020204020204" pitchFamily="34" charset="-122"/>
                    <a:ea typeface="微软雅黑" panose="020B0503020204020204" pitchFamily="34" charset="-122"/>
                  </a:rPr>
                  <a:t>大数据</a:t>
                </a:r>
                <a:r>
                  <a:rPr lang="en-US" altLang="zh-CN" b="1" dirty="0">
                    <a:solidFill>
                      <a:schemeClr val="bg1"/>
                    </a:solidFill>
                    <a:latin typeface="微软雅黑" panose="020B0503020204020204" pitchFamily="34" charset="-122"/>
                    <a:ea typeface="微软雅黑" panose="020B0503020204020204" pitchFamily="34" charset="-122"/>
                  </a:rPr>
                  <a:t> </a:t>
                </a:r>
                <a:r>
                  <a:rPr lang="zh-CN" altLang="zh-CN" b="1" dirty="0">
                    <a:solidFill>
                      <a:schemeClr val="bg1"/>
                    </a:solidFill>
                    <a:latin typeface="微软雅黑" panose="020B0503020204020204" pitchFamily="34" charset="-122"/>
                    <a:ea typeface="微软雅黑" panose="020B0503020204020204" pitchFamily="34" charset="-122"/>
                  </a:rPr>
                  <a:t>云计算</a:t>
                </a:r>
                <a:endParaRPr lang="zh-CN" altLang="en-US" b="1" dirty="0">
                  <a:solidFill>
                    <a:schemeClr val="bg1"/>
                  </a:solidFill>
                  <a:latin typeface="微软雅黑" panose="020B0503020204020204" pitchFamily="34" charset="-122"/>
                  <a:ea typeface="微软雅黑" panose="020B0503020204020204" pitchFamily="34" charset="-122"/>
                </a:endParaRPr>
              </a:p>
              <a:p>
                <a:r>
                  <a:rPr lang="zh-CN" altLang="zh-CN" b="1" dirty="0">
                    <a:solidFill>
                      <a:schemeClr val="bg1"/>
                    </a:solidFill>
                    <a:latin typeface="微软雅黑" panose="020B0503020204020204" pitchFamily="34" charset="-122"/>
                    <a:ea typeface="微软雅黑" panose="020B0503020204020204" pitchFamily="34" charset="-122"/>
                  </a:rPr>
                  <a:t>人工智能</a:t>
                </a:r>
                <a:endParaRPr lang="en-US" altLang="zh-CN" b="1" dirty="0">
                  <a:solidFill>
                    <a:schemeClr val="bg1"/>
                  </a:solidFill>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 xmlns:a16="http://schemas.microsoft.com/office/drawing/2014/main" id="{37045006-FC59-442C-A6E8-574219D6ED4F}"/>
                  </a:ext>
                </a:extLst>
              </p:cNvPr>
              <p:cNvSpPr/>
              <p:nvPr/>
            </p:nvSpPr>
            <p:spPr>
              <a:xfrm>
                <a:off x="3955638" y="5199455"/>
                <a:ext cx="1485877" cy="861773"/>
              </a:xfrm>
              <a:prstGeom prst="rect">
                <a:avLst/>
              </a:prstGeom>
            </p:spPr>
            <p:txBody>
              <a:bodyPr wrap="none">
                <a:spAutoFit/>
              </a:bodyPr>
              <a:lstStyle/>
              <a:p>
                <a:r>
                  <a:rPr lang="zh-CN" altLang="zh-CN" b="1" dirty="0">
                    <a:solidFill>
                      <a:schemeClr val="bg1"/>
                    </a:solidFill>
                    <a:latin typeface="微软雅黑" panose="020B0503020204020204" pitchFamily="34" charset="-122"/>
                    <a:ea typeface="微软雅黑" panose="020B0503020204020204" pitchFamily="34" charset="-122"/>
                  </a:rPr>
                  <a:t>学习者</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zh-CN" b="1" dirty="0">
                    <a:solidFill>
                      <a:schemeClr val="bg1"/>
                    </a:solidFill>
                    <a:latin typeface="微软雅黑" panose="020B0503020204020204" pitchFamily="34" charset="-122"/>
                    <a:ea typeface="微软雅黑" panose="020B0503020204020204" pitchFamily="34" charset="-122"/>
                  </a:rPr>
                  <a:t>画像描述</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37" name="矩形 36">
                <a:extLst>
                  <a:ext uri="{FF2B5EF4-FFF2-40B4-BE49-F238E27FC236}">
                    <a16:creationId xmlns="" xmlns:a16="http://schemas.microsoft.com/office/drawing/2014/main" id="{40C37064-29FC-4849-96F2-C7E420A170D4}"/>
                  </a:ext>
                </a:extLst>
              </p:cNvPr>
              <p:cNvSpPr/>
              <p:nvPr/>
            </p:nvSpPr>
            <p:spPr>
              <a:xfrm>
                <a:off x="6073328" y="5214115"/>
                <a:ext cx="1795792" cy="861773"/>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组织</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en-US" b="1" dirty="0">
                    <a:solidFill>
                      <a:schemeClr val="bg1"/>
                    </a:solidFill>
                    <a:latin typeface="微软雅黑" panose="020B0503020204020204" pitchFamily="34" charset="-122"/>
                    <a:ea typeface="微软雅黑" panose="020B0503020204020204" pitchFamily="34" charset="-122"/>
                  </a:rPr>
                  <a:t>差异化教学</a:t>
                </a:r>
              </a:p>
            </p:txBody>
          </p:sp>
          <p:sp>
            <p:nvSpPr>
              <p:cNvPr id="38" name="矩形 37">
                <a:extLst>
                  <a:ext uri="{FF2B5EF4-FFF2-40B4-BE49-F238E27FC236}">
                    <a16:creationId xmlns="" xmlns:a16="http://schemas.microsoft.com/office/drawing/2014/main" id="{D6A61DAE-36AB-4C97-9F8A-2F54BE6F58C1}"/>
                  </a:ext>
                </a:extLst>
              </p:cNvPr>
              <p:cNvSpPr/>
              <p:nvPr/>
            </p:nvSpPr>
            <p:spPr>
              <a:xfrm>
                <a:off x="8446046" y="5198175"/>
                <a:ext cx="2415619" cy="861774"/>
              </a:xfrm>
              <a:prstGeom prst="rect">
                <a:avLst/>
              </a:prstGeom>
            </p:spPr>
            <p:txBody>
              <a:bodyPr wrap="none">
                <a:spAutoFit/>
              </a:bodyPr>
              <a:lstStyle/>
              <a:p>
                <a:r>
                  <a:rPr lang="zh-CN" altLang="zh-CN" b="1" dirty="0">
                    <a:solidFill>
                      <a:schemeClr val="bg1"/>
                    </a:solidFill>
                    <a:latin typeface="微软雅黑" panose="020B0503020204020204" pitchFamily="34" charset="-122"/>
                    <a:ea typeface="微软雅黑" panose="020B0503020204020204" pitchFamily="34" charset="-122"/>
                  </a:rPr>
                  <a:t>自适应学习</a:t>
                </a:r>
                <a:endParaRPr lang="en-US" altLang="zh-CN" b="1" dirty="0">
                  <a:solidFill>
                    <a:schemeClr val="bg1"/>
                  </a:solidFill>
                  <a:latin typeface="微软雅黑" panose="020B0503020204020204" pitchFamily="34" charset="-122"/>
                  <a:ea typeface="微软雅黑" panose="020B0503020204020204" pitchFamily="34" charset="-122"/>
                </a:endParaRPr>
              </a:p>
              <a:p>
                <a:r>
                  <a:rPr lang="zh-CN" altLang="zh-CN" b="1" dirty="0">
                    <a:solidFill>
                      <a:schemeClr val="bg1"/>
                    </a:solidFill>
                    <a:latin typeface="微软雅黑" panose="020B0503020204020204" pitchFamily="34" charset="-122"/>
                    <a:ea typeface="微软雅黑" panose="020B0503020204020204" pitchFamily="34" charset="-122"/>
                  </a:rPr>
                  <a:t>个性化学习指导</a:t>
                </a:r>
                <a:endParaRPr lang="zh-CN" altLang="en-US" b="1" dirty="0">
                  <a:solidFill>
                    <a:schemeClr val="bg1"/>
                  </a:solidFill>
                  <a:latin typeface="微软雅黑" panose="020B0503020204020204" pitchFamily="34" charset="-122"/>
                  <a:ea typeface="微软雅黑" panose="020B0503020204020204" pitchFamily="34" charset="-122"/>
                </a:endParaRPr>
              </a:p>
            </p:txBody>
          </p:sp>
        </p:grpSp>
      </p:grpSp>
      <p:pic>
        <p:nvPicPr>
          <p:cNvPr id="34" name="图片 33">
            <a:extLst>
              <a:ext uri="{FF2B5EF4-FFF2-40B4-BE49-F238E27FC236}">
                <a16:creationId xmlns="" xmlns:a16="http://schemas.microsoft.com/office/drawing/2014/main" id="{C39F6867-BA56-4085-9A24-87CC375DF33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
        <p:nvSpPr>
          <p:cNvPr id="35" name="Title 1">
            <a:extLst>
              <a:ext uri="{FF2B5EF4-FFF2-40B4-BE49-F238E27FC236}">
                <a16:creationId xmlns="" xmlns:a16="http://schemas.microsoft.com/office/drawing/2014/main" id="{3FA64845-DE05-45DA-80EF-97BC33B6E946}"/>
              </a:ext>
            </a:extLst>
          </p:cNvPr>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5.3 </a:t>
            </a:r>
            <a:r>
              <a:rPr lang="zh-CN" altLang="en-US" sz="2000" b="1" dirty="0">
                <a:solidFill>
                  <a:srgbClr val="005DA2"/>
                </a:solidFill>
                <a:latin typeface="微软雅黑" panose="020B0503020204020204" pitchFamily="34" charset="-122"/>
                <a:ea typeface="微软雅黑" panose="020B0503020204020204" pitchFamily="34" charset="-122"/>
              </a:rPr>
              <a:t>闵行区的“智慧教育示范区”建设</a:t>
            </a:r>
          </a:p>
        </p:txBody>
      </p:sp>
    </p:spTree>
    <p:extLst>
      <p:ext uri="{BB962C8B-B14F-4D97-AF65-F5344CB8AC3E}">
        <p14:creationId xmlns:p14="http://schemas.microsoft.com/office/powerpoint/2010/main" val="38136523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5.3 </a:t>
            </a:r>
            <a:r>
              <a:rPr lang="zh-CN" altLang="en-US" sz="2000" b="1" dirty="0">
                <a:solidFill>
                  <a:srgbClr val="005DA2"/>
                </a:solidFill>
                <a:latin typeface="微软雅黑" panose="020B0503020204020204" pitchFamily="34" charset="-122"/>
                <a:ea typeface="微软雅黑" panose="020B0503020204020204" pitchFamily="34" charset="-122"/>
              </a:rPr>
              <a:t>闵行区的“智慧教育示范区”建设</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pSp>
        <p:nvGrpSpPr>
          <p:cNvPr id="5" name="组合 3">
            <a:extLst>
              <a:ext uri="{FF2B5EF4-FFF2-40B4-BE49-F238E27FC236}">
                <a16:creationId xmlns="" xmlns:a16="http://schemas.microsoft.com/office/drawing/2014/main" id="{275C887F-E28D-4481-9C97-EBC0C51BE6A2}"/>
              </a:ext>
            </a:extLst>
          </p:cNvPr>
          <p:cNvGrpSpPr/>
          <p:nvPr/>
        </p:nvGrpSpPr>
        <p:grpSpPr>
          <a:xfrm>
            <a:off x="700716" y="1129295"/>
            <a:ext cx="7794047" cy="3047450"/>
            <a:chOff x="1398647" y="2073173"/>
            <a:chExt cx="9583862" cy="3747262"/>
          </a:xfrm>
        </p:grpSpPr>
        <p:grpSp>
          <p:nvGrpSpPr>
            <p:cNvPr id="6" name="组合 123">
              <a:extLst>
                <a:ext uri="{FF2B5EF4-FFF2-40B4-BE49-F238E27FC236}">
                  <a16:creationId xmlns="" xmlns:a16="http://schemas.microsoft.com/office/drawing/2014/main" id="{96CB5842-C633-43EF-B52B-100B648424F8}"/>
                </a:ext>
              </a:extLst>
            </p:cNvPr>
            <p:cNvGrpSpPr/>
            <p:nvPr/>
          </p:nvGrpSpPr>
          <p:grpSpPr>
            <a:xfrm>
              <a:off x="1609655" y="3846176"/>
              <a:ext cx="9300969" cy="1974259"/>
              <a:chOff x="1102942" y="2876550"/>
              <a:chExt cx="7134882" cy="1514477"/>
            </a:xfrm>
          </p:grpSpPr>
          <p:sp>
            <p:nvSpPr>
              <p:cNvPr id="11" name="任意多边形 124">
                <a:extLst>
                  <a:ext uri="{FF2B5EF4-FFF2-40B4-BE49-F238E27FC236}">
                    <a16:creationId xmlns="" xmlns:a16="http://schemas.microsoft.com/office/drawing/2014/main" id="{87E0EC78-793D-41A9-B9C0-5B89D2F3C606}"/>
                  </a:ext>
                </a:extLst>
              </p:cNvPr>
              <p:cNvSpPr/>
              <p:nvPr/>
            </p:nvSpPr>
            <p:spPr>
              <a:xfrm>
                <a:off x="2898486" y="2876550"/>
                <a:ext cx="1658467" cy="151447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EBB54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563" tIns="302895" rIns="309563" bIns="302896" numCol="1" spcCol="1270" anchor="ctr" anchorCtr="0">
                <a:noAutofit/>
              </a:bodyPr>
              <a:lstStyle/>
              <a:p>
                <a:pPr algn="ctr" defTabSz="1625204">
                  <a:lnSpc>
                    <a:spcPct val="90000"/>
                  </a:lnSpc>
                  <a:spcBef>
                    <a:spcPct val="0"/>
                  </a:spcBef>
                  <a:spcAft>
                    <a:spcPct val="35000"/>
                  </a:spcAft>
                </a:pPr>
                <a:endParaRPr lang="zh-CN" altLang="en-US" sz="5000" dirty="0">
                  <a:solidFill>
                    <a:schemeClr val="tx2"/>
                  </a:solidFill>
                  <a:latin typeface="微软雅黑" panose="020B0503020204020204" pitchFamily="34" charset="-122"/>
                  <a:ea typeface="微软雅黑" panose="020B0503020204020204" pitchFamily="34" charset="-122"/>
                </a:endParaRPr>
              </a:p>
            </p:txBody>
          </p:sp>
          <p:sp>
            <p:nvSpPr>
              <p:cNvPr id="12" name="任意多边形 125">
                <a:extLst>
                  <a:ext uri="{FF2B5EF4-FFF2-40B4-BE49-F238E27FC236}">
                    <a16:creationId xmlns="" xmlns:a16="http://schemas.microsoft.com/office/drawing/2014/main" id="{17F65703-AA5E-410B-AE5D-DC591BF880DF}"/>
                  </a:ext>
                </a:extLst>
              </p:cNvPr>
              <p:cNvSpPr/>
              <p:nvPr/>
            </p:nvSpPr>
            <p:spPr>
              <a:xfrm>
                <a:off x="4730837" y="2876550"/>
                <a:ext cx="1658467" cy="151447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1A4785"/>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1" tIns="302895" rIns="113110" bIns="302896" numCol="1" spcCol="1270" anchor="t" anchorCtr="0">
                <a:noAutofit/>
              </a:bodyPr>
              <a:lstStyle/>
              <a:p>
                <a:pPr defTabSz="600075">
                  <a:spcBef>
                    <a:spcPct val="0"/>
                  </a:spcBef>
                  <a:spcAft>
                    <a:spcPct val="35000"/>
                  </a:spcAft>
                </a:pPr>
                <a:endParaRPr lang="zh-CN" altLang="en-US" sz="2100" dirty="0">
                  <a:solidFill>
                    <a:schemeClr val="tx2"/>
                  </a:solidFill>
                  <a:latin typeface="微软雅黑" panose="020B0503020204020204" pitchFamily="34" charset="-122"/>
                  <a:ea typeface="微软雅黑" panose="020B0503020204020204" pitchFamily="34" charset="-122"/>
                </a:endParaRPr>
              </a:p>
              <a:p>
                <a:pPr marL="96441" lvl="1" indent="-96441" defTabSz="475060">
                  <a:spcBef>
                    <a:spcPct val="0"/>
                  </a:spcBef>
                  <a:spcAft>
                    <a:spcPct val="15000"/>
                  </a:spcAft>
                  <a:buChar char="••"/>
                </a:pPr>
                <a:endParaRPr lang="zh-CN" altLang="en-US" sz="1500" dirty="0">
                  <a:solidFill>
                    <a:schemeClr val="tx2"/>
                  </a:solidFill>
                  <a:latin typeface="微软雅黑" panose="020B0503020204020204" pitchFamily="34" charset="-122"/>
                  <a:ea typeface="微软雅黑" panose="020B0503020204020204" pitchFamily="34" charset="-122"/>
                </a:endParaRPr>
              </a:p>
              <a:p>
                <a:pPr marL="96441" lvl="1" indent="-96441" defTabSz="475060">
                  <a:spcBef>
                    <a:spcPct val="0"/>
                  </a:spcBef>
                  <a:spcAft>
                    <a:spcPct val="15000"/>
                  </a:spcAft>
                  <a:buChar char="••"/>
                </a:pPr>
                <a:endParaRPr lang="zh-CN" altLang="en-US" sz="1500" dirty="0">
                  <a:solidFill>
                    <a:schemeClr val="tx2"/>
                  </a:solidFill>
                  <a:latin typeface="微软雅黑" panose="020B0503020204020204" pitchFamily="34" charset="-122"/>
                  <a:ea typeface="微软雅黑" panose="020B0503020204020204" pitchFamily="34" charset="-122"/>
                </a:endParaRPr>
              </a:p>
            </p:txBody>
          </p:sp>
          <p:sp>
            <p:nvSpPr>
              <p:cNvPr id="13" name="任意多边形 126">
                <a:extLst>
                  <a:ext uri="{FF2B5EF4-FFF2-40B4-BE49-F238E27FC236}">
                    <a16:creationId xmlns="" xmlns:a16="http://schemas.microsoft.com/office/drawing/2014/main" id="{D848457D-5C9A-4565-8108-3BAD46715D6B}"/>
                  </a:ext>
                </a:extLst>
              </p:cNvPr>
              <p:cNvSpPr/>
              <p:nvPr/>
            </p:nvSpPr>
            <p:spPr>
              <a:xfrm>
                <a:off x="1102942" y="2876550"/>
                <a:ext cx="1658467" cy="151447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1A4785"/>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1" tIns="302895" rIns="113110" bIns="302896" numCol="1" spcCol="1270" anchor="t" anchorCtr="0">
                <a:noAutofit/>
              </a:bodyPr>
              <a:lstStyle/>
              <a:p>
                <a:pPr defTabSz="600075">
                  <a:lnSpc>
                    <a:spcPct val="90000"/>
                  </a:lnSpc>
                  <a:spcBef>
                    <a:spcPct val="0"/>
                  </a:spcBef>
                  <a:spcAft>
                    <a:spcPct val="35000"/>
                  </a:spcAft>
                </a:pPr>
                <a:endParaRPr lang="zh-CN" altLang="en-US" sz="2100" dirty="0">
                  <a:solidFill>
                    <a:schemeClr val="tx2"/>
                  </a:solidFill>
                  <a:latin typeface="微软雅黑" panose="020B0503020204020204" pitchFamily="34" charset="-122"/>
                  <a:ea typeface="微软雅黑" panose="020B0503020204020204" pitchFamily="34" charset="-122"/>
                </a:endParaRPr>
              </a:p>
              <a:p>
                <a:pPr marL="96441" lvl="1" indent="-96441" defTabSz="475060">
                  <a:lnSpc>
                    <a:spcPct val="90000"/>
                  </a:lnSpc>
                  <a:spcBef>
                    <a:spcPct val="0"/>
                  </a:spcBef>
                  <a:spcAft>
                    <a:spcPct val="15000"/>
                  </a:spcAft>
                  <a:buChar char="••"/>
                </a:pPr>
                <a:endParaRPr lang="zh-CN" altLang="en-US" sz="1500" dirty="0">
                  <a:solidFill>
                    <a:schemeClr val="tx2"/>
                  </a:solidFill>
                  <a:latin typeface="微软雅黑" panose="020B0503020204020204" pitchFamily="34" charset="-122"/>
                  <a:ea typeface="微软雅黑" panose="020B0503020204020204" pitchFamily="34" charset="-122"/>
                </a:endParaRPr>
              </a:p>
              <a:p>
                <a:pPr marL="96441" lvl="1" indent="-96441" defTabSz="475060">
                  <a:lnSpc>
                    <a:spcPct val="90000"/>
                  </a:lnSpc>
                  <a:spcBef>
                    <a:spcPct val="0"/>
                  </a:spcBef>
                  <a:spcAft>
                    <a:spcPct val="15000"/>
                  </a:spcAft>
                  <a:buChar char="••"/>
                </a:pPr>
                <a:endParaRPr lang="zh-CN" altLang="en-US" sz="1500" dirty="0">
                  <a:solidFill>
                    <a:schemeClr val="tx2"/>
                  </a:solidFill>
                  <a:latin typeface="微软雅黑" panose="020B0503020204020204" pitchFamily="34" charset="-122"/>
                  <a:ea typeface="微软雅黑" panose="020B0503020204020204" pitchFamily="34" charset="-122"/>
                </a:endParaRPr>
              </a:p>
            </p:txBody>
          </p:sp>
          <p:sp>
            <p:nvSpPr>
              <p:cNvPr id="14" name="任意多边形 127">
                <a:extLst>
                  <a:ext uri="{FF2B5EF4-FFF2-40B4-BE49-F238E27FC236}">
                    <a16:creationId xmlns="" xmlns:a16="http://schemas.microsoft.com/office/drawing/2014/main" id="{D41B418A-FD72-45DD-9631-EA4DF5BB53D5}"/>
                  </a:ext>
                </a:extLst>
              </p:cNvPr>
              <p:cNvSpPr/>
              <p:nvPr/>
            </p:nvSpPr>
            <p:spPr>
              <a:xfrm>
                <a:off x="6519834" y="2876550"/>
                <a:ext cx="1658467" cy="1514477"/>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solidFill>
                <a:srgbClr val="EBB54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4301" tIns="302895" rIns="113110" bIns="302896" numCol="1" spcCol="1270" anchor="t" anchorCtr="0">
                <a:noAutofit/>
              </a:bodyPr>
              <a:lstStyle/>
              <a:p>
                <a:pPr defTabSz="600075">
                  <a:lnSpc>
                    <a:spcPct val="90000"/>
                  </a:lnSpc>
                  <a:spcBef>
                    <a:spcPct val="0"/>
                  </a:spcBef>
                  <a:spcAft>
                    <a:spcPct val="35000"/>
                  </a:spcAft>
                </a:pPr>
                <a:endParaRPr lang="zh-CN" altLang="en-US" sz="2100" dirty="0">
                  <a:solidFill>
                    <a:schemeClr val="tx2"/>
                  </a:solidFill>
                  <a:latin typeface="微软雅黑" panose="020B0503020204020204" pitchFamily="34" charset="-122"/>
                  <a:ea typeface="微软雅黑" panose="020B0503020204020204" pitchFamily="34" charset="-122"/>
                </a:endParaRPr>
              </a:p>
              <a:p>
                <a:pPr marL="96441" lvl="1" indent="-96441" defTabSz="475060">
                  <a:lnSpc>
                    <a:spcPct val="90000"/>
                  </a:lnSpc>
                  <a:spcBef>
                    <a:spcPct val="0"/>
                  </a:spcBef>
                  <a:spcAft>
                    <a:spcPct val="15000"/>
                  </a:spcAft>
                  <a:buChar char="••"/>
                </a:pPr>
                <a:endParaRPr lang="zh-CN" altLang="en-US" sz="1500" dirty="0">
                  <a:solidFill>
                    <a:schemeClr val="tx2"/>
                  </a:solidFill>
                  <a:latin typeface="微软雅黑" panose="020B0503020204020204" pitchFamily="34" charset="-122"/>
                  <a:ea typeface="微软雅黑" panose="020B0503020204020204" pitchFamily="34" charset="-122"/>
                </a:endParaRPr>
              </a:p>
              <a:p>
                <a:pPr marL="96441" lvl="1" indent="-96441" defTabSz="475060">
                  <a:lnSpc>
                    <a:spcPct val="90000"/>
                  </a:lnSpc>
                  <a:spcBef>
                    <a:spcPct val="0"/>
                  </a:spcBef>
                  <a:spcAft>
                    <a:spcPct val="15000"/>
                  </a:spcAft>
                  <a:buChar char="••"/>
                </a:pPr>
                <a:endParaRPr lang="zh-CN" altLang="en-US" sz="1500" dirty="0">
                  <a:solidFill>
                    <a:schemeClr val="tx2"/>
                  </a:solidFill>
                  <a:latin typeface="微软雅黑" panose="020B0503020204020204" pitchFamily="34" charset="-122"/>
                  <a:ea typeface="微软雅黑" panose="020B0503020204020204" pitchFamily="34" charset="-122"/>
                </a:endParaRPr>
              </a:p>
            </p:txBody>
          </p:sp>
          <p:sp>
            <p:nvSpPr>
              <p:cNvPr id="15" name="矩形 14">
                <a:extLst>
                  <a:ext uri="{FF2B5EF4-FFF2-40B4-BE49-F238E27FC236}">
                    <a16:creationId xmlns="" xmlns:a16="http://schemas.microsoft.com/office/drawing/2014/main" id="{E74C9927-23FF-4695-88BE-2ECDDAB55C0B}"/>
                  </a:ext>
                </a:extLst>
              </p:cNvPr>
              <p:cNvSpPr/>
              <p:nvPr/>
            </p:nvSpPr>
            <p:spPr>
              <a:xfrm>
                <a:off x="1138535" y="3178331"/>
                <a:ext cx="1722544" cy="856434"/>
              </a:xfrm>
              <a:prstGeom prst="rect">
                <a:avLst/>
              </a:prstGeom>
            </p:spPr>
            <p:txBody>
              <a:bodyPr wrap="none">
                <a:spAutoFit/>
              </a:bodyPr>
              <a:lstStyle/>
              <a:p>
                <a:pPr>
                  <a:defRPr/>
                </a:pPr>
                <a:r>
                  <a:rPr lang="zh-CN" altLang="zh-CN" sz="2100" b="1" dirty="0">
                    <a:solidFill>
                      <a:schemeClr val="bg1"/>
                    </a:solidFill>
                    <a:latin typeface="微软雅黑" panose="020B0503020204020204" pitchFamily="34" charset="-122"/>
                    <a:ea typeface="微软雅黑" panose="020B0503020204020204" pitchFamily="34" charset="-122"/>
                  </a:rPr>
                  <a:t>核</a:t>
                </a:r>
                <a:r>
                  <a:rPr lang="en-US" altLang="zh-CN" sz="2100" b="1" dirty="0">
                    <a:solidFill>
                      <a:schemeClr val="bg1"/>
                    </a:solidFill>
                    <a:latin typeface="微软雅黑" panose="020B0503020204020204" pitchFamily="34" charset="-122"/>
                    <a:ea typeface="微软雅黑" panose="020B0503020204020204" pitchFamily="34" charset="-122"/>
                  </a:rPr>
                  <a:t> </a:t>
                </a:r>
                <a:r>
                  <a:rPr lang="zh-CN" altLang="zh-CN" sz="2100" b="1" dirty="0">
                    <a:solidFill>
                      <a:schemeClr val="bg1"/>
                    </a:solidFill>
                    <a:latin typeface="微软雅黑" panose="020B0503020204020204" pitchFamily="34" charset="-122"/>
                    <a:ea typeface="微软雅黑" panose="020B0503020204020204" pitchFamily="34" charset="-122"/>
                  </a:rPr>
                  <a:t>心</a:t>
                </a:r>
                <a:endParaRPr lang="en-US" altLang="zh-CN" sz="2100" b="1" dirty="0">
                  <a:solidFill>
                    <a:schemeClr val="bg1"/>
                  </a:solidFill>
                  <a:latin typeface="微软雅黑" panose="020B0503020204020204" pitchFamily="34" charset="-122"/>
                  <a:ea typeface="微软雅黑" panose="020B0503020204020204" pitchFamily="34" charset="-122"/>
                </a:endParaRPr>
              </a:p>
              <a:p>
                <a:pPr>
                  <a:defRPr/>
                </a:pPr>
                <a:r>
                  <a:rPr lang="zh-CN" altLang="zh-CN" sz="1600" b="1" dirty="0">
                    <a:solidFill>
                      <a:schemeClr val="bg1"/>
                    </a:solidFill>
                    <a:latin typeface="微软雅黑" panose="020B0503020204020204" pitchFamily="34" charset="-122"/>
                    <a:ea typeface="微软雅黑" panose="020B0503020204020204" pitchFamily="34" charset="-122"/>
                  </a:rPr>
                  <a:t>以支撑个性化的</a:t>
                </a:r>
                <a:endParaRPr lang="en-US" altLang="zh-CN" sz="1600" b="1" dirty="0">
                  <a:solidFill>
                    <a:schemeClr val="bg1"/>
                  </a:solidFill>
                  <a:latin typeface="微软雅黑" panose="020B0503020204020204" pitchFamily="34" charset="-122"/>
                  <a:ea typeface="微软雅黑" panose="020B0503020204020204" pitchFamily="34" charset="-122"/>
                </a:endParaRPr>
              </a:p>
              <a:p>
                <a:pPr>
                  <a:defRPr/>
                </a:pPr>
                <a:r>
                  <a:rPr lang="zh-CN" altLang="zh-CN" sz="1600" b="1" dirty="0">
                    <a:solidFill>
                      <a:schemeClr val="bg1"/>
                    </a:solidFill>
                    <a:latin typeface="微软雅黑" panose="020B0503020204020204" pitchFamily="34" charset="-122"/>
                    <a:ea typeface="微软雅黑" panose="020B0503020204020204" pitchFamily="34" charset="-122"/>
                  </a:rPr>
                  <a:t>教学支持体系建设</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sp>
            <p:nvSpPr>
              <p:cNvPr id="16" name="矩形 15">
                <a:extLst>
                  <a:ext uri="{FF2B5EF4-FFF2-40B4-BE49-F238E27FC236}">
                    <a16:creationId xmlns="" xmlns:a16="http://schemas.microsoft.com/office/drawing/2014/main" id="{E6CBDFCF-1B88-451B-A751-BF11BC46CC80}"/>
                  </a:ext>
                </a:extLst>
              </p:cNvPr>
              <p:cNvSpPr/>
              <p:nvPr/>
            </p:nvSpPr>
            <p:spPr>
              <a:xfrm>
                <a:off x="2903763" y="3164927"/>
                <a:ext cx="1653190" cy="1088687"/>
              </a:xfrm>
              <a:prstGeom prst="rect">
                <a:avLst/>
              </a:prstGeom>
            </p:spPr>
            <p:txBody>
              <a:bodyPr wrap="square">
                <a:spAutoFit/>
              </a:bodyPr>
              <a:lstStyle/>
              <a:p>
                <a:pPr>
                  <a:defRPr/>
                </a:pPr>
                <a:r>
                  <a:rPr lang="zh-CN" altLang="en-US" sz="2100" b="1" dirty="0">
                    <a:solidFill>
                      <a:schemeClr val="bg1"/>
                    </a:solidFill>
                    <a:latin typeface="微软雅黑" panose="020B0503020204020204" pitchFamily="34" charset="-122"/>
                    <a:ea typeface="微软雅黑" panose="020B0503020204020204" pitchFamily="34" charset="-122"/>
                  </a:rPr>
                  <a:t>纽 带</a:t>
                </a:r>
              </a:p>
              <a:p>
                <a:pPr>
                  <a:defRPr/>
                </a:pPr>
                <a:r>
                  <a:rPr lang="zh-CN" altLang="zh-CN" sz="1600" b="1" dirty="0">
                    <a:solidFill>
                      <a:schemeClr val="bg1"/>
                    </a:solidFill>
                    <a:latin typeface="微软雅黑" panose="020B0503020204020204" pitchFamily="34" charset="-122"/>
                    <a:ea typeface="微软雅黑" panose="020B0503020204020204" pitchFamily="34" charset="-122"/>
                  </a:rPr>
                  <a:t>以精准服务为特征的现代教育治理体系</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sp>
            <p:nvSpPr>
              <p:cNvPr id="17" name="矩形 16">
                <a:extLst>
                  <a:ext uri="{FF2B5EF4-FFF2-40B4-BE49-F238E27FC236}">
                    <a16:creationId xmlns="" xmlns:a16="http://schemas.microsoft.com/office/drawing/2014/main" id="{F06809CC-8B22-44C2-88DA-2B506AA09C9A}"/>
                  </a:ext>
                </a:extLst>
              </p:cNvPr>
              <p:cNvSpPr/>
              <p:nvPr/>
            </p:nvSpPr>
            <p:spPr>
              <a:xfrm>
                <a:off x="4740362" y="3164927"/>
                <a:ext cx="1717990" cy="856434"/>
              </a:xfrm>
              <a:prstGeom prst="rect">
                <a:avLst/>
              </a:prstGeom>
            </p:spPr>
            <p:txBody>
              <a:bodyPr wrap="square">
                <a:spAutoFit/>
              </a:bodyPr>
              <a:lstStyle/>
              <a:p>
                <a:pPr>
                  <a:defRPr/>
                </a:pPr>
                <a:r>
                  <a:rPr lang="zh-CN" altLang="en-US" sz="2100" b="1" dirty="0">
                    <a:solidFill>
                      <a:schemeClr val="bg1"/>
                    </a:solidFill>
                    <a:latin typeface="微软雅黑" panose="020B0503020204020204" pitchFamily="34" charset="-122"/>
                    <a:ea typeface="微软雅黑" panose="020B0503020204020204" pitchFamily="34" charset="-122"/>
                  </a:rPr>
                  <a:t>载 体</a:t>
                </a:r>
              </a:p>
              <a:p>
                <a:pPr>
                  <a:defRPr/>
                </a:pPr>
                <a:r>
                  <a:rPr lang="zh-CN" altLang="zh-CN" sz="1600" b="1" dirty="0">
                    <a:solidFill>
                      <a:schemeClr val="bg1"/>
                    </a:solidFill>
                    <a:latin typeface="微软雅黑" panose="020B0503020204020204" pitchFamily="34" charset="-122"/>
                    <a:ea typeface="微软雅黑" panose="020B0503020204020204" pitchFamily="34" charset="-122"/>
                  </a:rPr>
                  <a:t>以面向未来的</a:t>
                </a:r>
                <a:endParaRPr lang="en-US" altLang="zh-CN" sz="1600" b="1" dirty="0">
                  <a:solidFill>
                    <a:schemeClr val="bg1"/>
                  </a:solidFill>
                  <a:latin typeface="微软雅黑" panose="020B0503020204020204" pitchFamily="34" charset="-122"/>
                  <a:ea typeface="微软雅黑" panose="020B0503020204020204" pitchFamily="34" charset="-122"/>
                </a:endParaRPr>
              </a:p>
              <a:p>
                <a:pPr>
                  <a:defRPr/>
                </a:pPr>
                <a:r>
                  <a:rPr lang="zh-CN" altLang="zh-CN" sz="1600" b="1" dirty="0">
                    <a:solidFill>
                      <a:schemeClr val="bg1"/>
                    </a:solidFill>
                    <a:latin typeface="微软雅黑" panose="020B0503020204020204" pitchFamily="34" charset="-122"/>
                    <a:ea typeface="微软雅黑" panose="020B0503020204020204" pitchFamily="34" charset="-122"/>
                  </a:rPr>
                  <a:t>数字校园建设</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sp>
            <p:nvSpPr>
              <p:cNvPr id="18" name="矩形 17">
                <a:extLst>
                  <a:ext uri="{FF2B5EF4-FFF2-40B4-BE49-F238E27FC236}">
                    <a16:creationId xmlns="" xmlns:a16="http://schemas.microsoft.com/office/drawing/2014/main" id="{7B5283BA-6AC2-4FAD-9AD3-B5D9D02666B0}"/>
                  </a:ext>
                </a:extLst>
              </p:cNvPr>
              <p:cNvSpPr/>
              <p:nvPr/>
            </p:nvSpPr>
            <p:spPr>
              <a:xfrm>
                <a:off x="6519834" y="3164927"/>
                <a:ext cx="1717990" cy="856434"/>
              </a:xfrm>
              <a:prstGeom prst="rect">
                <a:avLst/>
              </a:prstGeom>
            </p:spPr>
            <p:txBody>
              <a:bodyPr wrap="square">
                <a:spAutoFit/>
              </a:bodyPr>
              <a:lstStyle/>
              <a:p>
                <a:r>
                  <a:rPr lang="zh-CN" altLang="zh-CN" sz="2100" b="1" dirty="0">
                    <a:solidFill>
                      <a:schemeClr val="bg1"/>
                    </a:solidFill>
                    <a:latin typeface="微软雅黑" panose="020B0503020204020204" pitchFamily="34" charset="-122"/>
                    <a:ea typeface="微软雅黑" panose="020B0503020204020204" pitchFamily="34" charset="-122"/>
                  </a:rPr>
                  <a:t>保</a:t>
                </a:r>
                <a:r>
                  <a:rPr lang="en-US" altLang="zh-CN" sz="2100" b="1" dirty="0">
                    <a:solidFill>
                      <a:schemeClr val="bg1"/>
                    </a:solidFill>
                    <a:latin typeface="微软雅黑" panose="020B0503020204020204" pitchFamily="34" charset="-122"/>
                    <a:ea typeface="微软雅黑" panose="020B0503020204020204" pitchFamily="34" charset="-122"/>
                  </a:rPr>
                  <a:t> </a:t>
                </a:r>
                <a:r>
                  <a:rPr lang="zh-CN" altLang="zh-CN" sz="2100" b="1" dirty="0">
                    <a:solidFill>
                      <a:schemeClr val="bg1"/>
                    </a:solidFill>
                    <a:latin typeface="微软雅黑" panose="020B0503020204020204" pitchFamily="34" charset="-122"/>
                    <a:ea typeface="微软雅黑" panose="020B0503020204020204" pitchFamily="34" charset="-122"/>
                  </a:rPr>
                  <a:t>障</a:t>
                </a:r>
                <a:endParaRPr lang="zh-CN" altLang="en-US" sz="2100" b="1" dirty="0">
                  <a:solidFill>
                    <a:schemeClr val="bg1"/>
                  </a:solidFill>
                  <a:latin typeface="微软雅黑" panose="020B0503020204020204" pitchFamily="34" charset="-122"/>
                  <a:ea typeface="微软雅黑" panose="020B0503020204020204" pitchFamily="34" charset="-122"/>
                </a:endParaRPr>
              </a:p>
              <a:p>
                <a:r>
                  <a:rPr lang="zh-CN" altLang="zh-CN" sz="1600" b="1" dirty="0">
                    <a:solidFill>
                      <a:schemeClr val="bg1"/>
                    </a:solidFill>
                    <a:latin typeface="微软雅黑" panose="020B0503020204020204" pitchFamily="34" charset="-122"/>
                    <a:ea typeface="微软雅黑" panose="020B0503020204020204" pitchFamily="34" charset="-122"/>
                  </a:rPr>
                  <a:t>以政企研用一体的</a:t>
                </a:r>
                <a:endParaRPr lang="en-US" altLang="zh-CN" sz="1600" b="1" dirty="0">
                  <a:solidFill>
                    <a:schemeClr val="bg1"/>
                  </a:solidFill>
                  <a:latin typeface="微软雅黑" panose="020B0503020204020204" pitchFamily="34" charset="-122"/>
                  <a:ea typeface="微软雅黑" panose="020B0503020204020204" pitchFamily="34" charset="-122"/>
                </a:endParaRPr>
              </a:p>
              <a:p>
                <a:r>
                  <a:rPr lang="zh-CN" altLang="zh-CN" sz="1600" b="1" dirty="0">
                    <a:solidFill>
                      <a:schemeClr val="bg1"/>
                    </a:solidFill>
                    <a:latin typeface="微软雅黑" panose="020B0503020204020204" pitchFamily="34" charset="-122"/>
                    <a:ea typeface="微软雅黑" panose="020B0503020204020204" pitchFamily="34" charset="-122"/>
                  </a:rPr>
                  <a:t>教育服务供给模式</a:t>
                </a:r>
                <a:endParaRPr lang="zh-CN" altLang="en-US" sz="1600" b="1" dirty="0">
                  <a:solidFill>
                    <a:schemeClr val="bg1"/>
                  </a:solidFill>
                  <a:latin typeface="微软雅黑" panose="020B0503020204020204" pitchFamily="34" charset="-122"/>
                  <a:ea typeface="微软雅黑" panose="020B0503020204020204" pitchFamily="34" charset="-122"/>
                </a:endParaRPr>
              </a:p>
            </p:txBody>
          </p:sp>
        </p:grpSp>
        <p:grpSp>
          <p:nvGrpSpPr>
            <p:cNvPr id="7" name="组合 2">
              <a:extLst>
                <a:ext uri="{FF2B5EF4-FFF2-40B4-BE49-F238E27FC236}">
                  <a16:creationId xmlns="" xmlns:a16="http://schemas.microsoft.com/office/drawing/2014/main" id="{F20BD491-6405-4CA8-B324-42E845D6E4E9}"/>
                </a:ext>
              </a:extLst>
            </p:cNvPr>
            <p:cNvGrpSpPr/>
            <p:nvPr/>
          </p:nvGrpSpPr>
          <p:grpSpPr>
            <a:xfrm>
              <a:off x="1398647" y="2073173"/>
              <a:ext cx="9583862" cy="1593088"/>
              <a:chOff x="1398647" y="2073173"/>
              <a:chExt cx="9583862" cy="1593088"/>
            </a:xfrm>
          </p:grpSpPr>
          <p:sp>
            <p:nvSpPr>
              <p:cNvPr id="8" name="直角三角形 3">
                <a:extLst>
                  <a:ext uri="{FF2B5EF4-FFF2-40B4-BE49-F238E27FC236}">
                    <a16:creationId xmlns="" xmlns:a16="http://schemas.microsoft.com/office/drawing/2014/main" id="{54C9EC3F-AB6E-46EF-A57E-ED262CED2D5B}"/>
                  </a:ext>
                </a:extLst>
              </p:cNvPr>
              <p:cNvSpPr/>
              <p:nvPr/>
            </p:nvSpPr>
            <p:spPr>
              <a:xfrm flipH="1" flipV="1">
                <a:off x="1398647" y="2073173"/>
                <a:ext cx="9583862" cy="816904"/>
              </a:xfrm>
              <a:custGeom>
                <a:avLst/>
                <a:gdLst>
                  <a:gd name="connsiteX0" fmla="*/ 0 w 7772399"/>
                  <a:gd name="connsiteY0" fmla="*/ 3405945 h 3405945"/>
                  <a:gd name="connsiteX1" fmla="*/ 0 w 7772399"/>
                  <a:gd name="connsiteY1" fmla="*/ 0 h 3405945"/>
                  <a:gd name="connsiteX2" fmla="*/ 7772399 w 7772399"/>
                  <a:gd name="connsiteY2" fmla="*/ 3405945 h 3405945"/>
                  <a:gd name="connsiteX3" fmla="*/ 0 w 7772399"/>
                  <a:gd name="connsiteY3"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7772399 w 7772399"/>
                  <a:gd name="connsiteY3" fmla="*/ 3405945 h 3405945"/>
                  <a:gd name="connsiteX4" fmla="*/ 0 w 7772399"/>
                  <a:gd name="connsiteY4"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7772399 w 7772399"/>
                  <a:gd name="connsiteY4" fmla="*/ 3405945 h 3405945"/>
                  <a:gd name="connsiteX5" fmla="*/ 0 w 7772399"/>
                  <a:gd name="connsiteY5"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7772399 w 7772399"/>
                  <a:gd name="connsiteY5" fmla="*/ 3405945 h 3405945"/>
                  <a:gd name="connsiteX6" fmla="*/ 0 w 7772399"/>
                  <a:gd name="connsiteY6"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87614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87614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87614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87614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87614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33826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33826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33826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33826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883049 w 7772399"/>
                  <a:gd name="connsiteY3" fmla="*/ 1661861 h 3405945"/>
                  <a:gd name="connsiteX4" fmla="*/ 4701092 w 7772399"/>
                  <a:gd name="connsiteY4" fmla="*/ 1500497 h 3405945"/>
                  <a:gd name="connsiteX5" fmla="*/ 5733826 w 7772399"/>
                  <a:gd name="connsiteY5" fmla="*/ 2791414 h 3405945"/>
                  <a:gd name="connsiteX6" fmla="*/ 7772399 w 7772399"/>
                  <a:gd name="connsiteY6" fmla="*/ 3405945 h 3405945"/>
                  <a:gd name="connsiteX7" fmla="*/ 0 w 7772399"/>
                  <a:gd name="connsiteY7" fmla="*/ 3405945 h 3405945"/>
                  <a:gd name="connsiteX0" fmla="*/ 0 w 7772399"/>
                  <a:gd name="connsiteY0" fmla="*/ 3405945 h 3405945"/>
                  <a:gd name="connsiteX1" fmla="*/ 0 w 7772399"/>
                  <a:gd name="connsiteY1" fmla="*/ 0 h 3405945"/>
                  <a:gd name="connsiteX2" fmla="*/ 1592132 w 7772399"/>
                  <a:gd name="connsiteY2" fmla="*/ 263367 h 3405945"/>
                  <a:gd name="connsiteX3" fmla="*/ 2775473 w 7772399"/>
                  <a:gd name="connsiteY3" fmla="*/ 1651103 h 3405945"/>
                  <a:gd name="connsiteX4" fmla="*/ 4701092 w 7772399"/>
                  <a:gd name="connsiteY4" fmla="*/ 1500497 h 3405945"/>
                  <a:gd name="connsiteX5" fmla="*/ 5733826 w 7772399"/>
                  <a:gd name="connsiteY5" fmla="*/ 2791414 h 3405945"/>
                  <a:gd name="connsiteX6" fmla="*/ 7772399 w 7772399"/>
                  <a:gd name="connsiteY6" fmla="*/ 3405945 h 3405945"/>
                  <a:gd name="connsiteX7" fmla="*/ 0 w 7772399"/>
                  <a:gd name="connsiteY7" fmla="*/ 3405945 h 3405945"/>
                  <a:gd name="connsiteX0" fmla="*/ 0 w 7772399"/>
                  <a:gd name="connsiteY0" fmla="*/ 3633290 h 3633290"/>
                  <a:gd name="connsiteX1" fmla="*/ 0 w 7772399"/>
                  <a:gd name="connsiteY1" fmla="*/ 227345 h 3633290"/>
                  <a:gd name="connsiteX2" fmla="*/ 1592132 w 7772399"/>
                  <a:gd name="connsiteY2" fmla="*/ 490712 h 3633290"/>
                  <a:gd name="connsiteX3" fmla="*/ 2775473 w 7772399"/>
                  <a:gd name="connsiteY3" fmla="*/ 1878448 h 3633290"/>
                  <a:gd name="connsiteX4" fmla="*/ 4701092 w 7772399"/>
                  <a:gd name="connsiteY4" fmla="*/ 1727842 h 3633290"/>
                  <a:gd name="connsiteX5" fmla="*/ 5733826 w 7772399"/>
                  <a:gd name="connsiteY5" fmla="*/ 3018759 h 3633290"/>
                  <a:gd name="connsiteX6" fmla="*/ 7772399 w 7772399"/>
                  <a:gd name="connsiteY6" fmla="*/ 3633290 h 3633290"/>
                  <a:gd name="connsiteX7" fmla="*/ 0 w 7772399"/>
                  <a:gd name="connsiteY7" fmla="*/ 3633290 h 3633290"/>
                  <a:gd name="connsiteX0" fmla="*/ 0 w 7772399"/>
                  <a:gd name="connsiteY0" fmla="*/ 3453012 h 3453012"/>
                  <a:gd name="connsiteX1" fmla="*/ 0 w 7772399"/>
                  <a:gd name="connsiteY1" fmla="*/ 47067 h 3453012"/>
                  <a:gd name="connsiteX2" fmla="*/ 1592132 w 7772399"/>
                  <a:gd name="connsiteY2" fmla="*/ 310434 h 3453012"/>
                  <a:gd name="connsiteX3" fmla="*/ 2775473 w 7772399"/>
                  <a:gd name="connsiteY3" fmla="*/ 1698170 h 3453012"/>
                  <a:gd name="connsiteX4" fmla="*/ 4701092 w 7772399"/>
                  <a:gd name="connsiteY4" fmla="*/ 1547564 h 3453012"/>
                  <a:gd name="connsiteX5" fmla="*/ 5733826 w 7772399"/>
                  <a:gd name="connsiteY5" fmla="*/ 2838481 h 3453012"/>
                  <a:gd name="connsiteX6" fmla="*/ 7772399 w 7772399"/>
                  <a:gd name="connsiteY6" fmla="*/ 3453012 h 3453012"/>
                  <a:gd name="connsiteX7" fmla="*/ 0 w 7772399"/>
                  <a:gd name="connsiteY7" fmla="*/ 3453012 h 3453012"/>
                  <a:gd name="connsiteX0" fmla="*/ 0 w 7772399"/>
                  <a:gd name="connsiteY0" fmla="*/ 3453012 h 3453012"/>
                  <a:gd name="connsiteX1" fmla="*/ 0 w 7772399"/>
                  <a:gd name="connsiteY1" fmla="*/ 47067 h 3453012"/>
                  <a:gd name="connsiteX2" fmla="*/ 1592132 w 7772399"/>
                  <a:gd name="connsiteY2" fmla="*/ 310434 h 3453012"/>
                  <a:gd name="connsiteX3" fmla="*/ 2775473 w 7772399"/>
                  <a:gd name="connsiteY3" fmla="*/ 1698170 h 3453012"/>
                  <a:gd name="connsiteX4" fmla="*/ 4701092 w 7772399"/>
                  <a:gd name="connsiteY4" fmla="*/ 1547564 h 3453012"/>
                  <a:gd name="connsiteX5" fmla="*/ 5733826 w 7772399"/>
                  <a:gd name="connsiteY5" fmla="*/ 2838481 h 3453012"/>
                  <a:gd name="connsiteX6" fmla="*/ 7772399 w 7772399"/>
                  <a:gd name="connsiteY6" fmla="*/ 3453012 h 3453012"/>
                  <a:gd name="connsiteX7" fmla="*/ 0 w 7772399"/>
                  <a:gd name="connsiteY7" fmla="*/ 3453012 h 3453012"/>
                  <a:gd name="connsiteX0" fmla="*/ 0 w 7772399"/>
                  <a:gd name="connsiteY0" fmla="*/ 3451287 h 3451287"/>
                  <a:gd name="connsiteX1" fmla="*/ 0 w 7772399"/>
                  <a:gd name="connsiteY1" fmla="*/ 45342 h 3451287"/>
                  <a:gd name="connsiteX2" fmla="*/ 1592132 w 7772399"/>
                  <a:gd name="connsiteY2" fmla="*/ 308709 h 3451287"/>
                  <a:gd name="connsiteX3" fmla="*/ 2775473 w 7772399"/>
                  <a:gd name="connsiteY3" fmla="*/ 1696445 h 3451287"/>
                  <a:gd name="connsiteX4" fmla="*/ 4701092 w 7772399"/>
                  <a:gd name="connsiteY4" fmla="*/ 1545839 h 3451287"/>
                  <a:gd name="connsiteX5" fmla="*/ 5733826 w 7772399"/>
                  <a:gd name="connsiteY5" fmla="*/ 2836756 h 3451287"/>
                  <a:gd name="connsiteX6" fmla="*/ 7772399 w 7772399"/>
                  <a:gd name="connsiteY6" fmla="*/ 3451287 h 3451287"/>
                  <a:gd name="connsiteX7" fmla="*/ 0 w 7772399"/>
                  <a:gd name="connsiteY7" fmla="*/ 3451287 h 3451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72399" h="3451287">
                    <a:moveTo>
                      <a:pt x="0" y="3451287"/>
                    </a:moveTo>
                    <a:lnTo>
                      <a:pt x="0" y="45342"/>
                    </a:lnTo>
                    <a:cubicBezTo>
                      <a:pt x="803237" y="-69631"/>
                      <a:pt x="1179756" y="39768"/>
                      <a:pt x="1592132" y="308709"/>
                    </a:cubicBezTo>
                    <a:cubicBezTo>
                      <a:pt x="2004508" y="577650"/>
                      <a:pt x="2122842" y="1466949"/>
                      <a:pt x="2775473" y="1696445"/>
                    </a:cubicBezTo>
                    <a:cubicBezTo>
                      <a:pt x="3428104" y="1925941"/>
                      <a:pt x="4208033" y="1355787"/>
                      <a:pt x="4701092" y="1545839"/>
                    </a:cubicBezTo>
                    <a:cubicBezTo>
                      <a:pt x="5194151" y="1735891"/>
                      <a:pt x="5147534" y="2599639"/>
                      <a:pt x="5733826" y="2836756"/>
                    </a:cubicBezTo>
                    <a:cubicBezTo>
                      <a:pt x="6320118" y="3073873"/>
                      <a:pt x="7659444" y="3074320"/>
                      <a:pt x="7772399" y="3451287"/>
                    </a:cubicBezTo>
                    <a:lnTo>
                      <a:pt x="0" y="3451287"/>
                    </a:lnTo>
                    <a:close/>
                  </a:path>
                </a:pathLst>
              </a:custGeom>
              <a:solidFill>
                <a:srgbClr val="EDB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dirty="0">
                  <a:latin typeface="微软雅黑" panose="020B0503020204020204" pitchFamily="34" charset="-122"/>
                  <a:ea typeface="微软雅黑" panose="020B0503020204020204" pitchFamily="34" charset="-122"/>
                </a:endParaRPr>
              </a:p>
            </p:txBody>
          </p:sp>
          <p:sp>
            <p:nvSpPr>
              <p:cNvPr id="9" name="矩形 8">
                <a:extLst>
                  <a:ext uri="{FF2B5EF4-FFF2-40B4-BE49-F238E27FC236}">
                    <a16:creationId xmlns="" xmlns:a16="http://schemas.microsoft.com/office/drawing/2014/main" id="{F7F09C64-C263-4971-A9C9-1F6A5D15F373}"/>
                  </a:ext>
                </a:extLst>
              </p:cNvPr>
              <p:cNvSpPr/>
              <p:nvPr/>
            </p:nvSpPr>
            <p:spPr>
              <a:xfrm>
                <a:off x="9946721" y="2220015"/>
                <a:ext cx="987923" cy="567681"/>
              </a:xfrm>
              <a:prstGeom prst="rect">
                <a:avLst/>
              </a:prstGeom>
            </p:spPr>
            <p:txBody>
              <a:bodyPr wrap="none">
                <a:spAutoFit/>
              </a:bodyPr>
              <a:lstStyle/>
              <a:p>
                <a:r>
                  <a:rPr lang="zh-CN" altLang="en-US" sz="2400" b="1" dirty="0">
                    <a:solidFill>
                      <a:schemeClr val="bg1"/>
                    </a:solidFill>
                    <a:latin typeface="微软雅黑" panose="020B0503020204020204" pitchFamily="34" charset="-122"/>
                    <a:ea typeface="微软雅黑" panose="020B0503020204020204" pitchFamily="34" charset="-122"/>
                  </a:rPr>
                  <a:t>路径</a:t>
                </a:r>
                <a:endParaRPr lang="zh-CN" altLang="en-US" sz="2400" dirty="0">
                  <a:solidFill>
                    <a:schemeClr val="bg1"/>
                  </a:solidFill>
                  <a:latin typeface="微软雅黑" panose="020B0503020204020204" pitchFamily="34" charset="-122"/>
                  <a:ea typeface="微软雅黑" panose="020B0503020204020204" pitchFamily="34" charset="-122"/>
                </a:endParaRPr>
              </a:p>
            </p:txBody>
          </p:sp>
          <p:sp>
            <p:nvSpPr>
              <p:cNvPr id="10" name="矩形 9">
                <a:extLst>
                  <a:ext uri="{FF2B5EF4-FFF2-40B4-BE49-F238E27FC236}">
                    <a16:creationId xmlns="" xmlns:a16="http://schemas.microsoft.com/office/drawing/2014/main" id="{5003B3A1-99DB-4033-A1A8-F3DA4B727F07}"/>
                  </a:ext>
                </a:extLst>
              </p:cNvPr>
              <p:cNvSpPr/>
              <p:nvPr/>
            </p:nvSpPr>
            <p:spPr>
              <a:xfrm>
                <a:off x="1398647" y="2571582"/>
                <a:ext cx="8699694" cy="1094679"/>
              </a:xfrm>
              <a:prstGeom prst="rect">
                <a:avLst/>
              </a:prstGeom>
            </p:spPr>
            <p:txBody>
              <a:bodyPr wrap="square">
                <a:spAutoFit/>
              </a:bodyPr>
              <a:lstStyle/>
              <a:p>
                <a:r>
                  <a:rPr lang="zh-CN" altLang="zh-CN" sz="1600" b="1" dirty="0">
                    <a:solidFill>
                      <a:schemeClr val="tx1">
                        <a:lumMod val="85000"/>
                        <a:lumOff val="15000"/>
                      </a:schemeClr>
                    </a:solidFill>
                    <a:latin typeface="微软雅黑" panose="020B0503020204020204" pitchFamily="34" charset="-122"/>
                    <a:ea typeface="微软雅黑" panose="020B0503020204020204" pitchFamily="34" charset="-122"/>
                  </a:rPr>
                  <a:t>基于感知技术和人工智能技术</a:t>
                </a:r>
                <a:endParaRPr lang="en-US" altLang="zh-CN" sz="1600" b="1" dirty="0">
                  <a:solidFill>
                    <a:schemeClr val="tx1">
                      <a:lumMod val="85000"/>
                      <a:lumOff val="15000"/>
                    </a:schemeClr>
                  </a:solidFill>
                  <a:latin typeface="微软雅黑" panose="020B0503020204020204" pitchFamily="34" charset="-122"/>
                  <a:ea typeface="微软雅黑" panose="020B0503020204020204" pitchFamily="34" charset="-122"/>
                </a:endParaRPr>
              </a:p>
              <a:p>
                <a:r>
                  <a:rPr lang="zh-CN" altLang="zh-CN" sz="1600" b="1" dirty="0">
                    <a:solidFill>
                      <a:schemeClr val="tx1">
                        <a:lumMod val="85000"/>
                        <a:lumOff val="15000"/>
                      </a:schemeClr>
                    </a:solidFill>
                    <a:latin typeface="微软雅黑" panose="020B0503020204020204" pitchFamily="34" charset="-122"/>
                    <a:ea typeface="微软雅黑" panose="020B0503020204020204" pitchFamily="34" charset="-122"/>
                  </a:rPr>
                  <a:t>建成支持个性化教育的学习环境，提供符合学习者特征的教育供给</a:t>
                </a:r>
                <a:endParaRPr lang="en-US" altLang="zh-CN" sz="1600" b="1" dirty="0">
                  <a:solidFill>
                    <a:schemeClr val="tx1">
                      <a:lumMod val="85000"/>
                      <a:lumOff val="15000"/>
                    </a:schemeClr>
                  </a:solidFill>
                  <a:latin typeface="微软雅黑" panose="020B0503020204020204" pitchFamily="34" charset="-122"/>
                  <a:ea typeface="微软雅黑" panose="020B0503020204020204" pitchFamily="34" charset="-122"/>
                </a:endParaRPr>
              </a:p>
              <a:p>
                <a:pPr>
                  <a:lnSpc>
                    <a:spcPct val="150000"/>
                  </a:lnSpc>
                  <a:defRPr/>
                </a:pPr>
                <a:endParaRPr lang="en-US" altLang="zh-CN" sz="1500" b="1" dirty="0">
                  <a:solidFill>
                    <a:schemeClr val="bg1"/>
                  </a:solidFill>
                  <a:latin typeface="微软雅黑" panose="020B0503020204020204" pitchFamily="34" charset="-122"/>
                  <a:ea typeface="微软雅黑" panose="020B0503020204020204" pitchFamily="34" charset="-122"/>
                </a:endParaRPr>
              </a:p>
            </p:txBody>
          </p:sp>
        </p:grpSp>
      </p:grpSp>
    </p:spTree>
    <p:extLst>
      <p:ext uri="{BB962C8B-B14F-4D97-AF65-F5344CB8AC3E}">
        <p14:creationId xmlns:p14="http://schemas.microsoft.com/office/powerpoint/2010/main" val="28240633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5.3 </a:t>
            </a:r>
            <a:r>
              <a:rPr lang="zh-CN" altLang="en-US" sz="2000" b="1" dirty="0">
                <a:solidFill>
                  <a:srgbClr val="005DA2"/>
                </a:solidFill>
                <a:latin typeface="微软雅黑" panose="020B0503020204020204" pitchFamily="34" charset="-122"/>
                <a:ea typeface="微软雅黑" panose="020B0503020204020204" pitchFamily="34" charset="-122"/>
              </a:rPr>
              <a:t>闵行区的“智慧教育示范区”建设</a:t>
            </a:r>
          </a:p>
        </p:txBody>
      </p:sp>
      <p:pic>
        <p:nvPicPr>
          <p:cNvPr id="47" name="图片 46"/>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
        <p:nvSpPr>
          <p:cNvPr id="43" name="îSļïḍe">
            <a:extLst>
              <a:ext uri="{FF2B5EF4-FFF2-40B4-BE49-F238E27FC236}">
                <a16:creationId xmlns="" xmlns:a16="http://schemas.microsoft.com/office/drawing/2014/main" id="{371D88C2-3DBD-4BE1-A568-7452C9DCF698}"/>
              </a:ext>
            </a:extLst>
          </p:cNvPr>
          <p:cNvSpPr/>
          <p:nvPr/>
        </p:nvSpPr>
        <p:spPr bwMode="auto">
          <a:xfrm>
            <a:off x="3965177" y="1512286"/>
            <a:ext cx="1193141" cy="1190456"/>
          </a:xfrm>
          <a:custGeom>
            <a:avLst/>
            <a:gdLst>
              <a:gd name="T0" fmla="*/ 969 w 1776"/>
              <a:gd name="T1" fmla="*/ 4 h 1774"/>
              <a:gd name="T2" fmla="*/ 1124 w 1776"/>
              <a:gd name="T3" fmla="*/ 32 h 1774"/>
              <a:gd name="T4" fmla="*/ 1268 w 1776"/>
              <a:gd name="T5" fmla="*/ 86 h 1774"/>
              <a:gd name="T6" fmla="*/ 1400 w 1776"/>
              <a:gd name="T7" fmla="*/ 163 h 1774"/>
              <a:gd name="T8" fmla="*/ 1516 w 1776"/>
              <a:gd name="T9" fmla="*/ 260 h 1774"/>
              <a:gd name="T10" fmla="*/ 1614 w 1776"/>
              <a:gd name="T11" fmla="*/ 376 h 1774"/>
              <a:gd name="T12" fmla="*/ 1691 w 1776"/>
              <a:gd name="T13" fmla="*/ 507 h 1774"/>
              <a:gd name="T14" fmla="*/ 1745 w 1776"/>
              <a:gd name="T15" fmla="*/ 652 h 1774"/>
              <a:gd name="T16" fmla="*/ 1773 w 1776"/>
              <a:gd name="T17" fmla="*/ 807 h 1774"/>
              <a:gd name="T18" fmla="*/ 1776 w 1776"/>
              <a:gd name="T19" fmla="*/ 887 h 1774"/>
              <a:gd name="T20" fmla="*/ 1770 w 1776"/>
              <a:gd name="T21" fmla="*/ 990 h 1774"/>
              <a:gd name="T22" fmla="*/ 1737 w 1776"/>
              <a:gd name="T23" fmla="*/ 1147 h 1774"/>
              <a:gd name="T24" fmla="*/ 1677 w 1776"/>
              <a:gd name="T25" fmla="*/ 1294 h 1774"/>
              <a:gd name="T26" fmla="*/ 1594 w 1776"/>
              <a:gd name="T27" fmla="*/ 1424 h 1774"/>
              <a:gd name="T28" fmla="*/ 1489 w 1776"/>
              <a:gd name="T29" fmla="*/ 1539 h 1774"/>
              <a:gd name="T30" fmla="*/ 1367 w 1776"/>
              <a:gd name="T31" fmla="*/ 1634 h 1774"/>
              <a:gd name="T32" fmla="*/ 1228 w 1776"/>
              <a:gd name="T33" fmla="*/ 1706 h 1774"/>
              <a:gd name="T34" fmla="*/ 1076 w 1776"/>
              <a:gd name="T35" fmla="*/ 1753 h 1774"/>
              <a:gd name="T36" fmla="*/ 946 w 1776"/>
              <a:gd name="T37" fmla="*/ 1772 h 1774"/>
              <a:gd name="T38" fmla="*/ 888 w 1776"/>
              <a:gd name="T39" fmla="*/ 1774 h 1774"/>
              <a:gd name="T40" fmla="*/ 872 w 1776"/>
              <a:gd name="T41" fmla="*/ 1692 h 1774"/>
              <a:gd name="T42" fmla="*/ 831 w 1776"/>
              <a:gd name="T43" fmla="*/ 1536 h 1774"/>
              <a:gd name="T44" fmla="*/ 765 w 1776"/>
              <a:gd name="T45" fmla="*/ 1392 h 1774"/>
              <a:gd name="T46" fmla="*/ 678 w 1776"/>
              <a:gd name="T47" fmla="*/ 1261 h 1774"/>
              <a:gd name="T48" fmla="*/ 572 w 1776"/>
              <a:gd name="T49" fmla="*/ 1146 h 1774"/>
              <a:gd name="T50" fmla="*/ 449 w 1776"/>
              <a:gd name="T51" fmla="*/ 1048 h 1774"/>
              <a:gd name="T52" fmla="*/ 311 w 1776"/>
              <a:gd name="T53" fmla="*/ 971 h 1774"/>
              <a:gd name="T54" fmla="*/ 161 w 1776"/>
              <a:gd name="T55" fmla="*/ 917 h 1774"/>
              <a:gd name="T56" fmla="*/ 0 w 1776"/>
              <a:gd name="T57" fmla="*/ 887 h 1774"/>
              <a:gd name="T58" fmla="*/ 15 w 1776"/>
              <a:gd name="T59" fmla="*/ 727 h 1774"/>
              <a:gd name="T60" fmla="*/ 56 w 1776"/>
              <a:gd name="T61" fmla="*/ 577 h 1774"/>
              <a:gd name="T62" fmla="*/ 122 w 1776"/>
              <a:gd name="T63" fmla="*/ 440 h 1774"/>
              <a:gd name="T64" fmla="*/ 210 w 1776"/>
              <a:gd name="T65" fmla="*/ 316 h 1774"/>
              <a:gd name="T66" fmla="*/ 316 w 1776"/>
              <a:gd name="T67" fmla="*/ 209 h 1774"/>
              <a:gd name="T68" fmla="*/ 441 w 1776"/>
              <a:gd name="T69" fmla="*/ 121 h 1774"/>
              <a:gd name="T70" fmla="*/ 579 w 1776"/>
              <a:gd name="T71" fmla="*/ 57 h 1774"/>
              <a:gd name="T72" fmla="*/ 729 w 1776"/>
              <a:gd name="T73" fmla="*/ 15 h 1774"/>
              <a:gd name="T74" fmla="*/ 888 w 1776"/>
              <a:gd name="T75" fmla="*/ 0 h 1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6" h="1774">
                <a:moveTo>
                  <a:pt x="888" y="0"/>
                </a:moveTo>
                <a:lnTo>
                  <a:pt x="969" y="4"/>
                </a:lnTo>
                <a:lnTo>
                  <a:pt x="1048" y="15"/>
                </a:lnTo>
                <a:lnTo>
                  <a:pt x="1124" y="32"/>
                </a:lnTo>
                <a:lnTo>
                  <a:pt x="1198" y="57"/>
                </a:lnTo>
                <a:lnTo>
                  <a:pt x="1268" y="86"/>
                </a:lnTo>
                <a:lnTo>
                  <a:pt x="1337" y="121"/>
                </a:lnTo>
                <a:lnTo>
                  <a:pt x="1400" y="163"/>
                </a:lnTo>
                <a:lnTo>
                  <a:pt x="1460" y="209"/>
                </a:lnTo>
                <a:lnTo>
                  <a:pt x="1516" y="260"/>
                </a:lnTo>
                <a:lnTo>
                  <a:pt x="1567" y="316"/>
                </a:lnTo>
                <a:lnTo>
                  <a:pt x="1614" y="376"/>
                </a:lnTo>
                <a:lnTo>
                  <a:pt x="1655" y="440"/>
                </a:lnTo>
                <a:lnTo>
                  <a:pt x="1691" y="507"/>
                </a:lnTo>
                <a:lnTo>
                  <a:pt x="1720" y="577"/>
                </a:lnTo>
                <a:lnTo>
                  <a:pt x="1745" y="652"/>
                </a:lnTo>
                <a:lnTo>
                  <a:pt x="1762" y="727"/>
                </a:lnTo>
                <a:lnTo>
                  <a:pt x="1773" y="807"/>
                </a:lnTo>
                <a:lnTo>
                  <a:pt x="1776" y="887"/>
                </a:lnTo>
                <a:lnTo>
                  <a:pt x="1776" y="887"/>
                </a:lnTo>
                <a:lnTo>
                  <a:pt x="1775" y="939"/>
                </a:lnTo>
                <a:lnTo>
                  <a:pt x="1770" y="990"/>
                </a:lnTo>
                <a:lnTo>
                  <a:pt x="1757" y="1070"/>
                </a:lnTo>
                <a:lnTo>
                  <a:pt x="1737" y="1147"/>
                </a:lnTo>
                <a:lnTo>
                  <a:pt x="1710" y="1222"/>
                </a:lnTo>
                <a:lnTo>
                  <a:pt x="1677" y="1294"/>
                </a:lnTo>
                <a:lnTo>
                  <a:pt x="1638" y="1361"/>
                </a:lnTo>
                <a:lnTo>
                  <a:pt x="1594" y="1424"/>
                </a:lnTo>
                <a:lnTo>
                  <a:pt x="1544" y="1484"/>
                </a:lnTo>
                <a:lnTo>
                  <a:pt x="1489" y="1539"/>
                </a:lnTo>
                <a:lnTo>
                  <a:pt x="1431" y="1589"/>
                </a:lnTo>
                <a:lnTo>
                  <a:pt x="1367" y="1634"/>
                </a:lnTo>
                <a:lnTo>
                  <a:pt x="1299" y="1673"/>
                </a:lnTo>
                <a:lnTo>
                  <a:pt x="1228" y="1706"/>
                </a:lnTo>
                <a:lnTo>
                  <a:pt x="1153" y="1733"/>
                </a:lnTo>
                <a:lnTo>
                  <a:pt x="1076" y="1753"/>
                </a:lnTo>
                <a:lnTo>
                  <a:pt x="997" y="1767"/>
                </a:lnTo>
                <a:lnTo>
                  <a:pt x="946" y="1772"/>
                </a:lnTo>
                <a:lnTo>
                  <a:pt x="893" y="1773"/>
                </a:lnTo>
                <a:lnTo>
                  <a:pt x="888" y="1774"/>
                </a:lnTo>
                <a:lnTo>
                  <a:pt x="883" y="1773"/>
                </a:lnTo>
                <a:lnTo>
                  <a:pt x="872" y="1692"/>
                </a:lnTo>
                <a:lnTo>
                  <a:pt x="854" y="1613"/>
                </a:lnTo>
                <a:lnTo>
                  <a:pt x="831" y="1536"/>
                </a:lnTo>
                <a:lnTo>
                  <a:pt x="800" y="1463"/>
                </a:lnTo>
                <a:lnTo>
                  <a:pt x="765" y="1392"/>
                </a:lnTo>
                <a:lnTo>
                  <a:pt x="724" y="1325"/>
                </a:lnTo>
                <a:lnTo>
                  <a:pt x="678" y="1261"/>
                </a:lnTo>
                <a:lnTo>
                  <a:pt x="627" y="1201"/>
                </a:lnTo>
                <a:lnTo>
                  <a:pt x="572" y="1146"/>
                </a:lnTo>
                <a:lnTo>
                  <a:pt x="512" y="1095"/>
                </a:lnTo>
                <a:lnTo>
                  <a:pt x="449" y="1048"/>
                </a:lnTo>
                <a:lnTo>
                  <a:pt x="382" y="1007"/>
                </a:lnTo>
                <a:lnTo>
                  <a:pt x="311" y="971"/>
                </a:lnTo>
                <a:lnTo>
                  <a:pt x="237" y="941"/>
                </a:lnTo>
                <a:lnTo>
                  <a:pt x="161" y="917"/>
                </a:lnTo>
                <a:lnTo>
                  <a:pt x="82" y="898"/>
                </a:lnTo>
                <a:lnTo>
                  <a:pt x="0" y="887"/>
                </a:lnTo>
                <a:lnTo>
                  <a:pt x="4" y="807"/>
                </a:lnTo>
                <a:lnTo>
                  <a:pt x="15" y="727"/>
                </a:lnTo>
                <a:lnTo>
                  <a:pt x="32" y="652"/>
                </a:lnTo>
                <a:lnTo>
                  <a:pt x="56" y="577"/>
                </a:lnTo>
                <a:lnTo>
                  <a:pt x="87" y="507"/>
                </a:lnTo>
                <a:lnTo>
                  <a:pt x="122" y="440"/>
                </a:lnTo>
                <a:lnTo>
                  <a:pt x="164" y="376"/>
                </a:lnTo>
                <a:lnTo>
                  <a:pt x="210" y="316"/>
                </a:lnTo>
                <a:lnTo>
                  <a:pt x="261" y="260"/>
                </a:lnTo>
                <a:lnTo>
                  <a:pt x="316" y="209"/>
                </a:lnTo>
                <a:lnTo>
                  <a:pt x="376" y="163"/>
                </a:lnTo>
                <a:lnTo>
                  <a:pt x="441" y="121"/>
                </a:lnTo>
                <a:lnTo>
                  <a:pt x="508" y="86"/>
                </a:lnTo>
                <a:lnTo>
                  <a:pt x="579" y="57"/>
                </a:lnTo>
                <a:lnTo>
                  <a:pt x="652" y="32"/>
                </a:lnTo>
                <a:lnTo>
                  <a:pt x="729" y="15"/>
                </a:lnTo>
                <a:lnTo>
                  <a:pt x="807" y="4"/>
                </a:lnTo>
                <a:lnTo>
                  <a:pt x="888" y="0"/>
                </a:lnTo>
                <a:close/>
              </a:path>
            </a:pathLst>
          </a:custGeom>
          <a:solidFill>
            <a:schemeClr val="bg1"/>
          </a:solidFill>
          <a:ln w="0">
            <a:noFill/>
            <a:prstDash val="solid"/>
            <a:round/>
          </a:ln>
        </p:spPr>
        <p:txBody>
          <a:bodyPr vert="horz" wrap="square" lIns="68580" tIns="34290" rIns="68580" bIns="34290" numCol="1" anchor="t"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latin typeface="微软雅黑" panose="020B0503020204020204" pitchFamily="34" charset="-122"/>
              <a:ea typeface="微软雅黑" panose="020B0503020204020204" pitchFamily="34" charset="-122"/>
            </a:endParaRPr>
          </a:p>
        </p:txBody>
      </p:sp>
      <p:sp>
        <p:nvSpPr>
          <p:cNvPr id="44" name="íṧ1ïḓê">
            <a:extLst>
              <a:ext uri="{FF2B5EF4-FFF2-40B4-BE49-F238E27FC236}">
                <a16:creationId xmlns="" xmlns:a16="http://schemas.microsoft.com/office/drawing/2014/main" id="{7FAEDF2A-640E-4DB4-82D0-D29E2C088D6D}"/>
              </a:ext>
            </a:extLst>
          </p:cNvPr>
          <p:cNvSpPr/>
          <p:nvPr/>
        </p:nvSpPr>
        <p:spPr bwMode="auto">
          <a:xfrm>
            <a:off x="4001415" y="1466654"/>
            <a:ext cx="464372" cy="463030"/>
          </a:xfrm>
          <a:custGeom>
            <a:avLst/>
            <a:gdLst>
              <a:gd name="T0" fmla="*/ 345 w 691"/>
              <a:gd name="T1" fmla="*/ 0 h 689"/>
              <a:gd name="T2" fmla="*/ 397 w 691"/>
              <a:gd name="T3" fmla="*/ 4 h 689"/>
              <a:gd name="T4" fmla="*/ 446 w 691"/>
              <a:gd name="T5" fmla="*/ 15 h 689"/>
              <a:gd name="T6" fmla="*/ 491 w 691"/>
              <a:gd name="T7" fmla="*/ 32 h 689"/>
              <a:gd name="T8" fmla="*/ 534 w 691"/>
              <a:gd name="T9" fmla="*/ 55 h 689"/>
              <a:gd name="T10" fmla="*/ 571 w 691"/>
              <a:gd name="T11" fmla="*/ 84 h 689"/>
              <a:gd name="T12" fmla="*/ 606 w 691"/>
              <a:gd name="T13" fmla="*/ 118 h 689"/>
              <a:gd name="T14" fmla="*/ 635 w 691"/>
              <a:gd name="T15" fmla="*/ 156 h 689"/>
              <a:gd name="T16" fmla="*/ 658 w 691"/>
              <a:gd name="T17" fmla="*/ 199 h 689"/>
              <a:gd name="T18" fmla="*/ 676 w 691"/>
              <a:gd name="T19" fmla="*/ 245 h 689"/>
              <a:gd name="T20" fmla="*/ 687 w 691"/>
              <a:gd name="T21" fmla="*/ 294 h 689"/>
              <a:gd name="T22" fmla="*/ 691 w 691"/>
              <a:gd name="T23" fmla="*/ 344 h 689"/>
              <a:gd name="T24" fmla="*/ 687 w 691"/>
              <a:gd name="T25" fmla="*/ 395 h 689"/>
              <a:gd name="T26" fmla="*/ 676 w 691"/>
              <a:gd name="T27" fmla="*/ 444 h 689"/>
              <a:gd name="T28" fmla="*/ 658 w 691"/>
              <a:gd name="T29" fmla="*/ 491 h 689"/>
              <a:gd name="T30" fmla="*/ 635 w 691"/>
              <a:gd name="T31" fmla="*/ 532 h 689"/>
              <a:gd name="T32" fmla="*/ 606 w 691"/>
              <a:gd name="T33" fmla="*/ 571 h 689"/>
              <a:gd name="T34" fmla="*/ 571 w 691"/>
              <a:gd name="T35" fmla="*/ 605 h 689"/>
              <a:gd name="T36" fmla="*/ 534 w 691"/>
              <a:gd name="T37" fmla="*/ 634 h 689"/>
              <a:gd name="T38" fmla="*/ 491 w 691"/>
              <a:gd name="T39" fmla="*/ 658 h 689"/>
              <a:gd name="T40" fmla="*/ 446 w 691"/>
              <a:gd name="T41" fmla="*/ 675 h 689"/>
              <a:gd name="T42" fmla="*/ 397 w 691"/>
              <a:gd name="T43" fmla="*/ 686 h 689"/>
              <a:gd name="T44" fmla="*/ 345 w 691"/>
              <a:gd name="T45" fmla="*/ 689 h 689"/>
              <a:gd name="T46" fmla="*/ 294 w 691"/>
              <a:gd name="T47" fmla="*/ 686 h 689"/>
              <a:gd name="T48" fmla="*/ 245 w 691"/>
              <a:gd name="T49" fmla="*/ 675 h 689"/>
              <a:gd name="T50" fmla="*/ 200 w 691"/>
              <a:gd name="T51" fmla="*/ 658 h 689"/>
              <a:gd name="T52" fmla="*/ 157 w 691"/>
              <a:gd name="T53" fmla="*/ 634 h 689"/>
              <a:gd name="T54" fmla="*/ 118 w 691"/>
              <a:gd name="T55" fmla="*/ 605 h 689"/>
              <a:gd name="T56" fmla="*/ 85 w 691"/>
              <a:gd name="T57" fmla="*/ 571 h 689"/>
              <a:gd name="T58" fmla="*/ 56 w 691"/>
              <a:gd name="T59" fmla="*/ 532 h 689"/>
              <a:gd name="T60" fmla="*/ 33 w 691"/>
              <a:gd name="T61" fmla="*/ 491 h 689"/>
              <a:gd name="T62" fmla="*/ 14 w 691"/>
              <a:gd name="T63" fmla="*/ 444 h 689"/>
              <a:gd name="T64" fmla="*/ 3 w 691"/>
              <a:gd name="T65" fmla="*/ 395 h 689"/>
              <a:gd name="T66" fmla="*/ 0 w 691"/>
              <a:gd name="T67" fmla="*/ 344 h 689"/>
              <a:gd name="T68" fmla="*/ 3 w 691"/>
              <a:gd name="T69" fmla="*/ 294 h 689"/>
              <a:gd name="T70" fmla="*/ 14 w 691"/>
              <a:gd name="T71" fmla="*/ 245 h 689"/>
              <a:gd name="T72" fmla="*/ 33 w 691"/>
              <a:gd name="T73" fmla="*/ 199 h 689"/>
              <a:gd name="T74" fmla="*/ 56 w 691"/>
              <a:gd name="T75" fmla="*/ 156 h 689"/>
              <a:gd name="T76" fmla="*/ 85 w 691"/>
              <a:gd name="T77" fmla="*/ 118 h 689"/>
              <a:gd name="T78" fmla="*/ 118 w 691"/>
              <a:gd name="T79" fmla="*/ 84 h 689"/>
              <a:gd name="T80" fmla="*/ 157 w 691"/>
              <a:gd name="T81" fmla="*/ 55 h 689"/>
              <a:gd name="T82" fmla="*/ 200 w 691"/>
              <a:gd name="T83" fmla="*/ 32 h 689"/>
              <a:gd name="T84" fmla="*/ 245 w 691"/>
              <a:gd name="T85" fmla="*/ 15 h 689"/>
              <a:gd name="T86" fmla="*/ 294 w 691"/>
              <a:gd name="T87" fmla="*/ 4 h 689"/>
              <a:gd name="T88" fmla="*/ 345 w 691"/>
              <a:gd name="T89" fmla="*/ 0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1" h="689">
                <a:moveTo>
                  <a:pt x="345" y="0"/>
                </a:moveTo>
                <a:lnTo>
                  <a:pt x="397" y="4"/>
                </a:lnTo>
                <a:lnTo>
                  <a:pt x="446" y="15"/>
                </a:lnTo>
                <a:lnTo>
                  <a:pt x="491" y="32"/>
                </a:lnTo>
                <a:lnTo>
                  <a:pt x="534" y="55"/>
                </a:lnTo>
                <a:lnTo>
                  <a:pt x="571" y="84"/>
                </a:lnTo>
                <a:lnTo>
                  <a:pt x="606" y="118"/>
                </a:lnTo>
                <a:lnTo>
                  <a:pt x="635" y="156"/>
                </a:lnTo>
                <a:lnTo>
                  <a:pt x="658" y="199"/>
                </a:lnTo>
                <a:lnTo>
                  <a:pt x="676" y="245"/>
                </a:lnTo>
                <a:lnTo>
                  <a:pt x="687" y="294"/>
                </a:lnTo>
                <a:lnTo>
                  <a:pt x="691" y="344"/>
                </a:lnTo>
                <a:lnTo>
                  <a:pt x="687" y="395"/>
                </a:lnTo>
                <a:lnTo>
                  <a:pt x="676" y="444"/>
                </a:lnTo>
                <a:lnTo>
                  <a:pt x="658" y="491"/>
                </a:lnTo>
                <a:lnTo>
                  <a:pt x="635" y="532"/>
                </a:lnTo>
                <a:lnTo>
                  <a:pt x="606" y="571"/>
                </a:lnTo>
                <a:lnTo>
                  <a:pt x="571" y="605"/>
                </a:lnTo>
                <a:lnTo>
                  <a:pt x="534" y="634"/>
                </a:lnTo>
                <a:lnTo>
                  <a:pt x="491" y="658"/>
                </a:lnTo>
                <a:lnTo>
                  <a:pt x="446" y="675"/>
                </a:lnTo>
                <a:lnTo>
                  <a:pt x="397" y="686"/>
                </a:lnTo>
                <a:lnTo>
                  <a:pt x="345" y="689"/>
                </a:lnTo>
                <a:lnTo>
                  <a:pt x="294" y="686"/>
                </a:lnTo>
                <a:lnTo>
                  <a:pt x="245" y="675"/>
                </a:lnTo>
                <a:lnTo>
                  <a:pt x="200" y="658"/>
                </a:lnTo>
                <a:lnTo>
                  <a:pt x="157" y="634"/>
                </a:lnTo>
                <a:lnTo>
                  <a:pt x="118" y="605"/>
                </a:lnTo>
                <a:lnTo>
                  <a:pt x="85" y="571"/>
                </a:lnTo>
                <a:lnTo>
                  <a:pt x="56" y="532"/>
                </a:lnTo>
                <a:lnTo>
                  <a:pt x="33" y="491"/>
                </a:lnTo>
                <a:lnTo>
                  <a:pt x="14" y="444"/>
                </a:lnTo>
                <a:lnTo>
                  <a:pt x="3" y="395"/>
                </a:lnTo>
                <a:lnTo>
                  <a:pt x="0" y="344"/>
                </a:lnTo>
                <a:lnTo>
                  <a:pt x="3" y="294"/>
                </a:lnTo>
                <a:lnTo>
                  <a:pt x="14" y="245"/>
                </a:lnTo>
                <a:lnTo>
                  <a:pt x="33" y="199"/>
                </a:lnTo>
                <a:lnTo>
                  <a:pt x="56" y="156"/>
                </a:lnTo>
                <a:lnTo>
                  <a:pt x="85" y="118"/>
                </a:lnTo>
                <a:lnTo>
                  <a:pt x="118" y="84"/>
                </a:lnTo>
                <a:lnTo>
                  <a:pt x="157" y="55"/>
                </a:lnTo>
                <a:lnTo>
                  <a:pt x="200" y="32"/>
                </a:lnTo>
                <a:lnTo>
                  <a:pt x="245" y="15"/>
                </a:lnTo>
                <a:lnTo>
                  <a:pt x="294" y="4"/>
                </a:lnTo>
                <a:lnTo>
                  <a:pt x="345" y="0"/>
                </a:lnTo>
                <a:close/>
              </a:path>
            </a:pathLst>
          </a:custGeom>
          <a:solidFill>
            <a:srgbClr val="FFC000"/>
          </a:solidFill>
          <a:ln w="57150">
            <a:solidFill>
              <a:schemeClr val="bg1"/>
            </a:solidFill>
            <a:prstDash val="solid"/>
            <a:round/>
          </a:ln>
          <a:effectLst/>
        </p:spPr>
        <p:txBody>
          <a:bodyPr vert="horz" wrap="square" lIns="68580" tIns="34290" rIns="68580" bIns="34290" numCol="1" anchor="ctr" anchorCtr="0" compatLnSpc="1">
            <a:normAutofit/>
          </a:bodyPr>
          <a:lstStyle/>
          <a:p>
            <a:pPr algn="ctr"/>
            <a:r>
              <a:rPr lang="en-US" altLang="zh-CN" sz="2100" b="1" dirty="0">
                <a:latin typeface="微软雅黑" panose="020B0503020204020204" pitchFamily="34" charset="-122"/>
                <a:ea typeface="微软雅黑" panose="020B0503020204020204" pitchFamily="34" charset="-122"/>
              </a:rPr>
              <a:t>1</a:t>
            </a:r>
            <a:endParaRPr lang="en-US" sz="2100" b="1" dirty="0">
              <a:latin typeface="微软雅黑" panose="020B0503020204020204" pitchFamily="34" charset="-122"/>
              <a:ea typeface="微软雅黑" panose="020B0503020204020204" pitchFamily="34" charset="-122"/>
            </a:endParaRPr>
          </a:p>
        </p:txBody>
      </p:sp>
      <p:sp>
        <p:nvSpPr>
          <p:cNvPr id="45" name="iṣlîḋé">
            <a:extLst>
              <a:ext uri="{FF2B5EF4-FFF2-40B4-BE49-F238E27FC236}">
                <a16:creationId xmlns="" xmlns:a16="http://schemas.microsoft.com/office/drawing/2014/main" id="{6BEE6646-A1B2-4D0E-9B95-E3B67F899D78}"/>
              </a:ext>
            </a:extLst>
          </p:cNvPr>
          <p:cNvSpPr/>
          <p:nvPr/>
        </p:nvSpPr>
        <p:spPr bwMode="auto">
          <a:xfrm>
            <a:off x="4562419" y="2105500"/>
            <a:ext cx="1191798" cy="1190456"/>
          </a:xfrm>
          <a:custGeom>
            <a:avLst/>
            <a:gdLst>
              <a:gd name="T0" fmla="*/ 969 w 1777"/>
              <a:gd name="T1" fmla="*/ 4 h 1774"/>
              <a:gd name="T2" fmla="*/ 1124 w 1777"/>
              <a:gd name="T3" fmla="*/ 32 h 1774"/>
              <a:gd name="T4" fmla="*/ 1268 w 1777"/>
              <a:gd name="T5" fmla="*/ 85 h 1774"/>
              <a:gd name="T6" fmla="*/ 1400 w 1777"/>
              <a:gd name="T7" fmla="*/ 162 h 1774"/>
              <a:gd name="T8" fmla="*/ 1516 w 1777"/>
              <a:gd name="T9" fmla="*/ 260 h 1774"/>
              <a:gd name="T10" fmla="*/ 1614 w 1777"/>
              <a:gd name="T11" fmla="*/ 376 h 1774"/>
              <a:gd name="T12" fmla="*/ 1691 w 1777"/>
              <a:gd name="T13" fmla="*/ 507 h 1774"/>
              <a:gd name="T14" fmla="*/ 1745 w 1777"/>
              <a:gd name="T15" fmla="*/ 651 h 1774"/>
              <a:gd name="T16" fmla="*/ 1773 w 1777"/>
              <a:gd name="T17" fmla="*/ 806 h 1774"/>
              <a:gd name="T18" fmla="*/ 1773 w 1777"/>
              <a:gd name="T19" fmla="*/ 967 h 1774"/>
              <a:gd name="T20" fmla="*/ 1745 w 1777"/>
              <a:gd name="T21" fmla="*/ 1122 h 1774"/>
              <a:gd name="T22" fmla="*/ 1691 w 1777"/>
              <a:gd name="T23" fmla="*/ 1266 h 1774"/>
              <a:gd name="T24" fmla="*/ 1614 w 1777"/>
              <a:gd name="T25" fmla="*/ 1398 h 1774"/>
              <a:gd name="T26" fmla="*/ 1516 w 1777"/>
              <a:gd name="T27" fmla="*/ 1514 h 1774"/>
              <a:gd name="T28" fmla="*/ 1400 w 1777"/>
              <a:gd name="T29" fmla="*/ 1611 h 1774"/>
              <a:gd name="T30" fmla="*/ 1268 w 1777"/>
              <a:gd name="T31" fmla="*/ 1688 h 1774"/>
              <a:gd name="T32" fmla="*/ 1124 w 1777"/>
              <a:gd name="T33" fmla="*/ 1742 h 1774"/>
              <a:gd name="T34" fmla="*/ 969 w 1777"/>
              <a:gd name="T35" fmla="*/ 1770 h 1774"/>
              <a:gd name="T36" fmla="*/ 883 w 1777"/>
              <a:gd name="T37" fmla="*/ 1774 h 1774"/>
              <a:gd name="T38" fmla="*/ 780 w 1777"/>
              <a:gd name="T39" fmla="*/ 1766 h 1774"/>
              <a:gd name="T40" fmla="*/ 623 w 1777"/>
              <a:gd name="T41" fmla="*/ 1733 h 1774"/>
              <a:gd name="T42" fmla="*/ 479 w 1777"/>
              <a:gd name="T43" fmla="*/ 1674 h 1774"/>
              <a:gd name="T44" fmla="*/ 348 w 1777"/>
              <a:gd name="T45" fmla="*/ 1589 h 1774"/>
              <a:gd name="T46" fmla="*/ 233 w 1777"/>
              <a:gd name="T47" fmla="*/ 1486 h 1774"/>
              <a:gd name="T48" fmla="*/ 139 w 1777"/>
              <a:gd name="T49" fmla="*/ 1363 h 1774"/>
              <a:gd name="T50" fmla="*/ 67 w 1777"/>
              <a:gd name="T51" fmla="*/ 1225 h 1774"/>
              <a:gd name="T52" fmla="*/ 21 w 1777"/>
              <a:gd name="T53" fmla="*/ 1075 h 1774"/>
              <a:gd name="T54" fmla="*/ 3 w 1777"/>
              <a:gd name="T55" fmla="*/ 944 h 1774"/>
              <a:gd name="T56" fmla="*/ 0 w 1777"/>
              <a:gd name="T57" fmla="*/ 887 h 1774"/>
              <a:gd name="T58" fmla="*/ 161 w 1777"/>
              <a:gd name="T59" fmla="*/ 857 h 1774"/>
              <a:gd name="T60" fmla="*/ 310 w 1777"/>
              <a:gd name="T61" fmla="*/ 803 h 1774"/>
              <a:gd name="T62" fmla="*/ 449 w 1777"/>
              <a:gd name="T63" fmla="*/ 726 h 1774"/>
              <a:gd name="T64" fmla="*/ 572 w 1777"/>
              <a:gd name="T65" fmla="*/ 628 h 1774"/>
              <a:gd name="T66" fmla="*/ 678 w 1777"/>
              <a:gd name="T67" fmla="*/ 512 h 1774"/>
              <a:gd name="T68" fmla="*/ 765 w 1777"/>
              <a:gd name="T69" fmla="*/ 382 h 1774"/>
              <a:gd name="T70" fmla="*/ 831 w 1777"/>
              <a:gd name="T71" fmla="*/ 238 h 1774"/>
              <a:gd name="T72" fmla="*/ 872 w 1777"/>
              <a:gd name="T73" fmla="*/ 82 h 1774"/>
              <a:gd name="T74" fmla="*/ 888 w 1777"/>
              <a:gd name="T75" fmla="*/ 0 h 1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7" h="1774">
                <a:moveTo>
                  <a:pt x="888" y="0"/>
                </a:moveTo>
                <a:lnTo>
                  <a:pt x="969" y="4"/>
                </a:lnTo>
                <a:lnTo>
                  <a:pt x="1047" y="14"/>
                </a:lnTo>
                <a:lnTo>
                  <a:pt x="1124" y="32"/>
                </a:lnTo>
                <a:lnTo>
                  <a:pt x="1197" y="56"/>
                </a:lnTo>
                <a:lnTo>
                  <a:pt x="1268" y="85"/>
                </a:lnTo>
                <a:lnTo>
                  <a:pt x="1336" y="122"/>
                </a:lnTo>
                <a:lnTo>
                  <a:pt x="1400" y="162"/>
                </a:lnTo>
                <a:lnTo>
                  <a:pt x="1460" y="208"/>
                </a:lnTo>
                <a:lnTo>
                  <a:pt x="1516" y="260"/>
                </a:lnTo>
                <a:lnTo>
                  <a:pt x="1568" y="316"/>
                </a:lnTo>
                <a:lnTo>
                  <a:pt x="1614" y="376"/>
                </a:lnTo>
                <a:lnTo>
                  <a:pt x="1654" y="439"/>
                </a:lnTo>
                <a:lnTo>
                  <a:pt x="1691" y="507"/>
                </a:lnTo>
                <a:lnTo>
                  <a:pt x="1720" y="578"/>
                </a:lnTo>
                <a:lnTo>
                  <a:pt x="1745" y="651"/>
                </a:lnTo>
                <a:lnTo>
                  <a:pt x="1762" y="727"/>
                </a:lnTo>
                <a:lnTo>
                  <a:pt x="1773" y="806"/>
                </a:lnTo>
                <a:lnTo>
                  <a:pt x="1777" y="887"/>
                </a:lnTo>
                <a:lnTo>
                  <a:pt x="1773" y="967"/>
                </a:lnTo>
                <a:lnTo>
                  <a:pt x="1762" y="1045"/>
                </a:lnTo>
                <a:lnTo>
                  <a:pt x="1745" y="1122"/>
                </a:lnTo>
                <a:lnTo>
                  <a:pt x="1720" y="1195"/>
                </a:lnTo>
                <a:lnTo>
                  <a:pt x="1691" y="1266"/>
                </a:lnTo>
                <a:lnTo>
                  <a:pt x="1654" y="1333"/>
                </a:lnTo>
                <a:lnTo>
                  <a:pt x="1614" y="1398"/>
                </a:lnTo>
                <a:lnTo>
                  <a:pt x="1568" y="1458"/>
                </a:lnTo>
                <a:lnTo>
                  <a:pt x="1516" y="1514"/>
                </a:lnTo>
                <a:lnTo>
                  <a:pt x="1460" y="1565"/>
                </a:lnTo>
                <a:lnTo>
                  <a:pt x="1400" y="1611"/>
                </a:lnTo>
                <a:lnTo>
                  <a:pt x="1336" y="1652"/>
                </a:lnTo>
                <a:lnTo>
                  <a:pt x="1268" y="1688"/>
                </a:lnTo>
                <a:lnTo>
                  <a:pt x="1197" y="1718"/>
                </a:lnTo>
                <a:lnTo>
                  <a:pt x="1124" y="1742"/>
                </a:lnTo>
                <a:lnTo>
                  <a:pt x="1047" y="1759"/>
                </a:lnTo>
                <a:lnTo>
                  <a:pt x="969" y="1770"/>
                </a:lnTo>
                <a:lnTo>
                  <a:pt x="888" y="1774"/>
                </a:lnTo>
                <a:lnTo>
                  <a:pt x="883" y="1774"/>
                </a:lnTo>
                <a:lnTo>
                  <a:pt x="831" y="1771"/>
                </a:lnTo>
                <a:lnTo>
                  <a:pt x="780" y="1766"/>
                </a:lnTo>
                <a:lnTo>
                  <a:pt x="700" y="1753"/>
                </a:lnTo>
                <a:lnTo>
                  <a:pt x="623" y="1733"/>
                </a:lnTo>
                <a:lnTo>
                  <a:pt x="549" y="1707"/>
                </a:lnTo>
                <a:lnTo>
                  <a:pt x="479" y="1674"/>
                </a:lnTo>
                <a:lnTo>
                  <a:pt x="411" y="1635"/>
                </a:lnTo>
                <a:lnTo>
                  <a:pt x="348" y="1589"/>
                </a:lnTo>
                <a:lnTo>
                  <a:pt x="288" y="1539"/>
                </a:lnTo>
                <a:lnTo>
                  <a:pt x="233" y="1486"/>
                </a:lnTo>
                <a:lnTo>
                  <a:pt x="185" y="1426"/>
                </a:lnTo>
                <a:lnTo>
                  <a:pt x="139" y="1363"/>
                </a:lnTo>
                <a:lnTo>
                  <a:pt x="100" y="1295"/>
                </a:lnTo>
                <a:lnTo>
                  <a:pt x="67" y="1225"/>
                </a:lnTo>
                <a:lnTo>
                  <a:pt x="40" y="1151"/>
                </a:lnTo>
                <a:lnTo>
                  <a:pt x="21" y="1075"/>
                </a:lnTo>
                <a:lnTo>
                  <a:pt x="7" y="995"/>
                </a:lnTo>
                <a:lnTo>
                  <a:pt x="3" y="944"/>
                </a:lnTo>
                <a:lnTo>
                  <a:pt x="0" y="892"/>
                </a:lnTo>
                <a:lnTo>
                  <a:pt x="0" y="887"/>
                </a:lnTo>
                <a:lnTo>
                  <a:pt x="82" y="875"/>
                </a:lnTo>
                <a:lnTo>
                  <a:pt x="161" y="857"/>
                </a:lnTo>
                <a:lnTo>
                  <a:pt x="237" y="833"/>
                </a:lnTo>
                <a:lnTo>
                  <a:pt x="310" y="803"/>
                </a:lnTo>
                <a:lnTo>
                  <a:pt x="381" y="766"/>
                </a:lnTo>
                <a:lnTo>
                  <a:pt x="449" y="726"/>
                </a:lnTo>
                <a:lnTo>
                  <a:pt x="512" y="679"/>
                </a:lnTo>
                <a:lnTo>
                  <a:pt x="572" y="628"/>
                </a:lnTo>
                <a:lnTo>
                  <a:pt x="627" y="572"/>
                </a:lnTo>
                <a:lnTo>
                  <a:pt x="678" y="512"/>
                </a:lnTo>
                <a:lnTo>
                  <a:pt x="723" y="449"/>
                </a:lnTo>
                <a:lnTo>
                  <a:pt x="765" y="382"/>
                </a:lnTo>
                <a:lnTo>
                  <a:pt x="800" y="311"/>
                </a:lnTo>
                <a:lnTo>
                  <a:pt x="831" y="238"/>
                </a:lnTo>
                <a:lnTo>
                  <a:pt x="854" y="161"/>
                </a:lnTo>
                <a:lnTo>
                  <a:pt x="872" y="82"/>
                </a:lnTo>
                <a:lnTo>
                  <a:pt x="883" y="0"/>
                </a:lnTo>
                <a:lnTo>
                  <a:pt x="888" y="0"/>
                </a:lnTo>
                <a:close/>
              </a:path>
            </a:pathLst>
          </a:custGeom>
          <a:solidFill>
            <a:srgbClr val="FFC000"/>
          </a:solidFill>
          <a:ln w="0">
            <a:noFill/>
            <a:prstDash val="solid"/>
            <a:round/>
          </a:ln>
        </p:spPr>
        <p:txBody>
          <a:bodyPr vert="horz" wrap="square" lIns="68580" tIns="34290" rIns="68580" bIns="34290" numCol="1" anchor="t"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latin typeface="微软雅黑" panose="020B0503020204020204" pitchFamily="34" charset="-122"/>
              <a:ea typeface="微软雅黑" panose="020B0503020204020204" pitchFamily="34" charset="-122"/>
            </a:endParaRPr>
          </a:p>
        </p:txBody>
      </p:sp>
      <p:sp>
        <p:nvSpPr>
          <p:cNvPr id="46" name="ïŝḷîḓè">
            <a:extLst>
              <a:ext uri="{FF2B5EF4-FFF2-40B4-BE49-F238E27FC236}">
                <a16:creationId xmlns="" xmlns:a16="http://schemas.microsoft.com/office/drawing/2014/main" id="{9D048E30-5374-4AED-86BF-CB236C82CAE2}"/>
              </a:ext>
            </a:extLst>
          </p:cNvPr>
          <p:cNvSpPr/>
          <p:nvPr/>
        </p:nvSpPr>
        <p:spPr bwMode="auto">
          <a:xfrm>
            <a:off x="5347555" y="2121606"/>
            <a:ext cx="464372" cy="463030"/>
          </a:xfrm>
          <a:custGeom>
            <a:avLst/>
            <a:gdLst>
              <a:gd name="T0" fmla="*/ 346 w 691"/>
              <a:gd name="T1" fmla="*/ 0 h 689"/>
              <a:gd name="T2" fmla="*/ 397 w 691"/>
              <a:gd name="T3" fmla="*/ 4 h 689"/>
              <a:gd name="T4" fmla="*/ 446 w 691"/>
              <a:gd name="T5" fmla="*/ 15 h 689"/>
              <a:gd name="T6" fmla="*/ 491 w 691"/>
              <a:gd name="T7" fmla="*/ 32 h 689"/>
              <a:gd name="T8" fmla="*/ 534 w 691"/>
              <a:gd name="T9" fmla="*/ 55 h 689"/>
              <a:gd name="T10" fmla="*/ 573 w 691"/>
              <a:gd name="T11" fmla="*/ 84 h 689"/>
              <a:gd name="T12" fmla="*/ 606 w 691"/>
              <a:gd name="T13" fmla="*/ 118 h 689"/>
              <a:gd name="T14" fmla="*/ 635 w 691"/>
              <a:gd name="T15" fmla="*/ 157 h 689"/>
              <a:gd name="T16" fmla="*/ 660 w 691"/>
              <a:gd name="T17" fmla="*/ 199 h 689"/>
              <a:gd name="T18" fmla="*/ 677 w 691"/>
              <a:gd name="T19" fmla="*/ 245 h 689"/>
              <a:gd name="T20" fmla="*/ 688 w 691"/>
              <a:gd name="T21" fmla="*/ 294 h 689"/>
              <a:gd name="T22" fmla="*/ 691 w 691"/>
              <a:gd name="T23" fmla="*/ 345 h 689"/>
              <a:gd name="T24" fmla="*/ 688 w 691"/>
              <a:gd name="T25" fmla="*/ 395 h 689"/>
              <a:gd name="T26" fmla="*/ 677 w 691"/>
              <a:gd name="T27" fmla="*/ 444 h 689"/>
              <a:gd name="T28" fmla="*/ 660 w 691"/>
              <a:gd name="T29" fmla="*/ 490 h 689"/>
              <a:gd name="T30" fmla="*/ 635 w 691"/>
              <a:gd name="T31" fmla="*/ 532 h 689"/>
              <a:gd name="T32" fmla="*/ 606 w 691"/>
              <a:gd name="T33" fmla="*/ 571 h 689"/>
              <a:gd name="T34" fmla="*/ 573 w 691"/>
              <a:gd name="T35" fmla="*/ 605 h 689"/>
              <a:gd name="T36" fmla="*/ 534 w 691"/>
              <a:gd name="T37" fmla="*/ 634 h 689"/>
              <a:gd name="T38" fmla="*/ 491 w 691"/>
              <a:gd name="T39" fmla="*/ 658 h 689"/>
              <a:gd name="T40" fmla="*/ 446 w 691"/>
              <a:gd name="T41" fmla="*/ 675 h 689"/>
              <a:gd name="T42" fmla="*/ 397 w 691"/>
              <a:gd name="T43" fmla="*/ 686 h 689"/>
              <a:gd name="T44" fmla="*/ 346 w 691"/>
              <a:gd name="T45" fmla="*/ 689 h 689"/>
              <a:gd name="T46" fmla="*/ 294 w 691"/>
              <a:gd name="T47" fmla="*/ 686 h 689"/>
              <a:gd name="T48" fmla="*/ 245 w 691"/>
              <a:gd name="T49" fmla="*/ 675 h 689"/>
              <a:gd name="T50" fmla="*/ 200 w 691"/>
              <a:gd name="T51" fmla="*/ 658 h 689"/>
              <a:gd name="T52" fmla="*/ 157 w 691"/>
              <a:gd name="T53" fmla="*/ 634 h 689"/>
              <a:gd name="T54" fmla="*/ 120 w 691"/>
              <a:gd name="T55" fmla="*/ 605 h 689"/>
              <a:gd name="T56" fmla="*/ 85 w 691"/>
              <a:gd name="T57" fmla="*/ 571 h 689"/>
              <a:gd name="T58" fmla="*/ 56 w 691"/>
              <a:gd name="T59" fmla="*/ 532 h 689"/>
              <a:gd name="T60" fmla="*/ 33 w 691"/>
              <a:gd name="T61" fmla="*/ 490 h 689"/>
              <a:gd name="T62" fmla="*/ 14 w 691"/>
              <a:gd name="T63" fmla="*/ 444 h 689"/>
              <a:gd name="T64" fmla="*/ 3 w 691"/>
              <a:gd name="T65" fmla="*/ 395 h 689"/>
              <a:gd name="T66" fmla="*/ 0 w 691"/>
              <a:gd name="T67" fmla="*/ 345 h 689"/>
              <a:gd name="T68" fmla="*/ 3 w 691"/>
              <a:gd name="T69" fmla="*/ 294 h 689"/>
              <a:gd name="T70" fmla="*/ 14 w 691"/>
              <a:gd name="T71" fmla="*/ 245 h 689"/>
              <a:gd name="T72" fmla="*/ 33 w 691"/>
              <a:gd name="T73" fmla="*/ 199 h 689"/>
              <a:gd name="T74" fmla="*/ 56 w 691"/>
              <a:gd name="T75" fmla="*/ 157 h 689"/>
              <a:gd name="T76" fmla="*/ 85 w 691"/>
              <a:gd name="T77" fmla="*/ 118 h 689"/>
              <a:gd name="T78" fmla="*/ 120 w 691"/>
              <a:gd name="T79" fmla="*/ 84 h 689"/>
              <a:gd name="T80" fmla="*/ 157 w 691"/>
              <a:gd name="T81" fmla="*/ 55 h 689"/>
              <a:gd name="T82" fmla="*/ 200 w 691"/>
              <a:gd name="T83" fmla="*/ 32 h 689"/>
              <a:gd name="T84" fmla="*/ 245 w 691"/>
              <a:gd name="T85" fmla="*/ 15 h 689"/>
              <a:gd name="T86" fmla="*/ 294 w 691"/>
              <a:gd name="T87" fmla="*/ 4 h 689"/>
              <a:gd name="T88" fmla="*/ 346 w 691"/>
              <a:gd name="T89" fmla="*/ 0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1" h="689">
                <a:moveTo>
                  <a:pt x="346" y="0"/>
                </a:moveTo>
                <a:lnTo>
                  <a:pt x="397" y="4"/>
                </a:lnTo>
                <a:lnTo>
                  <a:pt x="446" y="15"/>
                </a:lnTo>
                <a:lnTo>
                  <a:pt x="491" y="32"/>
                </a:lnTo>
                <a:lnTo>
                  <a:pt x="534" y="55"/>
                </a:lnTo>
                <a:lnTo>
                  <a:pt x="573" y="84"/>
                </a:lnTo>
                <a:lnTo>
                  <a:pt x="606" y="118"/>
                </a:lnTo>
                <a:lnTo>
                  <a:pt x="635" y="157"/>
                </a:lnTo>
                <a:lnTo>
                  <a:pt x="660" y="199"/>
                </a:lnTo>
                <a:lnTo>
                  <a:pt x="677" y="245"/>
                </a:lnTo>
                <a:lnTo>
                  <a:pt x="688" y="294"/>
                </a:lnTo>
                <a:lnTo>
                  <a:pt x="691" y="345"/>
                </a:lnTo>
                <a:lnTo>
                  <a:pt x="688" y="395"/>
                </a:lnTo>
                <a:lnTo>
                  <a:pt x="677" y="444"/>
                </a:lnTo>
                <a:lnTo>
                  <a:pt x="660" y="490"/>
                </a:lnTo>
                <a:lnTo>
                  <a:pt x="635" y="532"/>
                </a:lnTo>
                <a:lnTo>
                  <a:pt x="606" y="571"/>
                </a:lnTo>
                <a:lnTo>
                  <a:pt x="573" y="605"/>
                </a:lnTo>
                <a:lnTo>
                  <a:pt x="534" y="634"/>
                </a:lnTo>
                <a:lnTo>
                  <a:pt x="491" y="658"/>
                </a:lnTo>
                <a:lnTo>
                  <a:pt x="446" y="675"/>
                </a:lnTo>
                <a:lnTo>
                  <a:pt x="397" y="686"/>
                </a:lnTo>
                <a:lnTo>
                  <a:pt x="346" y="689"/>
                </a:lnTo>
                <a:lnTo>
                  <a:pt x="294" y="686"/>
                </a:lnTo>
                <a:lnTo>
                  <a:pt x="245" y="675"/>
                </a:lnTo>
                <a:lnTo>
                  <a:pt x="200" y="658"/>
                </a:lnTo>
                <a:lnTo>
                  <a:pt x="157" y="634"/>
                </a:lnTo>
                <a:lnTo>
                  <a:pt x="120" y="605"/>
                </a:lnTo>
                <a:lnTo>
                  <a:pt x="85" y="571"/>
                </a:lnTo>
                <a:lnTo>
                  <a:pt x="56" y="532"/>
                </a:lnTo>
                <a:lnTo>
                  <a:pt x="33" y="490"/>
                </a:lnTo>
                <a:lnTo>
                  <a:pt x="14" y="444"/>
                </a:lnTo>
                <a:lnTo>
                  <a:pt x="3" y="395"/>
                </a:lnTo>
                <a:lnTo>
                  <a:pt x="0" y="345"/>
                </a:lnTo>
                <a:lnTo>
                  <a:pt x="3" y="294"/>
                </a:lnTo>
                <a:lnTo>
                  <a:pt x="14" y="245"/>
                </a:lnTo>
                <a:lnTo>
                  <a:pt x="33" y="199"/>
                </a:lnTo>
                <a:lnTo>
                  <a:pt x="56" y="157"/>
                </a:lnTo>
                <a:lnTo>
                  <a:pt x="85" y="118"/>
                </a:lnTo>
                <a:lnTo>
                  <a:pt x="120" y="84"/>
                </a:lnTo>
                <a:lnTo>
                  <a:pt x="157" y="55"/>
                </a:lnTo>
                <a:lnTo>
                  <a:pt x="200" y="32"/>
                </a:lnTo>
                <a:lnTo>
                  <a:pt x="245" y="15"/>
                </a:lnTo>
                <a:lnTo>
                  <a:pt x="294" y="4"/>
                </a:lnTo>
                <a:lnTo>
                  <a:pt x="346" y="0"/>
                </a:lnTo>
                <a:close/>
              </a:path>
            </a:pathLst>
          </a:custGeom>
          <a:solidFill>
            <a:srgbClr val="FFFFFF"/>
          </a:solidFill>
          <a:ln w="57150">
            <a:solidFill>
              <a:srgbClr val="FFC000"/>
            </a:solidFill>
            <a:prstDash val="solid"/>
            <a:round/>
          </a:ln>
          <a:effectLst/>
        </p:spPr>
        <p:txBody>
          <a:bodyPr vert="horz" wrap="square" lIns="68580" tIns="34290" rIns="68580" bIns="34290" numCol="1" anchor="ctr" anchorCtr="0" compatLnSpc="1">
            <a:normAutofit/>
          </a:bodyPr>
          <a:lstStyle/>
          <a:p>
            <a:pPr algn="ctr"/>
            <a:r>
              <a:rPr lang="en-US" altLang="zh-CN" sz="2100" b="1" dirty="0">
                <a:latin typeface="微软雅黑" panose="020B0503020204020204" pitchFamily="34" charset="-122"/>
                <a:ea typeface="微软雅黑" panose="020B0503020204020204" pitchFamily="34" charset="-122"/>
              </a:rPr>
              <a:t>2</a:t>
            </a:r>
            <a:endParaRPr lang="en-US" sz="2100" b="1" dirty="0">
              <a:latin typeface="微软雅黑" panose="020B0503020204020204" pitchFamily="34" charset="-122"/>
              <a:ea typeface="微软雅黑" panose="020B0503020204020204" pitchFamily="34" charset="-122"/>
            </a:endParaRPr>
          </a:p>
        </p:txBody>
      </p:sp>
      <p:sp>
        <p:nvSpPr>
          <p:cNvPr id="48" name="ïṩlîḑé">
            <a:extLst>
              <a:ext uri="{FF2B5EF4-FFF2-40B4-BE49-F238E27FC236}">
                <a16:creationId xmlns="" xmlns:a16="http://schemas.microsoft.com/office/drawing/2014/main" id="{95F0D645-4017-4898-9D5D-97839E2F68A8}"/>
              </a:ext>
            </a:extLst>
          </p:cNvPr>
          <p:cNvSpPr/>
          <p:nvPr/>
        </p:nvSpPr>
        <p:spPr bwMode="auto">
          <a:xfrm>
            <a:off x="3962493" y="2701399"/>
            <a:ext cx="1191798" cy="1189114"/>
          </a:xfrm>
          <a:custGeom>
            <a:avLst/>
            <a:gdLst>
              <a:gd name="T0" fmla="*/ 893 w 1776"/>
              <a:gd name="T1" fmla="*/ 0 h 1772"/>
              <a:gd name="T2" fmla="*/ 922 w 1776"/>
              <a:gd name="T3" fmla="*/ 160 h 1772"/>
              <a:gd name="T4" fmla="*/ 977 w 1776"/>
              <a:gd name="T5" fmla="*/ 308 h 1772"/>
              <a:gd name="T6" fmla="*/ 1054 w 1776"/>
              <a:gd name="T7" fmla="*/ 446 h 1772"/>
              <a:gd name="T8" fmla="*/ 1151 w 1776"/>
              <a:gd name="T9" fmla="*/ 568 h 1772"/>
              <a:gd name="T10" fmla="*/ 1266 w 1776"/>
              <a:gd name="T11" fmla="*/ 674 h 1772"/>
              <a:gd name="T12" fmla="*/ 1396 w 1776"/>
              <a:gd name="T13" fmla="*/ 761 h 1772"/>
              <a:gd name="T14" fmla="*/ 1539 w 1776"/>
              <a:gd name="T15" fmla="*/ 827 h 1772"/>
              <a:gd name="T16" fmla="*/ 1695 w 1776"/>
              <a:gd name="T17" fmla="*/ 870 h 1772"/>
              <a:gd name="T18" fmla="*/ 1776 w 1776"/>
              <a:gd name="T19" fmla="*/ 887 h 1772"/>
              <a:gd name="T20" fmla="*/ 1762 w 1776"/>
              <a:gd name="T21" fmla="*/ 1045 h 1772"/>
              <a:gd name="T22" fmla="*/ 1720 w 1776"/>
              <a:gd name="T23" fmla="*/ 1195 h 1772"/>
              <a:gd name="T24" fmla="*/ 1654 w 1776"/>
              <a:gd name="T25" fmla="*/ 1333 h 1772"/>
              <a:gd name="T26" fmla="*/ 1566 w 1776"/>
              <a:gd name="T27" fmla="*/ 1458 h 1772"/>
              <a:gd name="T28" fmla="*/ 1460 w 1776"/>
              <a:gd name="T29" fmla="*/ 1564 h 1772"/>
              <a:gd name="T30" fmla="*/ 1335 w 1776"/>
              <a:gd name="T31" fmla="*/ 1652 h 1772"/>
              <a:gd name="T32" fmla="*/ 1197 w 1776"/>
              <a:gd name="T33" fmla="*/ 1717 h 1772"/>
              <a:gd name="T34" fmla="*/ 1047 w 1776"/>
              <a:gd name="T35" fmla="*/ 1759 h 1772"/>
              <a:gd name="T36" fmla="*/ 888 w 1776"/>
              <a:gd name="T37" fmla="*/ 1772 h 1772"/>
              <a:gd name="T38" fmla="*/ 728 w 1776"/>
              <a:gd name="T39" fmla="*/ 1759 h 1772"/>
              <a:gd name="T40" fmla="*/ 578 w 1776"/>
              <a:gd name="T41" fmla="*/ 1717 h 1772"/>
              <a:gd name="T42" fmla="*/ 440 w 1776"/>
              <a:gd name="T43" fmla="*/ 1652 h 1772"/>
              <a:gd name="T44" fmla="*/ 316 w 1776"/>
              <a:gd name="T45" fmla="*/ 1564 h 1772"/>
              <a:gd name="T46" fmla="*/ 209 w 1776"/>
              <a:gd name="T47" fmla="*/ 1458 h 1772"/>
              <a:gd name="T48" fmla="*/ 121 w 1776"/>
              <a:gd name="T49" fmla="*/ 1333 h 1772"/>
              <a:gd name="T50" fmla="*/ 56 w 1776"/>
              <a:gd name="T51" fmla="*/ 1195 h 1772"/>
              <a:gd name="T52" fmla="*/ 15 w 1776"/>
              <a:gd name="T53" fmla="*/ 1045 h 1772"/>
              <a:gd name="T54" fmla="*/ 0 w 1776"/>
              <a:gd name="T55" fmla="*/ 887 h 1772"/>
              <a:gd name="T56" fmla="*/ 2 w 1776"/>
              <a:gd name="T57" fmla="*/ 829 h 1772"/>
              <a:gd name="T58" fmla="*/ 20 w 1776"/>
              <a:gd name="T59" fmla="*/ 699 h 1772"/>
              <a:gd name="T60" fmla="*/ 67 w 1776"/>
              <a:gd name="T61" fmla="*/ 547 h 1772"/>
              <a:gd name="T62" fmla="*/ 139 w 1776"/>
              <a:gd name="T63" fmla="*/ 410 h 1772"/>
              <a:gd name="T64" fmla="*/ 233 w 1776"/>
              <a:gd name="T65" fmla="*/ 288 h 1772"/>
              <a:gd name="T66" fmla="*/ 347 w 1776"/>
              <a:gd name="T67" fmla="*/ 184 h 1772"/>
              <a:gd name="T68" fmla="*/ 478 w 1776"/>
              <a:gd name="T69" fmla="*/ 100 h 1772"/>
              <a:gd name="T70" fmla="*/ 623 w 1776"/>
              <a:gd name="T71" fmla="*/ 40 h 1772"/>
              <a:gd name="T72" fmla="*/ 779 w 1776"/>
              <a:gd name="T73" fmla="*/ 6 h 1772"/>
              <a:gd name="T74" fmla="*/ 883 w 1776"/>
              <a:gd name="T75" fmla="*/ 0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6" h="1772">
                <a:moveTo>
                  <a:pt x="888" y="0"/>
                </a:moveTo>
                <a:lnTo>
                  <a:pt x="893" y="0"/>
                </a:lnTo>
                <a:lnTo>
                  <a:pt x="905" y="80"/>
                </a:lnTo>
                <a:lnTo>
                  <a:pt x="922" y="160"/>
                </a:lnTo>
                <a:lnTo>
                  <a:pt x="947" y="235"/>
                </a:lnTo>
                <a:lnTo>
                  <a:pt x="977" y="308"/>
                </a:lnTo>
                <a:lnTo>
                  <a:pt x="1013" y="379"/>
                </a:lnTo>
                <a:lnTo>
                  <a:pt x="1054" y="446"/>
                </a:lnTo>
                <a:lnTo>
                  <a:pt x="1100" y="510"/>
                </a:lnTo>
                <a:lnTo>
                  <a:pt x="1151" y="568"/>
                </a:lnTo>
                <a:lnTo>
                  <a:pt x="1206" y="624"/>
                </a:lnTo>
                <a:lnTo>
                  <a:pt x="1266" y="674"/>
                </a:lnTo>
                <a:lnTo>
                  <a:pt x="1329" y="721"/>
                </a:lnTo>
                <a:lnTo>
                  <a:pt x="1396" y="761"/>
                </a:lnTo>
                <a:lnTo>
                  <a:pt x="1466" y="798"/>
                </a:lnTo>
                <a:lnTo>
                  <a:pt x="1539" y="827"/>
                </a:lnTo>
                <a:lnTo>
                  <a:pt x="1616" y="851"/>
                </a:lnTo>
                <a:lnTo>
                  <a:pt x="1695" y="870"/>
                </a:lnTo>
                <a:lnTo>
                  <a:pt x="1775" y="881"/>
                </a:lnTo>
                <a:lnTo>
                  <a:pt x="1776" y="887"/>
                </a:lnTo>
                <a:lnTo>
                  <a:pt x="1773" y="967"/>
                </a:lnTo>
                <a:lnTo>
                  <a:pt x="1762" y="1045"/>
                </a:lnTo>
                <a:lnTo>
                  <a:pt x="1745" y="1122"/>
                </a:lnTo>
                <a:lnTo>
                  <a:pt x="1720" y="1195"/>
                </a:lnTo>
                <a:lnTo>
                  <a:pt x="1690" y="1266"/>
                </a:lnTo>
                <a:lnTo>
                  <a:pt x="1654" y="1333"/>
                </a:lnTo>
                <a:lnTo>
                  <a:pt x="1613" y="1398"/>
                </a:lnTo>
                <a:lnTo>
                  <a:pt x="1566" y="1458"/>
                </a:lnTo>
                <a:lnTo>
                  <a:pt x="1515" y="1512"/>
                </a:lnTo>
                <a:lnTo>
                  <a:pt x="1460" y="1564"/>
                </a:lnTo>
                <a:lnTo>
                  <a:pt x="1400" y="1610"/>
                </a:lnTo>
                <a:lnTo>
                  <a:pt x="1335" y="1652"/>
                </a:lnTo>
                <a:lnTo>
                  <a:pt x="1268" y="1687"/>
                </a:lnTo>
                <a:lnTo>
                  <a:pt x="1197" y="1717"/>
                </a:lnTo>
                <a:lnTo>
                  <a:pt x="1124" y="1741"/>
                </a:lnTo>
                <a:lnTo>
                  <a:pt x="1047" y="1759"/>
                </a:lnTo>
                <a:lnTo>
                  <a:pt x="969" y="1770"/>
                </a:lnTo>
                <a:lnTo>
                  <a:pt x="888" y="1772"/>
                </a:lnTo>
                <a:lnTo>
                  <a:pt x="808" y="1770"/>
                </a:lnTo>
                <a:lnTo>
                  <a:pt x="728" y="1759"/>
                </a:lnTo>
                <a:lnTo>
                  <a:pt x="652" y="1741"/>
                </a:lnTo>
                <a:lnTo>
                  <a:pt x="578" y="1717"/>
                </a:lnTo>
                <a:lnTo>
                  <a:pt x="508" y="1687"/>
                </a:lnTo>
                <a:lnTo>
                  <a:pt x="440" y="1652"/>
                </a:lnTo>
                <a:lnTo>
                  <a:pt x="376" y="1610"/>
                </a:lnTo>
                <a:lnTo>
                  <a:pt x="316" y="1564"/>
                </a:lnTo>
                <a:lnTo>
                  <a:pt x="260" y="1512"/>
                </a:lnTo>
                <a:lnTo>
                  <a:pt x="209" y="1458"/>
                </a:lnTo>
                <a:lnTo>
                  <a:pt x="162" y="1398"/>
                </a:lnTo>
                <a:lnTo>
                  <a:pt x="121" y="1333"/>
                </a:lnTo>
                <a:lnTo>
                  <a:pt x="85" y="1266"/>
                </a:lnTo>
                <a:lnTo>
                  <a:pt x="56" y="1195"/>
                </a:lnTo>
                <a:lnTo>
                  <a:pt x="32" y="1122"/>
                </a:lnTo>
                <a:lnTo>
                  <a:pt x="15" y="1045"/>
                </a:lnTo>
                <a:lnTo>
                  <a:pt x="4" y="967"/>
                </a:lnTo>
                <a:lnTo>
                  <a:pt x="0" y="887"/>
                </a:lnTo>
                <a:lnTo>
                  <a:pt x="0" y="881"/>
                </a:lnTo>
                <a:lnTo>
                  <a:pt x="2" y="829"/>
                </a:lnTo>
                <a:lnTo>
                  <a:pt x="6" y="778"/>
                </a:lnTo>
                <a:lnTo>
                  <a:pt x="20" y="699"/>
                </a:lnTo>
                <a:lnTo>
                  <a:pt x="40" y="622"/>
                </a:lnTo>
                <a:lnTo>
                  <a:pt x="67" y="547"/>
                </a:lnTo>
                <a:lnTo>
                  <a:pt x="100" y="477"/>
                </a:lnTo>
                <a:lnTo>
                  <a:pt x="139" y="410"/>
                </a:lnTo>
                <a:lnTo>
                  <a:pt x="184" y="346"/>
                </a:lnTo>
                <a:lnTo>
                  <a:pt x="233" y="288"/>
                </a:lnTo>
                <a:lnTo>
                  <a:pt x="288" y="233"/>
                </a:lnTo>
                <a:lnTo>
                  <a:pt x="347" y="184"/>
                </a:lnTo>
                <a:lnTo>
                  <a:pt x="410" y="139"/>
                </a:lnTo>
                <a:lnTo>
                  <a:pt x="478" y="100"/>
                </a:lnTo>
                <a:lnTo>
                  <a:pt x="549" y="67"/>
                </a:lnTo>
                <a:lnTo>
                  <a:pt x="623" y="40"/>
                </a:lnTo>
                <a:lnTo>
                  <a:pt x="700" y="19"/>
                </a:lnTo>
                <a:lnTo>
                  <a:pt x="779" y="6"/>
                </a:lnTo>
                <a:lnTo>
                  <a:pt x="831" y="2"/>
                </a:lnTo>
                <a:lnTo>
                  <a:pt x="883" y="0"/>
                </a:lnTo>
                <a:lnTo>
                  <a:pt x="888" y="0"/>
                </a:lnTo>
                <a:close/>
              </a:path>
            </a:pathLst>
          </a:custGeom>
          <a:solidFill>
            <a:schemeClr val="bg1"/>
          </a:solidFill>
          <a:ln w="0">
            <a:noFill/>
            <a:prstDash val="solid"/>
            <a:round/>
          </a:ln>
        </p:spPr>
        <p:txBody>
          <a:bodyPr vert="horz" wrap="square" lIns="68580" tIns="34290" rIns="68580" bIns="34290" numCol="1" anchor="t" anchorCtr="0" compatLnSpc="1">
            <a:normAutofit/>
          </a:bodyPr>
          <a:lstStyle/>
          <a:p>
            <a:endParaRPr lang="en-US">
              <a:latin typeface="微软雅黑" panose="020B0503020204020204" pitchFamily="34" charset="-122"/>
              <a:ea typeface="微软雅黑" panose="020B0503020204020204" pitchFamily="34" charset="-122"/>
            </a:endParaRPr>
          </a:p>
        </p:txBody>
      </p:sp>
      <p:sp>
        <p:nvSpPr>
          <p:cNvPr id="49" name="ïślïḑé">
            <a:extLst>
              <a:ext uri="{FF2B5EF4-FFF2-40B4-BE49-F238E27FC236}">
                <a16:creationId xmlns="" xmlns:a16="http://schemas.microsoft.com/office/drawing/2014/main" id="{7C69A346-E3F3-40A2-9B12-3BC325E81211}"/>
              </a:ext>
            </a:extLst>
          </p:cNvPr>
          <p:cNvSpPr/>
          <p:nvPr/>
        </p:nvSpPr>
        <p:spPr bwMode="auto">
          <a:xfrm>
            <a:off x="4754341" y="3528142"/>
            <a:ext cx="463031" cy="463030"/>
          </a:xfrm>
          <a:custGeom>
            <a:avLst/>
            <a:gdLst>
              <a:gd name="T0" fmla="*/ 345 w 690"/>
              <a:gd name="T1" fmla="*/ 0 h 689"/>
              <a:gd name="T2" fmla="*/ 396 w 690"/>
              <a:gd name="T3" fmla="*/ 4 h 689"/>
              <a:gd name="T4" fmla="*/ 445 w 690"/>
              <a:gd name="T5" fmla="*/ 13 h 689"/>
              <a:gd name="T6" fmla="*/ 491 w 690"/>
              <a:gd name="T7" fmla="*/ 32 h 689"/>
              <a:gd name="T8" fmla="*/ 533 w 690"/>
              <a:gd name="T9" fmla="*/ 55 h 689"/>
              <a:gd name="T10" fmla="*/ 572 w 690"/>
              <a:gd name="T11" fmla="*/ 84 h 689"/>
              <a:gd name="T12" fmla="*/ 606 w 690"/>
              <a:gd name="T13" fmla="*/ 118 h 689"/>
              <a:gd name="T14" fmla="*/ 635 w 690"/>
              <a:gd name="T15" fmla="*/ 156 h 689"/>
              <a:gd name="T16" fmla="*/ 659 w 690"/>
              <a:gd name="T17" fmla="*/ 199 h 689"/>
              <a:gd name="T18" fmla="*/ 676 w 690"/>
              <a:gd name="T19" fmla="*/ 245 h 689"/>
              <a:gd name="T20" fmla="*/ 687 w 690"/>
              <a:gd name="T21" fmla="*/ 293 h 689"/>
              <a:gd name="T22" fmla="*/ 690 w 690"/>
              <a:gd name="T23" fmla="*/ 344 h 689"/>
              <a:gd name="T24" fmla="*/ 687 w 690"/>
              <a:gd name="T25" fmla="*/ 395 h 689"/>
              <a:gd name="T26" fmla="*/ 676 w 690"/>
              <a:gd name="T27" fmla="*/ 444 h 689"/>
              <a:gd name="T28" fmla="*/ 659 w 690"/>
              <a:gd name="T29" fmla="*/ 489 h 689"/>
              <a:gd name="T30" fmla="*/ 635 w 690"/>
              <a:gd name="T31" fmla="*/ 532 h 689"/>
              <a:gd name="T32" fmla="*/ 606 w 690"/>
              <a:gd name="T33" fmla="*/ 571 h 689"/>
              <a:gd name="T34" fmla="*/ 572 w 690"/>
              <a:gd name="T35" fmla="*/ 605 h 689"/>
              <a:gd name="T36" fmla="*/ 533 w 690"/>
              <a:gd name="T37" fmla="*/ 633 h 689"/>
              <a:gd name="T38" fmla="*/ 491 w 690"/>
              <a:gd name="T39" fmla="*/ 657 h 689"/>
              <a:gd name="T40" fmla="*/ 445 w 690"/>
              <a:gd name="T41" fmla="*/ 674 h 689"/>
              <a:gd name="T42" fmla="*/ 396 w 690"/>
              <a:gd name="T43" fmla="*/ 685 h 689"/>
              <a:gd name="T44" fmla="*/ 345 w 690"/>
              <a:gd name="T45" fmla="*/ 689 h 689"/>
              <a:gd name="T46" fmla="*/ 294 w 690"/>
              <a:gd name="T47" fmla="*/ 685 h 689"/>
              <a:gd name="T48" fmla="*/ 246 w 690"/>
              <a:gd name="T49" fmla="*/ 674 h 689"/>
              <a:gd name="T50" fmla="*/ 199 w 690"/>
              <a:gd name="T51" fmla="*/ 657 h 689"/>
              <a:gd name="T52" fmla="*/ 156 w 690"/>
              <a:gd name="T53" fmla="*/ 633 h 689"/>
              <a:gd name="T54" fmla="*/ 119 w 690"/>
              <a:gd name="T55" fmla="*/ 605 h 689"/>
              <a:gd name="T56" fmla="*/ 84 w 690"/>
              <a:gd name="T57" fmla="*/ 571 h 689"/>
              <a:gd name="T58" fmla="*/ 55 w 690"/>
              <a:gd name="T59" fmla="*/ 532 h 689"/>
              <a:gd name="T60" fmla="*/ 32 w 690"/>
              <a:gd name="T61" fmla="*/ 489 h 689"/>
              <a:gd name="T62" fmla="*/ 15 w 690"/>
              <a:gd name="T63" fmla="*/ 444 h 689"/>
              <a:gd name="T64" fmla="*/ 4 w 690"/>
              <a:gd name="T65" fmla="*/ 395 h 689"/>
              <a:gd name="T66" fmla="*/ 0 w 690"/>
              <a:gd name="T67" fmla="*/ 344 h 689"/>
              <a:gd name="T68" fmla="*/ 4 w 690"/>
              <a:gd name="T69" fmla="*/ 293 h 689"/>
              <a:gd name="T70" fmla="*/ 15 w 690"/>
              <a:gd name="T71" fmla="*/ 245 h 689"/>
              <a:gd name="T72" fmla="*/ 32 w 690"/>
              <a:gd name="T73" fmla="*/ 199 h 689"/>
              <a:gd name="T74" fmla="*/ 55 w 690"/>
              <a:gd name="T75" fmla="*/ 156 h 689"/>
              <a:gd name="T76" fmla="*/ 84 w 690"/>
              <a:gd name="T77" fmla="*/ 118 h 689"/>
              <a:gd name="T78" fmla="*/ 119 w 690"/>
              <a:gd name="T79" fmla="*/ 84 h 689"/>
              <a:gd name="T80" fmla="*/ 156 w 690"/>
              <a:gd name="T81" fmla="*/ 55 h 689"/>
              <a:gd name="T82" fmla="*/ 199 w 690"/>
              <a:gd name="T83" fmla="*/ 32 h 689"/>
              <a:gd name="T84" fmla="*/ 246 w 690"/>
              <a:gd name="T85" fmla="*/ 13 h 689"/>
              <a:gd name="T86" fmla="*/ 294 w 690"/>
              <a:gd name="T87" fmla="*/ 4 h 689"/>
              <a:gd name="T88" fmla="*/ 345 w 690"/>
              <a:gd name="T89" fmla="*/ 0 h 6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0" h="689">
                <a:moveTo>
                  <a:pt x="345" y="0"/>
                </a:moveTo>
                <a:lnTo>
                  <a:pt x="396" y="4"/>
                </a:lnTo>
                <a:lnTo>
                  <a:pt x="445" y="13"/>
                </a:lnTo>
                <a:lnTo>
                  <a:pt x="491" y="32"/>
                </a:lnTo>
                <a:lnTo>
                  <a:pt x="533" y="55"/>
                </a:lnTo>
                <a:lnTo>
                  <a:pt x="572" y="84"/>
                </a:lnTo>
                <a:lnTo>
                  <a:pt x="606" y="118"/>
                </a:lnTo>
                <a:lnTo>
                  <a:pt x="635" y="156"/>
                </a:lnTo>
                <a:lnTo>
                  <a:pt x="659" y="199"/>
                </a:lnTo>
                <a:lnTo>
                  <a:pt x="676" y="245"/>
                </a:lnTo>
                <a:lnTo>
                  <a:pt x="687" y="293"/>
                </a:lnTo>
                <a:lnTo>
                  <a:pt x="690" y="344"/>
                </a:lnTo>
                <a:lnTo>
                  <a:pt x="687" y="395"/>
                </a:lnTo>
                <a:lnTo>
                  <a:pt x="676" y="444"/>
                </a:lnTo>
                <a:lnTo>
                  <a:pt x="659" y="489"/>
                </a:lnTo>
                <a:lnTo>
                  <a:pt x="635" y="532"/>
                </a:lnTo>
                <a:lnTo>
                  <a:pt x="606" y="571"/>
                </a:lnTo>
                <a:lnTo>
                  <a:pt x="572" y="605"/>
                </a:lnTo>
                <a:lnTo>
                  <a:pt x="533" y="633"/>
                </a:lnTo>
                <a:lnTo>
                  <a:pt x="491" y="657"/>
                </a:lnTo>
                <a:lnTo>
                  <a:pt x="445" y="674"/>
                </a:lnTo>
                <a:lnTo>
                  <a:pt x="396" y="685"/>
                </a:lnTo>
                <a:lnTo>
                  <a:pt x="345" y="689"/>
                </a:lnTo>
                <a:lnTo>
                  <a:pt x="294" y="685"/>
                </a:lnTo>
                <a:lnTo>
                  <a:pt x="246" y="674"/>
                </a:lnTo>
                <a:lnTo>
                  <a:pt x="199" y="657"/>
                </a:lnTo>
                <a:lnTo>
                  <a:pt x="156" y="633"/>
                </a:lnTo>
                <a:lnTo>
                  <a:pt x="119" y="605"/>
                </a:lnTo>
                <a:lnTo>
                  <a:pt x="84" y="571"/>
                </a:lnTo>
                <a:lnTo>
                  <a:pt x="55" y="532"/>
                </a:lnTo>
                <a:lnTo>
                  <a:pt x="32" y="489"/>
                </a:lnTo>
                <a:lnTo>
                  <a:pt x="15" y="444"/>
                </a:lnTo>
                <a:lnTo>
                  <a:pt x="4" y="395"/>
                </a:lnTo>
                <a:lnTo>
                  <a:pt x="0" y="344"/>
                </a:lnTo>
                <a:lnTo>
                  <a:pt x="4" y="293"/>
                </a:lnTo>
                <a:lnTo>
                  <a:pt x="15" y="245"/>
                </a:lnTo>
                <a:lnTo>
                  <a:pt x="32" y="199"/>
                </a:lnTo>
                <a:lnTo>
                  <a:pt x="55" y="156"/>
                </a:lnTo>
                <a:lnTo>
                  <a:pt x="84" y="118"/>
                </a:lnTo>
                <a:lnTo>
                  <a:pt x="119" y="84"/>
                </a:lnTo>
                <a:lnTo>
                  <a:pt x="156" y="55"/>
                </a:lnTo>
                <a:lnTo>
                  <a:pt x="199" y="32"/>
                </a:lnTo>
                <a:lnTo>
                  <a:pt x="246" y="13"/>
                </a:lnTo>
                <a:lnTo>
                  <a:pt x="294" y="4"/>
                </a:lnTo>
                <a:lnTo>
                  <a:pt x="345" y="0"/>
                </a:lnTo>
                <a:close/>
              </a:path>
            </a:pathLst>
          </a:custGeom>
          <a:solidFill>
            <a:srgbClr val="FFC000"/>
          </a:solidFill>
          <a:ln w="57150">
            <a:solidFill>
              <a:schemeClr val="bg1"/>
            </a:solidFill>
            <a:prstDash val="solid"/>
            <a:round/>
          </a:ln>
          <a:effectLst/>
        </p:spPr>
        <p:txBody>
          <a:bodyPr vert="horz" wrap="square" lIns="68580" tIns="34290" rIns="68580" bIns="34290" numCol="1" anchor="ctr" anchorCtr="0" compatLnSpc="1">
            <a:normAutofit/>
          </a:bodyPr>
          <a:lstStyle/>
          <a:p>
            <a:pPr algn="ctr"/>
            <a:r>
              <a:rPr lang="en-US" altLang="zh-CN" sz="2100" b="1" dirty="0">
                <a:latin typeface="微软雅黑" panose="020B0503020204020204" pitchFamily="34" charset="-122"/>
                <a:ea typeface="微软雅黑" panose="020B0503020204020204" pitchFamily="34" charset="-122"/>
              </a:rPr>
              <a:t>3</a:t>
            </a:r>
            <a:endParaRPr lang="en-US" sz="2100" b="1" dirty="0">
              <a:latin typeface="微软雅黑" panose="020B0503020204020204" pitchFamily="34" charset="-122"/>
              <a:ea typeface="微软雅黑" panose="020B0503020204020204" pitchFamily="34" charset="-122"/>
            </a:endParaRPr>
          </a:p>
        </p:txBody>
      </p:sp>
      <p:sp>
        <p:nvSpPr>
          <p:cNvPr id="50" name="ïsļíḑê">
            <a:extLst>
              <a:ext uri="{FF2B5EF4-FFF2-40B4-BE49-F238E27FC236}">
                <a16:creationId xmlns="" xmlns:a16="http://schemas.microsoft.com/office/drawing/2014/main" id="{7774C0D9-E7CA-4444-BF06-FFDC42C419AE}"/>
              </a:ext>
            </a:extLst>
          </p:cNvPr>
          <p:cNvSpPr/>
          <p:nvPr/>
        </p:nvSpPr>
        <p:spPr bwMode="auto">
          <a:xfrm>
            <a:off x="3370621" y="2102816"/>
            <a:ext cx="1191798" cy="1190456"/>
          </a:xfrm>
          <a:custGeom>
            <a:avLst/>
            <a:gdLst>
              <a:gd name="T0" fmla="*/ 892 w 1775"/>
              <a:gd name="T1" fmla="*/ 0 h 1774"/>
              <a:gd name="T2" fmla="*/ 996 w 1775"/>
              <a:gd name="T3" fmla="*/ 6 h 1774"/>
              <a:gd name="T4" fmla="*/ 1153 w 1775"/>
              <a:gd name="T5" fmla="*/ 40 h 1774"/>
              <a:gd name="T6" fmla="*/ 1299 w 1775"/>
              <a:gd name="T7" fmla="*/ 101 h 1774"/>
              <a:gd name="T8" fmla="*/ 1429 w 1775"/>
              <a:gd name="T9" fmla="*/ 184 h 1774"/>
              <a:gd name="T10" fmla="*/ 1543 w 1775"/>
              <a:gd name="T11" fmla="*/ 289 h 1774"/>
              <a:gd name="T12" fmla="*/ 1638 w 1775"/>
              <a:gd name="T13" fmla="*/ 414 h 1774"/>
              <a:gd name="T14" fmla="*/ 1709 w 1775"/>
              <a:gd name="T15" fmla="*/ 551 h 1774"/>
              <a:gd name="T16" fmla="*/ 1757 w 1775"/>
              <a:gd name="T17" fmla="*/ 704 h 1774"/>
              <a:gd name="T18" fmla="*/ 1774 w 1775"/>
              <a:gd name="T19" fmla="*/ 834 h 1774"/>
              <a:gd name="T20" fmla="*/ 1775 w 1775"/>
              <a:gd name="T21" fmla="*/ 887 h 1774"/>
              <a:gd name="T22" fmla="*/ 1694 w 1775"/>
              <a:gd name="T23" fmla="*/ 904 h 1774"/>
              <a:gd name="T24" fmla="*/ 1539 w 1775"/>
              <a:gd name="T25" fmla="*/ 945 h 1774"/>
              <a:gd name="T26" fmla="*/ 1395 w 1775"/>
              <a:gd name="T27" fmla="*/ 1011 h 1774"/>
              <a:gd name="T28" fmla="*/ 1264 w 1775"/>
              <a:gd name="T29" fmla="*/ 1098 h 1774"/>
              <a:gd name="T30" fmla="*/ 1151 w 1775"/>
              <a:gd name="T31" fmla="*/ 1204 h 1774"/>
              <a:gd name="T32" fmla="*/ 1053 w 1775"/>
              <a:gd name="T33" fmla="*/ 1327 h 1774"/>
              <a:gd name="T34" fmla="*/ 977 w 1775"/>
              <a:gd name="T35" fmla="*/ 1464 h 1774"/>
              <a:gd name="T36" fmla="*/ 922 w 1775"/>
              <a:gd name="T37" fmla="*/ 1614 h 1774"/>
              <a:gd name="T38" fmla="*/ 893 w 1775"/>
              <a:gd name="T39" fmla="*/ 1773 h 1774"/>
              <a:gd name="T40" fmla="*/ 806 w 1775"/>
              <a:gd name="T41" fmla="*/ 1770 h 1774"/>
              <a:gd name="T42" fmla="*/ 651 w 1775"/>
              <a:gd name="T43" fmla="*/ 1742 h 1774"/>
              <a:gd name="T44" fmla="*/ 507 w 1775"/>
              <a:gd name="T45" fmla="*/ 1687 h 1774"/>
              <a:gd name="T46" fmla="*/ 376 w 1775"/>
              <a:gd name="T47" fmla="*/ 1610 h 1774"/>
              <a:gd name="T48" fmla="*/ 260 w 1775"/>
              <a:gd name="T49" fmla="*/ 1513 h 1774"/>
              <a:gd name="T50" fmla="*/ 162 w 1775"/>
              <a:gd name="T51" fmla="*/ 1398 h 1774"/>
              <a:gd name="T52" fmla="*/ 85 w 1775"/>
              <a:gd name="T53" fmla="*/ 1266 h 1774"/>
              <a:gd name="T54" fmla="*/ 32 w 1775"/>
              <a:gd name="T55" fmla="*/ 1122 h 1774"/>
              <a:gd name="T56" fmla="*/ 3 w 1775"/>
              <a:gd name="T57" fmla="*/ 967 h 1774"/>
              <a:gd name="T58" fmla="*/ 3 w 1775"/>
              <a:gd name="T59" fmla="*/ 806 h 1774"/>
              <a:gd name="T60" fmla="*/ 32 w 1775"/>
              <a:gd name="T61" fmla="*/ 651 h 1774"/>
              <a:gd name="T62" fmla="*/ 85 w 1775"/>
              <a:gd name="T63" fmla="*/ 507 h 1774"/>
              <a:gd name="T64" fmla="*/ 162 w 1775"/>
              <a:gd name="T65" fmla="*/ 376 h 1774"/>
              <a:gd name="T66" fmla="*/ 260 w 1775"/>
              <a:gd name="T67" fmla="*/ 260 h 1774"/>
              <a:gd name="T68" fmla="*/ 376 w 1775"/>
              <a:gd name="T69" fmla="*/ 162 h 1774"/>
              <a:gd name="T70" fmla="*/ 507 w 1775"/>
              <a:gd name="T71" fmla="*/ 85 h 1774"/>
              <a:gd name="T72" fmla="*/ 651 w 1775"/>
              <a:gd name="T73" fmla="*/ 32 h 1774"/>
              <a:gd name="T74" fmla="*/ 806 w 1775"/>
              <a:gd name="T75" fmla="*/ 4 h 1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5" h="1774">
                <a:moveTo>
                  <a:pt x="887" y="0"/>
                </a:moveTo>
                <a:lnTo>
                  <a:pt x="892" y="0"/>
                </a:lnTo>
                <a:lnTo>
                  <a:pt x="944" y="2"/>
                </a:lnTo>
                <a:lnTo>
                  <a:pt x="996" y="6"/>
                </a:lnTo>
                <a:lnTo>
                  <a:pt x="1075" y="19"/>
                </a:lnTo>
                <a:lnTo>
                  <a:pt x="1153" y="40"/>
                </a:lnTo>
                <a:lnTo>
                  <a:pt x="1227" y="67"/>
                </a:lnTo>
                <a:lnTo>
                  <a:pt x="1299" y="101"/>
                </a:lnTo>
                <a:lnTo>
                  <a:pt x="1366" y="140"/>
                </a:lnTo>
                <a:lnTo>
                  <a:pt x="1429" y="184"/>
                </a:lnTo>
                <a:lnTo>
                  <a:pt x="1488" y="234"/>
                </a:lnTo>
                <a:lnTo>
                  <a:pt x="1543" y="289"/>
                </a:lnTo>
                <a:lnTo>
                  <a:pt x="1593" y="349"/>
                </a:lnTo>
                <a:lnTo>
                  <a:pt x="1638" y="414"/>
                </a:lnTo>
                <a:lnTo>
                  <a:pt x="1676" y="481"/>
                </a:lnTo>
                <a:lnTo>
                  <a:pt x="1709" y="551"/>
                </a:lnTo>
                <a:lnTo>
                  <a:pt x="1736" y="626"/>
                </a:lnTo>
                <a:lnTo>
                  <a:pt x="1757" y="704"/>
                </a:lnTo>
                <a:lnTo>
                  <a:pt x="1769" y="783"/>
                </a:lnTo>
                <a:lnTo>
                  <a:pt x="1774" y="834"/>
                </a:lnTo>
                <a:lnTo>
                  <a:pt x="1775" y="887"/>
                </a:lnTo>
                <a:lnTo>
                  <a:pt x="1775" y="887"/>
                </a:lnTo>
                <a:lnTo>
                  <a:pt x="1775" y="892"/>
                </a:lnTo>
                <a:lnTo>
                  <a:pt x="1694" y="904"/>
                </a:lnTo>
                <a:lnTo>
                  <a:pt x="1615" y="921"/>
                </a:lnTo>
                <a:lnTo>
                  <a:pt x="1539" y="945"/>
                </a:lnTo>
                <a:lnTo>
                  <a:pt x="1466" y="976"/>
                </a:lnTo>
                <a:lnTo>
                  <a:pt x="1395" y="1011"/>
                </a:lnTo>
                <a:lnTo>
                  <a:pt x="1328" y="1053"/>
                </a:lnTo>
                <a:lnTo>
                  <a:pt x="1264" y="1098"/>
                </a:lnTo>
                <a:lnTo>
                  <a:pt x="1206" y="1149"/>
                </a:lnTo>
                <a:lnTo>
                  <a:pt x="1151" y="1204"/>
                </a:lnTo>
                <a:lnTo>
                  <a:pt x="1099" y="1264"/>
                </a:lnTo>
                <a:lnTo>
                  <a:pt x="1053" y="1327"/>
                </a:lnTo>
                <a:lnTo>
                  <a:pt x="1013" y="1394"/>
                </a:lnTo>
                <a:lnTo>
                  <a:pt x="977" y="1464"/>
                </a:lnTo>
                <a:lnTo>
                  <a:pt x="947" y="1537"/>
                </a:lnTo>
                <a:lnTo>
                  <a:pt x="922" y="1614"/>
                </a:lnTo>
                <a:lnTo>
                  <a:pt x="904" y="1692"/>
                </a:lnTo>
                <a:lnTo>
                  <a:pt x="893" y="1773"/>
                </a:lnTo>
                <a:lnTo>
                  <a:pt x="887" y="1774"/>
                </a:lnTo>
                <a:lnTo>
                  <a:pt x="806" y="1770"/>
                </a:lnTo>
                <a:lnTo>
                  <a:pt x="728" y="1759"/>
                </a:lnTo>
                <a:lnTo>
                  <a:pt x="651" y="1742"/>
                </a:lnTo>
                <a:lnTo>
                  <a:pt x="578" y="1718"/>
                </a:lnTo>
                <a:lnTo>
                  <a:pt x="507" y="1687"/>
                </a:lnTo>
                <a:lnTo>
                  <a:pt x="440" y="1652"/>
                </a:lnTo>
                <a:lnTo>
                  <a:pt x="376" y="1610"/>
                </a:lnTo>
                <a:lnTo>
                  <a:pt x="315" y="1564"/>
                </a:lnTo>
                <a:lnTo>
                  <a:pt x="260" y="1513"/>
                </a:lnTo>
                <a:lnTo>
                  <a:pt x="209" y="1458"/>
                </a:lnTo>
                <a:lnTo>
                  <a:pt x="162" y="1398"/>
                </a:lnTo>
                <a:lnTo>
                  <a:pt x="121" y="1333"/>
                </a:lnTo>
                <a:lnTo>
                  <a:pt x="85" y="1266"/>
                </a:lnTo>
                <a:lnTo>
                  <a:pt x="55" y="1196"/>
                </a:lnTo>
                <a:lnTo>
                  <a:pt x="32" y="1122"/>
                </a:lnTo>
                <a:lnTo>
                  <a:pt x="13" y="1045"/>
                </a:lnTo>
                <a:lnTo>
                  <a:pt x="3" y="967"/>
                </a:lnTo>
                <a:lnTo>
                  <a:pt x="0" y="887"/>
                </a:lnTo>
                <a:lnTo>
                  <a:pt x="3" y="806"/>
                </a:lnTo>
                <a:lnTo>
                  <a:pt x="13" y="727"/>
                </a:lnTo>
                <a:lnTo>
                  <a:pt x="32" y="651"/>
                </a:lnTo>
                <a:lnTo>
                  <a:pt x="55" y="577"/>
                </a:lnTo>
                <a:lnTo>
                  <a:pt x="85" y="507"/>
                </a:lnTo>
                <a:lnTo>
                  <a:pt x="121" y="439"/>
                </a:lnTo>
                <a:lnTo>
                  <a:pt x="162" y="376"/>
                </a:lnTo>
                <a:lnTo>
                  <a:pt x="209" y="316"/>
                </a:lnTo>
                <a:lnTo>
                  <a:pt x="260" y="260"/>
                </a:lnTo>
                <a:lnTo>
                  <a:pt x="315" y="209"/>
                </a:lnTo>
                <a:lnTo>
                  <a:pt x="376" y="162"/>
                </a:lnTo>
                <a:lnTo>
                  <a:pt x="440" y="121"/>
                </a:lnTo>
                <a:lnTo>
                  <a:pt x="507" y="85"/>
                </a:lnTo>
                <a:lnTo>
                  <a:pt x="578" y="56"/>
                </a:lnTo>
                <a:lnTo>
                  <a:pt x="651" y="32"/>
                </a:lnTo>
                <a:lnTo>
                  <a:pt x="728" y="15"/>
                </a:lnTo>
                <a:lnTo>
                  <a:pt x="806" y="4"/>
                </a:lnTo>
                <a:lnTo>
                  <a:pt x="887" y="0"/>
                </a:lnTo>
                <a:close/>
              </a:path>
            </a:pathLst>
          </a:custGeom>
          <a:solidFill>
            <a:srgbClr val="EDBD3C"/>
          </a:solidFill>
          <a:ln w="0">
            <a:noFill/>
            <a:prstDash val="solid"/>
            <a:round/>
          </a:ln>
        </p:spPr>
        <p:txBody>
          <a:bodyPr vert="horz" wrap="square" lIns="68580" tIns="34290" rIns="68580" bIns="34290" numCol="1" anchor="t" anchorCtr="0" compatLnSpc="1">
            <a:normAutofit/>
          </a:bodyPr>
          <a:lstStyle>
            <a:defPPr>
              <a:defRPr lang="en-US"/>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en-US">
              <a:latin typeface="微软雅黑" panose="020B0503020204020204" pitchFamily="34" charset="-122"/>
              <a:ea typeface="微软雅黑" panose="020B0503020204020204" pitchFamily="34" charset="-122"/>
            </a:endParaRPr>
          </a:p>
        </p:txBody>
      </p:sp>
      <p:sp>
        <p:nvSpPr>
          <p:cNvPr id="51" name="iš1îḍe">
            <a:extLst>
              <a:ext uri="{FF2B5EF4-FFF2-40B4-BE49-F238E27FC236}">
                <a16:creationId xmlns="" xmlns:a16="http://schemas.microsoft.com/office/drawing/2014/main" id="{879E7782-221E-4D9A-AD7A-4424369BD747}"/>
              </a:ext>
            </a:extLst>
          </p:cNvPr>
          <p:cNvSpPr/>
          <p:nvPr/>
        </p:nvSpPr>
        <p:spPr bwMode="auto">
          <a:xfrm>
            <a:off x="3283383" y="2777901"/>
            <a:ext cx="463030" cy="463030"/>
          </a:xfrm>
          <a:custGeom>
            <a:avLst/>
            <a:gdLst>
              <a:gd name="T0" fmla="*/ 346 w 692"/>
              <a:gd name="T1" fmla="*/ 0 h 691"/>
              <a:gd name="T2" fmla="*/ 397 w 692"/>
              <a:gd name="T3" fmla="*/ 4 h 691"/>
              <a:gd name="T4" fmla="*/ 446 w 692"/>
              <a:gd name="T5" fmla="*/ 15 h 691"/>
              <a:gd name="T6" fmla="*/ 491 w 692"/>
              <a:gd name="T7" fmla="*/ 32 h 691"/>
              <a:gd name="T8" fmla="*/ 534 w 692"/>
              <a:gd name="T9" fmla="*/ 56 h 691"/>
              <a:gd name="T10" fmla="*/ 573 w 692"/>
              <a:gd name="T11" fmla="*/ 84 h 691"/>
              <a:gd name="T12" fmla="*/ 606 w 692"/>
              <a:gd name="T13" fmla="*/ 119 h 691"/>
              <a:gd name="T14" fmla="*/ 635 w 692"/>
              <a:gd name="T15" fmla="*/ 158 h 691"/>
              <a:gd name="T16" fmla="*/ 660 w 692"/>
              <a:gd name="T17" fmla="*/ 200 h 691"/>
              <a:gd name="T18" fmla="*/ 677 w 692"/>
              <a:gd name="T19" fmla="*/ 245 h 691"/>
              <a:gd name="T20" fmla="*/ 688 w 692"/>
              <a:gd name="T21" fmla="*/ 294 h 691"/>
              <a:gd name="T22" fmla="*/ 692 w 692"/>
              <a:gd name="T23" fmla="*/ 345 h 691"/>
              <a:gd name="T24" fmla="*/ 688 w 692"/>
              <a:gd name="T25" fmla="*/ 397 h 691"/>
              <a:gd name="T26" fmla="*/ 677 w 692"/>
              <a:gd name="T27" fmla="*/ 444 h 691"/>
              <a:gd name="T28" fmla="*/ 660 w 692"/>
              <a:gd name="T29" fmla="*/ 491 h 691"/>
              <a:gd name="T30" fmla="*/ 635 w 692"/>
              <a:gd name="T31" fmla="*/ 533 h 691"/>
              <a:gd name="T32" fmla="*/ 606 w 692"/>
              <a:gd name="T33" fmla="*/ 571 h 691"/>
              <a:gd name="T34" fmla="*/ 573 w 692"/>
              <a:gd name="T35" fmla="*/ 605 h 691"/>
              <a:gd name="T36" fmla="*/ 534 w 692"/>
              <a:gd name="T37" fmla="*/ 635 h 691"/>
              <a:gd name="T38" fmla="*/ 491 w 692"/>
              <a:gd name="T39" fmla="*/ 658 h 691"/>
              <a:gd name="T40" fmla="*/ 446 w 692"/>
              <a:gd name="T41" fmla="*/ 676 h 691"/>
              <a:gd name="T42" fmla="*/ 397 w 692"/>
              <a:gd name="T43" fmla="*/ 686 h 691"/>
              <a:gd name="T44" fmla="*/ 346 w 692"/>
              <a:gd name="T45" fmla="*/ 691 h 691"/>
              <a:gd name="T46" fmla="*/ 295 w 692"/>
              <a:gd name="T47" fmla="*/ 686 h 691"/>
              <a:gd name="T48" fmla="*/ 246 w 692"/>
              <a:gd name="T49" fmla="*/ 676 h 691"/>
              <a:gd name="T50" fmla="*/ 200 w 692"/>
              <a:gd name="T51" fmla="*/ 658 h 691"/>
              <a:gd name="T52" fmla="*/ 158 w 692"/>
              <a:gd name="T53" fmla="*/ 635 h 691"/>
              <a:gd name="T54" fmla="*/ 120 w 692"/>
              <a:gd name="T55" fmla="*/ 605 h 691"/>
              <a:gd name="T56" fmla="*/ 86 w 692"/>
              <a:gd name="T57" fmla="*/ 571 h 691"/>
              <a:gd name="T58" fmla="*/ 56 w 692"/>
              <a:gd name="T59" fmla="*/ 533 h 691"/>
              <a:gd name="T60" fmla="*/ 33 w 692"/>
              <a:gd name="T61" fmla="*/ 491 h 691"/>
              <a:gd name="T62" fmla="*/ 15 w 692"/>
              <a:gd name="T63" fmla="*/ 444 h 691"/>
              <a:gd name="T64" fmla="*/ 4 w 692"/>
              <a:gd name="T65" fmla="*/ 397 h 691"/>
              <a:gd name="T66" fmla="*/ 0 w 692"/>
              <a:gd name="T67" fmla="*/ 345 h 691"/>
              <a:gd name="T68" fmla="*/ 4 w 692"/>
              <a:gd name="T69" fmla="*/ 294 h 691"/>
              <a:gd name="T70" fmla="*/ 15 w 692"/>
              <a:gd name="T71" fmla="*/ 245 h 691"/>
              <a:gd name="T72" fmla="*/ 33 w 692"/>
              <a:gd name="T73" fmla="*/ 200 h 691"/>
              <a:gd name="T74" fmla="*/ 56 w 692"/>
              <a:gd name="T75" fmla="*/ 158 h 691"/>
              <a:gd name="T76" fmla="*/ 86 w 692"/>
              <a:gd name="T77" fmla="*/ 119 h 691"/>
              <a:gd name="T78" fmla="*/ 120 w 692"/>
              <a:gd name="T79" fmla="*/ 84 h 691"/>
              <a:gd name="T80" fmla="*/ 158 w 692"/>
              <a:gd name="T81" fmla="*/ 56 h 691"/>
              <a:gd name="T82" fmla="*/ 200 w 692"/>
              <a:gd name="T83" fmla="*/ 32 h 691"/>
              <a:gd name="T84" fmla="*/ 246 w 692"/>
              <a:gd name="T85" fmla="*/ 15 h 691"/>
              <a:gd name="T86" fmla="*/ 295 w 692"/>
              <a:gd name="T87" fmla="*/ 4 h 691"/>
              <a:gd name="T88" fmla="*/ 346 w 692"/>
              <a:gd name="T89" fmla="*/ 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2" h="691">
                <a:moveTo>
                  <a:pt x="346" y="0"/>
                </a:moveTo>
                <a:lnTo>
                  <a:pt x="397" y="4"/>
                </a:lnTo>
                <a:lnTo>
                  <a:pt x="446" y="15"/>
                </a:lnTo>
                <a:lnTo>
                  <a:pt x="491" y="32"/>
                </a:lnTo>
                <a:lnTo>
                  <a:pt x="534" y="56"/>
                </a:lnTo>
                <a:lnTo>
                  <a:pt x="573" y="84"/>
                </a:lnTo>
                <a:lnTo>
                  <a:pt x="606" y="119"/>
                </a:lnTo>
                <a:lnTo>
                  <a:pt x="635" y="158"/>
                </a:lnTo>
                <a:lnTo>
                  <a:pt x="660" y="200"/>
                </a:lnTo>
                <a:lnTo>
                  <a:pt x="677" y="245"/>
                </a:lnTo>
                <a:lnTo>
                  <a:pt x="688" y="294"/>
                </a:lnTo>
                <a:lnTo>
                  <a:pt x="692" y="345"/>
                </a:lnTo>
                <a:lnTo>
                  <a:pt x="688" y="397"/>
                </a:lnTo>
                <a:lnTo>
                  <a:pt x="677" y="444"/>
                </a:lnTo>
                <a:lnTo>
                  <a:pt x="660" y="491"/>
                </a:lnTo>
                <a:lnTo>
                  <a:pt x="635" y="533"/>
                </a:lnTo>
                <a:lnTo>
                  <a:pt x="606" y="571"/>
                </a:lnTo>
                <a:lnTo>
                  <a:pt x="573" y="605"/>
                </a:lnTo>
                <a:lnTo>
                  <a:pt x="534" y="635"/>
                </a:lnTo>
                <a:lnTo>
                  <a:pt x="491" y="658"/>
                </a:lnTo>
                <a:lnTo>
                  <a:pt x="446" y="676"/>
                </a:lnTo>
                <a:lnTo>
                  <a:pt x="397" y="686"/>
                </a:lnTo>
                <a:lnTo>
                  <a:pt x="346" y="691"/>
                </a:lnTo>
                <a:lnTo>
                  <a:pt x="295" y="686"/>
                </a:lnTo>
                <a:lnTo>
                  <a:pt x="246" y="676"/>
                </a:lnTo>
                <a:lnTo>
                  <a:pt x="200" y="658"/>
                </a:lnTo>
                <a:lnTo>
                  <a:pt x="158" y="635"/>
                </a:lnTo>
                <a:lnTo>
                  <a:pt x="120" y="605"/>
                </a:lnTo>
                <a:lnTo>
                  <a:pt x="86" y="571"/>
                </a:lnTo>
                <a:lnTo>
                  <a:pt x="56" y="533"/>
                </a:lnTo>
                <a:lnTo>
                  <a:pt x="33" y="491"/>
                </a:lnTo>
                <a:lnTo>
                  <a:pt x="15" y="444"/>
                </a:lnTo>
                <a:lnTo>
                  <a:pt x="4" y="397"/>
                </a:lnTo>
                <a:lnTo>
                  <a:pt x="0" y="345"/>
                </a:lnTo>
                <a:lnTo>
                  <a:pt x="4" y="294"/>
                </a:lnTo>
                <a:lnTo>
                  <a:pt x="15" y="245"/>
                </a:lnTo>
                <a:lnTo>
                  <a:pt x="33" y="200"/>
                </a:lnTo>
                <a:lnTo>
                  <a:pt x="56" y="158"/>
                </a:lnTo>
                <a:lnTo>
                  <a:pt x="86" y="119"/>
                </a:lnTo>
                <a:lnTo>
                  <a:pt x="120" y="84"/>
                </a:lnTo>
                <a:lnTo>
                  <a:pt x="158" y="56"/>
                </a:lnTo>
                <a:lnTo>
                  <a:pt x="200" y="32"/>
                </a:lnTo>
                <a:lnTo>
                  <a:pt x="246" y="15"/>
                </a:lnTo>
                <a:lnTo>
                  <a:pt x="295" y="4"/>
                </a:lnTo>
                <a:lnTo>
                  <a:pt x="346" y="0"/>
                </a:lnTo>
                <a:close/>
              </a:path>
            </a:pathLst>
          </a:custGeom>
          <a:solidFill>
            <a:srgbClr val="FFFFFF"/>
          </a:solidFill>
          <a:ln w="57150">
            <a:solidFill>
              <a:srgbClr val="EDBD3C"/>
            </a:solidFill>
            <a:prstDash val="solid"/>
            <a:round/>
          </a:ln>
          <a:effectLst/>
        </p:spPr>
        <p:txBody>
          <a:bodyPr vert="horz" wrap="square" lIns="68580" tIns="34290" rIns="68580" bIns="34290" numCol="1" anchor="ctr" anchorCtr="0" compatLnSpc="1">
            <a:normAutofit/>
          </a:bodyPr>
          <a:lstStyle/>
          <a:p>
            <a:pPr algn="ctr"/>
            <a:r>
              <a:rPr lang="en-US" altLang="zh-CN" sz="2100" b="1" dirty="0">
                <a:latin typeface="微软雅黑" panose="020B0503020204020204" pitchFamily="34" charset="-122"/>
                <a:ea typeface="微软雅黑" panose="020B0503020204020204" pitchFamily="34" charset="-122"/>
              </a:rPr>
              <a:t>4</a:t>
            </a:r>
            <a:endParaRPr lang="en-US" sz="2100" b="1" dirty="0">
              <a:latin typeface="微软雅黑" panose="020B0503020204020204" pitchFamily="34" charset="-122"/>
              <a:ea typeface="微软雅黑" panose="020B0503020204020204" pitchFamily="34" charset="-122"/>
            </a:endParaRPr>
          </a:p>
        </p:txBody>
      </p:sp>
      <p:sp>
        <p:nvSpPr>
          <p:cNvPr id="52" name="îś1íḋè">
            <a:extLst>
              <a:ext uri="{FF2B5EF4-FFF2-40B4-BE49-F238E27FC236}">
                <a16:creationId xmlns="" xmlns:a16="http://schemas.microsoft.com/office/drawing/2014/main" id="{FAFB8196-ED89-4E63-9D9E-DAC69FE9FDDB}"/>
              </a:ext>
            </a:extLst>
          </p:cNvPr>
          <p:cNvSpPr/>
          <p:nvPr/>
        </p:nvSpPr>
        <p:spPr>
          <a:xfrm>
            <a:off x="4396966" y="2577836"/>
            <a:ext cx="301379" cy="300814"/>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rmAutofit fontScale="92500" lnSpcReduction="2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solidFill>
              <a:latin typeface="微软雅黑" panose="020B0503020204020204" pitchFamily="34" charset="-122"/>
              <a:ea typeface="微软雅黑" panose="020B0503020204020204" pitchFamily="34" charset="-122"/>
            </a:endParaRPr>
          </a:p>
        </p:txBody>
      </p:sp>
      <p:sp>
        <p:nvSpPr>
          <p:cNvPr id="53" name="íśḻidè">
            <a:extLst>
              <a:ext uri="{FF2B5EF4-FFF2-40B4-BE49-F238E27FC236}">
                <a16:creationId xmlns="" xmlns:a16="http://schemas.microsoft.com/office/drawing/2014/main" id="{B91B9BA8-3B2F-40FE-ACFE-76F8BB9432ED}"/>
              </a:ext>
            </a:extLst>
          </p:cNvPr>
          <p:cNvSpPr/>
          <p:nvPr/>
        </p:nvSpPr>
        <p:spPr bwMode="auto">
          <a:xfrm>
            <a:off x="5814258" y="2369505"/>
            <a:ext cx="3059045" cy="485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1200" dirty="0">
                <a:latin typeface="微软雅黑" panose="020B0503020204020204" pitchFamily="34" charset="-122"/>
                <a:ea typeface="微软雅黑" panose="020B0503020204020204" pitchFamily="34" charset="-122"/>
              </a:rPr>
              <a:t>充分发挥智能技术优势，打通数据壁垒，推动精细化管理，形成教育治理共同体</a:t>
            </a:r>
          </a:p>
        </p:txBody>
      </p:sp>
      <p:sp>
        <p:nvSpPr>
          <p:cNvPr id="54" name="îṡ1ïďé">
            <a:extLst>
              <a:ext uri="{FF2B5EF4-FFF2-40B4-BE49-F238E27FC236}">
                <a16:creationId xmlns="" xmlns:a16="http://schemas.microsoft.com/office/drawing/2014/main" id="{0FEC5CE5-1607-472C-908D-F1D85756464E}"/>
              </a:ext>
            </a:extLst>
          </p:cNvPr>
          <p:cNvSpPr txBox="1"/>
          <p:nvPr/>
        </p:nvSpPr>
        <p:spPr bwMode="auto">
          <a:xfrm>
            <a:off x="5811927" y="1796356"/>
            <a:ext cx="3279776" cy="650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b"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spcBef>
                <a:spcPct val="0"/>
              </a:spcBef>
            </a:pPr>
            <a:r>
              <a:rPr lang="zh-CN" altLang="en-US" sz="1500" b="1" dirty="0">
                <a:latin typeface="微软雅黑" panose="020B0503020204020204" pitchFamily="34" charset="-122"/>
                <a:ea typeface="微软雅黑" panose="020B0503020204020204" pitchFamily="34" charset="-122"/>
              </a:rPr>
              <a:t>教育数据全面联通</a:t>
            </a:r>
            <a:endParaRPr lang="en-US" altLang="zh-CN" sz="1500" b="1" dirty="0">
              <a:latin typeface="微软雅黑" panose="020B0503020204020204" pitchFamily="34" charset="-122"/>
              <a:ea typeface="微软雅黑" panose="020B0503020204020204" pitchFamily="34" charset="-122"/>
            </a:endParaRPr>
          </a:p>
          <a:p>
            <a:pPr>
              <a:lnSpc>
                <a:spcPct val="120000"/>
              </a:lnSpc>
              <a:spcBef>
                <a:spcPct val="0"/>
              </a:spcBef>
            </a:pPr>
            <a:r>
              <a:rPr lang="zh-CN" altLang="en-US" b="1" dirty="0">
                <a:latin typeface="微软雅黑" panose="020B0503020204020204" pitchFamily="34" charset="-122"/>
                <a:ea typeface="微软雅黑" panose="020B0503020204020204" pitchFamily="34" charset="-122"/>
              </a:rPr>
              <a:t>实现区域教育治理智能化</a:t>
            </a:r>
            <a:endParaRPr lang="en-US" altLang="zh-CN" b="1" dirty="0">
              <a:latin typeface="微软雅黑" panose="020B0503020204020204" pitchFamily="34" charset="-122"/>
              <a:ea typeface="微软雅黑" panose="020B0503020204020204" pitchFamily="34" charset="-122"/>
            </a:endParaRPr>
          </a:p>
        </p:txBody>
      </p:sp>
      <p:cxnSp>
        <p:nvCxnSpPr>
          <p:cNvPr id="55" name="直接连接符 54">
            <a:extLst>
              <a:ext uri="{FF2B5EF4-FFF2-40B4-BE49-F238E27FC236}">
                <a16:creationId xmlns="" xmlns:a16="http://schemas.microsoft.com/office/drawing/2014/main" id="{E4072FC6-9AC9-4717-91A4-8DC88FB9A9BD}"/>
              </a:ext>
            </a:extLst>
          </p:cNvPr>
          <p:cNvCxnSpPr>
            <a:endCxn id="50" idx="32"/>
          </p:cNvCxnSpPr>
          <p:nvPr/>
        </p:nvCxnSpPr>
        <p:spPr>
          <a:xfrm flipV="1">
            <a:off x="434480" y="2355134"/>
            <a:ext cx="3044914" cy="0"/>
          </a:xfrm>
          <a:prstGeom prst="line">
            <a:avLst/>
          </a:prstGeom>
          <a:ln w="3175" cap="rnd">
            <a:solidFill>
              <a:schemeClr val="bg1">
                <a:alpha val="25000"/>
              </a:schemeClr>
            </a:solidFill>
            <a:round/>
          </a:ln>
        </p:spPr>
        <p:style>
          <a:lnRef idx="1">
            <a:schemeClr val="accent1"/>
          </a:lnRef>
          <a:fillRef idx="0">
            <a:schemeClr val="accent1"/>
          </a:fillRef>
          <a:effectRef idx="0">
            <a:schemeClr val="accent1"/>
          </a:effectRef>
          <a:fontRef idx="minor">
            <a:schemeClr val="tx1"/>
          </a:fontRef>
        </p:style>
      </p:cxnSp>
      <p:cxnSp>
        <p:nvCxnSpPr>
          <p:cNvPr id="56" name="直接连接符 55">
            <a:extLst>
              <a:ext uri="{FF2B5EF4-FFF2-40B4-BE49-F238E27FC236}">
                <a16:creationId xmlns="" xmlns:a16="http://schemas.microsoft.com/office/drawing/2014/main" id="{9AFAFA96-A3C7-4B8A-B057-9D160CC3B8AC}"/>
              </a:ext>
            </a:extLst>
          </p:cNvPr>
          <p:cNvCxnSpPr>
            <a:stCxn id="45" idx="12"/>
          </p:cNvCxnSpPr>
          <p:nvPr/>
        </p:nvCxnSpPr>
        <p:spPr>
          <a:xfrm>
            <a:off x="5644896" y="3043638"/>
            <a:ext cx="2926315" cy="0"/>
          </a:xfrm>
          <a:prstGeom prst="line">
            <a:avLst/>
          </a:prstGeom>
          <a:ln w="3175" cap="rnd">
            <a:solidFill>
              <a:schemeClr val="bg1">
                <a:alpha val="25000"/>
              </a:schemeClr>
            </a:solidFill>
            <a:round/>
          </a:ln>
        </p:spPr>
        <p:style>
          <a:lnRef idx="1">
            <a:schemeClr val="accent1"/>
          </a:lnRef>
          <a:fillRef idx="0">
            <a:schemeClr val="accent1"/>
          </a:fillRef>
          <a:effectRef idx="0">
            <a:schemeClr val="accent1"/>
          </a:effectRef>
          <a:fontRef idx="minor">
            <a:schemeClr val="tx1"/>
          </a:fontRef>
        </p:style>
      </p:cxnSp>
      <p:sp>
        <p:nvSpPr>
          <p:cNvPr id="57" name="矩形 56">
            <a:extLst>
              <a:ext uri="{FF2B5EF4-FFF2-40B4-BE49-F238E27FC236}">
                <a16:creationId xmlns="" xmlns:a16="http://schemas.microsoft.com/office/drawing/2014/main" id="{929621E6-9ED5-4B1B-B6CA-A2F8EBC9D597}"/>
              </a:ext>
            </a:extLst>
          </p:cNvPr>
          <p:cNvSpPr/>
          <p:nvPr/>
        </p:nvSpPr>
        <p:spPr>
          <a:xfrm>
            <a:off x="4168972" y="1904479"/>
            <a:ext cx="830997" cy="346249"/>
          </a:xfrm>
          <a:prstGeom prst="rect">
            <a:avLst/>
          </a:prstGeom>
        </p:spPr>
        <p:txBody>
          <a:bodyPr wrap="square" lIns="68580" tIns="34290" rIns="68580" bIns="34290">
            <a:spAutoFit/>
          </a:bodyPr>
          <a:lstStyle/>
          <a:p>
            <a:pPr algn="ctr"/>
            <a:r>
              <a:rPr lang="zh-CN" altLang="en-US" b="1" dirty="0">
                <a:latin typeface="微软雅黑" panose="020B0503020204020204" pitchFamily="34" charset="-122"/>
                <a:ea typeface="微软雅黑" panose="020B0503020204020204" pitchFamily="34" charset="-122"/>
              </a:rPr>
              <a:t>核心</a:t>
            </a:r>
          </a:p>
        </p:txBody>
      </p:sp>
      <p:sp>
        <p:nvSpPr>
          <p:cNvPr id="58" name="矩形 57">
            <a:extLst>
              <a:ext uri="{FF2B5EF4-FFF2-40B4-BE49-F238E27FC236}">
                <a16:creationId xmlns="" xmlns:a16="http://schemas.microsoft.com/office/drawing/2014/main" id="{A95ED297-3DEB-4AB4-A99C-C52856B313F5}"/>
              </a:ext>
            </a:extLst>
          </p:cNvPr>
          <p:cNvSpPr/>
          <p:nvPr/>
        </p:nvSpPr>
        <p:spPr>
          <a:xfrm>
            <a:off x="4781713" y="2498665"/>
            <a:ext cx="830997" cy="346249"/>
          </a:xfrm>
          <a:prstGeom prst="rect">
            <a:avLst/>
          </a:prstGeom>
        </p:spPr>
        <p:txBody>
          <a:bodyPr wrap="square" lIns="68580" tIns="34290" rIns="68580" bIns="34290">
            <a:spAutoFit/>
          </a:bodyPr>
          <a:lstStyle/>
          <a:p>
            <a:pPr algn="ctr"/>
            <a:r>
              <a:rPr lang="zh-CN" altLang="en-US" b="1" dirty="0">
                <a:latin typeface="微软雅黑" panose="020B0503020204020204" pitchFamily="34" charset="-122"/>
                <a:ea typeface="微软雅黑" panose="020B0503020204020204" pitchFamily="34" charset="-122"/>
              </a:rPr>
              <a:t>纽带</a:t>
            </a:r>
          </a:p>
        </p:txBody>
      </p:sp>
      <p:sp>
        <p:nvSpPr>
          <p:cNvPr id="59" name="矩形 58">
            <a:extLst>
              <a:ext uri="{FF2B5EF4-FFF2-40B4-BE49-F238E27FC236}">
                <a16:creationId xmlns="" xmlns:a16="http://schemas.microsoft.com/office/drawing/2014/main" id="{A0300285-A7B3-4337-B205-B84BD655A70A}"/>
              </a:ext>
            </a:extLst>
          </p:cNvPr>
          <p:cNvSpPr/>
          <p:nvPr/>
        </p:nvSpPr>
        <p:spPr>
          <a:xfrm>
            <a:off x="4148600" y="3170275"/>
            <a:ext cx="830997" cy="346249"/>
          </a:xfrm>
          <a:prstGeom prst="rect">
            <a:avLst/>
          </a:prstGeom>
        </p:spPr>
        <p:txBody>
          <a:bodyPr wrap="square" lIns="68580" tIns="34290" rIns="68580" bIns="34290">
            <a:spAutoFit/>
          </a:bodyPr>
          <a:lstStyle/>
          <a:p>
            <a:pPr algn="ctr"/>
            <a:r>
              <a:rPr lang="zh-CN" altLang="en-US" b="1" dirty="0">
                <a:latin typeface="微软雅黑" panose="020B0503020204020204" pitchFamily="34" charset="-122"/>
                <a:ea typeface="微软雅黑" panose="020B0503020204020204" pitchFamily="34" charset="-122"/>
              </a:rPr>
              <a:t>载体</a:t>
            </a:r>
          </a:p>
        </p:txBody>
      </p:sp>
      <p:sp>
        <p:nvSpPr>
          <p:cNvPr id="60" name="矩形 59">
            <a:extLst>
              <a:ext uri="{FF2B5EF4-FFF2-40B4-BE49-F238E27FC236}">
                <a16:creationId xmlns="" xmlns:a16="http://schemas.microsoft.com/office/drawing/2014/main" id="{65A5AC54-B1B3-44C2-94C8-4FF4C55015B0}"/>
              </a:ext>
            </a:extLst>
          </p:cNvPr>
          <p:cNvSpPr/>
          <p:nvPr/>
        </p:nvSpPr>
        <p:spPr>
          <a:xfrm>
            <a:off x="3479393" y="2500083"/>
            <a:ext cx="830997" cy="346249"/>
          </a:xfrm>
          <a:prstGeom prst="rect">
            <a:avLst/>
          </a:prstGeom>
        </p:spPr>
        <p:txBody>
          <a:bodyPr wrap="square" lIns="68580" tIns="34290" rIns="68580" bIns="34290">
            <a:spAutoFit/>
          </a:bodyPr>
          <a:lstStyle/>
          <a:p>
            <a:pPr algn="ctr"/>
            <a:r>
              <a:rPr lang="zh-CN" altLang="en-US" b="1" dirty="0">
                <a:latin typeface="微软雅黑" panose="020B0503020204020204" pitchFamily="34" charset="-122"/>
                <a:ea typeface="微软雅黑" panose="020B0503020204020204" pitchFamily="34" charset="-122"/>
              </a:rPr>
              <a:t>保障</a:t>
            </a:r>
          </a:p>
        </p:txBody>
      </p:sp>
      <p:sp>
        <p:nvSpPr>
          <p:cNvPr id="61" name="íśḻidè">
            <a:extLst>
              <a:ext uri="{FF2B5EF4-FFF2-40B4-BE49-F238E27FC236}">
                <a16:creationId xmlns="" xmlns:a16="http://schemas.microsoft.com/office/drawing/2014/main" id="{FBF1D541-8297-48D2-A035-24BDF3A02BBA}"/>
              </a:ext>
            </a:extLst>
          </p:cNvPr>
          <p:cNvSpPr/>
          <p:nvPr/>
        </p:nvSpPr>
        <p:spPr bwMode="auto">
          <a:xfrm>
            <a:off x="572952" y="1536339"/>
            <a:ext cx="3069188" cy="550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1200" dirty="0">
                <a:latin typeface="微软雅黑" panose="020B0503020204020204" pitchFamily="34" charset="-122"/>
                <a:ea typeface="微软雅黑" panose="020B0503020204020204" pitchFamily="34" charset="-122"/>
              </a:rPr>
              <a:t>聚焦学习者，深入课堂，加强学习者画像、适应性学习等学习技术的研究，探索以促进全体学习者个性化学习的科学、有效路径</a:t>
            </a:r>
          </a:p>
        </p:txBody>
      </p:sp>
      <p:sp>
        <p:nvSpPr>
          <p:cNvPr id="62" name="îṡ1ïďé">
            <a:extLst>
              <a:ext uri="{FF2B5EF4-FFF2-40B4-BE49-F238E27FC236}">
                <a16:creationId xmlns="" xmlns:a16="http://schemas.microsoft.com/office/drawing/2014/main" id="{05867FD3-C4F0-4C96-9694-9DAD1CBCE190}"/>
              </a:ext>
            </a:extLst>
          </p:cNvPr>
          <p:cNvSpPr txBox="1"/>
          <p:nvPr/>
        </p:nvSpPr>
        <p:spPr bwMode="auto">
          <a:xfrm>
            <a:off x="741218" y="1005377"/>
            <a:ext cx="3110971" cy="650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b"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20000"/>
              </a:lnSpc>
              <a:spcBef>
                <a:spcPct val="0"/>
              </a:spcBef>
            </a:pPr>
            <a:r>
              <a:rPr lang="zh-CN" altLang="en-US" sz="1500" b="1" dirty="0">
                <a:latin typeface="微软雅黑" panose="020B0503020204020204" pitchFamily="34" charset="-122"/>
                <a:ea typeface="微软雅黑" panose="020B0503020204020204" pitchFamily="34" charset="-122"/>
              </a:rPr>
              <a:t>学习技术进入课堂</a:t>
            </a:r>
            <a:endParaRPr lang="en-US" altLang="zh-CN" sz="1500" b="1" dirty="0">
              <a:latin typeface="微软雅黑" panose="020B0503020204020204" pitchFamily="34" charset="-122"/>
              <a:ea typeface="微软雅黑" panose="020B0503020204020204" pitchFamily="34" charset="-122"/>
            </a:endParaRPr>
          </a:p>
          <a:p>
            <a:pPr algn="r">
              <a:lnSpc>
                <a:spcPct val="120000"/>
              </a:lnSpc>
              <a:spcBef>
                <a:spcPct val="0"/>
              </a:spcBef>
            </a:pPr>
            <a:r>
              <a:rPr lang="zh-CN" altLang="en-US" b="1" dirty="0">
                <a:latin typeface="微软雅黑" panose="020B0503020204020204" pitchFamily="34" charset="-122"/>
                <a:ea typeface="微软雅黑" panose="020B0503020204020204" pitchFamily="34" charset="-122"/>
              </a:rPr>
              <a:t>精准甄别学生学习与发展需求</a:t>
            </a:r>
            <a:endParaRPr lang="en-US" altLang="zh-CN" b="1" dirty="0">
              <a:latin typeface="微软雅黑" panose="020B0503020204020204" pitchFamily="34" charset="-122"/>
              <a:ea typeface="微软雅黑" panose="020B0503020204020204" pitchFamily="34" charset="-122"/>
            </a:endParaRPr>
          </a:p>
        </p:txBody>
      </p:sp>
      <p:sp>
        <p:nvSpPr>
          <p:cNvPr id="63" name="íśḻidè">
            <a:extLst>
              <a:ext uri="{FF2B5EF4-FFF2-40B4-BE49-F238E27FC236}">
                <a16:creationId xmlns="" xmlns:a16="http://schemas.microsoft.com/office/drawing/2014/main" id="{90224943-AA8C-452F-B7BF-EE932E676B2A}"/>
              </a:ext>
            </a:extLst>
          </p:cNvPr>
          <p:cNvSpPr/>
          <p:nvPr/>
        </p:nvSpPr>
        <p:spPr bwMode="auto">
          <a:xfrm>
            <a:off x="5358661" y="3910653"/>
            <a:ext cx="3552899" cy="1104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1200" dirty="0">
                <a:latin typeface="微软雅黑" panose="020B0503020204020204" pitchFamily="34" charset="-122"/>
                <a:ea typeface="微软雅黑" panose="020B0503020204020204" pitchFamily="34" charset="-122"/>
              </a:rPr>
              <a:t>以体验为归依、以数据为基础、以联接为要义、以开放为策略，整体重构学校的智慧学习环境和支持服务系统，服务于学习者在任意时间、任意地点、采用任意方式、任意步调的个性化学习与发展</a:t>
            </a:r>
          </a:p>
        </p:txBody>
      </p:sp>
      <p:sp>
        <p:nvSpPr>
          <p:cNvPr id="64" name="îṡ1ïďé">
            <a:extLst>
              <a:ext uri="{FF2B5EF4-FFF2-40B4-BE49-F238E27FC236}">
                <a16:creationId xmlns="" xmlns:a16="http://schemas.microsoft.com/office/drawing/2014/main" id="{93E1D680-69BD-4897-B769-B34E97964D71}"/>
              </a:ext>
            </a:extLst>
          </p:cNvPr>
          <p:cNvSpPr txBox="1"/>
          <p:nvPr/>
        </p:nvSpPr>
        <p:spPr bwMode="auto">
          <a:xfrm>
            <a:off x="5358662" y="3363871"/>
            <a:ext cx="3198509" cy="650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b"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20000"/>
              </a:lnSpc>
              <a:spcBef>
                <a:spcPct val="0"/>
              </a:spcBef>
            </a:pPr>
            <a:r>
              <a:rPr lang="zh-CN" altLang="en-US" sz="1500" b="1" dirty="0">
                <a:latin typeface="微软雅黑" panose="020B0503020204020204" pitchFamily="34" charset="-122"/>
                <a:ea typeface="微软雅黑" panose="020B0503020204020204" pitchFamily="34" charset="-122"/>
              </a:rPr>
              <a:t>教育云全区覆盖</a:t>
            </a:r>
            <a:endParaRPr lang="en-US" altLang="zh-CN" sz="1500" b="1" dirty="0">
              <a:latin typeface="微软雅黑" panose="020B0503020204020204" pitchFamily="34" charset="-122"/>
              <a:ea typeface="微软雅黑" panose="020B0503020204020204" pitchFamily="34" charset="-122"/>
            </a:endParaRPr>
          </a:p>
          <a:p>
            <a:pPr>
              <a:lnSpc>
                <a:spcPct val="120000"/>
              </a:lnSpc>
              <a:spcBef>
                <a:spcPct val="0"/>
              </a:spcBef>
            </a:pPr>
            <a:r>
              <a:rPr lang="zh-CN" altLang="en-US" b="1" dirty="0">
                <a:latin typeface="微软雅黑" panose="020B0503020204020204" pitchFamily="34" charset="-122"/>
                <a:ea typeface="微软雅黑" panose="020B0503020204020204" pitchFamily="34" charset="-122"/>
              </a:rPr>
              <a:t>优化全区中小学数字校园建设</a:t>
            </a:r>
            <a:endParaRPr lang="en-US" altLang="zh-CN" b="1" dirty="0">
              <a:latin typeface="微软雅黑" panose="020B0503020204020204" pitchFamily="34" charset="-122"/>
              <a:ea typeface="微软雅黑" panose="020B0503020204020204" pitchFamily="34" charset="-122"/>
            </a:endParaRPr>
          </a:p>
        </p:txBody>
      </p:sp>
      <p:sp>
        <p:nvSpPr>
          <p:cNvPr id="65" name="íśḻidè">
            <a:extLst>
              <a:ext uri="{FF2B5EF4-FFF2-40B4-BE49-F238E27FC236}">
                <a16:creationId xmlns="" xmlns:a16="http://schemas.microsoft.com/office/drawing/2014/main" id="{34639C09-C9A1-4FD7-BF7A-A2648A2B8586}"/>
              </a:ext>
            </a:extLst>
          </p:cNvPr>
          <p:cNvSpPr/>
          <p:nvPr/>
        </p:nvSpPr>
        <p:spPr bwMode="auto">
          <a:xfrm>
            <a:off x="157650" y="3615870"/>
            <a:ext cx="3149890" cy="785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t" anchorCtr="0">
            <a:noAutofit/>
          </a:bodyPr>
          <a:lstStyle/>
          <a:p>
            <a:pPr algn="r">
              <a:lnSpc>
                <a:spcPct val="150000"/>
              </a:lnSpc>
            </a:pPr>
            <a:r>
              <a:rPr lang="zh-CN" altLang="en-US" sz="1200" dirty="0">
                <a:latin typeface="微软雅黑" panose="020B0503020204020204" pitchFamily="34" charset="-122"/>
                <a:ea typeface="微软雅黑" panose="020B0503020204020204" pitchFamily="34" charset="-122"/>
              </a:rPr>
              <a:t>政府主导、高校研究、企业服务、学校实践</a:t>
            </a:r>
            <a:endParaRPr lang="en-US" altLang="zh-CN" sz="1200" dirty="0">
              <a:latin typeface="微软雅黑" panose="020B0503020204020204" pitchFamily="34" charset="-122"/>
              <a:ea typeface="微软雅黑" panose="020B0503020204020204" pitchFamily="34" charset="-122"/>
            </a:endParaRPr>
          </a:p>
          <a:p>
            <a:pPr algn="r">
              <a:lnSpc>
                <a:spcPct val="150000"/>
              </a:lnSpc>
            </a:pPr>
            <a:r>
              <a:rPr lang="zh-CN" altLang="en-US" sz="1200" dirty="0">
                <a:latin typeface="微软雅黑" panose="020B0503020204020204" pitchFamily="34" charset="-122"/>
                <a:ea typeface="微软雅黑" panose="020B0503020204020204" pitchFamily="34" charset="-122"/>
              </a:rPr>
              <a:t>从课程、教学和评价三个维度</a:t>
            </a:r>
            <a:endParaRPr lang="en-US" altLang="zh-CN" sz="1200" dirty="0">
              <a:latin typeface="微软雅黑" panose="020B0503020204020204" pitchFamily="34" charset="-122"/>
              <a:ea typeface="微软雅黑" panose="020B0503020204020204" pitchFamily="34" charset="-122"/>
            </a:endParaRPr>
          </a:p>
          <a:p>
            <a:pPr algn="r">
              <a:lnSpc>
                <a:spcPct val="150000"/>
              </a:lnSpc>
            </a:pPr>
            <a:r>
              <a:rPr lang="zh-CN" altLang="en-US" sz="1200" dirty="0">
                <a:latin typeface="微软雅黑" panose="020B0503020204020204" pitchFamily="34" charset="-122"/>
                <a:ea typeface="微软雅黑" panose="020B0503020204020204" pitchFamily="34" charset="-122"/>
              </a:rPr>
              <a:t>构建立体的教育服务供给新模式</a:t>
            </a:r>
          </a:p>
        </p:txBody>
      </p:sp>
      <p:sp>
        <p:nvSpPr>
          <p:cNvPr id="66" name="îṡ1ïďé">
            <a:extLst>
              <a:ext uri="{FF2B5EF4-FFF2-40B4-BE49-F238E27FC236}">
                <a16:creationId xmlns="" xmlns:a16="http://schemas.microsoft.com/office/drawing/2014/main" id="{1759ED46-0E4D-46EE-92CE-1F22E0C428BD}"/>
              </a:ext>
            </a:extLst>
          </p:cNvPr>
          <p:cNvSpPr txBox="1"/>
          <p:nvPr/>
        </p:nvSpPr>
        <p:spPr bwMode="auto">
          <a:xfrm>
            <a:off x="66704" y="3010963"/>
            <a:ext cx="3189725" cy="650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80" tIns="34290" rIns="68580" bIns="34290" anchor="b"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20000"/>
              </a:lnSpc>
              <a:spcBef>
                <a:spcPct val="0"/>
              </a:spcBef>
            </a:pPr>
            <a:r>
              <a:rPr lang="zh-CN" altLang="en-US" sz="1500" b="1" dirty="0">
                <a:latin typeface="微软雅黑" panose="020B0503020204020204" pitchFamily="34" charset="-122"/>
                <a:ea typeface="微软雅黑" panose="020B0503020204020204" pitchFamily="34" charset="-122"/>
              </a:rPr>
              <a:t>产学研用协同创新</a:t>
            </a:r>
            <a:endParaRPr lang="en-US" altLang="zh-CN" sz="1500" b="1" dirty="0">
              <a:latin typeface="微软雅黑" panose="020B0503020204020204" pitchFamily="34" charset="-122"/>
              <a:ea typeface="微软雅黑" panose="020B0503020204020204" pitchFamily="34" charset="-122"/>
            </a:endParaRPr>
          </a:p>
          <a:p>
            <a:pPr algn="r">
              <a:lnSpc>
                <a:spcPct val="120000"/>
              </a:lnSpc>
              <a:spcBef>
                <a:spcPct val="0"/>
              </a:spcBef>
            </a:pPr>
            <a:r>
              <a:rPr lang="zh-CN" altLang="en-US" b="1" dirty="0">
                <a:latin typeface="微软雅黑" panose="020B0503020204020204" pitchFamily="34" charset="-122"/>
                <a:ea typeface="微软雅黑" panose="020B0503020204020204" pitchFamily="34" charset="-122"/>
              </a:rPr>
              <a:t>构建信息化服务供给立体模式</a:t>
            </a:r>
            <a:endParaRPr lang="en-US" altLang="zh-CN"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4472442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73"/>
          <p:cNvGrpSpPr/>
          <p:nvPr/>
        </p:nvGrpSpPr>
        <p:grpSpPr>
          <a:xfrm>
            <a:off x="183466" y="0"/>
            <a:ext cx="9069054" cy="5868018"/>
            <a:chOff x="1304570" y="-527002"/>
            <a:chExt cx="11750859" cy="7824024"/>
          </a:xfrm>
        </p:grpSpPr>
        <p:sp>
          <p:nvSpPr>
            <p:cNvPr id="17" name="椭圆 16"/>
            <p:cNvSpPr/>
            <p:nvPr/>
          </p:nvSpPr>
          <p:spPr>
            <a:xfrm>
              <a:off x="4138955" y="2758473"/>
              <a:ext cx="1253072" cy="1253074"/>
            </a:xfrm>
            <a:prstGeom prst="ellipse">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b="1" spc="75" dirty="0">
                  <a:latin typeface="微软雅黑" panose="020B0503020204020204" pitchFamily="34" charset="-122"/>
                  <a:ea typeface="微软雅黑" panose="020B0503020204020204" pitchFamily="34" charset="-122"/>
                  <a:cs typeface="Times New Roman" panose="02020603050405020304" pitchFamily="18" charset="0"/>
                </a:rPr>
                <a:t>支持</a:t>
              </a:r>
            </a:p>
          </p:txBody>
        </p:sp>
        <p:sp>
          <p:nvSpPr>
            <p:cNvPr id="18" name="椭圆 17"/>
            <p:cNvSpPr/>
            <p:nvPr/>
          </p:nvSpPr>
          <p:spPr>
            <a:xfrm>
              <a:off x="5121503" y="1056649"/>
              <a:ext cx="1253072" cy="1253074"/>
            </a:xfrm>
            <a:prstGeom prst="ellipse">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b="1" spc="75" dirty="0">
                  <a:latin typeface="微软雅黑" panose="020B0503020204020204" pitchFamily="34" charset="-122"/>
                  <a:ea typeface="微软雅黑" panose="020B0503020204020204" pitchFamily="34" charset="-122"/>
                  <a:cs typeface="Times New Roman" panose="02020603050405020304" pitchFamily="18" charset="0"/>
                </a:rPr>
                <a:t>课堂</a:t>
              </a:r>
            </a:p>
          </p:txBody>
        </p:sp>
        <p:sp>
          <p:nvSpPr>
            <p:cNvPr id="19" name="椭圆 18"/>
            <p:cNvSpPr/>
            <p:nvPr/>
          </p:nvSpPr>
          <p:spPr>
            <a:xfrm>
              <a:off x="7086600" y="1056649"/>
              <a:ext cx="1253072" cy="1253074"/>
            </a:xfrm>
            <a:prstGeom prst="ellipse">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b="1" spc="75" dirty="0">
                  <a:latin typeface="微软雅黑" panose="020B0503020204020204" pitchFamily="34" charset="-122"/>
                  <a:ea typeface="微软雅黑" panose="020B0503020204020204" pitchFamily="34" charset="-122"/>
                  <a:cs typeface="Times New Roman" panose="02020603050405020304" pitchFamily="18" charset="0"/>
                </a:rPr>
                <a:t>学生</a:t>
              </a:r>
            </a:p>
          </p:txBody>
        </p:sp>
        <p:sp>
          <p:nvSpPr>
            <p:cNvPr id="20" name="椭圆 19"/>
            <p:cNvSpPr/>
            <p:nvPr/>
          </p:nvSpPr>
          <p:spPr>
            <a:xfrm>
              <a:off x="8069149" y="2758473"/>
              <a:ext cx="1253072" cy="1253074"/>
            </a:xfrm>
            <a:prstGeom prst="ellipse">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b="1" spc="75" dirty="0">
                  <a:latin typeface="微软雅黑" panose="020B0503020204020204" pitchFamily="34" charset="-122"/>
                  <a:ea typeface="微软雅黑" panose="020B0503020204020204" pitchFamily="34" charset="-122"/>
                  <a:cs typeface="Times New Roman" panose="02020603050405020304" pitchFamily="18" charset="0"/>
                </a:rPr>
                <a:t>教师</a:t>
              </a:r>
            </a:p>
          </p:txBody>
        </p:sp>
        <p:sp>
          <p:nvSpPr>
            <p:cNvPr id="21" name="椭圆 20"/>
            <p:cNvSpPr/>
            <p:nvPr/>
          </p:nvSpPr>
          <p:spPr>
            <a:xfrm>
              <a:off x="7086600" y="4460296"/>
              <a:ext cx="1253072" cy="1253074"/>
            </a:xfrm>
            <a:prstGeom prst="ellipse">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b="1" spc="75" dirty="0">
                  <a:latin typeface="微软雅黑" panose="020B0503020204020204" pitchFamily="34" charset="-122"/>
                  <a:ea typeface="微软雅黑" panose="020B0503020204020204" pitchFamily="34" charset="-122"/>
                  <a:cs typeface="Times New Roman" panose="02020603050405020304" pitchFamily="18" charset="0"/>
                </a:rPr>
                <a:t>学校</a:t>
              </a:r>
            </a:p>
          </p:txBody>
        </p:sp>
        <p:sp>
          <p:nvSpPr>
            <p:cNvPr id="22" name="椭圆 21"/>
            <p:cNvSpPr/>
            <p:nvPr/>
          </p:nvSpPr>
          <p:spPr>
            <a:xfrm>
              <a:off x="5121503" y="4460296"/>
              <a:ext cx="1253072" cy="1253074"/>
            </a:xfrm>
            <a:prstGeom prst="ellipse">
              <a:avLst/>
            </a:prstGeom>
            <a:solidFill>
              <a:schemeClr val="bg1"/>
            </a:solidFill>
          </p:spPr>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b="1" spc="75" dirty="0">
                  <a:latin typeface="微软雅黑" panose="020B0503020204020204" pitchFamily="34" charset="-122"/>
                  <a:ea typeface="微软雅黑" panose="020B0503020204020204" pitchFamily="34" charset="-122"/>
                  <a:cs typeface="Times New Roman" panose="02020603050405020304" pitchFamily="18" charset="0"/>
                </a:rPr>
                <a:t>行政</a:t>
              </a:r>
            </a:p>
          </p:txBody>
        </p:sp>
        <p:sp>
          <p:nvSpPr>
            <p:cNvPr id="23" name="椭圆 22"/>
            <p:cNvSpPr/>
            <p:nvPr/>
          </p:nvSpPr>
          <p:spPr>
            <a:xfrm>
              <a:off x="5828753" y="2456637"/>
              <a:ext cx="1896925" cy="1858427"/>
            </a:xfrm>
            <a:prstGeom prst="ellipse">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36000" tIns="45720" rIns="36000" bIns="45720" numCol="1" spcCol="0" rtlCol="0" fromWordArt="0" anchor="ctr" anchorCtr="0" forceAA="0" compatLnSpc="1">
              <a:noAutofit/>
            </a:bodyPr>
            <a:lstStyle/>
            <a:p>
              <a:pPr algn="ctr"/>
              <a:r>
                <a:rPr lang="zh-CN" altLang="en-US" b="1" spc="75"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整体推进</a:t>
              </a:r>
              <a:endParaRPr lang="en-US" altLang="zh-CN" b="1" spc="75"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r>
                <a:rPr lang="zh-CN" altLang="en-US" b="1" spc="75"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系统架构</a:t>
              </a:r>
              <a:endParaRPr lang="en-US" altLang="zh-CN" b="1" spc="75"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endParaRPr>
            </a:p>
            <a:p>
              <a:pPr algn="ctr"/>
              <a:r>
                <a:rPr lang="zh-CN" altLang="en-US" b="1" spc="75" dirty="0">
                  <a:solidFill>
                    <a:schemeClr val="tx1"/>
                  </a:solidFill>
                  <a:latin typeface="微软雅黑" panose="020B0503020204020204" pitchFamily="34" charset="-122"/>
                  <a:ea typeface="微软雅黑" panose="020B0503020204020204" pitchFamily="34" charset="-122"/>
                  <a:cs typeface="Times New Roman" panose="02020603050405020304" pitchFamily="18" charset="0"/>
                </a:rPr>
                <a:t>常态应用</a:t>
              </a:r>
            </a:p>
          </p:txBody>
        </p:sp>
        <p:sp>
          <p:nvSpPr>
            <p:cNvPr id="24" name="椭圆 23"/>
            <p:cNvSpPr/>
            <p:nvPr/>
          </p:nvSpPr>
          <p:spPr>
            <a:xfrm>
              <a:off x="5779028" y="2433449"/>
              <a:ext cx="1903124" cy="1903124"/>
            </a:xfrm>
            <a:custGeom>
              <a:avLst/>
              <a:gdLst>
                <a:gd name="connsiteX0" fmla="*/ 0 w 1903123"/>
                <a:gd name="connsiteY0" fmla="*/ 951562 h 1903123"/>
                <a:gd name="connsiteX1" fmla="*/ 951562 w 1903123"/>
                <a:gd name="connsiteY1" fmla="*/ 0 h 1903123"/>
                <a:gd name="connsiteX2" fmla="*/ 1903124 w 1903123"/>
                <a:gd name="connsiteY2" fmla="*/ 951562 h 1903123"/>
                <a:gd name="connsiteX3" fmla="*/ 951562 w 1903123"/>
                <a:gd name="connsiteY3" fmla="*/ 1903124 h 1903123"/>
                <a:gd name="connsiteX4" fmla="*/ 0 w 1903123"/>
                <a:gd name="connsiteY4" fmla="*/ 951562 h 1903123"/>
                <a:gd name="connsiteX0-1" fmla="*/ 5779027 w 7682151"/>
                <a:gd name="connsiteY0-2" fmla="*/ 3385010 h 4336572"/>
                <a:gd name="connsiteX1-3" fmla="*/ 0 w 7682151"/>
                <a:gd name="connsiteY1-4" fmla="*/ 0 h 4336572"/>
                <a:gd name="connsiteX2-5" fmla="*/ 6730589 w 7682151"/>
                <a:gd name="connsiteY2-6" fmla="*/ 2433448 h 4336572"/>
                <a:gd name="connsiteX3-7" fmla="*/ 7682151 w 7682151"/>
                <a:gd name="connsiteY3-8" fmla="*/ 3385010 h 4336572"/>
                <a:gd name="connsiteX4-9" fmla="*/ 6730589 w 7682151"/>
                <a:gd name="connsiteY4-10" fmla="*/ 4336572 h 4336572"/>
                <a:gd name="connsiteX5" fmla="*/ 5779027 w 7682151"/>
                <a:gd name="connsiteY5" fmla="*/ 3385010 h 4336572"/>
                <a:gd name="connsiteX0-11" fmla="*/ 0 w 1903124"/>
                <a:gd name="connsiteY0-12" fmla="*/ 951562 h 1903124"/>
                <a:gd name="connsiteX1-13" fmla="*/ 951562 w 1903124"/>
                <a:gd name="connsiteY1-14" fmla="*/ 0 h 1903124"/>
                <a:gd name="connsiteX2-15" fmla="*/ 1903124 w 1903124"/>
                <a:gd name="connsiteY2-16" fmla="*/ 951562 h 1903124"/>
                <a:gd name="connsiteX3-17" fmla="*/ 951562 w 1903124"/>
                <a:gd name="connsiteY3-18" fmla="*/ 1903124 h 1903124"/>
                <a:gd name="connsiteX4-19" fmla="*/ 0 w 1903124"/>
                <a:gd name="connsiteY4-20" fmla="*/ 951562 h 190312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3124" h="1903124">
                  <a:moveTo>
                    <a:pt x="0" y="951562"/>
                  </a:moveTo>
                  <a:cubicBezTo>
                    <a:pt x="0" y="426029"/>
                    <a:pt x="426029" y="0"/>
                    <a:pt x="951562" y="0"/>
                  </a:cubicBezTo>
                  <a:cubicBezTo>
                    <a:pt x="1477095" y="0"/>
                    <a:pt x="1903124" y="426029"/>
                    <a:pt x="1903124" y="951562"/>
                  </a:cubicBezTo>
                  <a:cubicBezTo>
                    <a:pt x="1903124" y="1477095"/>
                    <a:pt x="1477095" y="1903124"/>
                    <a:pt x="951562" y="1903124"/>
                  </a:cubicBezTo>
                  <a:cubicBezTo>
                    <a:pt x="426029" y="1903124"/>
                    <a:pt x="0" y="1477095"/>
                    <a:pt x="0" y="951562"/>
                  </a:cubicBezTo>
                  <a:close/>
                </a:path>
              </a:pathLst>
            </a:custGeom>
            <a:noFill/>
            <a:ln>
              <a:solidFill>
                <a:schemeClr val="bg1">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1" name="任意多边形: 形状 40"/>
            <p:cNvSpPr/>
            <p:nvPr/>
          </p:nvSpPr>
          <p:spPr>
            <a:xfrm>
              <a:off x="5356107" y="2010528"/>
              <a:ext cx="2748967" cy="2748967"/>
            </a:xfrm>
            <a:custGeom>
              <a:avLst/>
              <a:gdLst/>
              <a:ahLst/>
              <a:cxnLst/>
              <a:rect l="0" t="0" r="0" b="0"/>
              <a:pathLst>
                <a:path w="2748968" h="2748968">
                  <a:moveTo>
                    <a:pt x="0" y="1374484"/>
                  </a:moveTo>
                  <a:cubicBezTo>
                    <a:pt x="0" y="615378"/>
                    <a:pt x="615378" y="0"/>
                    <a:pt x="1374484" y="0"/>
                  </a:cubicBezTo>
                  <a:cubicBezTo>
                    <a:pt x="2133590" y="0"/>
                    <a:pt x="2748967" y="615378"/>
                    <a:pt x="2748967" y="1374484"/>
                  </a:cubicBezTo>
                  <a:cubicBezTo>
                    <a:pt x="2748967" y="2133590"/>
                    <a:pt x="2133590" y="2748967"/>
                    <a:pt x="1374484" y="2748967"/>
                  </a:cubicBezTo>
                  <a:cubicBezTo>
                    <a:pt x="615378" y="2748967"/>
                    <a:pt x="0" y="2133590"/>
                    <a:pt x="0" y="1374484"/>
                  </a:cubicBezTo>
                  <a:close/>
                </a:path>
              </a:pathLst>
            </a:custGeom>
            <a:noFill/>
            <a:ln w="12700" cap="flat" cmpd="sng" algn="ctr">
              <a:solidFill>
                <a:srgbClr val="FFFFFF">
                  <a:alpha val="25714"/>
                </a:srgb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3" name="任意多边形: 形状 42"/>
            <p:cNvSpPr/>
            <p:nvPr/>
          </p:nvSpPr>
          <p:spPr>
            <a:xfrm>
              <a:off x="4933185" y="1587606"/>
              <a:ext cx="3594810" cy="3594810"/>
            </a:xfrm>
            <a:custGeom>
              <a:avLst/>
              <a:gdLst/>
              <a:ahLst/>
              <a:cxnLst/>
              <a:rect l="0" t="0" r="0" b="0"/>
              <a:pathLst>
                <a:path w="3594810" h="3594810">
                  <a:moveTo>
                    <a:pt x="0" y="1797404"/>
                  </a:moveTo>
                  <a:cubicBezTo>
                    <a:pt x="0" y="804725"/>
                    <a:pt x="804725" y="0"/>
                    <a:pt x="1797405" y="0"/>
                  </a:cubicBezTo>
                  <a:cubicBezTo>
                    <a:pt x="2790084" y="0"/>
                    <a:pt x="3594809" y="804725"/>
                    <a:pt x="3594809" y="1797404"/>
                  </a:cubicBezTo>
                  <a:cubicBezTo>
                    <a:pt x="3594809" y="2790084"/>
                    <a:pt x="2790084" y="3594809"/>
                    <a:pt x="1797405" y="3594809"/>
                  </a:cubicBezTo>
                  <a:cubicBezTo>
                    <a:pt x="804725" y="3594809"/>
                    <a:pt x="0" y="2790084"/>
                    <a:pt x="0" y="1797404"/>
                  </a:cubicBezTo>
                  <a:close/>
                </a:path>
              </a:pathLst>
            </a:custGeom>
            <a:noFill/>
            <a:ln w="12700" cap="flat" cmpd="sng" algn="ctr">
              <a:solidFill>
                <a:srgbClr val="FFFFFF">
                  <a:alpha val="21429"/>
                </a:srgb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5" name="任意多边形: 形状 44"/>
            <p:cNvSpPr/>
            <p:nvPr/>
          </p:nvSpPr>
          <p:spPr>
            <a:xfrm>
              <a:off x="4510264" y="1164685"/>
              <a:ext cx="4440653" cy="4440653"/>
            </a:xfrm>
            <a:custGeom>
              <a:avLst/>
              <a:gdLst/>
              <a:ahLst/>
              <a:cxnLst/>
              <a:rect l="0" t="0" r="0" b="0"/>
              <a:pathLst>
                <a:path w="4440654" h="4440654">
                  <a:moveTo>
                    <a:pt x="0" y="2220326"/>
                  </a:moveTo>
                  <a:cubicBezTo>
                    <a:pt x="0" y="994074"/>
                    <a:pt x="994074" y="0"/>
                    <a:pt x="2220327" y="0"/>
                  </a:cubicBezTo>
                  <a:cubicBezTo>
                    <a:pt x="3446579" y="0"/>
                    <a:pt x="4440653" y="994074"/>
                    <a:pt x="4440653" y="2220326"/>
                  </a:cubicBezTo>
                  <a:cubicBezTo>
                    <a:pt x="4440653" y="3446579"/>
                    <a:pt x="3446579" y="4440653"/>
                    <a:pt x="2220327" y="4440653"/>
                  </a:cubicBezTo>
                  <a:cubicBezTo>
                    <a:pt x="994074" y="4440653"/>
                    <a:pt x="0" y="3446579"/>
                    <a:pt x="0" y="2220326"/>
                  </a:cubicBezTo>
                  <a:close/>
                </a:path>
              </a:pathLst>
            </a:custGeom>
            <a:noFill/>
            <a:ln w="12700" cap="flat" cmpd="sng" algn="ctr">
              <a:solidFill>
                <a:srgbClr val="FFFFFF">
                  <a:alpha val="17143"/>
                </a:srgb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7" name="任意多边形: 形状 46"/>
            <p:cNvSpPr/>
            <p:nvPr/>
          </p:nvSpPr>
          <p:spPr>
            <a:xfrm>
              <a:off x="4087342" y="741763"/>
              <a:ext cx="5286496" cy="5286496"/>
            </a:xfrm>
            <a:custGeom>
              <a:avLst/>
              <a:gdLst/>
              <a:ahLst/>
              <a:cxnLst/>
              <a:rect l="0" t="0" r="0" b="0"/>
              <a:pathLst>
                <a:path w="5286496" h="5286496">
                  <a:moveTo>
                    <a:pt x="0" y="2643247"/>
                  </a:moveTo>
                  <a:cubicBezTo>
                    <a:pt x="0" y="1183422"/>
                    <a:pt x="1183422" y="0"/>
                    <a:pt x="2643247" y="0"/>
                  </a:cubicBezTo>
                  <a:cubicBezTo>
                    <a:pt x="4103073" y="0"/>
                    <a:pt x="5286495" y="1183422"/>
                    <a:pt x="5286495" y="2643247"/>
                  </a:cubicBezTo>
                  <a:cubicBezTo>
                    <a:pt x="5286495" y="4103073"/>
                    <a:pt x="4103073" y="5286495"/>
                    <a:pt x="2643247" y="5286495"/>
                  </a:cubicBezTo>
                  <a:cubicBezTo>
                    <a:pt x="1183422" y="5286495"/>
                    <a:pt x="0" y="4103073"/>
                    <a:pt x="0" y="2643247"/>
                  </a:cubicBezTo>
                  <a:close/>
                </a:path>
              </a:pathLst>
            </a:custGeom>
            <a:noFill/>
            <a:ln w="12700" cap="flat" cmpd="sng" algn="ctr">
              <a:solidFill>
                <a:srgbClr val="FFFFFF">
                  <a:alpha val="12857"/>
                </a:srgb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9" name="任意多边形: 形状 48"/>
            <p:cNvSpPr/>
            <p:nvPr/>
          </p:nvSpPr>
          <p:spPr>
            <a:xfrm>
              <a:off x="3548401" y="245899"/>
              <a:ext cx="6132338" cy="6132339"/>
            </a:xfrm>
            <a:custGeom>
              <a:avLst/>
              <a:gdLst/>
              <a:ahLst/>
              <a:cxnLst/>
              <a:rect l="0" t="0" r="0" b="0"/>
              <a:pathLst>
                <a:path w="6132340" h="6132339">
                  <a:moveTo>
                    <a:pt x="0" y="3066169"/>
                  </a:moveTo>
                  <a:cubicBezTo>
                    <a:pt x="0" y="1372770"/>
                    <a:pt x="1372771" y="0"/>
                    <a:pt x="3066169" y="0"/>
                  </a:cubicBezTo>
                  <a:cubicBezTo>
                    <a:pt x="4759568" y="0"/>
                    <a:pt x="6132339" y="1372770"/>
                    <a:pt x="6132339" y="3066169"/>
                  </a:cubicBezTo>
                  <a:cubicBezTo>
                    <a:pt x="6132339" y="4759568"/>
                    <a:pt x="4759568" y="6132338"/>
                    <a:pt x="3066169" y="6132338"/>
                  </a:cubicBezTo>
                  <a:cubicBezTo>
                    <a:pt x="1372771" y="6132338"/>
                    <a:pt x="0" y="4759568"/>
                    <a:pt x="0" y="3066169"/>
                  </a:cubicBezTo>
                  <a:close/>
                </a:path>
              </a:pathLst>
            </a:custGeom>
            <a:noFill/>
            <a:ln w="12700" cap="flat" cmpd="sng" algn="ctr">
              <a:solidFill>
                <a:srgbClr val="FFFFFF">
                  <a:alpha val="8571"/>
                </a:srgb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51" name="任意多边形: 形状 50"/>
            <p:cNvSpPr/>
            <p:nvPr/>
          </p:nvSpPr>
          <p:spPr>
            <a:xfrm>
              <a:off x="3241499" y="-104079"/>
              <a:ext cx="6978181" cy="6978181"/>
            </a:xfrm>
            <a:custGeom>
              <a:avLst/>
              <a:gdLst/>
              <a:ahLst/>
              <a:cxnLst/>
              <a:rect l="0" t="0" r="0" b="0"/>
              <a:pathLst>
                <a:path w="6978182" h="6978182">
                  <a:moveTo>
                    <a:pt x="0" y="3489090"/>
                  </a:moveTo>
                  <a:cubicBezTo>
                    <a:pt x="0" y="1562118"/>
                    <a:pt x="1562119" y="0"/>
                    <a:pt x="3489091" y="0"/>
                  </a:cubicBezTo>
                  <a:cubicBezTo>
                    <a:pt x="5416063" y="0"/>
                    <a:pt x="6978181" y="1562118"/>
                    <a:pt x="6978181" y="3489090"/>
                  </a:cubicBezTo>
                  <a:cubicBezTo>
                    <a:pt x="6978181" y="5416062"/>
                    <a:pt x="5416063" y="6978181"/>
                    <a:pt x="3489091" y="6978181"/>
                  </a:cubicBezTo>
                  <a:cubicBezTo>
                    <a:pt x="1562119" y="6978181"/>
                    <a:pt x="0" y="5416062"/>
                    <a:pt x="0" y="3489090"/>
                  </a:cubicBezTo>
                  <a:close/>
                </a:path>
              </a:pathLst>
            </a:custGeom>
            <a:noFill/>
            <a:ln w="12700" cap="flat" cmpd="sng" algn="ctr">
              <a:solidFill>
                <a:srgbClr val="FFFFFF">
                  <a:alpha val="4286"/>
                </a:srgb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27" name="椭圆 26"/>
            <p:cNvSpPr/>
            <p:nvPr/>
          </p:nvSpPr>
          <p:spPr>
            <a:xfrm>
              <a:off x="2818577" y="-527002"/>
              <a:ext cx="7824024" cy="7824024"/>
            </a:xfrm>
            <a:custGeom>
              <a:avLst/>
              <a:gdLst>
                <a:gd name="connsiteX0" fmla="*/ 0 w 7824024"/>
                <a:gd name="connsiteY0" fmla="*/ 3912012 h 7824024"/>
                <a:gd name="connsiteX1" fmla="*/ 3912012 w 7824024"/>
                <a:gd name="connsiteY1" fmla="*/ 0 h 7824024"/>
                <a:gd name="connsiteX2" fmla="*/ 7824024 w 7824024"/>
                <a:gd name="connsiteY2" fmla="*/ 3912012 h 7824024"/>
                <a:gd name="connsiteX3" fmla="*/ 3912012 w 7824024"/>
                <a:gd name="connsiteY3" fmla="*/ 7824024 h 7824024"/>
                <a:gd name="connsiteX4" fmla="*/ 0 w 7824024"/>
                <a:gd name="connsiteY4" fmla="*/ 3912012 h 7824024"/>
                <a:gd name="connsiteX0-1" fmla="*/ 2818577 w 10642601"/>
                <a:gd name="connsiteY0-2" fmla="*/ 3912012 h 7824024"/>
                <a:gd name="connsiteX1-3" fmla="*/ 0 w 10642601"/>
                <a:gd name="connsiteY1-4" fmla="*/ 527002 h 7824024"/>
                <a:gd name="connsiteX2-5" fmla="*/ 6730589 w 10642601"/>
                <a:gd name="connsiteY2-6" fmla="*/ 0 h 7824024"/>
                <a:gd name="connsiteX3-7" fmla="*/ 10642601 w 10642601"/>
                <a:gd name="connsiteY3-8" fmla="*/ 3912012 h 7824024"/>
                <a:gd name="connsiteX4-9" fmla="*/ 6730589 w 10642601"/>
                <a:gd name="connsiteY4-10" fmla="*/ 7824024 h 7824024"/>
                <a:gd name="connsiteX5" fmla="*/ 2818577 w 10642601"/>
                <a:gd name="connsiteY5" fmla="*/ 3912012 h 7824024"/>
                <a:gd name="connsiteX0-11" fmla="*/ 0 w 7824024"/>
                <a:gd name="connsiteY0-12" fmla="*/ 3912012 h 7824024"/>
                <a:gd name="connsiteX1-13" fmla="*/ 3912012 w 7824024"/>
                <a:gd name="connsiteY1-14" fmla="*/ 0 h 7824024"/>
                <a:gd name="connsiteX2-15" fmla="*/ 7824024 w 7824024"/>
                <a:gd name="connsiteY2-16" fmla="*/ 3912012 h 7824024"/>
                <a:gd name="connsiteX3-17" fmla="*/ 3912012 w 7824024"/>
                <a:gd name="connsiteY3-18" fmla="*/ 7824024 h 7824024"/>
                <a:gd name="connsiteX4-19" fmla="*/ 0 w 7824024"/>
                <a:gd name="connsiteY4-20" fmla="*/ 3912012 h 7824024"/>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824024" h="7824024">
                  <a:moveTo>
                    <a:pt x="0" y="3912012"/>
                  </a:moveTo>
                  <a:cubicBezTo>
                    <a:pt x="0" y="1751467"/>
                    <a:pt x="1751467" y="0"/>
                    <a:pt x="3912012" y="0"/>
                  </a:cubicBezTo>
                  <a:cubicBezTo>
                    <a:pt x="6072557" y="0"/>
                    <a:pt x="7824024" y="1751467"/>
                    <a:pt x="7824024" y="3912012"/>
                  </a:cubicBezTo>
                  <a:cubicBezTo>
                    <a:pt x="7824024" y="6072557"/>
                    <a:pt x="6072557" y="7824024"/>
                    <a:pt x="3912012" y="7824024"/>
                  </a:cubicBezTo>
                  <a:cubicBezTo>
                    <a:pt x="1751467" y="7824024"/>
                    <a:pt x="0" y="6072557"/>
                    <a:pt x="0" y="3912012"/>
                  </a:cubicBezTo>
                  <a:close/>
                </a:path>
              </a:pathLst>
            </a:custGeom>
            <a:noFill/>
            <a:ln>
              <a:solidFill>
                <a:schemeClr val="bg1">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52" name="椭圆 51"/>
            <p:cNvSpPr/>
            <p:nvPr/>
          </p:nvSpPr>
          <p:spPr>
            <a:xfrm>
              <a:off x="5039299" y="974445"/>
              <a:ext cx="1417480" cy="1417482"/>
            </a:xfrm>
            <a:prstGeom prst="ellipse">
              <a:avLst/>
            </a:prstGeom>
            <a:noFill/>
            <a:ln>
              <a:solidFill>
                <a:srgbClr val="FFC000"/>
              </a:solid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spc="75"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3" name="椭圆 52"/>
            <p:cNvSpPr/>
            <p:nvPr/>
          </p:nvSpPr>
          <p:spPr>
            <a:xfrm>
              <a:off x="5229937" y="1109350"/>
              <a:ext cx="97150" cy="9715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54" name="椭圆 53"/>
            <p:cNvSpPr/>
            <p:nvPr/>
          </p:nvSpPr>
          <p:spPr>
            <a:xfrm>
              <a:off x="7004396" y="974445"/>
              <a:ext cx="1417480" cy="1417482"/>
            </a:xfrm>
            <a:prstGeom prst="ellipse">
              <a:avLst/>
            </a:prstGeom>
            <a:noFill/>
            <a:ln>
              <a:solidFill>
                <a:srgbClr val="FFC000"/>
              </a:solid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spc="75"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5" name="矩形 54"/>
            <p:cNvSpPr/>
            <p:nvPr/>
          </p:nvSpPr>
          <p:spPr>
            <a:xfrm>
              <a:off x="2034994" y="932222"/>
              <a:ext cx="3004305" cy="451405"/>
            </a:xfrm>
            <a:prstGeom prst="rect">
              <a:avLst/>
            </a:prstGeom>
          </p:spPr>
          <p:txBody>
            <a:bodyPr wrap="square">
              <a:spAutoFit/>
            </a:bodyPr>
            <a:lstStyle/>
            <a:p>
              <a:pPr algn="r"/>
              <a:r>
                <a:rPr lang="en-US" altLang="zh-CN" sz="1600" b="1" dirty="0">
                  <a:latin typeface="微软雅黑" panose="020B0503020204020204" pitchFamily="34" charset="-122"/>
                  <a:ea typeface="微软雅黑" panose="020B0503020204020204" pitchFamily="34" charset="-122"/>
                </a:rPr>
                <a:t>1. </a:t>
              </a:r>
              <a:r>
                <a:rPr lang="zh-CN" altLang="zh-CN" sz="1600" b="1" dirty="0">
                  <a:latin typeface="微软雅黑" panose="020B0503020204020204" pitchFamily="34" charset="-122"/>
                  <a:ea typeface="微软雅黑" panose="020B0503020204020204" pitchFamily="34" charset="-122"/>
                </a:rPr>
                <a:t>开展数字化教与学</a:t>
              </a:r>
              <a:endParaRPr lang="zh-CN" altLang="en-US" sz="1600" b="1" dirty="0">
                <a:latin typeface="微软雅黑" panose="020B0503020204020204" pitchFamily="34" charset="-122"/>
                <a:ea typeface="微软雅黑" panose="020B0503020204020204" pitchFamily="34" charset="-122"/>
              </a:endParaRPr>
            </a:p>
          </p:txBody>
        </p:sp>
        <p:sp>
          <p:nvSpPr>
            <p:cNvPr id="56" name="矩形 55"/>
            <p:cNvSpPr/>
            <p:nvPr/>
          </p:nvSpPr>
          <p:spPr>
            <a:xfrm>
              <a:off x="8373432" y="899433"/>
              <a:ext cx="4122188" cy="451405"/>
            </a:xfrm>
            <a:prstGeom prst="rect">
              <a:avLst/>
            </a:prstGeom>
          </p:spPr>
          <p:txBody>
            <a:bodyPr wrap="square">
              <a:spAutoFit/>
            </a:bodyPr>
            <a:lstStyle/>
            <a:p>
              <a:r>
                <a:rPr lang="en-US" altLang="zh-CN" sz="1600" b="1" dirty="0">
                  <a:latin typeface="微软雅黑" panose="020B0503020204020204" pitchFamily="34" charset="-122"/>
                  <a:ea typeface="微软雅黑" panose="020B0503020204020204" pitchFamily="34" charset="-122"/>
                </a:rPr>
                <a:t>2. </a:t>
              </a:r>
              <a:r>
                <a:rPr lang="zh-CN" altLang="zh-CN" sz="1600" b="1" dirty="0">
                  <a:latin typeface="微软雅黑" panose="020B0503020204020204" pitchFamily="34" charset="-122"/>
                  <a:ea typeface="微软雅黑" panose="020B0503020204020204" pitchFamily="34" charset="-122"/>
                </a:rPr>
                <a:t>构建个性化学习</a:t>
              </a:r>
              <a:r>
                <a:rPr lang="zh-CN" altLang="en-US" sz="1600" b="1" dirty="0">
                  <a:latin typeface="微软雅黑" panose="020B0503020204020204" pitchFamily="34" charset="-122"/>
                  <a:ea typeface="微软雅黑" panose="020B0503020204020204" pitchFamily="34" charset="-122"/>
                </a:rPr>
                <a:t>的</a:t>
              </a:r>
              <a:r>
                <a:rPr lang="zh-CN" altLang="zh-CN" sz="1600" b="1" dirty="0">
                  <a:latin typeface="微软雅黑" panose="020B0503020204020204" pitchFamily="34" charset="-122"/>
                  <a:ea typeface="微软雅黑" panose="020B0503020204020204" pitchFamily="34" charset="-122"/>
                </a:rPr>
                <a:t>支持环境</a:t>
              </a:r>
              <a:r>
                <a:rPr lang="en-US" altLang="zh-CN" sz="1600" b="1" dirty="0">
                  <a:latin typeface="微软雅黑" panose="020B0503020204020204" pitchFamily="34" charset="-122"/>
                  <a:ea typeface="微软雅黑" panose="020B0503020204020204" pitchFamily="34" charset="-122"/>
                </a:rPr>
                <a:t> </a:t>
              </a:r>
              <a:endParaRPr lang="zh-CN" altLang="zh-CN" sz="1600" b="1" dirty="0">
                <a:latin typeface="微软雅黑" panose="020B0503020204020204" pitchFamily="34" charset="-122"/>
                <a:ea typeface="微软雅黑" panose="020B0503020204020204" pitchFamily="34" charset="-122"/>
              </a:endParaRPr>
            </a:p>
          </p:txBody>
        </p:sp>
        <p:sp>
          <p:nvSpPr>
            <p:cNvPr id="57" name="椭圆 56"/>
            <p:cNvSpPr/>
            <p:nvPr/>
          </p:nvSpPr>
          <p:spPr>
            <a:xfrm>
              <a:off x="8149621" y="1109350"/>
              <a:ext cx="97150" cy="9715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nvGrpSpPr>
            <p:cNvPr id="4" name="组合 68"/>
            <p:cNvGrpSpPr/>
            <p:nvPr/>
          </p:nvGrpSpPr>
          <p:grpSpPr>
            <a:xfrm rot="19016128">
              <a:off x="4056751" y="2676269"/>
              <a:ext cx="1417480" cy="1417482"/>
              <a:chOff x="4056751" y="2676269"/>
              <a:chExt cx="1417480" cy="1417482"/>
            </a:xfrm>
          </p:grpSpPr>
          <p:sp>
            <p:nvSpPr>
              <p:cNvPr id="58" name="椭圆 57"/>
              <p:cNvSpPr/>
              <p:nvPr/>
            </p:nvSpPr>
            <p:spPr>
              <a:xfrm>
                <a:off x="4056751" y="2676269"/>
                <a:ext cx="1417480" cy="1417482"/>
              </a:xfrm>
              <a:prstGeom prst="ellipse">
                <a:avLst/>
              </a:prstGeom>
              <a:noFill/>
              <a:ln>
                <a:solidFill>
                  <a:srgbClr val="FFC000"/>
                </a:solid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spc="75"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9" name="椭圆 58"/>
              <p:cNvSpPr/>
              <p:nvPr/>
            </p:nvSpPr>
            <p:spPr>
              <a:xfrm>
                <a:off x="4172424" y="2872558"/>
                <a:ext cx="97150" cy="9715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sp>
          <p:nvSpPr>
            <p:cNvPr id="60" name="矩形 59"/>
            <p:cNvSpPr/>
            <p:nvPr/>
          </p:nvSpPr>
          <p:spPr>
            <a:xfrm>
              <a:off x="9447833" y="3231847"/>
              <a:ext cx="3607596" cy="451405"/>
            </a:xfrm>
            <a:prstGeom prst="rect">
              <a:avLst/>
            </a:prstGeom>
          </p:spPr>
          <p:txBody>
            <a:bodyPr wrap="square">
              <a:spAutoFit/>
            </a:bodyPr>
            <a:lstStyle/>
            <a:p>
              <a:r>
                <a:rPr lang="en-US" altLang="zh-CN" sz="1600" b="1" dirty="0">
                  <a:latin typeface="微软雅黑" panose="020B0503020204020204" pitchFamily="34" charset="-122"/>
                  <a:ea typeface="微软雅黑" panose="020B0503020204020204" pitchFamily="34" charset="-122"/>
                </a:rPr>
                <a:t>3. </a:t>
              </a:r>
              <a:r>
                <a:rPr lang="zh-CN" altLang="en-US" sz="1600" b="1" dirty="0">
                  <a:latin typeface="微软雅黑" panose="020B0503020204020204" pitchFamily="34" charset="-122"/>
                  <a:ea typeface="微软雅黑" panose="020B0503020204020204" pitchFamily="34" charset="-122"/>
                </a:rPr>
                <a:t>基于学习数据的</a:t>
              </a:r>
              <a:r>
                <a:rPr lang="zh-CN" altLang="zh-CN" sz="1600" b="1" dirty="0">
                  <a:latin typeface="微软雅黑" panose="020B0503020204020204" pitchFamily="34" charset="-122"/>
                  <a:ea typeface="微软雅黑" panose="020B0503020204020204" pitchFamily="34" charset="-122"/>
                </a:rPr>
                <a:t>教学改进</a:t>
              </a:r>
            </a:p>
          </p:txBody>
        </p:sp>
        <p:grpSp>
          <p:nvGrpSpPr>
            <p:cNvPr id="5" name="组合 62"/>
            <p:cNvGrpSpPr/>
            <p:nvPr/>
          </p:nvGrpSpPr>
          <p:grpSpPr>
            <a:xfrm rot="3026675">
              <a:off x="7986946" y="2676269"/>
              <a:ext cx="1417480" cy="1417482"/>
              <a:chOff x="8004910" y="2687288"/>
              <a:chExt cx="1417480" cy="1417482"/>
            </a:xfrm>
          </p:grpSpPr>
          <p:sp>
            <p:nvSpPr>
              <p:cNvPr id="61" name="椭圆 60"/>
              <p:cNvSpPr/>
              <p:nvPr/>
            </p:nvSpPr>
            <p:spPr>
              <a:xfrm>
                <a:off x="8004910" y="2687288"/>
                <a:ext cx="1417480" cy="1417482"/>
              </a:xfrm>
              <a:prstGeom prst="ellipse">
                <a:avLst/>
              </a:prstGeom>
              <a:noFill/>
              <a:ln>
                <a:solidFill>
                  <a:srgbClr val="FFC000"/>
                </a:solid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spc="75"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2" name="椭圆 61"/>
              <p:cNvSpPr/>
              <p:nvPr/>
            </p:nvSpPr>
            <p:spPr>
              <a:xfrm>
                <a:off x="9150135" y="2822193"/>
                <a:ext cx="97150" cy="9715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sp>
          <p:nvSpPr>
            <p:cNvPr id="64" name="矩形 63"/>
            <p:cNvSpPr/>
            <p:nvPr/>
          </p:nvSpPr>
          <p:spPr>
            <a:xfrm>
              <a:off x="1582244" y="3177955"/>
              <a:ext cx="2607938" cy="877676"/>
            </a:xfrm>
            <a:prstGeom prst="rect">
              <a:avLst/>
            </a:prstGeom>
          </p:spPr>
          <p:txBody>
            <a:bodyPr wrap="square">
              <a:spAutoFit/>
            </a:bodyPr>
            <a:lstStyle/>
            <a:p>
              <a:pPr>
                <a:lnSpc>
                  <a:spcPct val="120000"/>
                </a:lnSpc>
              </a:pPr>
              <a:r>
                <a:rPr lang="en-US" altLang="zh-CN" sz="1600" b="1" dirty="0">
                  <a:latin typeface="微软雅黑" panose="020B0503020204020204" pitchFamily="34" charset="-122"/>
                  <a:ea typeface="微软雅黑" panose="020B0503020204020204" pitchFamily="34" charset="-122"/>
                </a:rPr>
                <a:t>6. </a:t>
              </a:r>
              <a:r>
                <a:rPr lang="zh-CN" altLang="en-US" sz="1600" b="1" dirty="0">
                  <a:latin typeface="微软雅黑" panose="020B0503020204020204" pitchFamily="34" charset="-122"/>
                  <a:ea typeface="微软雅黑" panose="020B0503020204020204" pitchFamily="34" charset="-122"/>
                </a:rPr>
                <a:t>政企研学协同的  </a:t>
              </a:r>
              <a:endParaRPr lang="en-US" altLang="zh-CN" sz="1600" b="1" dirty="0">
                <a:latin typeface="微软雅黑" panose="020B0503020204020204" pitchFamily="34" charset="-122"/>
                <a:ea typeface="微软雅黑" panose="020B0503020204020204" pitchFamily="34" charset="-122"/>
              </a:endParaRPr>
            </a:p>
            <a:p>
              <a:pPr>
                <a:lnSpc>
                  <a:spcPct val="120000"/>
                </a:lnSpc>
              </a:pPr>
              <a:r>
                <a:rPr lang="en-US" altLang="zh-CN" sz="1600" b="1" dirty="0">
                  <a:latin typeface="微软雅黑" panose="020B0503020204020204" pitchFamily="34" charset="-122"/>
                  <a:ea typeface="微软雅黑" panose="020B0503020204020204" pitchFamily="34" charset="-122"/>
                </a:rPr>
                <a:t>    </a:t>
              </a:r>
              <a:r>
                <a:rPr lang="zh-CN" altLang="en-US" sz="1600" b="1" dirty="0">
                  <a:latin typeface="微软雅黑" panose="020B0503020204020204" pitchFamily="34" charset="-122"/>
                  <a:ea typeface="微软雅黑" panose="020B0503020204020204" pitchFamily="34" charset="-122"/>
                </a:rPr>
                <a:t>发展生态</a:t>
              </a:r>
            </a:p>
          </p:txBody>
        </p:sp>
        <p:grpSp>
          <p:nvGrpSpPr>
            <p:cNvPr id="6" name="组合 64"/>
            <p:cNvGrpSpPr/>
            <p:nvPr/>
          </p:nvGrpSpPr>
          <p:grpSpPr>
            <a:xfrm rot="3853551">
              <a:off x="7004396" y="4378092"/>
              <a:ext cx="1417480" cy="1417482"/>
              <a:chOff x="8004910" y="2687288"/>
              <a:chExt cx="1417480" cy="1417482"/>
            </a:xfrm>
          </p:grpSpPr>
          <p:sp>
            <p:nvSpPr>
              <p:cNvPr id="66" name="椭圆 65"/>
              <p:cNvSpPr/>
              <p:nvPr/>
            </p:nvSpPr>
            <p:spPr>
              <a:xfrm>
                <a:off x="8004910" y="2687288"/>
                <a:ext cx="1417480" cy="1417482"/>
              </a:xfrm>
              <a:prstGeom prst="ellipse">
                <a:avLst/>
              </a:prstGeom>
              <a:noFill/>
              <a:ln>
                <a:solidFill>
                  <a:srgbClr val="FFC000"/>
                </a:solid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spc="75"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7" name="椭圆 66"/>
              <p:cNvSpPr/>
              <p:nvPr/>
            </p:nvSpPr>
            <p:spPr>
              <a:xfrm>
                <a:off x="9150135" y="2822193"/>
                <a:ext cx="97150" cy="9715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sp>
          <p:nvSpPr>
            <p:cNvPr id="68" name="矩形 67"/>
            <p:cNvSpPr/>
            <p:nvPr/>
          </p:nvSpPr>
          <p:spPr>
            <a:xfrm>
              <a:off x="8395543" y="5062233"/>
              <a:ext cx="4644467" cy="483723"/>
            </a:xfrm>
            <a:prstGeom prst="rect">
              <a:avLst/>
            </a:prstGeom>
          </p:spPr>
          <p:txBody>
            <a:bodyPr wrap="square">
              <a:spAutoFit/>
            </a:bodyPr>
            <a:lstStyle/>
            <a:p>
              <a:pPr>
                <a:lnSpc>
                  <a:spcPct val="120000"/>
                </a:lnSpc>
              </a:pPr>
              <a:r>
                <a:rPr lang="en-US" altLang="zh-CN" sz="1600" b="1" dirty="0">
                  <a:latin typeface="微软雅黑" panose="020B0503020204020204" pitchFamily="34" charset="-122"/>
                  <a:ea typeface="微软雅黑" panose="020B0503020204020204" pitchFamily="34" charset="-122"/>
                </a:rPr>
                <a:t>4. </a:t>
              </a:r>
              <a:r>
                <a:rPr lang="zh-CN" altLang="en-US" sz="1600" b="1" dirty="0">
                  <a:latin typeface="微软雅黑" panose="020B0503020204020204" pitchFamily="34" charset="-122"/>
                  <a:ea typeface="微软雅黑" panose="020B0503020204020204" pitchFamily="34" charset="-122"/>
                </a:rPr>
                <a:t>基于云服务推动数字校园建设</a:t>
              </a:r>
            </a:p>
          </p:txBody>
        </p:sp>
        <p:grpSp>
          <p:nvGrpSpPr>
            <p:cNvPr id="7" name="组合 69"/>
            <p:cNvGrpSpPr/>
            <p:nvPr/>
          </p:nvGrpSpPr>
          <p:grpSpPr>
            <a:xfrm rot="12519210">
              <a:off x="5039299" y="4378092"/>
              <a:ext cx="1417480" cy="1417482"/>
              <a:chOff x="8004910" y="2687288"/>
              <a:chExt cx="1417480" cy="1417482"/>
            </a:xfrm>
          </p:grpSpPr>
          <p:sp>
            <p:nvSpPr>
              <p:cNvPr id="71" name="椭圆 70"/>
              <p:cNvSpPr/>
              <p:nvPr/>
            </p:nvSpPr>
            <p:spPr>
              <a:xfrm>
                <a:off x="8004910" y="2687288"/>
                <a:ext cx="1417480" cy="1417482"/>
              </a:xfrm>
              <a:prstGeom prst="ellipse">
                <a:avLst/>
              </a:prstGeom>
              <a:noFill/>
              <a:ln>
                <a:solidFill>
                  <a:srgbClr val="FFC000"/>
                </a:solidFill>
              </a:ln>
            </p:spPr>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b="1" spc="75"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2" name="椭圆 71"/>
              <p:cNvSpPr/>
              <p:nvPr/>
            </p:nvSpPr>
            <p:spPr>
              <a:xfrm>
                <a:off x="9150135" y="2822193"/>
                <a:ext cx="97150" cy="9715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grpSp>
        <p:sp>
          <p:nvSpPr>
            <p:cNvPr id="73" name="矩形 72"/>
            <p:cNvSpPr/>
            <p:nvPr/>
          </p:nvSpPr>
          <p:spPr>
            <a:xfrm>
              <a:off x="1304570" y="5263765"/>
              <a:ext cx="3873858" cy="451405"/>
            </a:xfrm>
            <a:prstGeom prst="rect">
              <a:avLst/>
            </a:prstGeom>
          </p:spPr>
          <p:txBody>
            <a:bodyPr wrap="square">
              <a:spAutoFit/>
            </a:bodyPr>
            <a:lstStyle/>
            <a:p>
              <a:r>
                <a:rPr lang="en-US" altLang="zh-CN" sz="1600" b="1" dirty="0">
                  <a:latin typeface="微软雅黑" panose="020B0503020204020204" pitchFamily="34" charset="-122"/>
                  <a:ea typeface="微软雅黑" panose="020B0503020204020204" pitchFamily="34" charset="-122"/>
                </a:rPr>
                <a:t>5. </a:t>
              </a:r>
              <a:r>
                <a:rPr lang="zh-CN" altLang="zh-CN" sz="1600" b="1" dirty="0">
                  <a:latin typeface="微软雅黑" panose="020B0503020204020204" pitchFamily="34" charset="-122"/>
                  <a:ea typeface="微软雅黑" panose="020B0503020204020204" pitchFamily="34" charset="-122"/>
                </a:rPr>
                <a:t>构建区域现代教育治理体系</a:t>
              </a:r>
              <a:endParaRPr lang="zh-CN" altLang="en-US" sz="1600" b="1" dirty="0">
                <a:latin typeface="微软雅黑" panose="020B0503020204020204" pitchFamily="34" charset="-122"/>
                <a:ea typeface="微软雅黑" panose="020B0503020204020204" pitchFamily="34" charset="-122"/>
              </a:endParaRPr>
            </a:p>
          </p:txBody>
        </p:sp>
      </p:grpSp>
      <p:sp>
        <p:nvSpPr>
          <p:cNvPr id="63" name="Title 1">
            <a:extLst>
              <a:ext uri="{FF2B5EF4-FFF2-40B4-BE49-F238E27FC236}">
                <a16:creationId xmlns="" xmlns:a16="http://schemas.microsoft.com/office/drawing/2014/main" id="{C632CB78-206B-47D9-80FE-35D99776D34E}"/>
              </a:ext>
            </a:extLst>
          </p:cNvPr>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5.3 </a:t>
            </a:r>
            <a:r>
              <a:rPr lang="zh-CN" altLang="en-US" sz="2000" b="1" dirty="0">
                <a:solidFill>
                  <a:srgbClr val="005DA2"/>
                </a:solidFill>
                <a:latin typeface="微软雅黑" panose="020B0503020204020204" pitchFamily="34" charset="-122"/>
                <a:ea typeface="微软雅黑" panose="020B0503020204020204" pitchFamily="34" charset="-122"/>
              </a:rPr>
              <a:t>闵行区的“智慧教育示范区”建设</a:t>
            </a:r>
          </a:p>
        </p:txBody>
      </p:sp>
    </p:spTree>
    <p:extLst>
      <p:ext uri="{BB962C8B-B14F-4D97-AF65-F5344CB8AC3E}">
        <p14:creationId xmlns:p14="http://schemas.microsoft.com/office/powerpoint/2010/main" val="31330364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2"/>
          <p:cNvSpPr/>
          <p:nvPr/>
        </p:nvSpPr>
        <p:spPr>
          <a:xfrm>
            <a:off x="575073" y="978693"/>
            <a:ext cx="2615803" cy="1782000"/>
          </a:xfrm>
          <a:prstGeom prst="roundRect">
            <a:avLst>
              <a:gd name="adj" fmla="val 82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文本框 5"/>
          <p:cNvSpPr txBox="1"/>
          <p:nvPr/>
        </p:nvSpPr>
        <p:spPr>
          <a:xfrm>
            <a:off x="1003099" y="908773"/>
            <a:ext cx="1127553" cy="1992853"/>
          </a:xfrm>
          <a:prstGeom prst="rect">
            <a:avLst/>
          </a:prstGeom>
          <a:noFill/>
        </p:spPr>
        <p:txBody>
          <a:bodyPr wrap="none" lIns="68580" tIns="34290" rIns="68580" bIns="34290" rtlCol="0">
            <a:spAutoFit/>
          </a:bodyPr>
          <a:lstStyle/>
          <a:p>
            <a:pPr algn="ctr"/>
            <a:r>
              <a:rPr lang="en-US" altLang="zh-CN" sz="12500" b="1" i="1" dirty="0">
                <a:solidFill>
                  <a:srgbClr val="FFC000">
                    <a:alpha val="26000"/>
                  </a:srgbClr>
                </a:solidFill>
                <a:latin typeface="微软雅黑" panose="020B0503020204020204" pitchFamily="34" charset="-122"/>
                <a:ea typeface="微软雅黑" panose="020B0503020204020204" pitchFamily="34" charset="-122"/>
              </a:rPr>
              <a:t>1</a:t>
            </a:r>
            <a:endParaRPr lang="zh-CN" altLang="en-US" sz="12500" b="1" i="1" dirty="0">
              <a:solidFill>
                <a:srgbClr val="FFC000">
                  <a:alpha val="26000"/>
                </a:srgbClr>
              </a:solidFill>
              <a:latin typeface="微软雅黑" panose="020B0503020204020204" pitchFamily="34" charset="-122"/>
              <a:ea typeface="微软雅黑" panose="020B0503020204020204" pitchFamily="34" charset="-122"/>
            </a:endParaRPr>
          </a:p>
        </p:txBody>
      </p:sp>
      <p:sp>
        <p:nvSpPr>
          <p:cNvPr id="4" name="矩形 3"/>
          <p:cNvSpPr/>
          <p:nvPr/>
        </p:nvSpPr>
        <p:spPr>
          <a:xfrm>
            <a:off x="888235" y="1134747"/>
            <a:ext cx="2302640" cy="592470"/>
          </a:xfrm>
          <a:prstGeom prst="rect">
            <a:avLst/>
          </a:prstGeom>
        </p:spPr>
        <p:txBody>
          <a:bodyPr wrap="square" lIns="68580" tIns="34290" rIns="68580" bIns="34290">
            <a:spAutoFit/>
          </a:bodyPr>
          <a:lstStyle/>
          <a:p>
            <a:r>
              <a:rPr lang="zh-CN" altLang="en-US" sz="1700" b="1" noProof="1">
                <a:solidFill>
                  <a:schemeClr val="tx1">
                    <a:lumMod val="75000"/>
                    <a:lumOff val="25000"/>
                  </a:schemeClr>
                </a:solidFill>
                <a:latin typeface="微软雅黑" panose="020B0503020204020204" pitchFamily="34" charset="-122"/>
                <a:ea typeface="微软雅黑" panose="020B0503020204020204" pitchFamily="34" charset="-122"/>
              </a:rPr>
              <a:t>全区中小学开展数字化教与学方式的变革实践</a:t>
            </a:r>
            <a:endParaRPr lang="zh-CN" altLang="en-US" sz="17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矩形 6"/>
          <p:cNvSpPr/>
          <p:nvPr/>
        </p:nvSpPr>
        <p:spPr>
          <a:xfrm>
            <a:off x="382245" y="1032510"/>
            <a:ext cx="462307" cy="700192"/>
          </a:xfrm>
          <a:prstGeom prst="rect">
            <a:avLst/>
          </a:prstGeom>
        </p:spPr>
        <p:txBody>
          <a:bodyPr wrap="none" lIns="68580" tIns="34290" rIns="68580" bIns="34290">
            <a:spAutoFit/>
          </a:bodyPr>
          <a:lstStyle/>
          <a:p>
            <a:pPr algn="ctr"/>
            <a:r>
              <a:rPr lang="en-US" altLang="zh-CN" sz="4100" b="1" i="1" dirty="0">
                <a:solidFill>
                  <a:schemeClr val="accent1">
                    <a:lumMod val="50000"/>
                    <a:alpha val="49000"/>
                  </a:schemeClr>
                </a:solidFill>
                <a:latin typeface="微软雅黑" panose="020B0503020204020204" pitchFamily="34" charset="-122"/>
                <a:ea typeface="微软雅黑" panose="020B0503020204020204" pitchFamily="34" charset="-122"/>
              </a:rPr>
              <a:t>1</a:t>
            </a:r>
            <a:endParaRPr lang="zh-CN" altLang="en-US" sz="4100" b="1" i="1" dirty="0">
              <a:solidFill>
                <a:schemeClr val="accent1">
                  <a:lumMod val="50000"/>
                  <a:alpha val="49000"/>
                </a:schemeClr>
              </a:solidFill>
              <a:latin typeface="微软雅黑" panose="020B0503020204020204" pitchFamily="34" charset="-122"/>
              <a:ea typeface="微软雅黑" panose="020B0503020204020204" pitchFamily="34" charset="-122"/>
            </a:endParaRPr>
          </a:p>
        </p:txBody>
      </p:sp>
      <p:sp>
        <p:nvSpPr>
          <p:cNvPr id="59" name="圆角矩形 58"/>
          <p:cNvSpPr/>
          <p:nvPr/>
        </p:nvSpPr>
        <p:spPr>
          <a:xfrm>
            <a:off x="3373303" y="1955336"/>
            <a:ext cx="1553777"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0" name="圆角矩形 59"/>
          <p:cNvSpPr/>
          <p:nvPr/>
        </p:nvSpPr>
        <p:spPr>
          <a:xfrm>
            <a:off x="5150926" y="1955336"/>
            <a:ext cx="1553777" cy="2160000"/>
          </a:xfrm>
          <a:prstGeom prst="roundRect">
            <a:avLst>
              <a:gd name="adj" fmla="val 1939"/>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1" name="圆角矩形 60"/>
          <p:cNvSpPr/>
          <p:nvPr/>
        </p:nvSpPr>
        <p:spPr>
          <a:xfrm>
            <a:off x="6938938" y="1955336"/>
            <a:ext cx="1615921"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2" name="流程图: 摘录 61"/>
          <p:cNvSpPr/>
          <p:nvPr/>
        </p:nvSpPr>
        <p:spPr>
          <a:xfrm rot="5400000">
            <a:off x="4918754" y="3650366"/>
            <a:ext cx="240506" cy="223838"/>
          </a:xfrm>
          <a:prstGeom prst="flowChartExtract">
            <a:avLst/>
          </a:prstGeom>
          <a:solidFill>
            <a:schemeClr val="accent6">
              <a:lumMod val="75000"/>
            </a:schemeClr>
          </a:solidFill>
          <a:ln w="9525" cap="flat" cmpd="sng" algn="ctr">
            <a:noFill/>
            <a:prstDash val="solid"/>
            <a:headEnd/>
            <a:tailEnd/>
          </a:ln>
          <a:effectLst>
            <a:outerShdw blurRad="40000" dist="23000" dir="5400000" rotWithShape="0">
              <a:srgbClr val="000000">
                <a:alpha val="35000"/>
              </a:srgbClr>
            </a:outerShdw>
          </a:effectLst>
        </p:spPr>
      </p:sp>
      <p:sp>
        <p:nvSpPr>
          <p:cNvPr id="63" name="流程图: 摘录 62"/>
          <p:cNvSpPr/>
          <p:nvPr/>
        </p:nvSpPr>
        <p:spPr>
          <a:xfrm rot="5400000">
            <a:off x="6694735" y="3650366"/>
            <a:ext cx="240506" cy="223838"/>
          </a:xfrm>
          <a:prstGeom prst="flowChartExtract">
            <a:avLst/>
          </a:prstGeom>
          <a:solidFill>
            <a:srgbClr val="215968"/>
          </a:solidFill>
          <a:ln w="9525" cap="flat" cmpd="sng" algn="ctr">
            <a:noFill/>
            <a:prstDash val="solid"/>
            <a:headEnd/>
            <a:tailEnd/>
          </a:ln>
          <a:effectLst>
            <a:outerShdw blurRad="40000" dist="23000" dir="5400000" rotWithShape="0">
              <a:srgbClr val="000000">
                <a:alpha val="35000"/>
              </a:srgbClr>
            </a:outerShdw>
          </a:effectLst>
        </p:spPr>
      </p:sp>
      <p:sp>
        <p:nvSpPr>
          <p:cNvPr id="67" name="矩形 66"/>
          <p:cNvSpPr/>
          <p:nvPr/>
        </p:nvSpPr>
        <p:spPr>
          <a:xfrm>
            <a:off x="3405819" y="2057822"/>
            <a:ext cx="1544232" cy="1454244"/>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借助高校和企业的力量，完善区电子书包应用平台，整体性开展数字化教与学的变革实践</a:t>
            </a:r>
          </a:p>
        </p:txBody>
      </p:sp>
      <p:sp>
        <p:nvSpPr>
          <p:cNvPr id="68" name="矩形 67"/>
          <p:cNvSpPr/>
          <p:nvPr/>
        </p:nvSpPr>
        <p:spPr>
          <a:xfrm>
            <a:off x="5190695" y="1967790"/>
            <a:ext cx="1544232" cy="2146742"/>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完善网络学习空间，推动学校在学习资源、学习平台和学习评价等方面的常态化应用，基于学习过程数据开展学习者画像的学习支持服务</a:t>
            </a:r>
          </a:p>
        </p:txBody>
      </p:sp>
      <p:sp>
        <p:nvSpPr>
          <p:cNvPr id="69" name="矩形 68"/>
          <p:cNvSpPr/>
          <p:nvPr/>
        </p:nvSpPr>
        <p:spPr>
          <a:xfrm>
            <a:off x="6991148" y="1955336"/>
            <a:ext cx="1544232" cy="2146742"/>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开展“先学后教、以学定教、问题引领、关注个性”的数字化教学模式实践，改善教育服务供给与学习者需求的匹配，探索学程定制化、学习个性化</a:t>
            </a:r>
          </a:p>
        </p:txBody>
      </p:sp>
      <p:pic>
        <p:nvPicPr>
          <p:cNvPr id="26" name="图片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141" y="2830613"/>
            <a:ext cx="2569219" cy="171281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27" name="图片 26">
            <a:extLst>
              <a:ext uri="{FF2B5EF4-FFF2-40B4-BE49-F238E27FC236}">
                <a16:creationId xmlns="" xmlns:a16="http://schemas.microsoft.com/office/drawing/2014/main" id="{B623C2FE-3E4E-4A41-AB5A-D6833183CBF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
        <p:nvSpPr>
          <p:cNvPr id="28" name="Title 1">
            <a:extLst>
              <a:ext uri="{FF2B5EF4-FFF2-40B4-BE49-F238E27FC236}">
                <a16:creationId xmlns="" xmlns:a16="http://schemas.microsoft.com/office/drawing/2014/main" id="{E2E5C672-8C5D-48C4-A2D0-E3F8A08C9C68}"/>
              </a:ext>
            </a:extLst>
          </p:cNvPr>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5.3 </a:t>
            </a:r>
            <a:r>
              <a:rPr lang="zh-CN" altLang="en-US" sz="2000" b="1" dirty="0">
                <a:solidFill>
                  <a:srgbClr val="005DA2"/>
                </a:solidFill>
                <a:latin typeface="微软雅黑" panose="020B0503020204020204" pitchFamily="34" charset="-122"/>
                <a:ea typeface="微软雅黑" panose="020B0503020204020204" pitchFamily="34" charset="-122"/>
              </a:rPr>
              <a:t>闵行区的“智慧教育示范区”建设</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圆角 42"/>
          <p:cNvSpPr/>
          <p:nvPr/>
        </p:nvSpPr>
        <p:spPr>
          <a:xfrm>
            <a:off x="592622" y="979060"/>
            <a:ext cx="2615803" cy="1782000"/>
          </a:xfrm>
          <a:prstGeom prst="roundRect">
            <a:avLst>
              <a:gd name="adj" fmla="val 82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5" name="矩形 84"/>
          <p:cNvSpPr/>
          <p:nvPr/>
        </p:nvSpPr>
        <p:spPr>
          <a:xfrm>
            <a:off x="970501" y="1059755"/>
            <a:ext cx="1860042" cy="854080"/>
          </a:xfrm>
          <a:prstGeom prst="rect">
            <a:avLst/>
          </a:prstGeom>
        </p:spPr>
        <p:txBody>
          <a:bodyPr wrap="square" lIns="68580" tIns="34290" rIns="68580" bIns="34290">
            <a:spAutoFit/>
          </a:bodyPr>
          <a:lstStyle/>
          <a:p>
            <a:r>
              <a:rPr lang="zh-CN" altLang="zh-CN" sz="1700" b="1" dirty="0">
                <a:solidFill>
                  <a:schemeClr val="tx1">
                    <a:lumMod val="75000"/>
                    <a:lumOff val="25000"/>
                  </a:schemeClr>
                </a:solidFill>
                <a:latin typeface="微软雅黑" panose="020B0503020204020204" pitchFamily="34" charset="-122"/>
                <a:ea typeface="微软雅黑" panose="020B0503020204020204" pitchFamily="34" charset="-122"/>
              </a:rPr>
              <a:t>建立信息化的课堂教学改进支持系统</a:t>
            </a:r>
          </a:p>
        </p:txBody>
      </p:sp>
      <p:sp>
        <p:nvSpPr>
          <p:cNvPr id="94" name="文本框 93"/>
          <p:cNvSpPr txBox="1"/>
          <p:nvPr/>
        </p:nvSpPr>
        <p:spPr>
          <a:xfrm>
            <a:off x="1107247" y="909140"/>
            <a:ext cx="1127553" cy="1992853"/>
          </a:xfrm>
          <a:prstGeom prst="rect">
            <a:avLst/>
          </a:prstGeom>
          <a:noFill/>
        </p:spPr>
        <p:txBody>
          <a:bodyPr wrap="none" lIns="68580" tIns="34290" rIns="68580" bIns="34290" rtlCol="0">
            <a:spAutoFit/>
          </a:bodyPr>
          <a:lstStyle/>
          <a:p>
            <a:pPr algn="ctr"/>
            <a:r>
              <a:rPr lang="en-US" altLang="zh-CN" sz="12500" b="1" i="1" dirty="0">
                <a:solidFill>
                  <a:srgbClr val="FFC000">
                    <a:alpha val="26000"/>
                  </a:srgbClr>
                </a:solidFill>
                <a:latin typeface="微软雅黑" panose="020B0503020204020204" pitchFamily="34" charset="-122"/>
                <a:ea typeface="微软雅黑" panose="020B0503020204020204" pitchFamily="34" charset="-122"/>
              </a:rPr>
              <a:t>2</a:t>
            </a:r>
            <a:endParaRPr lang="zh-CN" altLang="en-US" sz="12500" b="1" i="1" dirty="0">
              <a:solidFill>
                <a:srgbClr val="FFC000">
                  <a:alpha val="26000"/>
                </a:srgbClr>
              </a:solidFill>
              <a:latin typeface="微软雅黑" panose="020B0503020204020204" pitchFamily="34" charset="-122"/>
              <a:ea typeface="微软雅黑" panose="020B0503020204020204" pitchFamily="34" charset="-122"/>
            </a:endParaRPr>
          </a:p>
        </p:txBody>
      </p:sp>
      <p:sp>
        <p:nvSpPr>
          <p:cNvPr id="37" name="矩形 36"/>
          <p:cNvSpPr/>
          <p:nvPr/>
        </p:nvSpPr>
        <p:spPr>
          <a:xfrm>
            <a:off x="450826" y="1032510"/>
            <a:ext cx="462307" cy="700192"/>
          </a:xfrm>
          <a:prstGeom prst="rect">
            <a:avLst/>
          </a:prstGeom>
        </p:spPr>
        <p:txBody>
          <a:bodyPr wrap="none" lIns="68580" tIns="34290" rIns="68580" bIns="34290">
            <a:spAutoFit/>
          </a:bodyPr>
          <a:lstStyle/>
          <a:p>
            <a:pPr algn="ctr"/>
            <a:r>
              <a:rPr lang="en-US" altLang="zh-CN" sz="4100" b="1" i="1" dirty="0">
                <a:solidFill>
                  <a:schemeClr val="accent1">
                    <a:lumMod val="50000"/>
                    <a:alpha val="49000"/>
                  </a:schemeClr>
                </a:solidFill>
                <a:latin typeface="微软雅黑" panose="020B0503020204020204" pitchFamily="34" charset="-122"/>
                <a:ea typeface="微软雅黑" panose="020B0503020204020204" pitchFamily="34" charset="-122"/>
              </a:rPr>
              <a:t>2</a:t>
            </a:r>
            <a:endParaRPr lang="zh-CN" altLang="en-US" sz="4100" b="1" i="1" dirty="0">
              <a:solidFill>
                <a:schemeClr val="accent1">
                  <a:lumMod val="50000"/>
                  <a:alpha val="49000"/>
                </a:schemeClr>
              </a:solidFill>
              <a:latin typeface="微软雅黑" panose="020B0503020204020204" pitchFamily="34" charset="-122"/>
              <a:ea typeface="微软雅黑" panose="020B0503020204020204" pitchFamily="34" charset="-122"/>
            </a:endParaRPr>
          </a:p>
        </p:txBody>
      </p:sp>
      <p:pic>
        <p:nvPicPr>
          <p:cNvPr id="27" name="图片 26"/>
          <p:cNvPicPr>
            <a:picLocks noChangeAspect="1"/>
          </p:cNvPicPr>
          <p:nvPr/>
        </p:nvPicPr>
        <p:blipFill rotWithShape="1">
          <a:blip r:embed="rId3" cstate="print">
            <a:extLst>
              <a:ext uri="{28A0092B-C50C-407E-A947-70E740481C1C}">
                <a14:useLocalDpi xmlns:a14="http://schemas.microsoft.com/office/drawing/2010/main" val="0"/>
              </a:ext>
            </a:extLst>
          </a:blip>
          <a:srcRect l="12763" t="26917" r="16886" b="6054"/>
          <a:stretch/>
        </p:blipFill>
        <p:spPr>
          <a:xfrm>
            <a:off x="599971" y="2813274"/>
            <a:ext cx="2608454" cy="165687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8" name="圆角矩形 58">
            <a:extLst>
              <a:ext uri="{FF2B5EF4-FFF2-40B4-BE49-F238E27FC236}">
                <a16:creationId xmlns="" xmlns:a16="http://schemas.microsoft.com/office/drawing/2014/main" id="{6D18BD67-8D40-4593-8FC6-380E287E38FB}"/>
              </a:ext>
            </a:extLst>
          </p:cNvPr>
          <p:cNvSpPr/>
          <p:nvPr/>
        </p:nvSpPr>
        <p:spPr>
          <a:xfrm>
            <a:off x="3373303" y="1955336"/>
            <a:ext cx="1553777"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9" name="圆角矩形 59">
            <a:extLst>
              <a:ext uri="{FF2B5EF4-FFF2-40B4-BE49-F238E27FC236}">
                <a16:creationId xmlns="" xmlns:a16="http://schemas.microsoft.com/office/drawing/2014/main" id="{30E75633-B527-402B-9A56-4FD0916BE612}"/>
              </a:ext>
            </a:extLst>
          </p:cNvPr>
          <p:cNvSpPr/>
          <p:nvPr/>
        </p:nvSpPr>
        <p:spPr>
          <a:xfrm>
            <a:off x="5150926" y="1955336"/>
            <a:ext cx="1553777" cy="2160000"/>
          </a:xfrm>
          <a:prstGeom prst="roundRect">
            <a:avLst>
              <a:gd name="adj" fmla="val 1939"/>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0" name="圆角矩形 60">
            <a:extLst>
              <a:ext uri="{FF2B5EF4-FFF2-40B4-BE49-F238E27FC236}">
                <a16:creationId xmlns="" xmlns:a16="http://schemas.microsoft.com/office/drawing/2014/main" id="{A1D01CF4-24E5-4290-8744-A49F511545C5}"/>
              </a:ext>
            </a:extLst>
          </p:cNvPr>
          <p:cNvSpPr/>
          <p:nvPr/>
        </p:nvSpPr>
        <p:spPr>
          <a:xfrm>
            <a:off x="6938938" y="1955336"/>
            <a:ext cx="1615921"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1" name="流程图: 摘录 30">
            <a:extLst>
              <a:ext uri="{FF2B5EF4-FFF2-40B4-BE49-F238E27FC236}">
                <a16:creationId xmlns="" xmlns:a16="http://schemas.microsoft.com/office/drawing/2014/main" id="{CABBCCC7-7A6B-4177-9025-51D70701D7DA}"/>
              </a:ext>
            </a:extLst>
          </p:cNvPr>
          <p:cNvSpPr/>
          <p:nvPr/>
        </p:nvSpPr>
        <p:spPr>
          <a:xfrm rot="5400000">
            <a:off x="4918754" y="3650366"/>
            <a:ext cx="240506" cy="223838"/>
          </a:xfrm>
          <a:prstGeom prst="flowChartExtract">
            <a:avLst/>
          </a:prstGeom>
          <a:solidFill>
            <a:schemeClr val="accent6">
              <a:lumMod val="75000"/>
            </a:schemeClr>
          </a:solidFill>
          <a:ln w="9525" cap="flat" cmpd="sng" algn="ctr">
            <a:noFill/>
            <a:prstDash val="solid"/>
            <a:headEnd/>
            <a:tailEnd/>
          </a:ln>
          <a:effectLst>
            <a:outerShdw blurRad="40000" dist="23000" dir="5400000" rotWithShape="0">
              <a:srgbClr val="000000">
                <a:alpha val="35000"/>
              </a:srgbClr>
            </a:outerShdw>
          </a:effectLst>
        </p:spPr>
      </p:sp>
      <p:sp>
        <p:nvSpPr>
          <p:cNvPr id="32" name="流程图: 摘录 31">
            <a:extLst>
              <a:ext uri="{FF2B5EF4-FFF2-40B4-BE49-F238E27FC236}">
                <a16:creationId xmlns="" xmlns:a16="http://schemas.microsoft.com/office/drawing/2014/main" id="{F10DDA48-CA9C-464C-89D4-7785324A5C20}"/>
              </a:ext>
            </a:extLst>
          </p:cNvPr>
          <p:cNvSpPr/>
          <p:nvPr/>
        </p:nvSpPr>
        <p:spPr>
          <a:xfrm rot="5400000">
            <a:off x="6694735" y="3650366"/>
            <a:ext cx="240506" cy="223838"/>
          </a:xfrm>
          <a:prstGeom prst="flowChartExtract">
            <a:avLst/>
          </a:prstGeom>
          <a:solidFill>
            <a:srgbClr val="215968"/>
          </a:solidFill>
          <a:ln w="9525" cap="flat" cmpd="sng" algn="ctr">
            <a:noFill/>
            <a:prstDash val="solid"/>
            <a:headEnd/>
            <a:tailEnd/>
          </a:ln>
          <a:effectLst>
            <a:outerShdw blurRad="40000" dist="23000" dir="5400000" rotWithShape="0">
              <a:srgbClr val="000000">
                <a:alpha val="35000"/>
              </a:srgbClr>
            </a:outerShdw>
          </a:effectLst>
        </p:spPr>
      </p:sp>
      <p:sp>
        <p:nvSpPr>
          <p:cNvPr id="56" name="矩形 55"/>
          <p:cNvSpPr/>
          <p:nvPr/>
        </p:nvSpPr>
        <p:spPr>
          <a:xfrm>
            <a:off x="3426131" y="2139035"/>
            <a:ext cx="1544232" cy="1915909"/>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优化覆盖全体教师的“教师专业发展档案”系统，进一步融合教育数据，推动课堂评价、学业质量分析、教师研修等应用服务</a:t>
            </a:r>
          </a:p>
        </p:txBody>
      </p:sp>
      <p:sp>
        <p:nvSpPr>
          <p:cNvPr id="57" name="矩形 56"/>
          <p:cNvSpPr/>
          <p:nvPr/>
        </p:nvSpPr>
        <p:spPr>
          <a:xfrm>
            <a:off x="5192552" y="2141263"/>
            <a:ext cx="1544232" cy="1685077"/>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开展优质资源共建、共享和个性需求推送，完善学业质量评价，组织开展差异化教学和适应性学习</a:t>
            </a:r>
          </a:p>
        </p:txBody>
      </p:sp>
      <p:sp>
        <p:nvSpPr>
          <p:cNvPr id="58" name="矩形 57"/>
          <p:cNvSpPr/>
          <p:nvPr/>
        </p:nvSpPr>
        <p:spPr>
          <a:xfrm>
            <a:off x="6971437" y="2141263"/>
            <a:ext cx="1544232" cy="1454244"/>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基于教学过程数据，开展常态化的教学反思、优秀教学分享和学科教研，提升教学的有效性</a:t>
            </a:r>
          </a:p>
        </p:txBody>
      </p:sp>
      <p:sp>
        <p:nvSpPr>
          <p:cNvPr id="33" name="Title 1">
            <a:extLst>
              <a:ext uri="{FF2B5EF4-FFF2-40B4-BE49-F238E27FC236}">
                <a16:creationId xmlns="" xmlns:a16="http://schemas.microsoft.com/office/drawing/2014/main" id="{B8AFDF9C-F159-4F31-890D-C2A2260DC676}"/>
              </a:ext>
            </a:extLst>
          </p:cNvPr>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5.3 </a:t>
            </a:r>
            <a:r>
              <a:rPr lang="zh-CN" altLang="en-US" sz="2000" b="1" dirty="0">
                <a:solidFill>
                  <a:srgbClr val="005DA2"/>
                </a:solidFill>
                <a:latin typeface="微软雅黑" panose="020B0503020204020204" pitchFamily="34" charset="-122"/>
                <a:ea typeface="微软雅黑" panose="020B0503020204020204" pitchFamily="34" charset="-122"/>
              </a:rPr>
              <a:t>闵行区的“智慧教育示范区”建设</a:t>
            </a:r>
          </a:p>
        </p:txBody>
      </p:sp>
      <p:pic>
        <p:nvPicPr>
          <p:cNvPr id="34" name="图片 33">
            <a:extLst>
              <a:ext uri="{FF2B5EF4-FFF2-40B4-BE49-F238E27FC236}">
                <a16:creationId xmlns="" xmlns:a16="http://schemas.microsoft.com/office/drawing/2014/main" id="{7CEC7DAA-E83B-48F3-B187-DA5150FC25C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Tree>
    <p:extLst>
      <p:ext uri="{BB962C8B-B14F-4D97-AF65-F5344CB8AC3E}">
        <p14:creationId xmlns:p14="http://schemas.microsoft.com/office/powerpoint/2010/main" val="26878446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 xmlns:a16="http://schemas.microsoft.com/office/drawing/2014/main" id="{917159C6-3DA0-4D26-A2A8-3DBF8B2CD4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5072" y="2814511"/>
            <a:ext cx="2639062" cy="175937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2" name="矩形: 圆角 41"/>
          <p:cNvSpPr/>
          <p:nvPr/>
        </p:nvSpPr>
        <p:spPr>
          <a:xfrm>
            <a:off x="598332" y="979060"/>
            <a:ext cx="2615803" cy="1782000"/>
          </a:xfrm>
          <a:prstGeom prst="roundRect">
            <a:avLst>
              <a:gd name="adj" fmla="val 82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93" name="文本框 92"/>
          <p:cNvSpPr txBox="1"/>
          <p:nvPr/>
        </p:nvSpPr>
        <p:spPr>
          <a:xfrm>
            <a:off x="1059066" y="912940"/>
            <a:ext cx="1127553" cy="1992853"/>
          </a:xfrm>
          <a:prstGeom prst="rect">
            <a:avLst/>
          </a:prstGeom>
          <a:noFill/>
        </p:spPr>
        <p:txBody>
          <a:bodyPr wrap="none" lIns="68580" tIns="34290" rIns="68580" bIns="34290" rtlCol="0">
            <a:spAutoFit/>
          </a:bodyPr>
          <a:lstStyle/>
          <a:p>
            <a:pPr algn="ctr"/>
            <a:r>
              <a:rPr lang="en-US" altLang="zh-CN" sz="12500" b="1" i="1" dirty="0">
                <a:solidFill>
                  <a:srgbClr val="FFC000">
                    <a:alpha val="26000"/>
                  </a:srgbClr>
                </a:solidFill>
                <a:latin typeface="微软雅黑" panose="020B0503020204020204" pitchFamily="34" charset="-122"/>
                <a:ea typeface="微软雅黑" panose="020B0503020204020204" pitchFamily="34" charset="-122"/>
              </a:rPr>
              <a:t>3</a:t>
            </a:r>
            <a:endParaRPr lang="zh-CN" altLang="en-US" sz="12500" b="1" i="1" dirty="0">
              <a:solidFill>
                <a:srgbClr val="FFC000">
                  <a:alpha val="26000"/>
                </a:srgbClr>
              </a:solidFill>
              <a:latin typeface="微软雅黑" panose="020B0503020204020204" pitchFamily="34" charset="-122"/>
              <a:ea typeface="微软雅黑" panose="020B0503020204020204" pitchFamily="34" charset="-122"/>
            </a:endParaRPr>
          </a:p>
        </p:txBody>
      </p:sp>
      <p:sp>
        <p:nvSpPr>
          <p:cNvPr id="83" name="矩形 82"/>
          <p:cNvSpPr/>
          <p:nvPr/>
        </p:nvSpPr>
        <p:spPr>
          <a:xfrm>
            <a:off x="1007317" y="1068312"/>
            <a:ext cx="2286402" cy="592470"/>
          </a:xfrm>
          <a:prstGeom prst="rect">
            <a:avLst/>
          </a:prstGeom>
        </p:spPr>
        <p:txBody>
          <a:bodyPr wrap="square" lIns="68580" tIns="34290" rIns="68580" bIns="34290">
            <a:spAutoFit/>
          </a:bodyPr>
          <a:lstStyle/>
          <a:p>
            <a:r>
              <a:rPr lang="zh-CN" altLang="en-US" sz="1700" b="1" noProof="1">
                <a:solidFill>
                  <a:schemeClr val="tx1">
                    <a:lumMod val="75000"/>
                    <a:lumOff val="25000"/>
                  </a:schemeClr>
                </a:solidFill>
                <a:latin typeface="微软雅黑" panose="020B0503020204020204" pitchFamily="34" charset="-122"/>
                <a:ea typeface="微软雅黑" panose="020B0503020204020204" pitchFamily="34" charset="-122"/>
              </a:rPr>
              <a:t>构建支持个性学习的</a:t>
            </a:r>
            <a:endParaRPr lang="en-US" altLang="zh-CN" sz="1700" b="1" noProof="1">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700" b="1" noProof="1">
                <a:solidFill>
                  <a:schemeClr val="tx1">
                    <a:lumMod val="75000"/>
                    <a:lumOff val="25000"/>
                  </a:schemeClr>
                </a:solidFill>
                <a:latin typeface="微软雅黑" panose="020B0503020204020204" pitchFamily="34" charset="-122"/>
                <a:ea typeface="微软雅黑" panose="020B0503020204020204" pitchFamily="34" charset="-122"/>
              </a:rPr>
              <a:t>教育云服务体系</a:t>
            </a:r>
            <a:endParaRPr lang="zh-CN" altLang="en-US" sz="17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7" name="矩形 36"/>
          <p:cNvSpPr/>
          <p:nvPr/>
        </p:nvSpPr>
        <p:spPr>
          <a:xfrm>
            <a:off x="470420" y="1032510"/>
            <a:ext cx="462307" cy="700192"/>
          </a:xfrm>
          <a:prstGeom prst="rect">
            <a:avLst/>
          </a:prstGeom>
        </p:spPr>
        <p:txBody>
          <a:bodyPr wrap="none" lIns="68580" tIns="34290" rIns="68580" bIns="34290">
            <a:spAutoFit/>
          </a:bodyPr>
          <a:lstStyle/>
          <a:p>
            <a:pPr algn="ctr"/>
            <a:r>
              <a:rPr lang="en-US" altLang="zh-CN" sz="4100" b="1" i="1" dirty="0">
                <a:solidFill>
                  <a:schemeClr val="accent1">
                    <a:lumMod val="50000"/>
                    <a:alpha val="49000"/>
                  </a:schemeClr>
                </a:solidFill>
                <a:latin typeface="微软雅黑" panose="020B0503020204020204" pitchFamily="34" charset="-122"/>
                <a:ea typeface="微软雅黑" panose="020B0503020204020204" pitchFamily="34" charset="-122"/>
              </a:rPr>
              <a:t>3</a:t>
            </a:r>
            <a:endParaRPr lang="zh-CN" altLang="en-US" sz="4100" b="1" i="1" dirty="0">
              <a:solidFill>
                <a:schemeClr val="accent1">
                  <a:lumMod val="50000"/>
                  <a:alpha val="49000"/>
                </a:schemeClr>
              </a:solidFill>
              <a:latin typeface="微软雅黑" panose="020B0503020204020204" pitchFamily="34" charset="-122"/>
              <a:ea typeface="微软雅黑" panose="020B0503020204020204" pitchFamily="34" charset="-122"/>
            </a:endParaRPr>
          </a:p>
        </p:txBody>
      </p:sp>
      <p:sp>
        <p:nvSpPr>
          <p:cNvPr id="38" name="圆角矩形 37"/>
          <p:cNvSpPr/>
          <p:nvPr/>
        </p:nvSpPr>
        <p:spPr>
          <a:xfrm>
            <a:off x="3373303" y="2046722"/>
            <a:ext cx="1553777"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9" name="圆角矩形 38"/>
          <p:cNvSpPr/>
          <p:nvPr/>
        </p:nvSpPr>
        <p:spPr>
          <a:xfrm>
            <a:off x="5150926" y="2046722"/>
            <a:ext cx="1553777" cy="2160000"/>
          </a:xfrm>
          <a:prstGeom prst="roundRect">
            <a:avLst>
              <a:gd name="adj" fmla="val 1939"/>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0" name="圆角矩形 39"/>
          <p:cNvSpPr/>
          <p:nvPr/>
        </p:nvSpPr>
        <p:spPr>
          <a:xfrm>
            <a:off x="6935329" y="2046722"/>
            <a:ext cx="1553777"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1" name="流程图: 摘录 40"/>
          <p:cNvSpPr/>
          <p:nvPr/>
        </p:nvSpPr>
        <p:spPr>
          <a:xfrm rot="5400000">
            <a:off x="4918754" y="3629894"/>
            <a:ext cx="240506" cy="223838"/>
          </a:xfrm>
          <a:prstGeom prst="flowChartExtract">
            <a:avLst/>
          </a:prstGeom>
          <a:solidFill>
            <a:schemeClr val="accent6">
              <a:lumMod val="75000"/>
            </a:schemeClr>
          </a:solidFill>
          <a:ln w="9525" cap="flat" cmpd="sng" algn="ctr">
            <a:noFill/>
            <a:prstDash val="solid"/>
            <a:headEnd/>
            <a:tailEnd/>
          </a:ln>
          <a:effectLst>
            <a:outerShdw blurRad="40000" dist="23000" dir="5400000" rotWithShape="0">
              <a:srgbClr val="000000">
                <a:alpha val="35000"/>
              </a:srgbClr>
            </a:outerShdw>
          </a:effectLst>
        </p:spPr>
      </p:sp>
      <p:sp>
        <p:nvSpPr>
          <p:cNvPr id="48" name="流程图: 摘录 47"/>
          <p:cNvSpPr/>
          <p:nvPr/>
        </p:nvSpPr>
        <p:spPr>
          <a:xfrm rot="5400000">
            <a:off x="6694735" y="3629894"/>
            <a:ext cx="240506" cy="223838"/>
          </a:xfrm>
          <a:prstGeom prst="flowChartExtract">
            <a:avLst/>
          </a:prstGeom>
          <a:solidFill>
            <a:srgbClr val="215968"/>
          </a:solidFill>
          <a:ln w="9525" cap="flat" cmpd="sng" algn="ctr">
            <a:noFill/>
            <a:prstDash val="solid"/>
            <a:headEnd/>
            <a:tailEnd/>
          </a:ln>
          <a:effectLst>
            <a:outerShdw blurRad="40000" dist="23000" dir="5400000" rotWithShape="0">
              <a:srgbClr val="000000">
                <a:alpha val="35000"/>
              </a:srgbClr>
            </a:outerShdw>
          </a:effectLst>
        </p:spPr>
      </p:sp>
      <p:sp>
        <p:nvSpPr>
          <p:cNvPr id="50" name="矩形 49"/>
          <p:cNvSpPr/>
          <p:nvPr/>
        </p:nvSpPr>
        <p:spPr>
          <a:xfrm>
            <a:off x="3387104" y="2100058"/>
            <a:ext cx="1544232" cy="2008242"/>
          </a:xfrm>
          <a:prstGeom prst="rect">
            <a:avLst/>
          </a:prstGeom>
        </p:spPr>
        <p:txBody>
          <a:bodyPr wrap="square" lIns="68580" tIns="34290" rIns="68580" bIns="34290">
            <a:spAutoFit/>
          </a:bodyPr>
          <a:lstStyle/>
          <a:p>
            <a:pPr>
              <a:lnSpc>
                <a:spcPct val="120000"/>
              </a:lnSpc>
              <a:defRPr/>
            </a:pPr>
            <a:r>
              <a:rPr lang="zh-CN" altLang="zh-CN" sz="1500" dirty="0">
                <a:latin typeface="微软雅黑" panose="020B0503020204020204" pitchFamily="34" charset="-122"/>
                <a:ea typeface="微软雅黑" panose="020B0503020204020204" pitchFamily="34" charset="-122"/>
              </a:rPr>
              <a:t>建设区域教育混合云，实现电信云、上海教育云、公有云和私有云的多云纳管，构建适合教育行业的云服务平台</a:t>
            </a:r>
            <a:endParaRPr lang="zh-CN" altLang="zh-CN" sz="9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6" name="矩形 55"/>
          <p:cNvSpPr/>
          <p:nvPr/>
        </p:nvSpPr>
        <p:spPr>
          <a:xfrm>
            <a:off x="5165989" y="2100057"/>
            <a:ext cx="1544232" cy="1223412"/>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建设面向用户的教师云、学生云、家长云等服务，改善服务供给与需求的匹配度</a:t>
            </a:r>
          </a:p>
        </p:txBody>
      </p:sp>
      <p:sp>
        <p:nvSpPr>
          <p:cNvPr id="57" name="矩形 56"/>
          <p:cNvSpPr/>
          <p:nvPr/>
        </p:nvSpPr>
        <p:spPr>
          <a:xfrm>
            <a:off x="6944873" y="2100057"/>
            <a:ext cx="1544232" cy="1454244"/>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开展教育大数据中心建设，提升云-端的计算能力，开展应用上云，搭建教育服务超市</a:t>
            </a:r>
          </a:p>
        </p:txBody>
      </p:sp>
      <p:sp>
        <p:nvSpPr>
          <p:cNvPr id="6" name="椭圆 5"/>
          <p:cNvSpPr/>
          <p:nvPr/>
        </p:nvSpPr>
        <p:spPr>
          <a:xfrm>
            <a:off x="952058" y="3947679"/>
            <a:ext cx="408666" cy="486891"/>
          </a:xfrm>
          <a:prstGeom prst="ellipse">
            <a:avLst/>
          </a:prstGeom>
          <a:noFill/>
          <a:ln w="38100">
            <a:solidFill>
              <a:srgbClr val="FF6600"/>
            </a:solidFill>
          </a:ln>
        </p:spPr>
        <p:txBody>
          <a:bodyPr wrap="square" lIns="68580" tIns="34290" rIns="68580" bIns="34290" rtlCol="0" anchor="ctr">
            <a:spAutoFit/>
          </a:bodyPr>
          <a:lstStyle/>
          <a:p>
            <a:pPr algn="l"/>
            <a:endParaRPr lang="zh-CN" altLang="en-US" b="1" spc="75" dirty="0">
              <a:latin typeface="微软雅黑" panose="020B0503020204020204" pitchFamily="34" charset="-122"/>
              <a:ea typeface="微软雅黑" panose="020B0503020204020204" pitchFamily="34" charset="-122"/>
            </a:endParaRPr>
          </a:p>
        </p:txBody>
      </p:sp>
      <p:sp>
        <p:nvSpPr>
          <p:cNvPr id="29" name="Title 1">
            <a:extLst>
              <a:ext uri="{FF2B5EF4-FFF2-40B4-BE49-F238E27FC236}">
                <a16:creationId xmlns="" xmlns:a16="http://schemas.microsoft.com/office/drawing/2014/main" id="{D68176A9-1F5E-4282-97DE-3C367D12E52A}"/>
              </a:ext>
            </a:extLst>
          </p:cNvPr>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5.3 </a:t>
            </a:r>
            <a:r>
              <a:rPr lang="zh-CN" altLang="en-US" sz="2000" b="1" dirty="0">
                <a:solidFill>
                  <a:srgbClr val="005DA2"/>
                </a:solidFill>
                <a:latin typeface="微软雅黑" panose="020B0503020204020204" pitchFamily="34" charset="-122"/>
                <a:ea typeface="微软雅黑" panose="020B0503020204020204" pitchFamily="34" charset="-122"/>
              </a:rPr>
              <a:t>闵行区的“智慧教育示范区”建设</a:t>
            </a:r>
          </a:p>
        </p:txBody>
      </p:sp>
      <p:pic>
        <p:nvPicPr>
          <p:cNvPr id="30" name="图片 29">
            <a:extLst>
              <a:ext uri="{FF2B5EF4-FFF2-40B4-BE49-F238E27FC236}">
                <a16:creationId xmlns="" xmlns:a16="http://schemas.microsoft.com/office/drawing/2014/main" id="{9DFB3E64-429D-44E7-8FFB-E371249904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Tree>
    <p:extLst>
      <p:ext uri="{BB962C8B-B14F-4D97-AF65-F5344CB8AC3E}">
        <p14:creationId xmlns:p14="http://schemas.microsoft.com/office/powerpoint/2010/main" val="12353422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867224" y="915566"/>
            <a:ext cx="3061834" cy="504056"/>
          </a:xfrm>
          <a:prstGeom prst="rect">
            <a:avLst/>
          </a:prstGeom>
        </p:spPr>
        <p:txBody>
          <a:bodyPr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CN" altLang="en-US" b="1" dirty="0">
                <a:solidFill>
                  <a:schemeClr val="accent1"/>
                </a:solidFill>
                <a:latin typeface="微软雅黑" panose="020B0503020204020204" pitchFamily="34" charset="-122"/>
                <a:ea typeface="微软雅黑" panose="020B0503020204020204" pitchFamily="34" charset="-122"/>
              </a:rPr>
              <a:t>前言思考</a:t>
            </a:r>
            <a:r>
              <a:rPr lang="en-US" altLang="zh-CN" b="1" dirty="0">
                <a:solidFill>
                  <a:schemeClr val="accent1"/>
                </a:solidFill>
                <a:latin typeface="微软雅黑" panose="020B0503020204020204" pitchFamily="34" charset="-122"/>
                <a:ea typeface="微软雅黑" panose="020B0503020204020204" pitchFamily="34" charset="-122"/>
              </a:rPr>
              <a:t>/</a:t>
            </a:r>
            <a:r>
              <a:rPr lang="en-US" altLang="zh-CN" sz="1800" b="1" dirty="0">
                <a:solidFill>
                  <a:schemeClr val="accent1"/>
                </a:solidFill>
                <a:latin typeface="微软雅黑" panose="020B0503020204020204" pitchFamily="34" charset="-122"/>
                <a:ea typeface="微软雅黑" panose="020B0503020204020204" pitchFamily="34" charset="-122"/>
              </a:rPr>
              <a:t>PREFACE</a:t>
            </a:r>
            <a:endParaRPr lang="en-GB" sz="1800" b="1" dirty="0">
              <a:solidFill>
                <a:schemeClr val="accent1"/>
              </a:solidFill>
              <a:latin typeface="微软雅黑" panose="020B0503020204020204" pitchFamily="34" charset="-122"/>
              <a:ea typeface="微软雅黑" panose="020B0503020204020204" pitchFamily="34" charset="-122"/>
            </a:endParaRPr>
          </a:p>
        </p:txBody>
      </p:sp>
      <p:sp>
        <p:nvSpPr>
          <p:cNvPr id="5" name="TextBox 4"/>
          <p:cNvSpPr txBox="1"/>
          <p:nvPr/>
        </p:nvSpPr>
        <p:spPr>
          <a:xfrm>
            <a:off x="764400" y="1643513"/>
            <a:ext cx="6255872" cy="3023907"/>
          </a:xfrm>
          <a:prstGeom prst="rect">
            <a:avLst/>
          </a:prstGeom>
          <a:noFill/>
        </p:spPr>
        <p:txBody>
          <a:bodyPr wrap="square" lIns="68584" tIns="34291" rIns="68584" bIns="34291" rtlCol="0">
            <a:spAutoFit/>
          </a:bodyPr>
          <a:lstStyle/>
          <a:p>
            <a:pPr indent="457200" algn="just" eaLnBrk="0" hangingPunct="0">
              <a:lnSpc>
                <a:spcPct val="150000"/>
              </a:lnSpc>
            </a:pPr>
            <a:r>
              <a:rPr lang="zh-CN" altLang="en-US" sz="1600" dirty="0">
                <a:solidFill>
                  <a:schemeClr val="tx1">
                    <a:lumMod val="85000"/>
                    <a:lumOff val="15000"/>
                  </a:schemeClr>
                </a:solidFill>
                <a:latin typeface="微软雅黑" pitchFamily="34" charset="-122"/>
                <a:ea typeface="微软雅黑" pitchFamily="34" charset="-122"/>
                <a:sym typeface="微软雅黑" pitchFamily="34" charset="-122"/>
              </a:rPr>
              <a:t>大数据以一种前所未有的方式，通过对海量数据进行分析，获得有巨大价值的产品和服务，或深刻的洞见，正在促进人类生活、工作、思维的大变革。</a:t>
            </a:r>
          </a:p>
          <a:p>
            <a:pPr indent="457200" algn="just" eaLnBrk="0" hangingPunct="0">
              <a:lnSpc>
                <a:spcPct val="150000"/>
              </a:lnSpc>
            </a:pPr>
            <a:r>
              <a:rPr lang="zh-CN" altLang="en-US" sz="1600" b="1" dirty="0">
                <a:solidFill>
                  <a:srgbClr val="2683C6"/>
                </a:solidFill>
                <a:latin typeface="微软雅黑" pitchFamily="34" charset="-122"/>
                <a:ea typeface="微软雅黑" pitchFamily="34" charset="-122"/>
                <a:sym typeface="微软雅黑" pitchFamily="34" charset="-122"/>
              </a:rPr>
              <a:t>教育大数据是指整个教育活动过程中所产生的以及根据教育需要采集到的，一切用于教育发展并可创造巨大潜在价值的数据集合。</a:t>
            </a:r>
            <a:endParaRPr lang="en-US" altLang="zh-CN" sz="1600" b="1" dirty="0">
              <a:solidFill>
                <a:srgbClr val="2683C6"/>
              </a:solidFill>
              <a:latin typeface="微软雅黑" pitchFamily="34" charset="-122"/>
              <a:ea typeface="微软雅黑" pitchFamily="34" charset="-122"/>
              <a:sym typeface="微软雅黑" pitchFamily="34" charset="-122"/>
            </a:endParaRPr>
          </a:p>
          <a:p>
            <a:pPr indent="457200" algn="just" eaLnBrk="0" hangingPunct="0">
              <a:lnSpc>
                <a:spcPct val="150000"/>
              </a:lnSpc>
            </a:pPr>
            <a:r>
              <a:rPr lang="zh-CN" altLang="en-US" sz="1600" dirty="0">
                <a:solidFill>
                  <a:schemeClr val="tx1">
                    <a:lumMod val="85000"/>
                    <a:lumOff val="15000"/>
                  </a:schemeClr>
                </a:solidFill>
                <a:latin typeface="微软雅黑" pitchFamily="34" charset="-122"/>
                <a:ea typeface="微软雅黑" pitchFamily="34" charset="-122"/>
                <a:sym typeface="微软雅黑" pitchFamily="34" charset="-122"/>
              </a:rPr>
              <a:t>如何在当前信息技术发展的大环境下，合理利用教育大数据促进教育的深度变革和持续发展，这成为一个具有重要实践意义的学术话题。</a:t>
            </a:r>
          </a:p>
        </p:txBody>
      </p:sp>
      <p:sp>
        <p:nvSpPr>
          <p:cNvPr id="11" name="Parallelogram 21"/>
          <p:cNvSpPr/>
          <p:nvPr/>
        </p:nvSpPr>
        <p:spPr>
          <a:xfrm>
            <a:off x="7136070" y="-2866"/>
            <a:ext cx="1658880" cy="3606733"/>
          </a:xfrm>
          <a:prstGeom prst="parallelogram">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22"/>
          <p:cNvSpPr/>
          <p:nvPr/>
        </p:nvSpPr>
        <p:spPr>
          <a:xfrm>
            <a:off x="7596336" y="1536767"/>
            <a:ext cx="1658880" cy="3606733"/>
          </a:xfrm>
          <a:prstGeom prst="parallelogram">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直接连接符 12"/>
          <p:cNvCxnSpPr/>
          <p:nvPr/>
        </p:nvCxnSpPr>
        <p:spPr>
          <a:xfrm>
            <a:off x="978872" y="1544039"/>
            <a:ext cx="547260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6" name="组合 25"/>
          <p:cNvGrpSpPr/>
          <p:nvPr/>
        </p:nvGrpSpPr>
        <p:grpSpPr>
          <a:xfrm>
            <a:off x="6152189" y="1077866"/>
            <a:ext cx="341135" cy="341756"/>
            <a:chOff x="6084168" y="1274820"/>
            <a:chExt cx="432048" cy="432834"/>
          </a:xfrm>
        </p:grpSpPr>
        <p:sp>
          <p:nvSpPr>
            <p:cNvPr id="27"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8"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29" name="组合 28"/>
          <p:cNvGrpSpPr/>
          <p:nvPr/>
        </p:nvGrpSpPr>
        <p:grpSpPr>
          <a:xfrm>
            <a:off x="5166969" y="1078093"/>
            <a:ext cx="341135" cy="341135"/>
            <a:chOff x="4788024" y="1275213"/>
            <a:chExt cx="432048" cy="432048"/>
          </a:xfrm>
        </p:grpSpPr>
        <p:sp>
          <p:nvSpPr>
            <p:cNvPr id="30"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31"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32" name="组合 31"/>
          <p:cNvGrpSpPr/>
          <p:nvPr/>
        </p:nvGrpSpPr>
        <p:grpSpPr>
          <a:xfrm>
            <a:off x="5670405" y="1077866"/>
            <a:ext cx="341755" cy="341756"/>
            <a:chOff x="5436096" y="1274820"/>
            <a:chExt cx="432833" cy="432834"/>
          </a:xfrm>
        </p:grpSpPr>
        <p:sp>
          <p:nvSpPr>
            <p:cNvPr id="33"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34"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35" name="组合 34"/>
          <p:cNvGrpSpPr/>
          <p:nvPr/>
        </p:nvGrpSpPr>
        <p:grpSpPr>
          <a:xfrm>
            <a:off x="4158237" y="1077866"/>
            <a:ext cx="341755" cy="341756"/>
            <a:chOff x="3491880" y="1274820"/>
            <a:chExt cx="432833" cy="432834"/>
          </a:xfrm>
        </p:grpSpPr>
        <p:sp>
          <p:nvSpPr>
            <p:cNvPr id="36"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37"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38" name="组合 37"/>
          <p:cNvGrpSpPr/>
          <p:nvPr/>
        </p:nvGrpSpPr>
        <p:grpSpPr>
          <a:xfrm>
            <a:off x="4662293" y="1077866"/>
            <a:ext cx="341755" cy="341756"/>
            <a:chOff x="4139952" y="1274820"/>
            <a:chExt cx="432833" cy="432834"/>
          </a:xfrm>
        </p:grpSpPr>
        <p:sp>
          <p:nvSpPr>
            <p:cNvPr id="39"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40"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spTree>
    <p:extLst>
      <p:ext uri="{BB962C8B-B14F-4D97-AF65-F5344CB8AC3E}">
        <p14:creationId xmlns:p14="http://schemas.microsoft.com/office/powerpoint/2010/main" val="123426411"/>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dissolve">
                                      <p:cBhvr>
                                        <p:cTn id="16" dur="500"/>
                                        <p:tgtEl>
                                          <p:spTgt spid="4">
                                            <p:txEl>
                                              <p:pRg st="0" end="0"/>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p:cTn id="24" dur="500" fill="hold"/>
                                        <p:tgtEl>
                                          <p:spTgt spid="35"/>
                                        </p:tgtEl>
                                        <p:attrNameLst>
                                          <p:attrName>ppt_w</p:attrName>
                                        </p:attrNameLst>
                                      </p:cBhvr>
                                      <p:tavLst>
                                        <p:tav tm="0">
                                          <p:val>
                                            <p:fltVal val="0"/>
                                          </p:val>
                                        </p:tav>
                                        <p:tav tm="100000">
                                          <p:val>
                                            <p:strVal val="#ppt_w"/>
                                          </p:val>
                                        </p:tav>
                                      </p:tavLst>
                                    </p:anim>
                                    <p:anim calcmode="lin" valueType="num">
                                      <p:cBhvr>
                                        <p:cTn id="25" dur="500" fill="hold"/>
                                        <p:tgtEl>
                                          <p:spTgt spid="35"/>
                                        </p:tgtEl>
                                        <p:attrNameLst>
                                          <p:attrName>ppt_h</p:attrName>
                                        </p:attrNameLst>
                                      </p:cBhvr>
                                      <p:tavLst>
                                        <p:tav tm="0">
                                          <p:val>
                                            <p:fltVal val="0"/>
                                          </p:val>
                                        </p:tav>
                                        <p:tav tm="100000">
                                          <p:val>
                                            <p:strVal val="#ppt_h"/>
                                          </p:val>
                                        </p:tav>
                                      </p:tavLst>
                                    </p:anim>
                                    <p:animEffect transition="in" filter="fade">
                                      <p:cBhvr>
                                        <p:cTn id="26" dur="500"/>
                                        <p:tgtEl>
                                          <p:spTgt spid="35"/>
                                        </p:tgtEl>
                                      </p:cBhvr>
                                    </p:animEffect>
                                  </p:childTnLst>
                                </p:cTn>
                              </p:par>
                              <p:par>
                                <p:cTn id="27" presetID="53" presetClass="entr" presetSubtype="16" fill="hold" nodeType="withEffect">
                                  <p:stCondLst>
                                    <p:cond delay="200"/>
                                  </p:stCondLst>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ppt_w</p:attrName>
                                        </p:attrNameLst>
                                      </p:cBhvr>
                                      <p:tavLst>
                                        <p:tav tm="0">
                                          <p:val>
                                            <p:fltVal val="0"/>
                                          </p:val>
                                        </p:tav>
                                        <p:tav tm="100000">
                                          <p:val>
                                            <p:strVal val="#ppt_w"/>
                                          </p:val>
                                        </p:tav>
                                      </p:tavLst>
                                    </p:anim>
                                    <p:anim calcmode="lin" valueType="num">
                                      <p:cBhvr>
                                        <p:cTn id="30" dur="500" fill="hold"/>
                                        <p:tgtEl>
                                          <p:spTgt spid="38"/>
                                        </p:tgtEl>
                                        <p:attrNameLst>
                                          <p:attrName>ppt_h</p:attrName>
                                        </p:attrNameLst>
                                      </p:cBhvr>
                                      <p:tavLst>
                                        <p:tav tm="0">
                                          <p:val>
                                            <p:fltVal val="0"/>
                                          </p:val>
                                        </p:tav>
                                        <p:tav tm="100000">
                                          <p:val>
                                            <p:strVal val="#ppt_h"/>
                                          </p:val>
                                        </p:tav>
                                      </p:tavLst>
                                    </p:anim>
                                    <p:animEffect transition="in" filter="fade">
                                      <p:cBhvr>
                                        <p:cTn id="31" dur="500"/>
                                        <p:tgtEl>
                                          <p:spTgt spid="38"/>
                                        </p:tgtEl>
                                      </p:cBhvr>
                                    </p:animEffect>
                                  </p:childTnLst>
                                </p:cTn>
                              </p:par>
                              <p:par>
                                <p:cTn id="32" presetID="53" presetClass="entr" presetSubtype="16" fill="hold" nodeType="withEffect">
                                  <p:stCondLst>
                                    <p:cond delay="40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Effect transition="in" filter="fade">
                                      <p:cBhvr>
                                        <p:cTn id="36" dur="500"/>
                                        <p:tgtEl>
                                          <p:spTgt spid="29"/>
                                        </p:tgtEl>
                                      </p:cBhvr>
                                    </p:animEffect>
                                  </p:childTnLst>
                                </p:cTn>
                              </p:par>
                              <p:par>
                                <p:cTn id="37" presetID="53" presetClass="entr" presetSubtype="16" fill="hold" nodeType="withEffect">
                                  <p:stCondLst>
                                    <p:cond delay="60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par>
                                <p:cTn id="42" presetID="53" presetClass="entr" presetSubtype="16" fill="hold" nodeType="withEffect">
                                  <p:stCondLst>
                                    <p:cond delay="800"/>
                                  </p:stCondLst>
                                  <p:childTnLst>
                                    <p:set>
                                      <p:cBhvr>
                                        <p:cTn id="43" dur="1" fill="hold">
                                          <p:stCondLst>
                                            <p:cond delay="0"/>
                                          </p:stCondLst>
                                        </p:cTn>
                                        <p:tgtEl>
                                          <p:spTgt spid="26"/>
                                        </p:tgtEl>
                                        <p:attrNameLst>
                                          <p:attrName>style.visibility</p:attrName>
                                        </p:attrNameLst>
                                      </p:cBhvr>
                                      <p:to>
                                        <p:strVal val="visible"/>
                                      </p:to>
                                    </p:set>
                                    <p:anim calcmode="lin" valueType="num">
                                      <p:cBhvr>
                                        <p:cTn id="44" dur="500" fill="hold"/>
                                        <p:tgtEl>
                                          <p:spTgt spid="26"/>
                                        </p:tgtEl>
                                        <p:attrNameLst>
                                          <p:attrName>ppt_w</p:attrName>
                                        </p:attrNameLst>
                                      </p:cBhvr>
                                      <p:tavLst>
                                        <p:tav tm="0">
                                          <p:val>
                                            <p:fltVal val="0"/>
                                          </p:val>
                                        </p:tav>
                                        <p:tav tm="100000">
                                          <p:val>
                                            <p:strVal val="#ppt_w"/>
                                          </p:val>
                                        </p:tav>
                                      </p:tavLst>
                                    </p:anim>
                                    <p:anim calcmode="lin" valueType="num">
                                      <p:cBhvr>
                                        <p:cTn id="45" dur="500" fill="hold"/>
                                        <p:tgtEl>
                                          <p:spTgt spid="26"/>
                                        </p:tgtEl>
                                        <p:attrNameLst>
                                          <p:attrName>ppt_h</p:attrName>
                                        </p:attrNameLst>
                                      </p:cBhvr>
                                      <p:tavLst>
                                        <p:tav tm="0">
                                          <p:val>
                                            <p:fltVal val="0"/>
                                          </p:val>
                                        </p:tav>
                                        <p:tav tm="100000">
                                          <p:val>
                                            <p:strVal val="#ppt_h"/>
                                          </p:val>
                                        </p:tav>
                                      </p:tavLst>
                                    </p:anim>
                                    <p:animEffect transition="in" filter="fade">
                                      <p:cBhvr>
                                        <p:cTn id="46" dur="500"/>
                                        <p:tgtEl>
                                          <p:spTgt spid="26"/>
                                        </p:tgtEl>
                                      </p:cBhvr>
                                    </p:animEffect>
                                  </p:childTnLst>
                                </p:cTn>
                              </p:par>
                            </p:childTnLst>
                          </p:cTn>
                        </p:par>
                        <p:par>
                          <p:cTn id="47" fill="hold">
                            <p:stCondLst>
                              <p:cond delay="2800"/>
                            </p:stCondLst>
                            <p:childTnLst>
                              <p:par>
                                <p:cTn id="48" presetID="10" presetClass="entr" presetSubtype="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11" grpId="0" animBg="1"/>
      <p:bldP spid="1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4" descr="C:\Documents and Settings\Administrator\桌面\武汉江岸区所需系统切图\武汉江岸区所需系统切图\财务精细化\分析.bmp">
            <a:extLst>
              <a:ext uri="{FF2B5EF4-FFF2-40B4-BE49-F238E27FC236}">
                <a16:creationId xmlns="" xmlns:a16="http://schemas.microsoft.com/office/drawing/2014/main" id="{332EF747-CEBF-4E8F-B193-370C5DF9FE6C}"/>
              </a:ext>
            </a:extLst>
          </p:cNvPr>
          <p:cNvPicPr>
            <a:picLocks noChangeAspect="1" noChangeArrowheads="1"/>
          </p:cNvPicPr>
          <p:nvPr/>
        </p:nvPicPr>
        <p:blipFill>
          <a:blip r:embed="rId3" cstate="print"/>
          <a:srcRect/>
          <a:stretch>
            <a:fillRect/>
          </a:stretch>
        </p:blipFill>
        <p:spPr bwMode="auto">
          <a:xfrm>
            <a:off x="598332" y="2819744"/>
            <a:ext cx="2661305" cy="158381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76" name="矩形: 圆角 75"/>
          <p:cNvSpPr/>
          <p:nvPr/>
        </p:nvSpPr>
        <p:spPr>
          <a:xfrm>
            <a:off x="598332" y="979060"/>
            <a:ext cx="2615803" cy="1782000"/>
          </a:xfrm>
          <a:prstGeom prst="roundRect">
            <a:avLst>
              <a:gd name="adj" fmla="val 82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95" name="文本框 94"/>
          <p:cNvSpPr txBox="1"/>
          <p:nvPr/>
        </p:nvSpPr>
        <p:spPr>
          <a:xfrm>
            <a:off x="1053741" y="922319"/>
            <a:ext cx="1127553" cy="1992853"/>
          </a:xfrm>
          <a:prstGeom prst="rect">
            <a:avLst/>
          </a:prstGeom>
          <a:noFill/>
        </p:spPr>
        <p:txBody>
          <a:bodyPr wrap="none" lIns="68580" tIns="34290" rIns="68580" bIns="34290" rtlCol="0">
            <a:spAutoFit/>
          </a:bodyPr>
          <a:lstStyle/>
          <a:p>
            <a:pPr algn="ctr"/>
            <a:r>
              <a:rPr lang="en-US" altLang="zh-CN" sz="12500" b="1" i="1" dirty="0">
                <a:solidFill>
                  <a:srgbClr val="FFC000">
                    <a:alpha val="26000"/>
                  </a:srgbClr>
                </a:solidFill>
                <a:latin typeface="微软雅黑" panose="020B0503020204020204" pitchFamily="34" charset="-122"/>
                <a:ea typeface="微软雅黑" panose="020B0503020204020204" pitchFamily="34" charset="-122"/>
              </a:rPr>
              <a:t>4</a:t>
            </a:r>
            <a:endParaRPr lang="zh-CN" altLang="en-US" sz="12500" b="1" i="1" dirty="0">
              <a:solidFill>
                <a:srgbClr val="FFC000">
                  <a:alpha val="26000"/>
                </a:srgbClr>
              </a:solidFill>
              <a:latin typeface="微软雅黑" panose="020B0503020204020204" pitchFamily="34" charset="-122"/>
              <a:ea typeface="微软雅黑" panose="020B0503020204020204" pitchFamily="34" charset="-122"/>
            </a:endParaRPr>
          </a:p>
        </p:txBody>
      </p:sp>
      <p:sp>
        <p:nvSpPr>
          <p:cNvPr id="37" name="矩形 36"/>
          <p:cNvSpPr/>
          <p:nvPr/>
        </p:nvSpPr>
        <p:spPr>
          <a:xfrm>
            <a:off x="470420" y="1032510"/>
            <a:ext cx="462307" cy="700192"/>
          </a:xfrm>
          <a:prstGeom prst="rect">
            <a:avLst/>
          </a:prstGeom>
        </p:spPr>
        <p:txBody>
          <a:bodyPr wrap="none" lIns="68580" tIns="34290" rIns="68580" bIns="34290">
            <a:spAutoFit/>
          </a:bodyPr>
          <a:lstStyle/>
          <a:p>
            <a:pPr algn="ctr"/>
            <a:r>
              <a:rPr lang="en-US" altLang="zh-CN" sz="4100" b="1" i="1" dirty="0">
                <a:solidFill>
                  <a:schemeClr val="accent1">
                    <a:lumMod val="50000"/>
                    <a:alpha val="49000"/>
                  </a:schemeClr>
                </a:solidFill>
                <a:latin typeface="微软雅黑" panose="020B0503020204020204" pitchFamily="34" charset="-122"/>
                <a:ea typeface="微软雅黑" panose="020B0503020204020204" pitchFamily="34" charset="-122"/>
              </a:rPr>
              <a:t>4</a:t>
            </a:r>
            <a:endParaRPr lang="zh-CN" altLang="en-US" sz="4100" b="1" i="1" dirty="0">
              <a:solidFill>
                <a:schemeClr val="accent1">
                  <a:lumMod val="50000"/>
                  <a:alpha val="49000"/>
                </a:schemeClr>
              </a:solidFill>
              <a:latin typeface="微软雅黑" panose="020B0503020204020204" pitchFamily="34" charset="-122"/>
              <a:ea typeface="微软雅黑" panose="020B0503020204020204" pitchFamily="34" charset="-122"/>
            </a:endParaRPr>
          </a:p>
        </p:txBody>
      </p:sp>
      <p:sp>
        <p:nvSpPr>
          <p:cNvPr id="87" name="矩形 86"/>
          <p:cNvSpPr/>
          <p:nvPr/>
        </p:nvSpPr>
        <p:spPr>
          <a:xfrm>
            <a:off x="1088287" y="1141392"/>
            <a:ext cx="2032892" cy="592470"/>
          </a:xfrm>
          <a:prstGeom prst="rect">
            <a:avLst/>
          </a:prstGeom>
        </p:spPr>
        <p:txBody>
          <a:bodyPr wrap="square" lIns="68580" tIns="34290" rIns="68580" bIns="34290">
            <a:spAutoFit/>
          </a:bodyPr>
          <a:lstStyle/>
          <a:p>
            <a:r>
              <a:rPr lang="zh-CN" altLang="en-US" sz="1700" b="1" noProof="1">
                <a:solidFill>
                  <a:schemeClr val="tx1">
                    <a:lumMod val="75000"/>
                    <a:lumOff val="25000"/>
                  </a:schemeClr>
                </a:solidFill>
                <a:latin typeface="微软雅黑" panose="020B0503020204020204" pitchFamily="34" charset="-122"/>
                <a:ea typeface="微软雅黑" panose="020B0503020204020204" pitchFamily="34" charset="-122"/>
              </a:rPr>
              <a:t>构建区域现代教育</a:t>
            </a:r>
            <a:endParaRPr lang="en-US" altLang="zh-CN" sz="1700" b="1" noProof="1">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1700" b="1" noProof="1">
                <a:solidFill>
                  <a:schemeClr val="tx1">
                    <a:lumMod val="75000"/>
                    <a:lumOff val="25000"/>
                  </a:schemeClr>
                </a:solidFill>
                <a:latin typeface="微软雅黑" panose="020B0503020204020204" pitchFamily="34" charset="-122"/>
                <a:ea typeface="微软雅黑" panose="020B0503020204020204" pitchFamily="34" charset="-122"/>
              </a:rPr>
              <a:t>治理体系</a:t>
            </a:r>
            <a:endParaRPr lang="zh-CN" altLang="en-US" sz="17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8" name="圆角矩形 58">
            <a:extLst>
              <a:ext uri="{FF2B5EF4-FFF2-40B4-BE49-F238E27FC236}">
                <a16:creationId xmlns="" xmlns:a16="http://schemas.microsoft.com/office/drawing/2014/main" id="{B64FC762-C6C9-46C3-998D-0C6C582FCEC9}"/>
              </a:ext>
            </a:extLst>
          </p:cNvPr>
          <p:cNvSpPr/>
          <p:nvPr/>
        </p:nvSpPr>
        <p:spPr>
          <a:xfrm>
            <a:off x="3373303" y="1955336"/>
            <a:ext cx="1553777"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9" name="圆角矩形 59">
            <a:extLst>
              <a:ext uri="{FF2B5EF4-FFF2-40B4-BE49-F238E27FC236}">
                <a16:creationId xmlns="" xmlns:a16="http://schemas.microsoft.com/office/drawing/2014/main" id="{16E6BA4D-A609-4691-900A-349526E5A092}"/>
              </a:ext>
            </a:extLst>
          </p:cNvPr>
          <p:cNvSpPr/>
          <p:nvPr/>
        </p:nvSpPr>
        <p:spPr>
          <a:xfrm>
            <a:off x="5150926" y="1955336"/>
            <a:ext cx="1553777" cy="2160000"/>
          </a:xfrm>
          <a:prstGeom prst="roundRect">
            <a:avLst>
              <a:gd name="adj" fmla="val 1939"/>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0" name="圆角矩形 60">
            <a:extLst>
              <a:ext uri="{FF2B5EF4-FFF2-40B4-BE49-F238E27FC236}">
                <a16:creationId xmlns="" xmlns:a16="http://schemas.microsoft.com/office/drawing/2014/main" id="{8603420B-0852-4C3E-82F3-26DE61114025}"/>
              </a:ext>
            </a:extLst>
          </p:cNvPr>
          <p:cNvSpPr/>
          <p:nvPr/>
        </p:nvSpPr>
        <p:spPr>
          <a:xfrm>
            <a:off x="6938938" y="1955336"/>
            <a:ext cx="1615921"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1" name="流程图: 摘录 30">
            <a:extLst>
              <a:ext uri="{FF2B5EF4-FFF2-40B4-BE49-F238E27FC236}">
                <a16:creationId xmlns="" xmlns:a16="http://schemas.microsoft.com/office/drawing/2014/main" id="{1D3F801A-174A-4265-A352-6DBE7CEBF427}"/>
              </a:ext>
            </a:extLst>
          </p:cNvPr>
          <p:cNvSpPr/>
          <p:nvPr/>
        </p:nvSpPr>
        <p:spPr>
          <a:xfrm rot="5400000">
            <a:off x="4918754" y="3650366"/>
            <a:ext cx="240506" cy="223838"/>
          </a:xfrm>
          <a:prstGeom prst="flowChartExtract">
            <a:avLst/>
          </a:prstGeom>
          <a:solidFill>
            <a:schemeClr val="accent6">
              <a:lumMod val="75000"/>
            </a:schemeClr>
          </a:solidFill>
          <a:ln w="9525" cap="flat" cmpd="sng" algn="ctr">
            <a:noFill/>
            <a:prstDash val="solid"/>
            <a:headEnd/>
            <a:tailEnd/>
          </a:ln>
          <a:effectLst>
            <a:outerShdw blurRad="40000" dist="23000" dir="5400000" rotWithShape="0">
              <a:srgbClr val="000000">
                <a:alpha val="35000"/>
              </a:srgbClr>
            </a:outerShdw>
          </a:effectLst>
        </p:spPr>
      </p:sp>
      <p:sp>
        <p:nvSpPr>
          <p:cNvPr id="32" name="流程图: 摘录 31">
            <a:extLst>
              <a:ext uri="{FF2B5EF4-FFF2-40B4-BE49-F238E27FC236}">
                <a16:creationId xmlns="" xmlns:a16="http://schemas.microsoft.com/office/drawing/2014/main" id="{FF308829-B929-4510-A933-61EEA6BE0985}"/>
              </a:ext>
            </a:extLst>
          </p:cNvPr>
          <p:cNvSpPr/>
          <p:nvPr/>
        </p:nvSpPr>
        <p:spPr>
          <a:xfrm rot="5400000">
            <a:off x="6694735" y="3650366"/>
            <a:ext cx="240506" cy="223838"/>
          </a:xfrm>
          <a:prstGeom prst="flowChartExtract">
            <a:avLst/>
          </a:prstGeom>
          <a:solidFill>
            <a:srgbClr val="215968"/>
          </a:solidFill>
          <a:ln w="9525" cap="flat" cmpd="sng" algn="ctr">
            <a:noFill/>
            <a:prstDash val="solid"/>
            <a:headEnd/>
            <a:tailEnd/>
          </a:ln>
          <a:effectLst>
            <a:outerShdw blurRad="40000" dist="23000" dir="5400000" rotWithShape="0">
              <a:srgbClr val="000000">
                <a:alpha val="35000"/>
              </a:srgbClr>
            </a:outerShdw>
          </a:effectLst>
        </p:spPr>
      </p:sp>
      <p:sp>
        <p:nvSpPr>
          <p:cNvPr id="56" name="矩形 55"/>
          <p:cNvSpPr/>
          <p:nvPr/>
        </p:nvSpPr>
        <p:spPr>
          <a:xfrm>
            <a:off x="3408604" y="2055594"/>
            <a:ext cx="1544232" cy="2008242"/>
          </a:xfrm>
          <a:prstGeom prst="rect">
            <a:avLst/>
          </a:prstGeom>
        </p:spPr>
        <p:txBody>
          <a:bodyPr wrap="square" lIns="68580" tIns="34290" rIns="68580" bIns="34290">
            <a:spAutoFit/>
          </a:bodyPr>
          <a:lstStyle/>
          <a:p>
            <a:pPr>
              <a:lnSpc>
                <a:spcPct val="120000"/>
              </a:lnSpc>
              <a:defRPr/>
            </a:pPr>
            <a:r>
              <a:rPr lang="zh-CN" altLang="en-US" sz="1500" kern="100" dirty="0">
                <a:latin typeface="微软雅黑" panose="020B0503020204020204" pitchFamily="34" charset="-122"/>
                <a:ea typeface="微软雅黑" panose="020B0503020204020204" pitchFamily="34" charset="-122"/>
                <a:cs typeface="Times New Roman" panose="02020603050405020304" pitchFamily="18" charset="0"/>
              </a:rPr>
              <a:t>优化教育管理信息系统的云服务，加强教育管理的数据融通和整合应用，实现信息服务和公共数据资源共享</a:t>
            </a:r>
          </a:p>
        </p:txBody>
      </p:sp>
      <p:sp>
        <p:nvSpPr>
          <p:cNvPr id="57" name="矩形 56"/>
          <p:cNvSpPr/>
          <p:nvPr/>
        </p:nvSpPr>
        <p:spPr>
          <a:xfrm>
            <a:off x="5175025" y="2057822"/>
            <a:ext cx="1544232" cy="1223412"/>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加强教育管理数据的分析与应用，为教育决策、教育综合改革和学校现代管理服务</a:t>
            </a:r>
          </a:p>
        </p:txBody>
      </p:sp>
      <p:sp>
        <p:nvSpPr>
          <p:cNvPr id="58" name="矩形 57"/>
          <p:cNvSpPr/>
          <p:nvPr/>
        </p:nvSpPr>
        <p:spPr>
          <a:xfrm>
            <a:off x="6953909" y="2057822"/>
            <a:ext cx="1544232" cy="1915909"/>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推进“互联网+政务服务”，开展基于数据的区三级四类教育评价和过程管理，实施财务精细化管理，优化教育管理流程</a:t>
            </a:r>
          </a:p>
        </p:txBody>
      </p:sp>
      <p:sp>
        <p:nvSpPr>
          <p:cNvPr id="27" name="Title 1">
            <a:extLst>
              <a:ext uri="{FF2B5EF4-FFF2-40B4-BE49-F238E27FC236}">
                <a16:creationId xmlns="" xmlns:a16="http://schemas.microsoft.com/office/drawing/2014/main" id="{DC2E235D-BA50-490A-B3C4-20255978AD43}"/>
              </a:ext>
            </a:extLst>
          </p:cNvPr>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5.3 </a:t>
            </a:r>
            <a:r>
              <a:rPr lang="zh-CN" altLang="en-US" sz="2000" b="1" dirty="0">
                <a:solidFill>
                  <a:srgbClr val="005DA2"/>
                </a:solidFill>
                <a:latin typeface="微软雅黑" panose="020B0503020204020204" pitchFamily="34" charset="-122"/>
                <a:ea typeface="微软雅黑" panose="020B0503020204020204" pitchFamily="34" charset="-122"/>
              </a:rPr>
              <a:t>闵行区的“智慧教育示范区”建设</a:t>
            </a:r>
          </a:p>
        </p:txBody>
      </p:sp>
      <p:pic>
        <p:nvPicPr>
          <p:cNvPr id="33" name="图片 32">
            <a:extLst>
              <a:ext uri="{FF2B5EF4-FFF2-40B4-BE49-F238E27FC236}">
                <a16:creationId xmlns="" xmlns:a16="http://schemas.microsoft.com/office/drawing/2014/main" id="{759835CB-9266-4CFF-B7A4-7EEE56125A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Tree>
    <p:extLst>
      <p:ext uri="{BB962C8B-B14F-4D97-AF65-F5344CB8AC3E}">
        <p14:creationId xmlns:p14="http://schemas.microsoft.com/office/powerpoint/2010/main" val="13645018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矩形: 圆角 80"/>
          <p:cNvSpPr/>
          <p:nvPr/>
        </p:nvSpPr>
        <p:spPr>
          <a:xfrm>
            <a:off x="598332" y="979060"/>
            <a:ext cx="2615803" cy="1782000"/>
          </a:xfrm>
          <a:prstGeom prst="roundRect">
            <a:avLst>
              <a:gd name="adj" fmla="val 82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91" name="矩形 90"/>
          <p:cNvSpPr/>
          <p:nvPr/>
        </p:nvSpPr>
        <p:spPr>
          <a:xfrm>
            <a:off x="982617" y="1141392"/>
            <a:ext cx="2339570" cy="330860"/>
          </a:xfrm>
          <a:prstGeom prst="rect">
            <a:avLst/>
          </a:prstGeom>
        </p:spPr>
        <p:txBody>
          <a:bodyPr wrap="square" lIns="68580" tIns="34290" rIns="68580" bIns="34290">
            <a:spAutoFit/>
          </a:bodyPr>
          <a:lstStyle/>
          <a:p>
            <a:r>
              <a:rPr lang="zh-CN" altLang="zh-CN" sz="1700" b="1" dirty="0">
                <a:solidFill>
                  <a:schemeClr val="tx1">
                    <a:lumMod val="75000"/>
                    <a:lumOff val="25000"/>
                  </a:schemeClr>
                </a:solidFill>
                <a:latin typeface="微软雅黑" panose="020B0503020204020204" pitchFamily="34" charset="-122"/>
                <a:ea typeface="微软雅黑" panose="020B0503020204020204" pitchFamily="34" charset="-122"/>
              </a:rPr>
              <a:t>全面开展数字校园建设</a:t>
            </a:r>
            <a:endParaRPr lang="zh-CN" altLang="en-US" sz="17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97" name="文本框 96"/>
          <p:cNvSpPr txBox="1"/>
          <p:nvPr/>
        </p:nvSpPr>
        <p:spPr>
          <a:xfrm>
            <a:off x="1172190" y="976840"/>
            <a:ext cx="1127553" cy="1992853"/>
          </a:xfrm>
          <a:prstGeom prst="rect">
            <a:avLst/>
          </a:prstGeom>
          <a:noFill/>
        </p:spPr>
        <p:txBody>
          <a:bodyPr wrap="none" lIns="68580" tIns="34290" rIns="68580" bIns="34290" rtlCol="0">
            <a:spAutoFit/>
          </a:bodyPr>
          <a:lstStyle/>
          <a:p>
            <a:pPr algn="ctr"/>
            <a:r>
              <a:rPr lang="en-US" altLang="zh-CN" sz="12500" b="1" i="1" dirty="0">
                <a:solidFill>
                  <a:srgbClr val="FFC000">
                    <a:alpha val="26000"/>
                  </a:srgbClr>
                </a:solidFill>
                <a:latin typeface="微软雅黑" panose="020B0503020204020204" pitchFamily="34" charset="-122"/>
                <a:ea typeface="微软雅黑" panose="020B0503020204020204" pitchFamily="34" charset="-122"/>
              </a:rPr>
              <a:t>5</a:t>
            </a:r>
            <a:endParaRPr lang="zh-CN" altLang="en-US" sz="12500" b="1" i="1" dirty="0">
              <a:solidFill>
                <a:srgbClr val="FFC000">
                  <a:alpha val="26000"/>
                </a:srgbClr>
              </a:solidFill>
              <a:latin typeface="微软雅黑" panose="020B0503020204020204" pitchFamily="34" charset="-122"/>
              <a:ea typeface="微软雅黑" panose="020B0503020204020204" pitchFamily="34" charset="-122"/>
            </a:endParaRPr>
          </a:p>
        </p:txBody>
      </p:sp>
      <p:sp>
        <p:nvSpPr>
          <p:cNvPr id="37" name="矩形 36"/>
          <p:cNvSpPr/>
          <p:nvPr/>
        </p:nvSpPr>
        <p:spPr>
          <a:xfrm>
            <a:off x="460623" y="1032510"/>
            <a:ext cx="462307" cy="700192"/>
          </a:xfrm>
          <a:prstGeom prst="rect">
            <a:avLst/>
          </a:prstGeom>
        </p:spPr>
        <p:txBody>
          <a:bodyPr wrap="none" lIns="68580" tIns="34290" rIns="68580" bIns="34290">
            <a:spAutoFit/>
          </a:bodyPr>
          <a:lstStyle/>
          <a:p>
            <a:pPr algn="ctr"/>
            <a:r>
              <a:rPr lang="en-US" altLang="zh-CN" sz="4100" b="1" i="1" dirty="0">
                <a:solidFill>
                  <a:schemeClr val="accent1">
                    <a:lumMod val="50000"/>
                    <a:alpha val="49000"/>
                  </a:schemeClr>
                </a:solidFill>
                <a:latin typeface="微软雅黑" panose="020B0503020204020204" pitchFamily="34" charset="-122"/>
                <a:ea typeface="微软雅黑" panose="020B0503020204020204" pitchFamily="34" charset="-122"/>
              </a:rPr>
              <a:t>5</a:t>
            </a:r>
            <a:endParaRPr lang="zh-CN" altLang="en-US" sz="4100" b="1" i="1" dirty="0">
              <a:solidFill>
                <a:schemeClr val="accent1">
                  <a:lumMod val="50000"/>
                  <a:alpha val="49000"/>
                </a:schemeClr>
              </a:solidFill>
              <a:latin typeface="微软雅黑" panose="020B0503020204020204" pitchFamily="34" charset="-122"/>
              <a:ea typeface="微软雅黑" panose="020B0503020204020204" pitchFamily="34" charset="-122"/>
            </a:endParaRPr>
          </a:p>
        </p:txBody>
      </p:sp>
      <p:sp>
        <p:nvSpPr>
          <p:cNvPr id="29" name="圆角矩形 58">
            <a:extLst>
              <a:ext uri="{FF2B5EF4-FFF2-40B4-BE49-F238E27FC236}">
                <a16:creationId xmlns="" xmlns:a16="http://schemas.microsoft.com/office/drawing/2014/main" id="{AD0D4318-DC13-4134-BB76-0D27C7D55D13}"/>
              </a:ext>
            </a:extLst>
          </p:cNvPr>
          <p:cNvSpPr/>
          <p:nvPr/>
        </p:nvSpPr>
        <p:spPr>
          <a:xfrm>
            <a:off x="3373303" y="1955336"/>
            <a:ext cx="1553777"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0" name="圆角矩形 59">
            <a:extLst>
              <a:ext uri="{FF2B5EF4-FFF2-40B4-BE49-F238E27FC236}">
                <a16:creationId xmlns="" xmlns:a16="http://schemas.microsoft.com/office/drawing/2014/main" id="{EEFC8625-F635-4E26-A7CA-24833D2E5928}"/>
              </a:ext>
            </a:extLst>
          </p:cNvPr>
          <p:cNvSpPr/>
          <p:nvPr/>
        </p:nvSpPr>
        <p:spPr>
          <a:xfrm>
            <a:off x="5150926" y="1955336"/>
            <a:ext cx="1553777" cy="2160000"/>
          </a:xfrm>
          <a:prstGeom prst="roundRect">
            <a:avLst>
              <a:gd name="adj" fmla="val 1939"/>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1" name="圆角矩形 60">
            <a:extLst>
              <a:ext uri="{FF2B5EF4-FFF2-40B4-BE49-F238E27FC236}">
                <a16:creationId xmlns="" xmlns:a16="http://schemas.microsoft.com/office/drawing/2014/main" id="{D62878A6-0664-4B68-BDF3-CD7381432DA8}"/>
              </a:ext>
            </a:extLst>
          </p:cNvPr>
          <p:cNvSpPr/>
          <p:nvPr/>
        </p:nvSpPr>
        <p:spPr>
          <a:xfrm>
            <a:off x="6938938" y="1955336"/>
            <a:ext cx="1615921" cy="2160000"/>
          </a:xfrm>
          <a:prstGeom prst="roundRect">
            <a:avLst>
              <a:gd name="adj" fmla="val 1280"/>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 lastClr="FFFFFF">
                <a:lumMod val="75000"/>
              </a:sysClr>
            </a:solidFill>
            <a:prstDash val="solid"/>
          </a:ln>
          <a:effectLst>
            <a:outerShdw blurRad="40000" dist="20000" dir="5400000" rotWithShape="0">
              <a:srgbClr val="000000">
                <a:alpha val="38000"/>
              </a:srgbClr>
            </a:outerShdw>
            <a:reflection blurRad="6350" stA="52000" endA="300" endPos="35000" dir="5400000" sy="-100000" algn="bl" rotWithShape="0"/>
          </a:effectLst>
        </p:spPr>
        <p:txBody>
          <a:bodyPr lIns="68572" tIns="34286" rIns="68572" bIns="34286" anchor="ctr"/>
          <a:lstStyle/>
          <a:p>
            <a:pPr>
              <a:lnSpc>
                <a:spcPct val="120000"/>
              </a:lnSpc>
              <a:defRPr/>
            </a:pPr>
            <a:endParaRPr lang="zh-CN" altLang="en-US" sz="1200" kern="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2" name="流程图: 摘录 31">
            <a:extLst>
              <a:ext uri="{FF2B5EF4-FFF2-40B4-BE49-F238E27FC236}">
                <a16:creationId xmlns="" xmlns:a16="http://schemas.microsoft.com/office/drawing/2014/main" id="{A13915CE-1ECA-468C-B238-F583A9015D7B}"/>
              </a:ext>
            </a:extLst>
          </p:cNvPr>
          <p:cNvSpPr/>
          <p:nvPr/>
        </p:nvSpPr>
        <p:spPr>
          <a:xfrm rot="5400000">
            <a:off x="4918754" y="3650366"/>
            <a:ext cx="240506" cy="223838"/>
          </a:xfrm>
          <a:prstGeom prst="flowChartExtract">
            <a:avLst/>
          </a:prstGeom>
          <a:solidFill>
            <a:schemeClr val="accent6">
              <a:lumMod val="75000"/>
            </a:schemeClr>
          </a:solidFill>
          <a:ln w="9525" cap="flat" cmpd="sng" algn="ctr">
            <a:noFill/>
            <a:prstDash val="solid"/>
            <a:headEnd/>
            <a:tailEnd/>
          </a:ln>
          <a:effectLst>
            <a:outerShdw blurRad="40000" dist="23000" dir="5400000" rotWithShape="0">
              <a:srgbClr val="000000">
                <a:alpha val="35000"/>
              </a:srgbClr>
            </a:outerShdw>
          </a:effectLst>
        </p:spPr>
      </p:sp>
      <p:sp>
        <p:nvSpPr>
          <p:cNvPr id="33" name="流程图: 摘录 32">
            <a:extLst>
              <a:ext uri="{FF2B5EF4-FFF2-40B4-BE49-F238E27FC236}">
                <a16:creationId xmlns="" xmlns:a16="http://schemas.microsoft.com/office/drawing/2014/main" id="{AE1262A5-920E-49CA-8ABB-4FDC1A353AF9}"/>
              </a:ext>
            </a:extLst>
          </p:cNvPr>
          <p:cNvSpPr/>
          <p:nvPr/>
        </p:nvSpPr>
        <p:spPr>
          <a:xfrm rot="5400000">
            <a:off x="6694735" y="3650366"/>
            <a:ext cx="240506" cy="223838"/>
          </a:xfrm>
          <a:prstGeom prst="flowChartExtract">
            <a:avLst/>
          </a:prstGeom>
          <a:solidFill>
            <a:srgbClr val="215968"/>
          </a:solidFill>
          <a:ln w="9525" cap="flat" cmpd="sng" algn="ctr">
            <a:noFill/>
            <a:prstDash val="solid"/>
            <a:headEnd/>
            <a:tailEnd/>
          </a:ln>
          <a:effectLst>
            <a:outerShdw blurRad="40000" dist="23000" dir="5400000" rotWithShape="0">
              <a:srgbClr val="000000">
                <a:alpha val="35000"/>
              </a:srgbClr>
            </a:outerShdw>
          </a:effectLst>
        </p:spPr>
      </p:sp>
      <p:sp>
        <p:nvSpPr>
          <p:cNvPr id="34" name="矩形 33">
            <a:extLst>
              <a:ext uri="{FF2B5EF4-FFF2-40B4-BE49-F238E27FC236}">
                <a16:creationId xmlns="" xmlns:a16="http://schemas.microsoft.com/office/drawing/2014/main" id="{057C8151-F9EA-4239-9F76-535D9129E94F}"/>
              </a:ext>
            </a:extLst>
          </p:cNvPr>
          <p:cNvSpPr/>
          <p:nvPr/>
        </p:nvSpPr>
        <p:spPr>
          <a:xfrm>
            <a:off x="3408604" y="2031530"/>
            <a:ext cx="1544232" cy="2146742"/>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推动基于学生手环、视频分析、学习行为分析等教学助手和智能学伴的应用，开展伴随式数据采集，推动学习过程性数据的挖掘应用</a:t>
            </a:r>
          </a:p>
        </p:txBody>
      </p:sp>
      <p:sp>
        <p:nvSpPr>
          <p:cNvPr id="35" name="矩形 34">
            <a:extLst>
              <a:ext uri="{FF2B5EF4-FFF2-40B4-BE49-F238E27FC236}">
                <a16:creationId xmlns="" xmlns:a16="http://schemas.microsoft.com/office/drawing/2014/main" id="{C3CBB82A-6C34-418F-B76F-21FAC7498A73}"/>
              </a:ext>
            </a:extLst>
          </p:cNvPr>
          <p:cNvSpPr/>
          <p:nvPr/>
        </p:nvSpPr>
        <p:spPr>
          <a:xfrm>
            <a:off x="5175025" y="2057822"/>
            <a:ext cx="1544232" cy="1223412"/>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推动数字化、个性化学习空间的建设，开展多种形式的创新教育实践</a:t>
            </a:r>
          </a:p>
        </p:txBody>
      </p:sp>
      <p:sp>
        <p:nvSpPr>
          <p:cNvPr id="36" name="矩形 35">
            <a:extLst>
              <a:ext uri="{FF2B5EF4-FFF2-40B4-BE49-F238E27FC236}">
                <a16:creationId xmlns="" xmlns:a16="http://schemas.microsoft.com/office/drawing/2014/main" id="{4366C700-22AB-4F0F-9E34-AD4AC79C641F}"/>
              </a:ext>
            </a:extLst>
          </p:cNvPr>
          <p:cNvSpPr/>
          <p:nvPr/>
        </p:nvSpPr>
        <p:spPr>
          <a:xfrm>
            <a:off x="6953909" y="2057822"/>
            <a:ext cx="1544232" cy="1685077"/>
          </a:xfrm>
          <a:prstGeom prst="rect">
            <a:avLst/>
          </a:prstGeom>
        </p:spPr>
        <p:txBody>
          <a:bodyPr wrap="square" lIns="68580" tIns="34290" rIns="68580" bIns="34290">
            <a:spAutoFit/>
          </a:bodyPr>
          <a:lstStyle/>
          <a:p>
            <a:pPr lvl="0"/>
            <a:r>
              <a:rPr lang="zh-CN" altLang="zh-CN" sz="1500" dirty="0">
                <a:latin typeface="微软雅黑" panose="020B0503020204020204" pitchFamily="34" charset="-122"/>
                <a:ea typeface="微软雅黑" panose="020B0503020204020204" pitchFamily="34" charset="-122"/>
              </a:rPr>
              <a:t>推动平安校园、绿色校园的建设，集约建设、云端结合，利用感知技术和人工智能技术，提升学校智能化管理水平</a:t>
            </a:r>
          </a:p>
        </p:txBody>
      </p:sp>
      <p:pic>
        <p:nvPicPr>
          <p:cNvPr id="42" name="图片 41">
            <a:extLst>
              <a:ext uri="{FF2B5EF4-FFF2-40B4-BE49-F238E27FC236}">
                <a16:creationId xmlns="" xmlns:a16="http://schemas.microsoft.com/office/drawing/2014/main" id="{178E152D-0D5F-4B73-B4E4-0D2EBB1B21F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417" t="15086" r="3565" b="45550"/>
          <a:stretch/>
        </p:blipFill>
        <p:spPr>
          <a:xfrm>
            <a:off x="575072" y="2827179"/>
            <a:ext cx="2652140" cy="168566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softEdge rad="31750"/>
          </a:effectLst>
          <a:scene3d>
            <a:camera prst="orthographicFront"/>
            <a:lightRig rig="threePt" dir="t">
              <a:rot lat="0" lon="0" rev="2700000"/>
            </a:lightRig>
          </a:scene3d>
          <a:sp3d>
            <a:bevelT h="38100"/>
            <a:contourClr>
              <a:srgbClr val="C0C0C0"/>
            </a:contourClr>
          </a:sp3d>
        </p:spPr>
      </p:pic>
      <p:sp>
        <p:nvSpPr>
          <p:cNvPr id="27" name="Title 1">
            <a:extLst>
              <a:ext uri="{FF2B5EF4-FFF2-40B4-BE49-F238E27FC236}">
                <a16:creationId xmlns="" xmlns:a16="http://schemas.microsoft.com/office/drawing/2014/main" id="{E87C7E52-6088-454D-A810-40A0F6F8F408}"/>
              </a:ext>
            </a:extLst>
          </p:cNvPr>
          <p:cNvSpPr txBox="1">
            <a:spLocks/>
          </p:cNvSpPr>
          <p:nvPr/>
        </p:nvSpPr>
        <p:spPr>
          <a:xfrm>
            <a:off x="857880" y="200199"/>
            <a:ext cx="8394640" cy="379477"/>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r>
              <a:rPr lang="en-US" altLang="zh-CN" sz="2000" b="1" dirty="0">
                <a:solidFill>
                  <a:srgbClr val="005DA2"/>
                </a:solidFill>
                <a:latin typeface="微软雅黑" panose="020B0503020204020204" pitchFamily="34" charset="-122"/>
                <a:ea typeface="微软雅黑" panose="020B0503020204020204" pitchFamily="34" charset="-122"/>
              </a:rPr>
              <a:t>5.3 </a:t>
            </a:r>
            <a:r>
              <a:rPr lang="zh-CN" altLang="en-US" sz="2000" b="1" dirty="0">
                <a:solidFill>
                  <a:srgbClr val="005DA2"/>
                </a:solidFill>
                <a:latin typeface="微软雅黑" panose="020B0503020204020204" pitchFamily="34" charset="-122"/>
                <a:ea typeface="微软雅黑" panose="020B0503020204020204" pitchFamily="34" charset="-122"/>
              </a:rPr>
              <a:t>闵行区的“智慧教育示范区”建设</a:t>
            </a:r>
          </a:p>
        </p:txBody>
      </p:sp>
      <p:pic>
        <p:nvPicPr>
          <p:cNvPr id="28" name="图片 27">
            <a:extLst>
              <a:ext uri="{FF2B5EF4-FFF2-40B4-BE49-F238E27FC236}">
                <a16:creationId xmlns="" xmlns:a16="http://schemas.microsoft.com/office/drawing/2014/main" id="{A459B0A3-4DDC-4F51-9527-23F1E0DED9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spTree>
    <p:extLst>
      <p:ext uri="{BB962C8B-B14F-4D97-AF65-F5344CB8AC3E}">
        <p14:creationId xmlns:p14="http://schemas.microsoft.com/office/powerpoint/2010/main" val="17933602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6" descr="abstract-crystal-purple.jpg"/>
          <p:cNvPicPr>
            <a:picLocks noChangeAspect="1"/>
          </p:cNvPicPr>
          <p:nvPr/>
        </p:nvPicPr>
        <p:blipFill>
          <a:blip r:embed="rId3" cstate="print">
            <a:extLst>
              <a:ext uri="{28A0092B-C50C-407E-A947-70E740481C1C}">
                <a14:useLocalDpi xmlns:a14="http://schemas.microsoft.com/office/drawing/2010/main" val="0"/>
              </a:ext>
            </a:extLst>
          </a:blip>
          <a:srcRect t="23210" b="23210"/>
          <a:stretch>
            <a:fillRect/>
          </a:stretch>
        </p:blipFill>
        <p:spPr>
          <a:xfrm>
            <a:off x="-2" y="0"/>
            <a:ext cx="9144002" cy="2755702"/>
          </a:xfrm>
          <a:prstGeom prst="rect">
            <a:avLst/>
          </a:prstGeom>
        </p:spPr>
      </p:pic>
      <p:sp>
        <p:nvSpPr>
          <p:cNvPr id="8" name="Rectangle 57"/>
          <p:cNvSpPr/>
          <p:nvPr/>
        </p:nvSpPr>
        <p:spPr>
          <a:xfrm>
            <a:off x="1189" y="1"/>
            <a:ext cx="9141621" cy="2755674"/>
          </a:xfrm>
          <a:prstGeom prst="rect">
            <a:avLst/>
          </a:prstGeom>
          <a:solidFill>
            <a:schemeClr val="accent5">
              <a:lumMod val="50000"/>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685663"/>
            <a:endParaRPr lang="en-US" sz="1350" dirty="0">
              <a:solidFill>
                <a:prstClr val="white"/>
              </a:solidFill>
            </a:endParaRPr>
          </a:p>
        </p:txBody>
      </p:sp>
      <p:grpSp>
        <p:nvGrpSpPr>
          <p:cNvPr id="38" name="Group 16"/>
          <p:cNvGrpSpPr/>
          <p:nvPr/>
        </p:nvGrpSpPr>
        <p:grpSpPr>
          <a:xfrm>
            <a:off x="531699" y="771435"/>
            <a:ext cx="8131900" cy="2278282"/>
            <a:chOff x="1009588" y="561915"/>
            <a:chExt cx="9557920" cy="2677804"/>
          </a:xfrm>
        </p:grpSpPr>
        <p:grpSp>
          <p:nvGrpSpPr>
            <p:cNvPr id="39" name="Group 12"/>
            <p:cNvGrpSpPr/>
            <p:nvPr/>
          </p:nvGrpSpPr>
          <p:grpSpPr>
            <a:xfrm>
              <a:off x="6838198" y="772210"/>
              <a:ext cx="3729310" cy="2257214"/>
              <a:chOff x="1551705" y="1923908"/>
              <a:chExt cx="4501491" cy="2724586"/>
            </a:xfrm>
          </p:grpSpPr>
          <p:pic>
            <p:nvPicPr>
              <p:cNvPr id="48"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1705" y="1923908"/>
                <a:ext cx="4501491" cy="2724586"/>
              </a:xfrm>
              <a:prstGeom prst="rect">
                <a:avLst/>
              </a:prstGeom>
            </p:spPr>
          </p:pic>
          <p:sp>
            <p:nvSpPr>
              <p:cNvPr id="49" name="Rectangle 14"/>
              <p:cNvSpPr/>
              <p:nvPr/>
            </p:nvSpPr>
            <p:spPr>
              <a:xfrm>
                <a:off x="2113384" y="2069436"/>
                <a:ext cx="3390802" cy="2138687"/>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50" name="Freeform 15"/>
              <p:cNvSpPr/>
              <p:nvPr/>
            </p:nvSpPr>
            <p:spPr>
              <a:xfrm>
                <a:off x="3909344" y="1931840"/>
                <a:ext cx="1701154" cy="2418703"/>
              </a:xfrm>
              <a:custGeom>
                <a:avLst/>
                <a:gdLst>
                  <a:gd name="connsiteX0" fmla="*/ 0 w 1701154"/>
                  <a:gd name="connsiteY0" fmla="*/ 0 h 2418703"/>
                  <a:gd name="connsiteX1" fmla="*/ 1587789 w 1701154"/>
                  <a:gd name="connsiteY1" fmla="*/ 0 h 2418703"/>
                  <a:gd name="connsiteX2" fmla="*/ 1701154 w 1701154"/>
                  <a:gd name="connsiteY2" fmla="*/ 113365 h 2418703"/>
                  <a:gd name="connsiteX3" fmla="*/ 1701154 w 1701154"/>
                  <a:gd name="connsiteY3" fmla="*/ 2418703 h 2418703"/>
                  <a:gd name="connsiteX4" fmla="*/ 1303028 w 1701154"/>
                  <a:gd name="connsiteY4" fmla="*/ 2418703 h 2418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154" h="2418703">
                    <a:moveTo>
                      <a:pt x="0" y="0"/>
                    </a:moveTo>
                    <a:lnTo>
                      <a:pt x="1587789" y="0"/>
                    </a:lnTo>
                    <a:cubicBezTo>
                      <a:pt x="1650399" y="0"/>
                      <a:pt x="1701154" y="50755"/>
                      <a:pt x="1701154" y="113365"/>
                    </a:cubicBezTo>
                    <a:lnTo>
                      <a:pt x="1701154" y="2418703"/>
                    </a:lnTo>
                    <a:lnTo>
                      <a:pt x="1303028" y="2418703"/>
                    </a:lnTo>
                    <a:close/>
                  </a:path>
                </a:pathLst>
              </a:custGeom>
              <a:gradFill flip="none" rotWithShape="1">
                <a:gsLst>
                  <a:gs pos="0">
                    <a:schemeClr val="bg1">
                      <a:alpha val="28000"/>
                    </a:schemeClr>
                  </a:gs>
                  <a:gs pos="83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grpSp>
        <p:grpSp>
          <p:nvGrpSpPr>
            <p:cNvPr id="40" name="Group 8"/>
            <p:cNvGrpSpPr/>
            <p:nvPr/>
          </p:nvGrpSpPr>
          <p:grpSpPr>
            <a:xfrm>
              <a:off x="1009588" y="772210"/>
              <a:ext cx="3729310" cy="2257214"/>
              <a:chOff x="1551705" y="1923908"/>
              <a:chExt cx="4501491" cy="2724586"/>
            </a:xfrm>
          </p:grpSpPr>
          <p:pic>
            <p:nvPicPr>
              <p:cNvPr id="45"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1705" y="1923908"/>
                <a:ext cx="4501491" cy="2724586"/>
              </a:xfrm>
              <a:prstGeom prst="rect">
                <a:avLst/>
              </a:prstGeom>
            </p:spPr>
          </p:pic>
          <p:sp>
            <p:nvSpPr>
              <p:cNvPr id="46" name="Rectangle 10"/>
              <p:cNvSpPr/>
              <p:nvPr/>
            </p:nvSpPr>
            <p:spPr>
              <a:xfrm>
                <a:off x="2113384" y="2069436"/>
                <a:ext cx="3390802" cy="2138687"/>
              </a:xfrm>
              <a:prstGeom prst="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47" name="Freeform 11"/>
              <p:cNvSpPr/>
              <p:nvPr/>
            </p:nvSpPr>
            <p:spPr>
              <a:xfrm>
                <a:off x="3909344" y="1931840"/>
                <a:ext cx="1701154" cy="2418703"/>
              </a:xfrm>
              <a:custGeom>
                <a:avLst/>
                <a:gdLst>
                  <a:gd name="connsiteX0" fmla="*/ 0 w 1701154"/>
                  <a:gd name="connsiteY0" fmla="*/ 0 h 2418703"/>
                  <a:gd name="connsiteX1" fmla="*/ 1587789 w 1701154"/>
                  <a:gd name="connsiteY1" fmla="*/ 0 h 2418703"/>
                  <a:gd name="connsiteX2" fmla="*/ 1701154 w 1701154"/>
                  <a:gd name="connsiteY2" fmla="*/ 113365 h 2418703"/>
                  <a:gd name="connsiteX3" fmla="*/ 1701154 w 1701154"/>
                  <a:gd name="connsiteY3" fmla="*/ 2418703 h 2418703"/>
                  <a:gd name="connsiteX4" fmla="*/ 1303028 w 1701154"/>
                  <a:gd name="connsiteY4" fmla="*/ 2418703 h 2418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154" h="2418703">
                    <a:moveTo>
                      <a:pt x="0" y="0"/>
                    </a:moveTo>
                    <a:lnTo>
                      <a:pt x="1587789" y="0"/>
                    </a:lnTo>
                    <a:cubicBezTo>
                      <a:pt x="1650399" y="0"/>
                      <a:pt x="1701154" y="50755"/>
                      <a:pt x="1701154" y="113365"/>
                    </a:cubicBezTo>
                    <a:lnTo>
                      <a:pt x="1701154" y="2418703"/>
                    </a:lnTo>
                    <a:lnTo>
                      <a:pt x="1303028" y="2418703"/>
                    </a:lnTo>
                    <a:close/>
                  </a:path>
                </a:pathLst>
              </a:custGeom>
              <a:gradFill flip="none" rotWithShape="1">
                <a:gsLst>
                  <a:gs pos="0">
                    <a:schemeClr val="bg1">
                      <a:alpha val="28000"/>
                    </a:schemeClr>
                  </a:gs>
                  <a:gs pos="83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grpSp>
        <p:grpSp>
          <p:nvGrpSpPr>
            <p:cNvPr id="41" name="Group 4"/>
            <p:cNvGrpSpPr/>
            <p:nvPr/>
          </p:nvGrpSpPr>
          <p:grpSpPr>
            <a:xfrm>
              <a:off x="3580319" y="561915"/>
              <a:ext cx="4424198" cy="2677804"/>
              <a:chOff x="1551705" y="1923908"/>
              <a:chExt cx="4501491" cy="2724586"/>
            </a:xfrm>
          </p:grpSpPr>
          <p:pic>
            <p:nvPicPr>
              <p:cNvPr id="42"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1705" y="1923908"/>
                <a:ext cx="4501491" cy="2724586"/>
              </a:xfrm>
              <a:prstGeom prst="rect">
                <a:avLst/>
              </a:prstGeom>
            </p:spPr>
          </p:pic>
          <p:sp>
            <p:nvSpPr>
              <p:cNvPr id="43" name="Rectangle 6"/>
              <p:cNvSpPr/>
              <p:nvPr/>
            </p:nvSpPr>
            <p:spPr>
              <a:xfrm>
                <a:off x="2113384" y="2069436"/>
                <a:ext cx="3390802" cy="2138687"/>
              </a:xfrm>
              <a:prstGeom prst="rect">
                <a:avLst/>
              </a:prstGeom>
              <a:blipFill dpi="0" rotWithShape="1">
                <a:blip r:embed="rId8"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sp>
            <p:nvSpPr>
              <p:cNvPr id="44" name="Freeform 7"/>
              <p:cNvSpPr/>
              <p:nvPr/>
            </p:nvSpPr>
            <p:spPr>
              <a:xfrm>
                <a:off x="3909344" y="1931840"/>
                <a:ext cx="1701154" cy="2418703"/>
              </a:xfrm>
              <a:custGeom>
                <a:avLst/>
                <a:gdLst>
                  <a:gd name="connsiteX0" fmla="*/ 0 w 1701154"/>
                  <a:gd name="connsiteY0" fmla="*/ 0 h 2418703"/>
                  <a:gd name="connsiteX1" fmla="*/ 1587789 w 1701154"/>
                  <a:gd name="connsiteY1" fmla="*/ 0 h 2418703"/>
                  <a:gd name="connsiteX2" fmla="*/ 1701154 w 1701154"/>
                  <a:gd name="connsiteY2" fmla="*/ 113365 h 2418703"/>
                  <a:gd name="connsiteX3" fmla="*/ 1701154 w 1701154"/>
                  <a:gd name="connsiteY3" fmla="*/ 2418703 h 2418703"/>
                  <a:gd name="connsiteX4" fmla="*/ 1303028 w 1701154"/>
                  <a:gd name="connsiteY4" fmla="*/ 2418703 h 24187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1154" h="2418703">
                    <a:moveTo>
                      <a:pt x="0" y="0"/>
                    </a:moveTo>
                    <a:lnTo>
                      <a:pt x="1587789" y="0"/>
                    </a:lnTo>
                    <a:cubicBezTo>
                      <a:pt x="1650399" y="0"/>
                      <a:pt x="1701154" y="50755"/>
                      <a:pt x="1701154" y="113365"/>
                    </a:cubicBezTo>
                    <a:lnTo>
                      <a:pt x="1701154" y="2418703"/>
                    </a:lnTo>
                    <a:lnTo>
                      <a:pt x="1303028" y="2418703"/>
                    </a:lnTo>
                    <a:close/>
                  </a:path>
                </a:pathLst>
              </a:custGeom>
              <a:gradFill flip="none" rotWithShape="1">
                <a:gsLst>
                  <a:gs pos="0">
                    <a:schemeClr val="bg1">
                      <a:alpha val="28000"/>
                    </a:schemeClr>
                  </a:gs>
                  <a:gs pos="83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FFFFFF"/>
                  </a:solidFill>
                </a:endParaRPr>
              </a:p>
            </p:txBody>
          </p:sp>
        </p:grpSp>
      </p:grpSp>
      <p:grpSp>
        <p:nvGrpSpPr>
          <p:cNvPr id="71" name="组合 70"/>
          <p:cNvGrpSpPr/>
          <p:nvPr/>
        </p:nvGrpSpPr>
        <p:grpSpPr>
          <a:xfrm>
            <a:off x="6463970" y="3209688"/>
            <a:ext cx="1897548" cy="1397982"/>
            <a:chOff x="3626657" y="3010332"/>
            <a:chExt cx="1897548" cy="1397982"/>
          </a:xfrm>
        </p:grpSpPr>
        <p:sp>
          <p:nvSpPr>
            <p:cNvPr id="55" name="Freeform 9"/>
            <p:cNvSpPr>
              <a:spLocks noEditPoints="1"/>
            </p:cNvSpPr>
            <p:nvPr/>
          </p:nvSpPr>
          <p:spPr bwMode="auto">
            <a:xfrm>
              <a:off x="4271199" y="3010332"/>
              <a:ext cx="627628" cy="627791"/>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rgbClr val="F09C2A"/>
            </a:solidFill>
            <a:ln>
              <a:noFill/>
            </a:ln>
          </p:spPr>
          <p:txBody>
            <a:bodyPr vert="horz" wrap="square" lIns="68566" tIns="34283" rIns="68566" bIns="34283" numCol="1" anchor="t" anchorCtr="0" compatLnSpc="1">
              <a:prstTxWarp prst="textNoShape">
                <a:avLst/>
              </a:prstTxWarp>
            </a:bodyPr>
            <a:lstStyle/>
            <a:p>
              <a:pPr defTabSz="685663"/>
              <a:endParaRPr lang="id-ID" sz="1350" dirty="0">
                <a:solidFill>
                  <a:srgbClr val="445469"/>
                </a:solidFill>
              </a:endParaRPr>
            </a:p>
          </p:txBody>
        </p:sp>
        <p:grpSp>
          <p:nvGrpSpPr>
            <p:cNvPr id="56" name="Group 73"/>
            <p:cNvGrpSpPr/>
            <p:nvPr/>
          </p:nvGrpSpPr>
          <p:grpSpPr>
            <a:xfrm>
              <a:off x="4459985" y="3151745"/>
              <a:ext cx="240108" cy="344057"/>
              <a:chOff x="3741341" y="1604128"/>
              <a:chExt cx="341313" cy="488950"/>
            </a:xfrm>
            <a:solidFill>
              <a:schemeClr val="accent3"/>
            </a:solidFill>
          </p:grpSpPr>
          <p:sp>
            <p:nvSpPr>
              <p:cNvPr id="57" name="Freeform 15"/>
              <p:cNvSpPr>
                <a:spLocks noEditPoints="1"/>
              </p:cNvSpPr>
              <p:nvPr/>
            </p:nvSpPr>
            <p:spPr bwMode="auto">
              <a:xfrm>
                <a:off x="3741341" y="1604128"/>
                <a:ext cx="341313" cy="488950"/>
              </a:xfrm>
              <a:custGeom>
                <a:avLst/>
                <a:gdLst>
                  <a:gd name="T0" fmla="*/ 44 w 88"/>
                  <a:gd name="T1" fmla="*/ 0 h 128"/>
                  <a:gd name="T2" fmla="*/ 0 w 88"/>
                  <a:gd name="T3" fmla="*/ 44 h 128"/>
                  <a:gd name="T4" fmla="*/ 20 w 88"/>
                  <a:gd name="T5" fmla="*/ 92 h 128"/>
                  <a:gd name="T6" fmla="*/ 44 w 88"/>
                  <a:gd name="T7" fmla="*/ 128 h 128"/>
                  <a:gd name="T8" fmla="*/ 68 w 88"/>
                  <a:gd name="T9" fmla="*/ 92 h 128"/>
                  <a:gd name="T10" fmla="*/ 88 w 88"/>
                  <a:gd name="T11" fmla="*/ 44 h 128"/>
                  <a:gd name="T12" fmla="*/ 44 w 88"/>
                  <a:gd name="T13" fmla="*/ 0 h 128"/>
                  <a:gd name="T14" fmla="*/ 54 w 88"/>
                  <a:gd name="T15" fmla="*/ 109 h 128"/>
                  <a:gd name="T16" fmla="*/ 35 w 88"/>
                  <a:gd name="T17" fmla="*/ 111 h 128"/>
                  <a:gd name="T18" fmla="*/ 32 w 88"/>
                  <a:gd name="T19" fmla="*/ 104 h 128"/>
                  <a:gd name="T20" fmla="*/ 32 w 88"/>
                  <a:gd name="T21" fmla="*/ 103 h 128"/>
                  <a:gd name="T22" fmla="*/ 57 w 88"/>
                  <a:gd name="T23" fmla="*/ 100 h 128"/>
                  <a:gd name="T24" fmla="*/ 56 w 88"/>
                  <a:gd name="T25" fmla="*/ 104 h 128"/>
                  <a:gd name="T26" fmla="*/ 54 w 88"/>
                  <a:gd name="T27" fmla="*/ 109 h 128"/>
                  <a:gd name="T28" fmla="*/ 31 w 88"/>
                  <a:gd name="T29" fmla="*/ 100 h 128"/>
                  <a:gd name="T30" fmla="*/ 28 w 88"/>
                  <a:gd name="T31" fmla="*/ 92 h 128"/>
                  <a:gd name="T32" fmla="*/ 60 w 88"/>
                  <a:gd name="T33" fmla="*/ 92 h 128"/>
                  <a:gd name="T34" fmla="*/ 58 w 88"/>
                  <a:gd name="T35" fmla="*/ 96 h 128"/>
                  <a:gd name="T36" fmla="*/ 31 w 88"/>
                  <a:gd name="T37" fmla="*/ 100 h 128"/>
                  <a:gd name="T38" fmla="*/ 44 w 88"/>
                  <a:gd name="T39" fmla="*/ 120 h 128"/>
                  <a:gd name="T40" fmla="*/ 36 w 88"/>
                  <a:gd name="T41" fmla="*/ 115 h 128"/>
                  <a:gd name="T42" fmla="*/ 53 w 88"/>
                  <a:gd name="T43" fmla="*/ 113 h 128"/>
                  <a:gd name="T44" fmla="*/ 44 w 88"/>
                  <a:gd name="T45" fmla="*/ 120 h 128"/>
                  <a:gd name="T46" fmla="*/ 63 w 88"/>
                  <a:gd name="T47" fmla="*/ 84 h 128"/>
                  <a:gd name="T48" fmla="*/ 25 w 88"/>
                  <a:gd name="T49" fmla="*/ 84 h 128"/>
                  <a:gd name="T50" fmla="*/ 19 w 88"/>
                  <a:gd name="T51" fmla="*/ 71 h 128"/>
                  <a:gd name="T52" fmla="*/ 8 w 88"/>
                  <a:gd name="T53" fmla="*/ 44 h 128"/>
                  <a:gd name="T54" fmla="*/ 44 w 88"/>
                  <a:gd name="T55" fmla="*/ 8 h 128"/>
                  <a:gd name="T56" fmla="*/ 80 w 88"/>
                  <a:gd name="T57" fmla="*/ 44 h 128"/>
                  <a:gd name="T58" fmla="*/ 69 w 88"/>
                  <a:gd name="T59" fmla="*/ 71 h 128"/>
                  <a:gd name="T60" fmla="*/ 63 w 88"/>
                  <a:gd name="T61" fmla="*/ 8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28">
                    <a:moveTo>
                      <a:pt x="44" y="0"/>
                    </a:moveTo>
                    <a:cubicBezTo>
                      <a:pt x="20" y="0"/>
                      <a:pt x="0" y="20"/>
                      <a:pt x="0" y="44"/>
                    </a:cubicBezTo>
                    <a:cubicBezTo>
                      <a:pt x="0" y="60"/>
                      <a:pt x="15" y="77"/>
                      <a:pt x="20" y="92"/>
                    </a:cubicBezTo>
                    <a:cubicBezTo>
                      <a:pt x="28" y="115"/>
                      <a:pt x="27" y="128"/>
                      <a:pt x="44" y="128"/>
                    </a:cubicBezTo>
                    <a:cubicBezTo>
                      <a:pt x="61" y="128"/>
                      <a:pt x="60" y="115"/>
                      <a:pt x="68" y="92"/>
                    </a:cubicBezTo>
                    <a:cubicBezTo>
                      <a:pt x="73" y="77"/>
                      <a:pt x="88" y="60"/>
                      <a:pt x="88" y="44"/>
                    </a:cubicBezTo>
                    <a:cubicBezTo>
                      <a:pt x="88" y="20"/>
                      <a:pt x="68" y="0"/>
                      <a:pt x="44" y="0"/>
                    </a:cubicBezTo>
                    <a:close/>
                    <a:moveTo>
                      <a:pt x="54" y="109"/>
                    </a:moveTo>
                    <a:cubicBezTo>
                      <a:pt x="35" y="111"/>
                      <a:pt x="35" y="111"/>
                      <a:pt x="35" y="111"/>
                    </a:cubicBezTo>
                    <a:cubicBezTo>
                      <a:pt x="34" y="109"/>
                      <a:pt x="33" y="107"/>
                      <a:pt x="32" y="104"/>
                    </a:cubicBezTo>
                    <a:cubicBezTo>
                      <a:pt x="32" y="104"/>
                      <a:pt x="32" y="104"/>
                      <a:pt x="32" y="103"/>
                    </a:cubicBezTo>
                    <a:cubicBezTo>
                      <a:pt x="57" y="100"/>
                      <a:pt x="57" y="100"/>
                      <a:pt x="57" y="100"/>
                    </a:cubicBezTo>
                    <a:cubicBezTo>
                      <a:pt x="57" y="102"/>
                      <a:pt x="56" y="103"/>
                      <a:pt x="56" y="104"/>
                    </a:cubicBezTo>
                    <a:cubicBezTo>
                      <a:pt x="55" y="106"/>
                      <a:pt x="55" y="107"/>
                      <a:pt x="54" y="109"/>
                    </a:cubicBezTo>
                    <a:close/>
                    <a:moveTo>
                      <a:pt x="31" y="100"/>
                    </a:moveTo>
                    <a:cubicBezTo>
                      <a:pt x="30" y="97"/>
                      <a:pt x="29" y="95"/>
                      <a:pt x="28" y="92"/>
                    </a:cubicBezTo>
                    <a:cubicBezTo>
                      <a:pt x="60" y="92"/>
                      <a:pt x="60" y="92"/>
                      <a:pt x="60" y="92"/>
                    </a:cubicBezTo>
                    <a:cubicBezTo>
                      <a:pt x="59" y="93"/>
                      <a:pt x="59" y="95"/>
                      <a:pt x="58" y="96"/>
                    </a:cubicBezTo>
                    <a:lnTo>
                      <a:pt x="31" y="100"/>
                    </a:lnTo>
                    <a:close/>
                    <a:moveTo>
                      <a:pt x="44" y="120"/>
                    </a:moveTo>
                    <a:cubicBezTo>
                      <a:pt x="40" y="120"/>
                      <a:pt x="38" y="120"/>
                      <a:pt x="36" y="115"/>
                    </a:cubicBezTo>
                    <a:cubicBezTo>
                      <a:pt x="53" y="113"/>
                      <a:pt x="53" y="113"/>
                      <a:pt x="53" y="113"/>
                    </a:cubicBezTo>
                    <a:cubicBezTo>
                      <a:pt x="51" y="119"/>
                      <a:pt x="49" y="120"/>
                      <a:pt x="44" y="120"/>
                    </a:cubicBezTo>
                    <a:close/>
                    <a:moveTo>
                      <a:pt x="63" y="84"/>
                    </a:moveTo>
                    <a:cubicBezTo>
                      <a:pt x="25" y="84"/>
                      <a:pt x="25" y="84"/>
                      <a:pt x="25" y="84"/>
                    </a:cubicBezTo>
                    <a:cubicBezTo>
                      <a:pt x="23" y="80"/>
                      <a:pt x="21" y="75"/>
                      <a:pt x="19" y="71"/>
                    </a:cubicBezTo>
                    <a:cubicBezTo>
                      <a:pt x="13" y="62"/>
                      <a:pt x="8" y="52"/>
                      <a:pt x="8" y="44"/>
                    </a:cubicBezTo>
                    <a:cubicBezTo>
                      <a:pt x="8" y="24"/>
                      <a:pt x="24" y="8"/>
                      <a:pt x="44" y="8"/>
                    </a:cubicBezTo>
                    <a:cubicBezTo>
                      <a:pt x="64" y="8"/>
                      <a:pt x="80" y="24"/>
                      <a:pt x="80" y="44"/>
                    </a:cubicBezTo>
                    <a:cubicBezTo>
                      <a:pt x="80" y="52"/>
                      <a:pt x="75" y="62"/>
                      <a:pt x="69" y="71"/>
                    </a:cubicBezTo>
                    <a:cubicBezTo>
                      <a:pt x="67" y="75"/>
                      <a:pt x="65" y="80"/>
                      <a:pt x="63" y="84"/>
                    </a:cubicBezTo>
                    <a:close/>
                  </a:path>
                </a:pathLst>
              </a:custGeom>
              <a:solidFill>
                <a:srgbClr val="F09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defTabSz="685663"/>
                <a:endParaRPr lang="id-ID" sz="1350" dirty="0">
                  <a:solidFill>
                    <a:srgbClr val="3992DB"/>
                  </a:solidFill>
                </a:endParaRPr>
              </a:p>
            </p:txBody>
          </p:sp>
          <p:sp>
            <p:nvSpPr>
              <p:cNvPr id="58" name="Freeform 16"/>
              <p:cNvSpPr>
                <a:spLocks/>
              </p:cNvSpPr>
              <p:nvPr/>
            </p:nvSpPr>
            <p:spPr bwMode="auto">
              <a:xfrm>
                <a:off x="3819128" y="1680328"/>
                <a:ext cx="101600" cy="100013"/>
              </a:xfrm>
              <a:custGeom>
                <a:avLst/>
                <a:gdLst>
                  <a:gd name="T0" fmla="*/ 24 w 26"/>
                  <a:gd name="T1" fmla="*/ 0 h 26"/>
                  <a:gd name="T2" fmla="*/ 0 w 26"/>
                  <a:gd name="T3" fmla="*/ 24 h 26"/>
                  <a:gd name="T4" fmla="*/ 2 w 26"/>
                  <a:gd name="T5" fmla="*/ 26 h 26"/>
                  <a:gd name="T6" fmla="*/ 4 w 26"/>
                  <a:gd name="T7" fmla="*/ 24 h 26"/>
                  <a:gd name="T8" fmla="*/ 24 w 26"/>
                  <a:gd name="T9" fmla="*/ 4 h 26"/>
                  <a:gd name="T10" fmla="*/ 26 w 26"/>
                  <a:gd name="T11" fmla="*/ 2 h 26"/>
                  <a:gd name="T12" fmla="*/ 24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4" y="0"/>
                    </a:moveTo>
                    <a:cubicBezTo>
                      <a:pt x="11" y="0"/>
                      <a:pt x="0" y="11"/>
                      <a:pt x="0" y="24"/>
                    </a:cubicBezTo>
                    <a:cubicBezTo>
                      <a:pt x="0" y="25"/>
                      <a:pt x="1" y="26"/>
                      <a:pt x="2" y="26"/>
                    </a:cubicBezTo>
                    <a:cubicBezTo>
                      <a:pt x="3" y="26"/>
                      <a:pt x="4" y="25"/>
                      <a:pt x="4" y="24"/>
                    </a:cubicBezTo>
                    <a:cubicBezTo>
                      <a:pt x="4" y="13"/>
                      <a:pt x="13" y="4"/>
                      <a:pt x="24" y="4"/>
                    </a:cubicBezTo>
                    <a:cubicBezTo>
                      <a:pt x="25" y="4"/>
                      <a:pt x="26" y="3"/>
                      <a:pt x="26" y="2"/>
                    </a:cubicBezTo>
                    <a:cubicBezTo>
                      <a:pt x="26" y="1"/>
                      <a:pt x="25" y="0"/>
                      <a:pt x="24" y="0"/>
                    </a:cubicBezTo>
                    <a:close/>
                  </a:path>
                </a:pathLst>
              </a:custGeom>
              <a:solidFill>
                <a:srgbClr val="F09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defTabSz="685663"/>
                <a:endParaRPr lang="id-ID" sz="1350" dirty="0">
                  <a:solidFill>
                    <a:srgbClr val="445469"/>
                  </a:solidFill>
                </a:endParaRPr>
              </a:p>
            </p:txBody>
          </p:sp>
        </p:grpSp>
        <p:grpSp>
          <p:nvGrpSpPr>
            <p:cNvPr id="66" name="Group 83"/>
            <p:cNvGrpSpPr/>
            <p:nvPr/>
          </p:nvGrpSpPr>
          <p:grpSpPr>
            <a:xfrm>
              <a:off x="3626657" y="3671465"/>
              <a:ext cx="1897548" cy="736849"/>
              <a:chOff x="2054209" y="6622108"/>
              <a:chExt cx="5060128" cy="1964931"/>
            </a:xfrm>
          </p:grpSpPr>
          <p:sp>
            <p:nvSpPr>
              <p:cNvPr id="67" name="Content Placeholder 19"/>
              <p:cNvSpPr txBox="1">
                <a:spLocks/>
              </p:cNvSpPr>
              <p:nvPr/>
            </p:nvSpPr>
            <p:spPr>
              <a:xfrm>
                <a:off x="2054209" y="7340524"/>
                <a:ext cx="5060128" cy="1246515"/>
              </a:xfrm>
              <a:prstGeom prst="rect">
                <a:avLst/>
              </a:prstGeom>
            </p:spPr>
            <p:txBody>
              <a:bodyPr vert="horz" lIns="68566" tIns="34283" rIns="68566" bIns="34283"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900" dirty="0">
                    <a:solidFill>
                      <a:srgbClr val="445469"/>
                    </a:solidFill>
                    <a:latin typeface="微软雅黑" panose="020B0503020204020204" pitchFamily="34" charset="-122"/>
                    <a:ea typeface="微软雅黑" panose="020B0503020204020204" pitchFamily="34" charset="-122"/>
                    <a:cs typeface="Calibri Light"/>
                  </a:rPr>
                  <a:t>教育大数据的探索性使用过程就是优化教育工作思路和改进教育工作行动的过程</a:t>
                </a:r>
                <a:endParaRPr lang="en-US" altLang="zh-CN" sz="900" dirty="0">
                  <a:solidFill>
                    <a:srgbClr val="445469"/>
                  </a:solidFill>
                  <a:latin typeface="微软雅黑" panose="020B0503020204020204" pitchFamily="34" charset="-122"/>
                  <a:ea typeface="微软雅黑" panose="020B0503020204020204" pitchFamily="34" charset="-122"/>
                  <a:cs typeface="Calibri Light"/>
                </a:endParaRPr>
              </a:p>
            </p:txBody>
          </p:sp>
          <p:sp>
            <p:nvSpPr>
              <p:cNvPr id="68" name="TextBox 85"/>
              <p:cNvSpPr txBox="1"/>
              <p:nvPr/>
            </p:nvSpPr>
            <p:spPr>
              <a:xfrm>
                <a:off x="3315867" y="6622108"/>
                <a:ext cx="2655309" cy="830960"/>
              </a:xfrm>
              <a:prstGeom prst="rect">
                <a:avLst/>
              </a:prstGeom>
              <a:noFill/>
            </p:spPr>
            <p:txBody>
              <a:bodyPr wrap="square" lIns="68566" tIns="34283" rIns="68566" bIns="34283" rtlCol="0">
                <a:spAutoFit/>
              </a:bodyPr>
              <a:lstStyle/>
              <a:p>
                <a:pPr algn="ctr" defTabSz="685663"/>
                <a:r>
                  <a:rPr lang="zh-CN" altLang="en-US" sz="1575" b="1" dirty="0">
                    <a:solidFill>
                      <a:srgbClr val="445469"/>
                    </a:solidFill>
                    <a:latin typeface="微软雅黑" panose="020B0503020204020204" pitchFamily="34" charset="-122"/>
                    <a:ea typeface="微软雅黑" panose="020B0503020204020204" pitchFamily="34" charset="-122"/>
                    <a:cs typeface="Lato Regular"/>
                  </a:rPr>
                  <a:t>思想转变</a:t>
                </a:r>
                <a:endParaRPr lang="en-US" sz="1575" b="1" dirty="0">
                  <a:solidFill>
                    <a:srgbClr val="445469"/>
                  </a:solidFill>
                  <a:latin typeface="微软雅黑" panose="020B0503020204020204" pitchFamily="34" charset="-122"/>
                  <a:ea typeface="微软雅黑" panose="020B0503020204020204" pitchFamily="34" charset="-122"/>
                  <a:cs typeface="Lato Regular"/>
                </a:endParaRPr>
              </a:p>
            </p:txBody>
          </p:sp>
        </p:grpSp>
      </p:grpSp>
      <p:sp>
        <p:nvSpPr>
          <p:cNvPr id="59" name="Freeform 6"/>
          <p:cNvSpPr>
            <a:spLocks noEditPoints="1"/>
          </p:cNvSpPr>
          <p:nvPr/>
        </p:nvSpPr>
        <p:spPr bwMode="auto">
          <a:xfrm>
            <a:off x="1528287" y="3209689"/>
            <a:ext cx="627628" cy="629042"/>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rgbClr val="005DA2"/>
          </a:solidFill>
          <a:ln>
            <a:noFill/>
          </a:ln>
        </p:spPr>
        <p:txBody>
          <a:bodyPr vert="horz" wrap="square" lIns="68566" tIns="34283" rIns="68566" bIns="34283" numCol="1" anchor="t" anchorCtr="0" compatLnSpc="1">
            <a:prstTxWarp prst="textNoShape">
              <a:avLst/>
            </a:prstTxWarp>
          </a:bodyPr>
          <a:lstStyle/>
          <a:p>
            <a:pPr defTabSz="685663"/>
            <a:endParaRPr lang="id-ID" sz="1350" dirty="0">
              <a:solidFill>
                <a:srgbClr val="445469"/>
              </a:solidFill>
            </a:endParaRPr>
          </a:p>
        </p:txBody>
      </p:sp>
      <p:sp>
        <p:nvSpPr>
          <p:cNvPr id="69" name="Content Placeholder 19"/>
          <p:cNvSpPr txBox="1">
            <a:spLocks/>
          </p:cNvSpPr>
          <p:nvPr/>
        </p:nvSpPr>
        <p:spPr>
          <a:xfrm>
            <a:off x="938105" y="4177623"/>
            <a:ext cx="1956551" cy="467443"/>
          </a:xfrm>
          <a:prstGeom prst="rect">
            <a:avLst/>
          </a:prstGeom>
        </p:spPr>
        <p:txBody>
          <a:bodyPr vert="horz" lIns="68566" tIns="34283" rIns="68566" bIns="34283"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900" dirty="0">
                <a:solidFill>
                  <a:srgbClr val="445469"/>
                </a:solidFill>
                <a:latin typeface="微软雅黑" panose="020B0503020204020204" pitchFamily="34" charset="-122"/>
                <a:ea typeface="微软雅黑" panose="020B0503020204020204" pitchFamily="34" charset="-122"/>
                <a:cs typeface="Calibri Light"/>
              </a:rPr>
              <a:t>教育数据是一个逐步积累的过程</a:t>
            </a:r>
            <a:endParaRPr lang="en-US" altLang="zh-CN" sz="900" dirty="0">
              <a:solidFill>
                <a:srgbClr val="445469"/>
              </a:solidFill>
              <a:latin typeface="微软雅黑" panose="020B0503020204020204" pitchFamily="34" charset="-122"/>
              <a:ea typeface="微软雅黑" panose="020B0503020204020204" pitchFamily="34" charset="-122"/>
              <a:cs typeface="Calibri Light"/>
            </a:endParaRPr>
          </a:p>
        </p:txBody>
      </p:sp>
      <p:sp>
        <p:nvSpPr>
          <p:cNvPr id="70" name="TextBox 91"/>
          <p:cNvSpPr txBox="1"/>
          <p:nvPr/>
        </p:nvSpPr>
        <p:spPr>
          <a:xfrm>
            <a:off x="1351559" y="3867894"/>
            <a:ext cx="995741" cy="311610"/>
          </a:xfrm>
          <a:prstGeom prst="rect">
            <a:avLst/>
          </a:prstGeom>
          <a:noFill/>
        </p:spPr>
        <p:txBody>
          <a:bodyPr wrap="square" lIns="68566" tIns="34283" rIns="68566" bIns="34283" rtlCol="0">
            <a:spAutoFit/>
          </a:bodyPr>
          <a:lstStyle/>
          <a:p>
            <a:pPr algn="ctr" defTabSz="685663"/>
            <a:r>
              <a:rPr lang="zh-CN" altLang="en-US" sz="1575" b="1" dirty="0">
                <a:solidFill>
                  <a:srgbClr val="445469"/>
                </a:solidFill>
                <a:latin typeface="微软雅黑" panose="020B0503020204020204" pitchFamily="34" charset="-122"/>
                <a:ea typeface="微软雅黑" panose="020B0503020204020204" pitchFamily="34" charset="-122"/>
                <a:cs typeface="Lato Regular"/>
              </a:rPr>
              <a:t>数据积累</a:t>
            </a:r>
            <a:endParaRPr lang="en-US" sz="1575" b="1" dirty="0">
              <a:solidFill>
                <a:srgbClr val="445469"/>
              </a:solidFill>
              <a:latin typeface="微软雅黑" panose="020B0503020204020204" pitchFamily="34" charset="-122"/>
              <a:ea typeface="微软雅黑" panose="020B0503020204020204" pitchFamily="34" charset="-122"/>
              <a:cs typeface="Lato Regular"/>
            </a:endParaRPr>
          </a:p>
        </p:txBody>
      </p:sp>
      <p:grpSp>
        <p:nvGrpSpPr>
          <p:cNvPr id="83" name="组合 82"/>
          <p:cNvGrpSpPr/>
          <p:nvPr/>
        </p:nvGrpSpPr>
        <p:grpSpPr>
          <a:xfrm>
            <a:off x="3552136" y="3209689"/>
            <a:ext cx="2110452" cy="1397981"/>
            <a:chOff x="6141617" y="3182030"/>
            <a:chExt cx="2110452" cy="1397981"/>
          </a:xfrm>
        </p:grpSpPr>
        <p:sp>
          <p:nvSpPr>
            <p:cNvPr id="84" name="Freeform 6"/>
            <p:cNvSpPr>
              <a:spLocks noEditPoints="1"/>
            </p:cNvSpPr>
            <p:nvPr/>
          </p:nvSpPr>
          <p:spPr bwMode="auto">
            <a:xfrm>
              <a:off x="6875701" y="3182030"/>
              <a:ext cx="627628" cy="629042"/>
            </a:xfrm>
            <a:custGeom>
              <a:avLst/>
              <a:gdLst>
                <a:gd name="T0" fmla="*/ 106 w 212"/>
                <a:gd name="T1" fmla="*/ 212 h 212"/>
                <a:gd name="T2" fmla="*/ 0 w 212"/>
                <a:gd name="T3" fmla="*/ 106 h 212"/>
                <a:gd name="T4" fmla="*/ 106 w 212"/>
                <a:gd name="T5" fmla="*/ 0 h 212"/>
                <a:gd name="T6" fmla="*/ 212 w 212"/>
                <a:gd name="T7" fmla="*/ 106 h 212"/>
                <a:gd name="T8" fmla="*/ 106 w 212"/>
                <a:gd name="T9" fmla="*/ 212 h 212"/>
                <a:gd name="T10" fmla="*/ 106 w 212"/>
                <a:gd name="T11" fmla="*/ 20 h 212"/>
                <a:gd name="T12" fmla="*/ 20 w 212"/>
                <a:gd name="T13" fmla="*/ 106 h 212"/>
                <a:gd name="T14" fmla="*/ 106 w 212"/>
                <a:gd name="T15" fmla="*/ 192 h 212"/>
                <a:gd name="T16" fmla="*/ 192 w 212"/>
                <a:gd name="T17" fmla="*/ 106 h 212"/>
                <a:gd name="T18" fmla="*/ 106 w 212"/>
                <a:gd name="T19" fmla="*/ 2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2" h="212">
                  <a:moveTo>
                    <a:pt x="106" y="212"/>
                  </a:moveTo>
                  <a:cubicBezTo>
                    <a:pt x="48" y="212"/>
                    <a:pt x="0" y="165"/>
                    <a:pt x="0" y="106"/>
                  </a:cubicBezTo>
                  <a:cubicBezTo>
                    <a:pt x="0" y="48"/>
                    <a:pt x="48" y="0"/>
                    <a:pt x="106" y="0"/>
                  </a:cubicBezTo>
                  <a:cubicBezTo>
                    <a:pt x="165" y="0"/>
                    <a:pt x="212" y="48"/>
                    <a:pt x="212" y="106"/>
                  </a:cubicBezTo>
                  <a:cubicBezTo>
                    <a:pt x="212" y="165"/>
                    <a:pt x="165" y="212"/>
                    <a:pt x="106" y="212"/>
                  </a:cubicBezTo>
                  <a:close/>
                  <a:moveTo>
                    <a:pt x="106" y="20"/>
                  </a:moveTo>
                  <a:cubicBezTo>
                    <a:pt x="59" y="20"/>
                    <a:pt x="20" y="59"/>
                    <a:pt x="20" y="106"/>
                  </a:cubicBezTo>
                  <a:cubicBezTo>
                    <a:pt x="20" y="154"/>
                    <a:pt x="59" y="192"/>
                    <a:pt x="106" y="192"/>
                  </a:cubicBezTo>
                  <a:cubicBezTo>
                    <a:pt x="154" y="192"/>
                    <a:pt x="192" y="154"/>
                    <a:pt x="192" y="106"/>
                  </a:cubicBezTo>
                  <a:cubicBezTo>
                    <a:pt x="192" y="59"/>
                    <a:pt x="154" y="20"/>
                    <a:pt x="106" y="20"/>
                  </a:cubicBezTo>
                  <a:close/>
                </a:path>
              </a:pathLst>
            </a:custGeom>
            <a:solidFill>
              <a:srgbClr val="3992DB"/>
            </a:solidFill>
            <a:ln>
              <a:noFill/>
            </a:ln>
          </p:spPr>
          <p:txBody>
            <a:bodyPr vert="horz" wrap="square" lIns="68566" tIns="34283" rIns="68566" bIns="34283" numCol="1" anchor="t" anchorCtr="0" compatLnSpc="1">
              <a:prstTxWarp prst="textNoShape">
                <a:avLst/>
              </a:prstTxWarp>
            </a:bodyPr>
            <a:lstStyle/>
            <a:p>
              <a:pPr defTabSz="685663"/>
              <a:endParaRPr lang="id-ID" sz="1350" dirty="0">
                <a:solidFill>
                  <a:srgbClr val="445469"/>
                </a:solidFill>
              </a:endParaRPr>
            </a:p>
          </p:txBody>
        </p:sp>
        <p:grpSp>
          <p:nvGrpSpPr>
            <p:cNvPr id="85" name="Group 77"/>
            <p:cNvGrpSpPr/>
            <p:nvPr/>
          </p:nvGrpSpPr>
          <p:grpSpPr>
            <a:xfrm>
              <a:off x="7054451" y="3365922"/>
              <a:ext cx="285200" cy="269126"/>
              <a:chOff x="3498850" y="1541463"/>
              <a:chExt cx="504825" cy="476250"/>
            </a:xfrm>
            <a:solidFill>
              <a:schemeClr val="accent4"/>
            </a:solidFill>
          </p:grpSpPr>
          <p:sp>
            <p:nvSpPr>
              <p:cNvPr id="88" name="Oval 5"/>
              <p:cNvSpPr>
                <a:spLocks noChangeArrowheads="1"/>
              </p:cNvSpPr>
              <p:nvPr/>
            </p:nvSpPr>
            <p:spPr bwMode="auto">
              <a:xfrm>
                <a:off x="3743325" y="1801813"/>
                <a:ext cx="61913" cy="61913"/>
              </a:xfrm>
              <a:prstGeom prst="ellipse">
                <a:avLst/>
              </a:prstGeom>
              <a:solidFill>
                <a:srgbClr val="3992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defTabSz="685663"/>
                <a:endParaRPr lang="id-ID" sz="1350" dirty="0">
                  <a:solidFill>
                    <a:srgbClr val="445469"/>
                  </a:solidFill>
                </a:endParaRPr>
              </a:p>
            </p:txBody>
          </p:sp>
          <p:sp>
            <p:nvSpPr>
              <p:cNvPr id="89" name="Freeform 6"/>
              <p:cNvSpPr>
                <a:spLocks noEditPoints="1"/>
              </p:cNvSpPr>
              <p:nvPr/>
            </p:nvSpPr>
            <p:spPr bwMode="auto">
              <a:xfrm>
                <a:off x="3498850" y="1541463"/>
                <a:ext cx="504825" cy="476250"/>
              </a:xfrm>
              <a:custGeom>
                <a:avLst/>
                <a:gdLst>
                  <a:gd name="T0" fmla="*/ 116 w 132"/>
                  <a:gd name="T1" fmla="*/ 48 h 124"/>
                  <a:gd name="T2" fmla="*/ 116 w 132"/>
                  <a:gd name="T3" fmla="*/ 22 h 124"/>
                  <a:gd name="T4" fmla="*/ 104 w 132"/>
                  <a:gd name="T5" fmla="*/ 0 h 124"/>
                  <a:gd name="T6" fmla="*/ 22 w 132"/>
                  <a:gd name="T7" fmla="*/ 0 h 124"/>
                  <a:gd name="T8" fmla="*/ 0 w 132"/>
                  <a:gd name="T9" fmla="*/ 102 h 124"/>
                  <a:gd name="T10" fmla="*/ 94 w 132"/>
                  <a:gd name="T11" fmla="*/ 124 h 124"/>
                  <a:gd name="T12" fmla="*/ 116 w 132"/>
                  <a:gd name="T13" fmla="*/ 96 h 124"/>
                  <a:gd name="T14" fmla="*/ 116 w 132"/>
                  <a:gd name="T15" fmla="*/ 48 h 124"/>
                  <a:gd name="T16" fmla="*/ 88 w 132"/>
                  <a:gd name="T17" fmla="*/ 8 h 124"/>
                  <a:gd name="T18" fmla="*/ 108 w 132"/>
                  <a:gd name="T19" fmla="*/ 12 h 124"/>
                  <a:gd name="T20" fmla="*/ 108 w 132"/>
                  <a:gd name="T21" fmla="*/ 24 h 124"/>
                  <a:gd name="T22" fmla="*/ 104 w 132"/>
                  <a:gd name="T23" fmla="*/ 36 h 124"/>
                  <a:gd name="T24" fmla="*/ 104 w 132"/>
                  <a:gd name="T25" fmla="*/ 32 h 124"/>
                  <a:gd name="T26" fmla="*/ 104 w 132"/>
                  <a:gd name="T27" fmla="*/ 16 h 124"/>
                  <a:gd name="T28" fmla="*/ 16 w 132"/>
                  <a:gd name="T29" fmla="*/ 12 h 124"/>
                  <a:gd name="T30" fmla="*/ 12 w 132"/>
                  <a:gd name="T31" fmla="*/ 24 h 124"/>
                  <a:gd name="T32" fmla="*/ 8 w 132"/>
                  <a:gd name="T33" fmla="*/ 22 h 124"/>
                  <a:gd name="T34" fmla="*/ 100 w 132"/>
                  <a:gd name="T35" fmla="*/ 20 h 124"/>
                  <a:gd name="T36" fmla="*/ 16 w 132"/>
                  <a:gd name="T37" fmla="*/ 16 h 124"/>
                  <a:gd name="T38" fmla="*/ 100 w 132"/>
                  <a:gd name="T39" fmla="*/ 20 h 124"/>
                  <a:gd name="T40" fmla="*/ 100 w 132"/>
                  <a:gd name="T41" fmla="*/ 28 h 124"/>
                  <a:gd name="T42" fmla="*/ 16 w 132"/>
                  <a:gd name="T43" fmla="*/ 24 h 124"/>
                  <a:gd name="T44" fmla="*/ 100 w 132"/>
                  <a:gd name="T45" fmla="*/ 32 h 124"/>
                  <a:gd name="T46" fmla="*/ 88 w 132"/>
                  <a:gd name="T47" fmla="*/ 36 h 124"/>
                  <a:gd name="T48" fmla="*/ 16 w 132"/>
                  <a:gd name="T49" fmla="*/ 35 h 124"/>
                  <a:gd name="T50" fmla="*/ 100 w 132"/>
                  <a:gd name="T51" fmla="*/ 32 h 124"/>
                  <a:gd name="T52" fmla="*/ 94 w 132"/>
                  <a:gd name="T53" fmla="*/ 116 h 124"/>
                  <a:gd name="T54" fmla="*/ 8 w 132"/>
                  <a:gd name="T55" fmla="*/ 102 h 124"/>
                  <a:gd name="T56" fmla="*/ 22 w 132"/>
                  <a:gd name="T57" fmla="*/ 44 h 124"/>
                  <a:gd name="T58" fmla="*/ 104 w 132"/>
                  <a:gd name="T59" fmla="*/ 44 h 124"/>
                  <a:gd name="T60" fmla="*/ 108 w 132"/>
                  <a:gd name="T61" fmla="*/ 56 h 124"/>
                  <a:gd name="T62" fmla="*/ 52 w 132"/>
                  <a:gd name="T63" fmla="*/ 76 h 124"/>
                  <a:gd name="T64" fmla="*/ 108 w 132"/>
                  <a:gd name="T65" fmla="*/ 96 h 124"/>
                  <a:gd name="T66" fmla="*/ 113 w 132"/>
                  <a:gd name="T67" fmla="*/ 88 h 124"/>
                  <a:gd name="T68" fmla="*/ 60 w 132"/>
                  <a:gd name="T69" fmla="*/ 76 h 124"/>
                  <a:gd name="T70" fmla="*/ 108 w 132"/>
                  <a:gd name="T71" fmla="*/ 64 h 124"/>
                  <a:gd name="T72" fmla="*/ 115 w 132"/>
                  <a:gd name="T73" fmla="*/ 59 h 124"/>
                  <a:gd name="T74" fmla="*/ 120 w 132"/>
                  <a:gd name="T75" fmla="*/ 7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2" h="124">
                    <a:moveTo>
                      <a:pt x="116" y="48"/>
                    </a:moveTo>
                    <a:cubicBezTo>
                      <a:pt x="116" y="48"/>
                      <a:pt x="116" y="48"/>
                      <a:pt x="116" y="48"/>
                    </a:cubicBezTo>
                    <a:cubicBezTo>
                      <a:pt x="116" y="24"/>
                      <a:pt x="116" y="24"/>
                      <a:pt x="116" y="24"/>
                    </a:cubicBezTo>
                    <a:cubicBezTo>
                      <a:pt x="116" y="22"/>
                      <a:pt x="116" y="22"/>
                      <a:pt x="116" y="22"/>
                    </a:cubicBezTo>
                    <a:cubicBezTo>
                      <a:pt x="116" y="12"/>
                      <a:pt x="116" y="12"/>
                      <a:pt x="116" y="12"/>
                    </a:cubicBezTo>
                    <a:cubicBezTo>
                      <a:pt x="116" y="5"/>
                      <a:pt x="111" y="0"/>
                      <a:pt x="104" y="0"/>
                    </a:cubicBezTo>
                    <a:cubicBezTo>
                      <a:pt x="88" y="0"/>
                      <a:pt x="88" y="0"/>
                      <a:pt x="88" y="0"/>
                    </a:cubicBezTo>
                    <a:cubicBezTo>
                      <a:pt x="22" y="0"/>
                      <a:pt x="22" y="0"/>
                      <a:pt x="22" y="0"/>
                    </a:cubicBezTo>
                    <a:cubicBezTo>
                      <a:pt x="10" y="0"/>
                      <a:pt x="0" y="10"/>
                      <a:pt x="0" y="22"/>
                    </a:cubicBezTo>
                    <a:cubicBezTo>
                      <a:pt x="0" y="102"/>
                      <a:pt x="0" y="102"/>
                      <a:pt x="0" y="102"/>
                    </a:cubicBezTo>
                    <a:cubicBezTo>
                      <a:pt x="0" y="114"/>
                      <a:pt x="10" y="124"/>
                      <a:pt x="22" y="124"/>
                    </a:cubicBezTo>
                    <a:cubicBezTo>
                      <a:pt x="94" y="124"/>
                      <a:pt x="94" y="124"/>
                      <a:pt x="94" y="124"/>
                    </a:cubicBezTo>
                    <a:cubicBezTo>
                      <a:pt x="106" y="124"/>
                      <a:pt x="116" y="114"/>
                      <a:pt x="116" y="102"/>
                    </a:cubicBezTo>
                    <a:cubicBezTo>
                      <a:pt x="116" y="96"/>
                      <a:pt x="116" y="96"/>
                      <a:pt x="116" y="96"/>
                    </a:cubicBezTo>
                    <a:cubicBezTo>
                      <a:pt x="116" y="96"/>
                      <a:pt x="116" y="96"/>
                      <a:pt x="116" y="96"/>
                    </a:cubicBezTo>
                    <a:cubicBezTo>
                      <a:pt x="132" y="84"/>
                      <a:pt x="132" y="60"/>
                      <a:pt x="116" y="48"/>
                    </a:cubicBezTo>
                    <a:close/>
                    <a:moveTo>
                      <a:pt x="22" y="8"/>
                    </a:moveTo>
                    <a:cubicBezTo>
                      <a:pt x="88" y="8"/>
                      <a:pt x="88" y="8"/>
                      <a:pt x="88" y="8"/>
                    </a:cubicBezTo>
                    <a:cubicBezTo>
                      <a:pt x="104" y="8"/>
                      <a:pt x="104" y="8"/>
                      <a:pt x="104" y="8"/>
                    </a:cubicBezTo>
                    <a:cubicBezTo>
                      <a:pt x="106" y="8"/>
                      <a:pt x="108" y="10"/>
                      <a:pt x="108" y="12"/>
                    </a:cubicBezTo>
                    <a:cubicBezTo>
                      <a:pt x="108" y="22"/>
                      <a:pt x="108" y="22"/>
                      <a:pt x="108" y="22"/>
                    </a:cubicBezTo>
                    <a:cubicBezTo>
                      <a:pt x="108" y="24"/>
                      <a:pt x="108" y="24"/>
                      <a:pt x="108" y="24"/>
                    </a:cubicBezTo>
                    <a:cubicBezTo>
                      <a:pt x="108" y="37"/>
                      <a:pt x="108" y="37"/>
                      <a:pt x="108" y="37"/>
                    </a:cubicBezTo>
                    <a:cubicBezTo>
                      <a:pt x="107" y="36"/>
                      <a:pt x="105" y="36"/>
                      <a:pt x="104" y="36"/>
                    </a:cubicBezTo>
                    <a:cubicBezTo>
                      <a:pt x="104" y="36"/>
                      <a:pt x="104" y="36"/>
                      <a:pt x="104" y="36"/>
                    </a:cubicBezTo>
                    <a:cubicBezTo>
                      <a:pt x="104" y="32"/>
                      <a:pt x="104" y="32"/>
                      <a:pt x="104" y="32"/>
                    </a:cubicBezTo>
                    <a:cubicBezTo>
                      <a:pt x="104" y="24"/>
                      <a:pt x="104" y="24"/>
                      <a:pt x="104" y="24"/>
                    </a:cubicBezTo>
                    <a:cubicBezTo>
                      <a:pt x="104" y="16"/>
                      <a:pt x="104" y="16"/>
                      <a:pt x="104" y="16"/>
                    </a:cubicBezTo>
                    <a:cubicBezTo>
                      <a:pt x="104" y="14"/>
                      <a:pt x="102" y="12"/>
                      <a:pt x="100" y="12"/>
                    </a:cubicBezTo>
                    <a:cubicBezTo>
                      <a:pt x="16" y="12"/>
                      <a:pt x="16" y="12"/>
                      <a:pt x="16" y="12"/>
                    </a:cubicBezTo>
                    <a:cubicBezTo>
                      <a:pt x="14" y="12"/>
                      <a:pt x="12" y="14"/>
                      <a:pt x="12" y="16"/>
                    </a:cubicBezTo>
                    <a:cubicBezTo>
                      <a:pt x="12" y="24"/>
                      <a:pt x="12" y="24"/>
                      <a:pt x="12" y="24"/>
                    </a:cubicBezTo>
                    <a:cubicBezTo>
                      <a:pt x="12" y="32"/>
                      <a:pt x="12" y="32"/>
                      <a:pt x="12" y="32"/>
                    </a:cubicBezTo>
                    <a:cubicBezTo>
                      <a:pt x="10" y="29"/>
                      <a:pt x="8" y="26"/>
                      <a:pt x="8" y="22"/>
                    </a:cubicBezTo>
                    <a:cubicBezTo>
                      <a:pt x="8" y="14"/>
                      <a:pt x="14" y="8"/>
                      <a:pt x="22" y="8"/>
                    </a:cubicBezTo>
                    <a:close/>
                    <a:moveTo>
                      <a:pt x="100" y="20"/>
                    </a:moveTo>
                    <a:cubicBezTo>
                      <a:pt x="16" y="20"/>
                      <a:pt x="16" y="20"/>
                      <a:pt x="16" y="20"/>
                    </a:cubicBezTo>
                    <a:cubicBezTo>
                      <a:pt x="16" y="16"/>
                      <a:pt x="16" y="16"/>
                      <a:pt x="16" y="16"/>
                    </a:cubicBezTo>
                    <a:cubicBezTo>
                      <a:pt x="100" y="16"/>
                      <a:pt x="100" y="16"/>
                      <a:pt x="100" y="16"/>
                    </a:cubicBezTo>
                    <a:lnTo>
                      <a:pt x="100" y="20"/>
                    </a:lnTo>
                    <a:close/>
                    <a:moveTo>
                      <a:pt x="100" y="24"/>
                    </a:moveTo>
                    <a:cubicBezTo>
                      <a:pt x="100" y="28"/>
                      <a:pt x="100" y="28"/>
                      <a:pt x="100" y="28"/>
                    </a:cubicBezTo>
                    <a:cubicBezTo>
                      <a:pt x="16" y="28"/>
                      <a:pt x="16" y="28"/>
                      <a:pt x="16" y="28"/>
                    </a:cubicBezTo>
                    <a:cubicBezTo>
                      <a:pt x="16" y="24"/>
                      <a:pt x="16" y="24"/>
                      <a:pt x="16" y="24"/>
                    </a:cubicBezTo>
                    <a:lnTo>
                      <a:pt x="100" y="24"/>
                    </a:lnTo>
                    <a:close/>
                    <a:moveTo>
                      <a:pt x="100" y="32"/>
                    </a:moveTo>
                    <a:cubicBezTo>
                      <a:pt x="100" y="36"/>
                      <a:pt x="100" y="36"/>
                      <a:pt x="100" y="36"/>
                    </a:cubicBezTo>
                    <a:cubicBezTo>
                      <a:pt x="88" y="36"/>
                      <a:pt x="88" y="36"/>
                      <a:pt x="88" y="36"/>
                    </a:cubicBezTo>
                    <a:cubicBezTo>
                      <a:pt x="22" y="36"/>
                      <a:pt x="22" y="36"/>
                      <a:pt x="22" y="36"/>
                    </a:cubicBezTo>
                    <a:cubicBezTo>
                      <a:pt x="20" y="36"/>
                      <a:pt x="18" y="35"/>
                      <a:pt x="16" y="35"/>
                    </a:cubicBezTo>
                    <a:cubicBezTo>
                      <a:pt x="16" y="32"/>
                      <a:pt x="16" y="32"/>
                      <a:pt x="16" y="32"/>
                    </a:cubicBezTo>
                    <a:lnTo>
                      <a:pt x="100" y="32"/>
                    </a:lnTo>
                    <a:close/>
                    <a:moveTo>
                      <a:pt x="108" y="102"/>
                    </a:moveTo>
                    <a:cubicBezTo>
                      <a:pt x="108" y="110"/>
                      <a:pt x="102" y="116"/>
                      <a:pt x="94" y="116"/>
                    </a:cubicBezTo>
                    <a:cubicBezTo>
                      <a:pt x="22" y="116"/>
                      <a:pt x="22" y="116"/>
                      <a:pt x="22" y="116"/>
                    </a:cubicBezTo>
                    <a:cubicBezTo>
                      <a:pt x="14" y="116"/>
                      <a:pt x="8" y="110"/>
                      <a:pt x="8" y="102"/>
                    </a:cubicBezTo>
                    <a:cubicBezTo>
                      <a:pt x="8" y="39"/>
                      <a:pt x="8" y="39"/>
                      <a:pt x="8" y="39"/>
                    </a:cubicBezTo>
                    <a:cubicBezTo>
                      <a:pt x="12" y="42"/>
                      <a:pt x="17" y="44"/>
                      <a:pt x="22" y="44"/>
                    </a:cubicBezTo>
                    <a:cubicBezTo>
                      <a:pt x="88" y="44"/>
                      <a:pt x="88" y="44"/>
                      <a:pt x="88" y="44"/>
                    </a:cubicBezTo>
                    <a:cubicBezTo>
                      <a:pt x="104" y="44"/>
                      <a:pt x="104" y="44"/>
                      <a:pt x="104" y="44"/>
                    </a:cubicBezTo>
                    <a:cubicBezTo>
                      <a:pt x="106" y="44"/>
                      <a:pt x="108" y="46"/>
                      <a:pt x="108" y="48"/>
                    </a:cubicBezTo>
                    <a:cubicBezTo>
                      <a:pt x="108" y="56"/>
                      <a:pt x="108" y="56"/>
                      <a:pt x="108" y="56"/>
                    </a:cubicBezTo>
                    <a:cubicBezTo>
                      <a:pt x="72" y="56"/>
                      <a:pt x="72" y="56"/>
                      <a:pt x="72" y="56"/>
                    </a:cubicBezTo>
                    <a:cubicBezTo>
                      <a:pt x="61" y="56"/>
                      <a:pt x="52" y="65"/>
                      <a:pt x="52" y="76"/>
                    </a:cubicBezTo>
                    <a:cubicBezTo>
                      <a:pt x="52" y="87"/>
                      <a:pt x="61" y="96"/>
                      <a:pt x="72" y="96"/>
                    </a:cubicBezTo>
                    <a:cubicBezTo>
                      <a:pt x="108" y="96"/>
                      <a:pt x="108" y="96"/>
                      <a:pt x="108" y="96"/>
                    </a:cubicBezTo>
                    <a:lnTo>
                      <a:pt x="108" y="102"/>
                    </a:lnTo>
                    <a:close/>
                    <a:moveTo>
                      <a:pt x="113" y="88"/>
                    </a:moveTo>
                    <a:cubicBezTo>
                      <a:pt x="72" y="88"/>
                      <a:pt x="72" y="88"/>
                      <a:pt x="72" y="88"/>
                    </a:cubicBezTo>
                    <a:cubicBezTo>
                      <a:pt x="65" y="88"/>
                      <a:pt x="60" y="83"/>
                      <a:pt x="60" y="76"/>
                    </a:cubicBezTo>
                    <a:cubicBezTo>
                      <a:pt x="60" y="69"/>
                      <a:pt x="65" y="64"/>
                      <a:pt x="72" y="64"/>
                    </a:cubicBezTo>
                    <a:cubicBezTo>
                      <a:pt x="108" y="64"/>
                      <a:pt x="108" y="64"/>
                      <a:pt x="108" y="64"/>
                    </a:cubicBezTo>
                    <a:cubicBezTo>
                      <a:pt x="110" y="64"/>
                      <a:pt x="113" y="63"/>
                      <a:pt x="114" y="61"/>
                    </a:cubicBezTo>
                    <a:cubicBezTo>
                      <a:pt x="115" y="60"/>
                      <a:pt x="115" y="60"/>
                      <a:pt x="115" y="59"/>
                    </a:cubicBezTo>
                    <a:cubicBezTo>
                      <a:pt x="115" y="59"/>
                      <a:pt x="116" y="59"/>
                      <a:pt x="116" y="59"/>
                    </a:cubicBezTo>
                    <a:cubicBezTo>
                      <a:pt x="118" y="62"/>
                      <a:pt x="120" y="67"/>
                      <a:pt x="120" y="72"/>
                    </a:cubicBezTo>
                    <a:cubicBezTo>
                      <a:pt x="120" y="78"/>
                      <a:pt x="118" y="84"/>
                      <a:pt x="113" y="88"/>
                    </a:cubicBezTo>
                    <a:close/>
                  </a:path>
                </a:pathLst>
              </a:custGeom>
              <a:solidFill>
                <a:srgbClr val="3992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pPr defTabSz="685663"/>
                <a:endParaRPr lang="id-ID" sz="1350" dirty="0">
                  <a:solidFill>
                    <a:srgbClr val="445469"/>
                  </a:solidFill>
                </a:endParaRPr>
              </a:p>
            </p:txBody>
          </p:sp>
        </p:grpSp>
        <p:sp>
          <p:nvSpPr>
            <p:cNvPr id="86" name="Content Placeholder 19"/>
            <p:cNvSpPr txBox="1">
              <a:spLocks/>
            </p:cNvSpPr>
            <p:nvPr/>
          </p:nvSpPr>
          <p:spPr>
            <a:xfrm>
              <a:off x="6141617" y="4112568"/>
              <a:ext cx="2110452" cy="467443"/>
            </a:xfrm>
            <a:prstGeom prst="rect">
              <a:avLst/>
            </a:prstGeom>
          </p:spPr>
          <p:txBody>
            <a:bodyPr vert="horz" lIns="68566" tIns="34283" rIns="68566" bIns="34283"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900" dirty="0">
                  <a:solidFill>
                    <a:srgbClr val="445469"/>
                  </a:solidFill>
                  <a:latin typeface="微软雅黑" panose="020B0503020204020204" pitchFamily="34" charset="-122"/>
                  <a:ea typeface="微软雅黑" panose="020B0503020204020204" pitchFamily="34" charset="-122"/>
                  <a:cs typeface="Calibri Light"/>
                </a:rPr>
                <a:t>理念、技术、方法、资源等多种原因，教育大数据建设和应用处于初级阶段</a:t>
              </a:r>
              <a:endParaRPr lang="en-US" altLang="zh-CN" sz="900" dirty="0">
                <a:solidFill>
                  <a:srgbClr val="445469"/>
                </a:solidFill>
                <a:latin typeface="微软雅黑" panose="020B0503020204020204" pitchFamily="34" charset="-122"/>
                <a:ea typeface="微软雅黑" panose="020B0503020204020204" pitchFamily="34" charset="-122"/>
                <a:cs typeface="Calibri Light"/>
              </a:endParaRPr>
            </a:p>
          </p:txBody>
        </p:sp>
        <p:sp>
          <p:nvSpPr>
            <p:cNvPr id="87" name="TextBox 91"/>
            <p:cNvSpPr txBox="1"/>
            <p:nvPr/>
          </p:nvSpPr>
          <p:spPr>
            <a:xfrm>
              <a:off x="6698973" y="3840235"/>
              <a:ext cx="995741" cy="311610"/>
            </a:xfrm>
            <a:prstGeom prst="rect">
              <a:avLst/>
            </a:prstGeom>
            <a:noFill/>
          </p:spPr>
          <p:txBody>
            <a:bodyPr wrap="square" lIns="68566" tIns="34283" rIns="68566" bIns="34283" rtlCol="0">
              <a:spAutoFit/>
            </a:bodyPr>
            <a:lstStyle/>
            <a:p>
              <a:pPr algn="ctr" defTabSz="685663"/>
              <a:r>
                <a:rPr lang="zh-CN" altLang="en-US" sz="1575" b="1" dirty="0">
                  <a:solidFill>
                    <a:srgbClr val="445469"/>
                  </a:solidFill>
                  <a:latin typeface="微软雅黑" panose="020B0503020204020204" pitchFamily="34" charset="-122"/>
                  <a:ea typeface="微软雅黑" panose="020B0503020204020204" pitchFamily="34" charset="-122"/>
                  <a:cs typeface="Lato Regular"/>
                </a:rPr>
                <a:t>技术变革</a:t>
              </a:r>
              <a:endParaRPr lang="en-US" sz="1575" b="1" dirty="0">
                <a:solidFill>
                  <a:srgbClr val="445469"/>
                </a:solidFill>
                <a:latin typeface="微软雅黑" panose="020B0503020204020204" pitchFamily="34" charset="-122"/>
                <a:ea typeface="微软雅黑" panose="020B0503020204020204" pitchFamily="34" charset="-122"/>
                <a:cs typeface="Lato Regular"/>
              </a:endParaRPr>
            </a:p>
          </p:txBody>
        </p:sp>
      </p:grpSp>
      <p:grpSp>
        <p:nvGrpSpPr>
          <p:cNvPr id="98" name="组合 97"/>
          <p:cNvGrpSpPr/>
          <p:nvPr/>
        </p:nvGrpSpPr>
        <p:grpSpPr>
          <a:xfrm>
            <a:off x="1715252" y="3417639"/>
            <a:ext cx="253699" cy="246188"/>
            <a:chOff x="1691680" y="3417639"/>
            <a:chExt cx="253699" cy="246188"/>
          </a:xfrm>
        </p:grpSpPr>
        <p:sp>
          <p:nvSpPr>
            <p:cNvPr id="91" name="Freeform 17"/>
            <p:cNvSpPr>
              <a:spLocks noEditPoints="1"/>
            </p:cNvSpPr>
            <p:nvPr/>
          </p:nvSpPr>
          <p:spPr bwMode="auto">
            <a:xfrm>
              <a:off x="1691680" y="3417639"/>
              <a:ext cx="253699" cy="246188"/>
            </a:xfrm>
            <a:custGeom>
              <a:avLst/>
              <a:gdLst>
                <a:gd name="T0" fmla="*/ 117 w 128"/>
                <a:gd name="T1" fmla="*/ 0 h 122"/>
                <a:gd name="T2" fmla="*/ 11 w 128"/>
                <a:gd name="T3" fmla="*/ 0 h 122"/>
                <a:gd name="T4" fmla="*/ 0 w 128"/>
                <a:gd name="T5" fmla="*/ 11 h 122"/>
                <a:gd name="T6" fmla="*/ 0 w 128"/>
                <a:gd name="T7" fmla="*/ 93 h 122"/>
                <a:gd name="T8" fmla="*/ 11 w 128"/>
                <a:gd name="T9" fmla="*/ 104 h 122"/>
                <a:gd name="T10" fmla="*/ 43 w 128"/>
                <a:gd name="T11" fmla="*/ 104 h 122"/>
                <a:gd name="T12" fmla="*/ 37 w 128"/>
                <a:gd name="T13" fmla="*/ 110 h 122"/>
                <a:gd name="T14" fmla="*/ 34 w 128"/>
                <a:gd name="T15" fmla="*/ 113 h 122"/>
                <a:gd name="T16" fmla="*/ 34 w 128"/>
                <a:gd name="T17" fmla="*/ 118 h 122"/>
                <a:gd name="T18" fmla="*/ 42 w 128"/>
                <a:gd name="T19" fmla="*/ 122 h 122"/>
                <a:gd name="T20" fmla="*/ 86 w 128"/>
                <a:gd name="T21" fmla="*/ 122 h 122"/>
                <a:gd name="T22" fmla="*/ 94 w 128"/>
                <a:gd name="T23" fmla="*/ 118 h 122"/>
                <a:gd name="T24" fmla="*/ 94 w 128"/>
                <a:gd name="T25" fmla="*/ 113 h 122"/>
                <a:gd name="T26" fmla="*/ 91 w 128"/>
                <a:gd name="T27" fmla="*/ 110 h 122"/>
                <a:gd name="T28" fmla="*/ 85 w 128"/>
                <a:gd name="T29" fmla="*/ 104 h 122"/>
                <a:gd name="T30" fmla="*/ 117 w 128"/>
                <a:gd name="T31" fmla="*/ 104 h 122"/>
                <a:gd name="T32" fmla="*/ 128 w 128"/>
                <a:gd name="T33" fmla="*/ 93 h 122"/>
                <a:gd name="T34" fmla="*/ 128 w 128"/>
                <a:gd name="T35" fmla="*/ 11 h 122"/>
                <a:gd name="T36" fmla="*/ 117 w 128"/>
                <a:gd name="T37" fmla="*/ 0 h 122"/>
                <a:gd name="T38" fmla="*/ 88 w 128"/>
                <a:gd name="T39" fmla="*/ 113 h 122"/>
                <a:gd name="T40" fmla="*/ 90 w 128"/>
                <a:gd name="T41" fmla="*/ 116 h 122"/>
                <a:gd name="T42" fmla="*/ 90 w 128"/>
                <a:gd name="T43" fmla="*/ 116 h 122"/>
                <a:gd name="T44" fmla="*/ 86 w 128"/>
                <a:gd name="T45" fmla="*/ 118 h 122"/>
                <a:gd name="T46" fmla="*/ 42 w 128"/>
                <a:gd name="T47" fmla="*/ 118 h 122"/>
                <a:gd name="T48" fmla="*/ 38 w 128"/>
                <a:gd name="T49" fmla="*/ 116 h 122"/>
                <a:gd name="T50" fmla="*/ 38 w 128"/>
                <a:gd name="T51" fmla="*/ 116 h 122"/>
                <a:gd name="T52" fmla="*/ 38 w 128"/>
                <a:gd name="T53" fmla="*/ 116 h 122"/>
                <a:gd name="T54" fmla="*/ 40 w 128"/>
                <a:gd name="T55" fmla="*/ 113 h 122"/>
                <a:gd name="T56" fmla="*/ 48 w 128"/>
                <a:gd name="T57" fmla="*/ 104 h 122"/>
                <a:gd name="T58" fmla="*/ 80 w 128"/>
                <a:gd name="T59" fmla="*/ 104 h 122"/>
                <a:gd name="T60" fmla="*/ 88 w 128"/>
                <a:gd name="T61" fmla="*/ 113 h 122"/>
                <a:gd name="T62" fmla="*/ 120 w 128"/>
                <a:gd name="T63" fmla="*/ 93 h 122"/>
                <a:gd name="T64" fmla="*/ 117 w 128"/>
                <a:gd name="T65" fmla="*/ 96 h 122"/>
                <a:gd name="T66" fmla="*/ 11 w 128"/>
                <a:gd name="T67" fmla="*/ 96 h 122"/>
                <a:gd name="T68" fmla="*/ 8 w 128"/>
                <a:gd name="T69" fmla="*/ 93 h 122"/>
                <a:gd name="T70" fmla="*/ 8 w 128"/>
                <a:gd name="T71" fmla="*/ 11 h 122"/>
                <a:gd name="T72" fmla="*/ 11 w 128"/>
                <a:gd name="T73" fmla="*/ 8 h 122"/>
                <a:gd name="T74" fmla="*/ 117 w 128"/>
                <a:gd name="T75" fmla="*/ 8 h 122"/>
                <a:gd name="T76" fmla="*/ 120 w 128"/>
                <a:gd name="T77" fmla="*/ 11 h 122"/>
                <a:gd name="T78" fmla="*/ 120 w 128"/>
                <a:gd name="T79" fmla="*/ 9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2">
                  <a:moveTo>
                    <a:pt x="117" y="0"/>
                  </a:moveTo>
                  <a:cubicBezTo>
                    <a:pt x="11" y="0"/>
                    <a:pt x="11" y="0"/>
                    <a:pt x="11" y="0"/>
                  </a:cubicBezTo>
                  <a:cubicBezTo>
                    <a:pt x="5" y="0"/>
                    <a:pt x="0" y="5"/>
                    <a:pt x="0" y="11"/>
                  </a:cubicBezTo>
                  <a:cubicBezTo>
                    <a:pt x="0" y="93"/>
                    <a:pt x="0" y="93"/>
                    <a:pt x="0" y="93"/>
                  </a:cubicBezTo>
                  <a:cubicBezTo>
                    <a:pt x="0" y="99"/>
                    <a:pt x="5" y="104"/>
                    <a:pt x="11" y="104"/>
                  </a:cubicBezTo>
                  <a:cubicBezTo>
                    <a:pt x="43" y="104"/>
                    <a:pt x="43" y="104"/>
                    <a:pt x="43" y="104"/>
                  </a:cubicBezTo>
                  <a:cubicBezTo>
                    <a:pt x="41" y="106"/>
                    <a:pt x="39" y="109"/>
                    <a:pt x="37" y="110"/>
                  </a:cubicBezTo>
                  <a:cubicBezTo>
                    <a:pt x="36" y="111"/>
                    <a:pt x="35" y="112"/>
                    <a:pt x="34" y="113"/>
                  </a:cubicBezTo>
                  <a:cubicBezTo>
                    <a:pt x="34" y="114"/>
                    <a:pt x="33" y="116"/>
                    <a:pt x="34" y="118"/>
                  </a:cubicBezTo>
                  <a:cubicBezTo>
                    <a:pt x="35" y="120"/>
                    <a:pt x="37" y="122"/>
                    <a:pt x="42" y="122"/>
                  </a:cubicBezTo>
                  <a:cubicBezTo>
                    <a:pt x="86" y="122"/>
                    <a:pt x="86" y="122"/>
                    <a:pt x="86" y="122"/>
                  </a:cubicBezTo>
                  <a:cubicBezTo>
                    <a:pt x="91" y="122"/>
                    <a:pt x="93" y="120"/>
                    <a:pt x="94" y="118"/>
                  </a:cubicBezTo>
                  <a:cubicBezTo>
                    <a:pt x="95" y="116"/>
                    <a:pt x="94" y="114"/>
                    <a:pt x="94" y="113"/>
                  </a:cubicBezTo>
                  <a:cubicBezTo>
                    <a:pt x="93" y="112"/>
                    <a:pt x="92" y="111"/>
                    <a:pt x="91" y="110"/>
                  </a:cubicBezTo>
                  <a:cubicBezTo>
                    <a:pt x="89" y="109"/>
                    <a:pt x="87" y="106"/>
                    <a:pt x="85" y="104"/>
                  </a:cubicBezTo>
                  <a:cubicBezTo>
                    <a:pt x="117" y="104"/>
                    <a:pt x="117" y="104"/>
                    <a:pt x="117" y="104"/>
                  </a:cubicBezTo>
                  <a:cubicBezTo>
                    <a:pt x="123" y="104"/>
                    <a:pt x="128" y="99"/>
                    <a:pt x="128" y="93"/>
                  </a:cubicBezTo>
                  <a:cubicBezTo>
                    <a:pt x="128" y="11"/>
                    <a:pt x="128" y="11"/>
                    <a:pt x="128" y="11"/>
                  </a:cubicBezTo>
                  <a:cubicBezTo>
                    <a:pt x="128" y="5"/>
                    <a:pt x="123" y="0"/>
                    <a:pt x="117" y="0"/>
                  </a:cubicBezTo>
                  <a:close/>
                  <a:moveTo>
                    <a:pt x="88" y="113"/>
                  </a:moveTo>
                  <a:cubicBezTo>
                    <a:pt x="89" y="114"/>
                    <a:pt x="90" y="115"/>
                    <a:pt x="90" y="116"/>
                  </a:cubicBezTo>
                  <a:cubicBezTo>
                    <a:pt x="90" y="116"/>
                    <a:pt x="91" y="116"/>
                    <a:pt x="90" y="116"/>
                  </a:cubicBezTo>
                  <a:cubicBezTo>
                    <a:pt x="90" y="117"/>
                    <a:pt x="88" y="118"/>
                    <a:pt x="86" y="118"/>
                  </a:cubicBezTo>
                  <a:cubicBezTo>
                    <a:pt x="42" y="118"/>
                    <a:pt x="42" y="118"/>
                    <a:pt x="42" y="118"/>
                  </a:cubicBezTo>
                  <a:cubicBezTo>
                    <a:pt x="40" y="118"/>
                    <a:pt x="38" y="117"/>
                    <a:pt x="38" y="116"/>
                  </a:cubicBezTo>
                  <a:cubicBezTo>
                    <a:pt x="38" y="116"/>
                    <a:pt x="38" y="116"/>
                    <a:pt x="38" y="116"/>
                  </a:cubicBezTo>
                  <a:cubicBezTo>
                    <a:pt x="38" y="116"/>
                    <a:pt x="38" y="116"/>
                    <a:pt x="38" y="116"/>
                  </a:cubicBezTo>
                  <a:cubicBezTo>
                    <a:pt x="38" y="115"/>
                    <a:pt x="39" y="114"/>
                    <a:pt x="40" y="113"/>
                  </a:cubicBezTo>
                  <a:cubicBezTo>
                    <a:pt x="44" y="109"/>
                    <a:pt x="47" y="106"/>
                    <a:pt x="48" y="104"/>
                  </a:cubicBezTo>
                  <a:cubicBezTo>
                    <a:pt x="80" y="104"/>
                    <a:pt x="80" y="104"/>
                    <a:pt x="80" y="104"/>
                  </a:cubicBezTo>
                  <a:cubicBezTo>
                    <a:pt x="81" y="106"/>
                    <a:pt x="84" y="109"/>
                    <a:pt x="88" y="113"/>
                  </a:cubicBezTo>
                  <a:close/>
                  <a:moveTo>
                    <a:pt x="120" y="93"/>
                  </a:moveTo>
                  <a:cubicBezTo>
                    <a:pt x="120" y="95"/>
                    <a:pt x="119" y="96"/>
                    <a:pt x="117" y="96"/>
                  </a:cubicBezTo>
                  <a:cubicBezTo>
                    <a:pt x="11" y="96"/>
                    <a:pt x="11" y="96"/>
                    <a:pt x="11" y="96"/>
                  </a:cubicBezTo>
                  <a:cubicBezTo>
                    <a:pt x="9" y="96"/>
                    <a:pt x="8" y="95"/>
                    <a:pt x="8" y="93"/>
                  </a:cubicBezTo>
                  <a:cubicBezTo>
                    <a:pt x="8" y="11"/>
                    <a:pt x="8" y="11"/>
                    <a:pt x="8" y="11"/>
                  </a:cubicBezTo>
                  <a:cubicBezTo>
                    <a:pt x="8" y="9"/>
                    <a:pt x="9" y="8"/>
                    <a:pt x="11" y="8"/>
                  </a:cubicBezTo>
                  <a:cubicBezTo>
                    <a:pt x="117" y="8"/>
                    <a:pt x="117" y="8"/>
                    <a:pt x="117" y="8"/>
                  </a:cubicBezTo>
                  <a:cubicBezTo>
                    <a:pt x="119" y="8"/>
                    <a:pt x="120" y="9"/>
                    <a:pt x="120" y="11"/>
                  </a:cubicBezTo>
                  <a:lnTo>
                    <a:pt x="120" y="93"/>
                  </a:ln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92" name="Freeform 18"/>
            <p:cNvSpPr>
              <a:spLocks noEditPoints="1"/>
            </p:cNvSpPr>
            <p:nvPr/>
          </p:nvSpPr>
          <p:spPr bwMode="auto">
            <a:xfrm>
              <a:off x="1723392" y="3450186"/>
              <a:ext cx="190274" cy="128518"/>
            </a:xfrm>
            <a:custGeom>
              <a:avLst/>
              <a:gdLst>
                <a:gd name="T0" fmla="*/ 89 w 96"/>
                <a:gd name="T1" fmla="*/ 0 h 64"/>
                <a:gd name="T2" fmla="*/ 7 w 96"/>
                <a:gd name="T3" fmla="*/ 0 h 64"/>
                <a:gd name="T4" fmla="*/ 0 w 96"/>
                <a:gd name="T5" fmla="*/ 7 h 64"/>
                <a:gd name="T6" fmla="*/ 0 w 96"/>
                <a:gd name="T7" fmla="*/ 57 h 64"/>
                <a:gd name="T8" fmla="*/ 7 w 96"/>
                <a:gd name="T9" fmla="*/ 64 h 64"/>
                <a:gd name="T10" fmla="*/ 89 w 96"/>
                <a:gd name="T11" fmla="*/ 64 h 64"/>
                <a:gd name="T12" fmla="*/ 96 w 96"/>
                <a:gd name="T13" fmla="*/ 57 h 64"/>
                <a:gd name="T14" fmla="*/ 96 w 96"/>
                <a:gd name="T15" fmla="*/ 7 h 64"/>
                <a:gd name="T16" fmla="*/ 89 w 96"/>
                <a:gd name="T17" fmla="*/ 0 h 64"/>
                <a:gd name="T18" fmla="*/ 92 w 96"/>
                <a:gd name="T19" fmla="*/ 57 h 64"/>
                <a:gd name="T20" fmla="*/ 89 w 96"/>
                <a:gd name="T21" fmla="*/ 60 h 64"/>
                <a:gd name="T22" fmla="*/ 7 w 96"/>
                <a:gd name="T23" fmla="*/ 60 h 64"/>
                <a:gd name="T24" fmla="*/ 4 w 96"/>
                <a:gd name="T25" fmla="*/ 57 h 64"/>
                <a:gd name="T26" fmla="*/ 4 w 96"/>
                <a:gd name="T27" fmla="*/ 7 h 64"/>
                <a:gd name="T28" fmla="*/ 7 w 96"/>
                <a:gd name="T29" fmla="*/ 4 h 64"/>
                <a:gd name="T30" fmla="*/ 89 w 96"/>
                <a:gd name="T31" fmla="*/ 4 h 64"/>
                <a:gd name="T32" fmla="*/ 92 w 96"/>
                <a:gd name="T33" fmla="*/ 7 h 64"/>
                <a:gd name="T34" fmla="*/ 92 w 96"/>
                <a:gd name="T35"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64">
                  <a:moveTo>
                    <a:pt x="89" y="0"/>
                  </a:moveTo>
                  <a:cubicBezTo>
                    <a:pt x="7" y="0"/>
                    <a:pt x="7" y="0"/>
                    <a:pt x="7" y="0"/>
                  </a:cubicBezTo>
                  <a:cubicBezTo>
                    <a:pt x="3" y="0"/>
                    <a:pt x="0" y="3"/>
                    <a:pt x="0" y="7"/>
                  </a:cubicBezTo>
                  <a:cubicBezTo>
                    <a:pt x="0" y="57"/>
                    <a:pt x="0" y="57"/>
                    <a:pt x="0" y="57"/>
                  </a:cubicBezTo>
                  <a:cubicBezTo>
                    <a:pt x="0" y="61"/>
                    <a:pt x="3" y="64"/>
                    <a:pt x="7" y="64"/>
                  </a:cubicBezTo>
                  <a:cubicBezTo>
                    <a:pt x="89" y="64"/>
                    <a:pt x="89" y="64"/>
                    <a:pt x="89" y="64"/>
                  </a:cubicBezTo>
                  <a:cubicBezTo>
                    <a:pt x="93" y="64"/>
                    <a:pt x="96" y="61"/>
                    <a:pt x="96" y="57"/>
                  </a:cubicBezTo>
                  <a:cubicBezTo>
                    <a:pt x="96" y="7"/>
                    <a:pt x="96" y="7"/>
                    <a:pt x="96" y="7"/>
                  </a:cubicBezTo>
                  <a:cubicBezTo>
                    <a:pt x="96" y="3"/>
                    <a:pt x="93" y="0"/>
                    <a:pt x="89" y="0"/>
                  </a:cubicBezTo>
                  <a:close/>
                  <a:moveTo>
                    <a:pt x="92" y="57"/>
                  </a:moveTo>
                  <a:cubicBezTo>
                    <a:pt x="92" y="59"/>
                    <a:pt x="91" y="60"/>
                    <a:pt x="89" y="60"/>
                  </a:cubicBezTo>
                  <a:cubicBezTo>
                    <a:pt x="7" y="60"/>
                    <a:pt x="7" y="60"/>
                    <a:pt x="7" y="60"/>
                  </a:cubicBezTo>
                  <a:cubicBezTo>
                    <a:pt x="5" y="60"/>
                    <a:pt x="4" y="59"/>
                    <a:pt x="4" y="57"/>
                  </a:cubicBezTo>
                  <a:cubicBezTo>
                    <a:pt x="4" y="7"/>
                    <a:pt x="4" y="7"/>
                    <a:pt x="4" y="7"/>
                  </a:cubicBezTo>
                  <a:cubicBezTo>
                    <a:pt x="4" y="5"/>
                    <a:pt x="5" y="4"/>
                    <a:pt x="7" y="4"/>
                  </a:cubicBezTo>
                  <a:cubicBezTo>
                    <a:pt x="89" y="4"/>
                    <a:pt x="89" y="4"/>
                    <a:pt x="89" y="4"/>
                  </a:cubicBezTo>
                  <a:cubicBezTo>
                    <a:pt x="91" y="4"/>
                    <a:pt x="92" y="5"/>
                    <a:pt x="92" y="7"/>
                  </a:cubicBezTo>
                  <a:lnTo>
                    <a:pt x="92" y="57"/>
                  </a:ln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93" name="Freeform 19"/>
            <p:cNvSpPr>
              <a:spLocks noEditPoints="1"/>
            </p:cNvSpPr>
            <p:nvPr/>
          </p:nvSpPr>
          <p:spPr bwMode="auto">
            <a:xfrm>
              <a:off x="1806846" y="3582877"/>
              <a:ext cx="23367" cy="24202"/>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94" name="Freeform 20"/>
            <p:cNvSpPr>
              <a:spLocks/>
            </p:cNvSpPr>
            <p:nvPr/>
          </p:nvSpPr>
          <p:spPr bwMode="auto">
            <a:xfrm>
              <a:off x="1786817" y="3514445"/>
              <a:ext cx="23367" cy="48403"/>
            </a:xfrm>
            <a:custGeom>
              <a:avLst/>
              <a:gdLst>
                <a:gd name="T0" fmla="*/ 9 w 12"/>
                <a:gd name="T1" fmla="*/ 0 h 24"/>
                <a:gd name="T2" fmla="*/ 3 w 12"/>
                <a:gd name="T3" fmla="*/ 0 h 24"/>
                <a:gd name="T4" fmla="*/ 0 w 12"/>
                <a:gd name="T5" fmla="*/ 3 h 24"/>
                <a:gd name="T6" fmla="*/ 0 w 12"/>
                <a:gd name="T7" fmla="*/ 21 h 24"/>
                <a:gd name="T8" fmla="*/ 3 w 12"/>
                <a:gd name="T9" fmla="*/ 24 h 24"/>
                <a:gd name="T10" fmla="*/ 9 w 12"/>
                <a:gd name="T11" fmla="*/ 24 h 24"/>
                <a:gd name="T12" fmla="*/ 12 w 12"/>
                <a:gd name="T13" fmla="*/ 21 h 24"/>
                <a:gd name="T14" fmla="*/ 12 w 12"/>
                <a:gd name="T15" fmla="*/ 3 h 24"/>
                <a:gd name="T16" fmla="*/ 9 w 12"/>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4">
                  <a:moveTo>
                    <a:pt x="9" y="0"/>
                  </a:moveTo>
                  <a:cubicBezTo>
                    <a:pt x="3" y="0"/>
                    <a:pt x="3" y="0"/>
                    <a:pt x="3" y="0"/>
                  </a:cubicBezTo>
                  <a:cubicBezTo>
                    <a:pt x="1" y="0"/>
                    <a:pt x="0" y="1"/>
                    <a:pt x="0" y="3"/>
                  </a:cubicBezTo>
                  <a:cubicBezTo>
                    <a:pt x="0" y="21"/>
                    <a:pt x="0" y="21"/>
                    <a:pt x="0" y="21"/>
                  </a:cubicBezTo>
                  <a:cubicBezTo>
                    <a:pt x="0" y="22"/>
                    <a:pt x="1" y="24"/>
                    <a:pt x="3" y="24"/>
                  </a:cubicBezTo>
                  <a:cubicBezTo>
                    <a:pt x="9" y="24"/>
                    <a:pt x="9" y="24"/>
                    <a:pt x="9" y="24"/>
                  </a:cubicBezTo>
                  <a:cubicBezTo>
                    <a:pt x="11" y="24"/>
                    <a:pt x="12" y="22"/>
                    <a:pt x="12" y="21"/>
                  </a:cubicBezTo>
                  <a:cubicBezTo>
                    <a:pt x="12" y="3"/>
                    <a:pt x="12" y="3"/>
                    <a:pt x="12" y="3"/>
                  </a:cubicBezTo>
                  <a:cubicBezTo>
                    <a:pt x="12" y="1"/>
                    <a:pt x="11" y="0"/>
                    <a:pt x="9" y="0"/>
                  </a:cubicBez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95" name="Freeform 21"/>
            <p:cNvSpPr>
              <a:spLocks/>
            </p:cNvSpPr>
            <p:nvPr/>
          </p:nvSpPr>
          <p:spPr bwMode="auto">
            <a:xfrm>
              <a:off x="1866098" y="3466042"/>
              <a:ext cx="23367" cy="96806"/>
            </a:xfrm>
            <a:custGeom>
              <a:avLst/>
              <a:gdLst>
                <a:gd name="T0" fmla="*/ 9 w 12"/>
                <a:gd name="T1" fmla="*/ 0 h 48"/>
                <a:gd name="T2" fmla="*/ 3 w 12"/>
                <a:gd name="T3" fmla="*/ 0 h 48"/>
                <a:gd name="T4" fmla="*/ 0 w 12"/>
                <a:gd name="T5" fmla="*/ 3 h 48"/>
                <a:gd name="T6" fmla="*/ 0 w 12"/>
                <a:gd name="T7" fmla="*/ 45 h 48"/>
                <a:gd name="T8" fmla="*/ 3 w 12"/>
                <a:gd name="T9" fmla="*/ 48 h 48"/>
                <a:gd name="T10" fmla="*/ 9 w 12"/>
                <a:gd name="T11" fmla="*/ 48 h 48"/>
                <a:gd name="T12" fmla="*/ 12 w 12"/>
                <a:gd name="T13" fmla="*/ 45 h 48"/>
                <a:gd name="T14" fmla="*/ 12 w 12"/>
                <a:gd name="T15" fmla="*/ 3 h 48"/>
                <a:gd name="T16" fmla="*/ 9 w 1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48">
                  <a:moveTo>
                    <a:pt x="9" y="0"/>
                  </a:moveTo>
                  <a:cubicBezTo>
                    <a:pt x="3" y="0"/>
                    <a:pt x="3" y="0"/>
                    <a:pt x="3" y="0"/>
                  </a:cubicBezTo>
                  <a:cubicBezTo>
                    <a:pt x="1" y="0"/>
                    <a:pt x="0" y="1"/>
                    <a:pt x="0" y="3"/>
                  </a:cubicBezTo>
                  <a:cubicBezTo>
                    <a:pt x="0" y="45"/>
                    <a:pt x="0" y="45"/>
                    <a:pt x="0" y="45"/>
                  </a:cubicBezTo>
                  <a:cubicBezTo>
                    <a:pt x="0" y="47"/>
                    <a:pt x="1" y="48"/>
                    <a:pt x="3" y="48"/>
                  </a:cubicBezTo>
                  <a:cubicBezTo>
                    <a:pt x="9" y="48"/>
                    <a:pt x="9" y="48"/>
                    <a:pt x="9" y="48"/>
                  </a:cubicBezTo>
                  <a:cubicBezTo>
                    <a:pt x="11" y="48"/>
                    <a:pt x="12" y="47"/>
                    <a:pt x="12" y="45"/>
                  </a:cubicBezTo>
                  <a:cubicBezTo>
                    <a:pt x="12" y="3"/>
                    <a:pt x="12" y="3"/>
                    <a:pt x="12" y="3"/>
                  </a:cubicBezTo>
                  <a:cubicBezTo>
                    <a:pt x="12" y="1"/>
                    <a:pt x="11" y="0"/>
                    <a:pt x="9" y="0"/>
                  </a:cubicBez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96" name="Freeform 22"/>
            <p:cNvSpPr>
              <a:spLocks/>
            </p:cNvSpPr>
            <p:nvPr/>
          </p:nvSpPr>
          <p:spPr bwMode="auto">
            <a:xfrm>
              <a:off x="1826040" y="3498589"/>
              <a:ext cx="24201" cy="64259"/>
            </a:xfrm>
            <a:custGeom>
              <a:avLst/>
              <a:gdLst>
                <a:gd name="T0" fmla="*/ 9 w 12"/>
                <a:gd name="T1" fmla="*/ 0 h 32"/>
                <a:gd name="T2" fmla="*/ 3 w 12"/>
                <a:gd name="T3" fmla="*/ 0 h 32"/>
                <a:gd name="T4" fmla="*/ 0 w 12"/>
                <a:gd name="T5" fmla="*/ 3 h 32"/>
                <a:gd name="T6" fmla="*/ 0 w 12"/>
                <a:gd name="T7" fmla="*/ 29 h 32"/>
                <a:gd name="T8" fmla="*/ 3 w 12"/>
                <a:gd name="T9" fmla="*/ 32 h 32"/>
                <a:gd name="T10" fmla="*/ 9 w 12"/>
                <a:gd name="T11" fmla="*/ 32 h 32"/>
                <a:gd name="T12" fmla="*/ 12 w 12"/>
                <a:gd name="T13" fmla="*/ 29 h 32"/>
                <a:gd name="T14" fmla="*/ 12 w 12"/>
                <a:gd name="T15" fmla="*/ 3 h 32"/>
                <a:gd name="T16" fmla="*/ 9 w 12"/>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32">
                  <a:moveTo>
                    <a:pt x="9" y="0"/>
                  </a:moveTo>
                  <a:cubicBezTo>
                    <a:pt x="3" y="0"/>
                    <a:pt x="3" y="0"/>
                    <a:pt x="3" y="0"/>
                  </a:cubicBezTo>
                  <a:cubicBezTo>
                    <a:pt x="1" y="0"/>
                    <a:pt x="0" y="1"/>
                    <a:pt x="0" y="3"/>
                  </a:cubicBezTo>
                  <a:cubicBezTo>
                    <a:pt x="0" y="29"/>
                    <a:pt x="0" y="29"/>
                    <a:pt x="0" y="29"/>
                  </a:cubicBezTo>
                  <a:cubicBezTo>
                    <a:pt x="0" y="31"/>
                    <a:pt x="1" y="32"/>
                    <a:pt x="3" y="32"/>
                  </a:cubicBezTo>
                  <a:cubicBezTo>
                    <a:pt x="9" y="32"/>
                    <a:pt x="9" y="32"/>
                    <a:pt x="9" y="32"/>
                  </a:cubicBezTo>
                  <a:cubicBezTo>
                    <a:pt x="11" y="32"/>
                    <a:pt x="12" y="31"/>
                    <a:pt x="12" y="29"/>
                  </a:cubicBezTo>
                  <a:cubicBezTo>
                    <a:pt x="12" y="3"/>
                    <a:pt x="12" y="3"/>
                    <a:pt x="12" y="3"/>
                  </a:cubicBezTo>
                  <a:cubicBezTo>
                    <a:pt x="12" y="1"/>
                    <a:pt x="11" y="0"/>
                    <a:pt x="9" y="0"/>
                  </a:cubicBez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cs typeface="+mn-ea"/>
                <a:sym typeface="+mn-lt"/>
              </a:endParaRPr>
            </a:p>
          </p:txBody>
        </p:sp>
        <p:sp>
          <p:nvSpPr>
            <p:cNvPr id="97" name="Freeform 23"/>
            <p:cNvSpPr>
              <a:spLocks/>
            </p:cNvSpPr>
            <p:nvPr/>
          </p:nvSpPr>
          <p:spPr bwMode="auto">
            <a:xfrm>
              <a:off x="1746759" y="3482733"/>
              <a:ext cx="24201" cy="80115"/>
            </a:xfrm>
            <a:custGeom>
              <a:avLst/>
              <a:gdLst>
                <a:gd name="T0" fmla="*/ 9 w 12"/>
                <a:gd name="T1" fmla="*/ 0 h 40"/>
                <a:gd name="T2" fmla="*/ 3 w 12"/>
                <a:gd name="T3" fmla="*/ 0 h 40"/>
                <a:gd name="T4" fmla="*/ 0 w 12"/>
                <a:gd name="T5" fmla="*/ 3 h 40"/>
                <a:gd name="T6" fmla="*/ 0 w 12"/>
                <a:gd name="T7" fmla="*/ 37 h 40"/>
                <a:gd name="T8" fmla="*/ 3 w 12"/>
                <a:gd name="T9" fmla="*/ 40 h 40"/>
                <a:gd name="T10" fmla="*/ 9 w 12"/>
                <a:gd name="T11" fmla="*/ 40 h 40"/>
                <a:gd name="T12" fmla="*/ 12 w 12"/>
                <a:gd name="T13" fmla="*/ 37 h 40"/>
                <a:gd name="T14" fmla="*/ 12 w 12"/>
                <a:gd name="T15" fmla="*/ 3 h 40"/>
                <a:gd name="T16" fmla="*/ 9 w 12"/>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40">
                  <a:moveTo>
                    <a:pt x="9" y="0"/>
                  </a:moveTo>
                  <a:cubicBezTo>
                    <a:pt x="3" y="0"/>
                    <a:pt x="3" y="0"/>
                    <a:pt x="3" y="0"/>
                  </a:cubicBezTo>
                  <a:cubicBezTo>
                    <a:pt x="1" y="0"/>
                    <a:pt x="0" y="1"/>
                    <a:pt x="0" y="3"/>
                  </a:cubicBezTo>
                  <a:cubicBezTo>
                    <a:pt x="0" y="37"/>
                    <a:pt x="0" y="37"/>
                    <a:pt x="0" y="37"/>
                  </a:cubicBezTo>
                  <a:cubicBezTo>
                    <a:pt x="0" y="39"/>
                    <a:pt x="1" y="40"/>
                    <a:pt x="3" y="40"/>
                  </a:cubicBezTo>
                  <a:cubicBezTo>
                    <a:pt x="9" y="40"/>
                    <a:pt x="9" y="40"/>
                    <a:pt x="9" y="40"/>
                  </a:cubicBezTo>
                  <a:cubicBezTo>
                    <a:pt x="11" y="40"/>
                    <a:pt x="12" y="39"/>
                    <a:pt x="12" y="37"/>
                  </a:cubicBezTo>
                  <a:cubicBezTo>
                    <a:pt x="12" y="3"/>
                    <a:pt x="12" y="3"/>
                    <a:pt x="12" y="3"/>
                  </a:cubicBezTo>
                  <a:cubicBezTo>
                    <a:pt x="12" y="1"/>
                    <a:pt x="11" y="0"/>
                    <a:pt x="9" y="0"/>
                  </a:cubicBezTo>
                  <a:close/>
                </a:path>
              </a:pathLst>
            </a:custGeom>
            <a:solidFill>
              <a:srgbClr val="005D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grpSp>
      <p:pic>
        <p:nvPicPr>
          <p:cNvPr id="2" name="图片 1"/>
          <p:cNvPicPr>
            <a:picLocks noChangeAspect="1"/>
          </p:cNvPicPr>
          <p:nvPr/>
        </p:nvPicPr>
        <p:blipFill>
          <a:blip r:embed="rId9"/>
          <a:stretch>
            <a:fillRect/>
          </a:stretch>
        </p:blipFill>
        <p:spPr>
          <a:xfrm>
            <a:off x="0" y="0"/>
            <a:ext cx="9144000" cy="5143500"/>
          </a:xfrm>
          <a:prstGeom prst="rect">
            <a:avLst/>
          </a:prstGeom>
        </p:spPr>
      </p:pic>
    </p:spTree>
    <p:extLst>
      <p:ext uri="{BB962C8B-B14F-4D97-AF65-F5344CB8AC3E}">
        <p14:creationId xmlns:p14="http://schemas.microsoft.com/office/powerpoint/2010/main" val="7958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263"/>
            <a:ext cx="9144001" cy="5143500"/>
          </a:xfrm>
          <a:prstGeom prst="rect">
            <a:avLst/>
          </a:prstGeom>
        </p:spPr>
      </p:pic>
      <p:sp>
        <p:nvSpPr>
          <p:cNvPr id="3" name="矩形 2"/>
          <p:cNvSpPr/>
          <p:nvPr/>
        </p:nvSpPr>
        <p:spPr>
          <a:xfrm>
            <a:off x="0" y="0"/>
            <a:ext cx="9144000" cy="5143500"/>
          </a:xfrm>
          <a:prstGeom prst="rect">
            <a:avLst/>
          </a:prstGeom>
          <a:gradFill flip="none" rotWithShape="1">
            <a:gsLst>
              <a:gs pos="0">
                <a:srgbClr val="3992DB">
                  <a:alpha val="55000"/>
                </a:srgbClr>
              </a:gs>
              <a:gs pos="50000">
                <a:srgbClr val="005DA2">
                  <a:alpha val="88000"/>
                </a:srgbClr>
              </a:gs>
              <a:gs pos="100000">
                <a:srgbClr val="00467A">
                  <a:shade val="100000"/>
                  <a:satMod val="115000"/>
                  <a:alpha val="90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Rectangle 3"/>
          <p:cNvSpPr txBox="1">
            <a:spLocks noChangeArrowheads="1"/>
          </p:cNvSpPr>
          <p:nvPr/>
        </p:nvSpPr>
        <p:spPr>
          <a:xfrm>
            <a:off x="417077" y="1757123"/>
            <a:ext cx="8309843" cy="5024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7200" b="1" dirty="0">
                <a:solidFill>
                  <a:schemeClr val="bg1"/>
                </a:solidFill>
                <a:latin typeface="微软雅黑" panose="020B0503020204020204" pitchFamily="34" charset="-122"/>
                <a:ea typeface="微软雅黑" panose="020B0503020204020204" pitchFamily="34" charset="-122"/>
              </a:rPr>
              <a:t>谢   谢</a:t>
            </a:r>
          </a:p>
        </p:txBody>
      </p:sp>
      <p:grpSp>
        <p:nvGrpSpPr>
          <p:cNvPr id="49" name="组合 48"/>
          <p:cNvGrpSpPr/>
          <p:nvPr/>
        </p:nvGrpSpPr>
        <p:grpSpPr>
          <a:xfrm>
            <a:off x="5868144" y="2826960"/>
            <a:ext cx="432048" cy="432834"/>
            <a:chOff x="6084168" y="1274820"/>
            <a:chExt cx="432048" cy="432834"/>
          </a:xfrm>
        </p:grpSpPr>
        <p:sp>
          <p:nvSpPr>
            <p:cNvPr id="50"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5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2" name="组合 51"/>
          <p:cNvGrpSpPr/>
          <p:nvPr/>
        </p:nvGrpSpPr>
        <p:grpSpPr>
          <a:xfrm>
            <a:off x="4572000" y="2827353"/>
            <a:ext cx="432048" cy="432048"/>
            <a:chOff x="4788024" y="1275213"/>
            <a:chExt cx="432048" cy="432048"/>
          </a:xfrm>
        </p:grpSpPr>
        <p:sp>
          <p:nvSpPr>
            <p:cNvPr id="5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5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5" name="组合 54"/>
          <p:cNvGrpSpPr/>
          <p:nvPr/>
        </p:nvGrpSpPr>
        <p:grpSpPr>
          <a:xfrm>
            <a:off x="5220072" y="2826960"/>
            <a:ext cx="432833" cy="432834"/>
            <a:chOff x="5436096" y="1274820"/>
            <a:chExt cx="432833" cy="432834"/>
          </a:xfrm>
        </p:grpSpPr>
        <p:sp>
          <p:nvSpPr>
            <p:cNvPr id="5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5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8" name="组合 57"/>
          <p:cNvGrpSpPr/>
          <p:nvPr/>
        </p:nvGrpSpPr>
        <p:grpSpPr>
          <a:xfrm>
            <a:off x="3275856" y="2826960"/>
            <a:ext cx="432833" cy="432834"/>
            <a:chOff x="3491880" y="1274820"/>
            <a:chExt cx="432833" cy="432834"/>
          </a:xfrm>
        </p:grpSpPr>
        <p:sp>
          <p:nvSpPr>
            <p:cNvPr id="59"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6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1" name="组合 60"/>
          <p:cNvGrpSpPr/>
          <p:nvPr/>
        </p:nvGrpSpPr>
        <p:grpSpPr>
          <a:xfrm>
            <a:off x="3923928" y="2826960"/>
            <a:ext cx="432833" cy="432834"/>
            <a:chOff x="4139952" y="1274820"/>
            <a:chExt cx="432833" cy="432834"/>
          </a:xfrm>
        </p:grpSpPr>
        <p:sp>
          <p:nvSpPr>
            <p:cNvPr id="6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6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sp>
        <p:nvSpPr>
          <p:cNvPr id="4" name="矩形 3"/>
          <p:cNvSpPr/>
          <p:nvPr/>
        </p:nvSpPr>
        <p:spPr>
          <a:xfrm>
            <a:off x="0" y="4371950"/>
            <a:ext cx="9144000" cy="338554"/>
          </a:xfrm>
          <a:prstGeom prst="rect">
            <a:avLst/>
          </a:prstGeom>
        </p:spPr>
        <p:txBody>
          <a:bodyPr wrap="square">
            <a:spAutoFit/>
          </a:bodyPr>
          <a:lstStyle/>
          <a:p>
            <a:pPr algn="ctr"/>
            <a:r>
              <a:rPr lang="zh-CN" altLang="en-US" sz="1600" b="1" spc="300" dirty="0">
                <a:solidFill>
                  <a:schemeClr val="bg1"/>
                </a:solidFill>
                <a:latin typeface="微软雅黑" panose="020B0503020204020204" pitchFamily="34" charset="-122"/>
                <a:ea typeface="微软雅黑" panose="020B0503020204020204" pitchFamily="34" charset="-122"/>
              </a:rPr>
              <a:t>上海市闵行区教育局</a:t>
            </a:r>
            <a:endParaRPr lang="zh-CN" altLang="en-US" sz="1600" spc="300" dirty="0"/>
          </a:p>
        </p:txBody>
      </p:sp>
      <p:grpSp>
        <p:nvGrpSpPr>
          <p:cNvPr id="5" name="组合 4"/>
          <p:cNvGrpSpPr/>
          <p:nvPr/>
        </p:nvGrpSpPr>
        <p:grpSpPr>
          <a:xfrm>
            <a:off x="7446657" y="243739"/>
            <a:ext cx="1290943" cy="416661"/>
            <a:chOff x="7446657" y="243739"/>
            <a:chExt cx="1290943" cy="416661"/>
          </a:xfrm>
        </p:grpSpPr>
        <p:pic>
          <p:nvPicPr>
            <p:cNvPr id="28" name="图片 27"/>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t="1" r="-4293" b="-3816"/>
            <a:stretch/>
          </p:blipFill>
          <p:spPr>
            <a:xfrm>
              <a:off x="7446657" y="243739"/>
              <a:ext cx="1290943" cy="414531"/>
            </a:xfrm>
            <a:prstGeom prst="rect">
              <a:avLst/>
            </a:prstGeom>
          </p:spPr>
        </p:pic>
        <p:pic>
          <p:nvPicPr>
            <p:cNvPr id="27" name="图片 26"/>
            <p:cNvPicPr>
              <a:picLocks noChangeAspect="1"/>
            </p:cNvPicPr>
            <p:nvPr/>
          </p:nvPicPr>
          <p:blipFill rotWithShape="1">
            <a:blip r:embed="rId6" cstate="print">
              <a:extLst>
                <a:ext uri="{28A0092B-C50C-407E-A947-70E740481C1C}">
                  <a14:useLocalDpi xmlns:a14="http://schemas.microsoft.com/office/drawing/2010/main" val="0"/>
                </a:ext>
              </a:extLst>
            </a:blip>
            <a:srcRect t="1" r="58821" b="-3816"/>
            <a:stretch/>
          </p:blipFill>
          <p:spPr>
            <a:xfrm>
              <a:off x="7446657" y="245869"/>
              <a:ext cx="509719" cy="414531"/>
            </a:xfrm>
            <a:prstGeom prst="rect">
              <a:avLst/>
            </a:prstGeom>
          </p:spPr>
        </p:pic>
      </p:grpSp>
      <p:pic>
        <p:nvPicPr>
          <p:cNvPr id="6" name="图片 5"/>
          <p:cNvPicPr>
            <a:picLocks noChangeAspect="1"/>
          </p:cNvPicPr>
          <p:nvPr/>
        </p:nvPicPr>
        <p:blipFill>
          <a:blip r:embed="rId7"/>
          <a:stretch>
            <a:fillRect/>
          </a:stretch>
        </p:blipFill>
        <p:spPr>
          <a:xfrm>
            <a:off x="0" y="0"/>
            <a:ext cx="9144000" cy="5143500"/>
          </a:xfrm>
          <a:prstGeom prst="rect">
            <a:avLst/>
          </a:prstGeom>
        </p:spPr>
      </p:pic>
    </p:spTree>
    <p:extLst>
      <p:ext uri="{BB962C8B-B14F-4D97-AF65-F5344CB8AC3E}">
        <p14:creationId xmlns:p14="http://schemas.microsoft.com/office/powerpoint/2010/main" val="345371065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txBox="1">
            <a:spLocks/>
          </p:cNvSpPr>
          <p:nvPr/>
        </p:nvSpPr>
        <p:spPr>
          <a:xfrm>
            <a:off x="867224" y="915566"/>
            <a:ext cx="3061834" cy="504056"/>
          </a:xfrm>
          <a:prstGeom prst="rect">
            <a:avLst/>
          </a:prstGeom>
        </p:spPr>
        <p:txBody>
          <a:bodyPr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CN" altLang="en-US" b="1" dirty="0">
                <a:solidFill>
                  <a:schemeClr val="accent1"/>
                </a:solidFill>
                <a:latin typeface="微软雅黑" panose="020B0503020204020204" pitchFamily="34" charset="-122"/>
                <a:ea typeface="微软雅黑" panose="020B0503020204020204" pitchFamily="34" charset="-122"/>
              </a:rPr>
              <a:t>前言思考</a:t>
            </a:r>
            <a:r>
              <a:rPr lang="en-US" altLang="zh-CN" b="1" dirty="0">
                <a:solidFill>
                  <a:schemeClr val="accent1"/>
                </a:solidFill>
                <a:latin typeface="微软雅黑" panose="020B0503020204020204" pitchFamily="34" charset="-122"/>
                <a:ea typeface="微软雅黑" panose="020B0503020204020204" pitchFamily="34" charset="-122"/>
              </a:rPr>
              <a:t>/</a:t>
            </a:r>
            <a:r>
              <a:rPr lang="en-US" altLang="zh-CN" sz="1800" b="1" dirty="0">
                <a:solidFill>
                  <a:schemeClr val="accent1"/>
                </a:solidFill>
                <a:latin typeface="微软雅黑" panose="020B0503020204020204" pitchFamily="34" charset="-122"/>
                <a:ea typeface="微软雅黑" panose="020B0503020204020204" pitchFamily="34" charset="-122"/>
              </a:rPr>
              <a:t>PREFACE</a:t>
            </a:r>
            <a:endParaRPr lang="en-GB" sz="1800" b="1" dirty="0">
              <a:solidFill>
                <a:schemeClr val="accent1"/>
              </a:solidFill>
              <a:latin typeface="微软雅黑" panose="020B0503020204020204" pitchFamily="34" charset="-122"/>
              <a:ea typeface="微软雅黑" panose="020B0503020204020204" pitchFamily="34" charset="-122"/>
            </a:endParaRPr>
          </a:p>
        </p:txBody>
      </p:sp>
      <p:sp>
        <p:nvSpPr>
          <p:cNvPr id="5" name="TextBox 4"/>
          <p:cNvSpPr txBox="1"/>
          <p:nvPr/>
        </p:nvSpPr>
        <p:spPr>
          <a:xfrm>
            <a:off x="971415" y="1888951"/>
            <a:ext cx="6255872" cy="2289347"/>
          </a:xfrm>
          <a:prstGeom prst="rect">
            <a:avLst/>
          </a:prstGeom>
          <a:noFill/>
        </p:spPr>
        <p:txBody>
          <a:bodyPr wrap="square" lIns="68584" tIns="34291" rIns="68584" bIns="34291" rtlCol="0">
            <a:spAutoFit/>
          </a:bodyPr>
          <a:lstStyle/>
          <a:p>
            <a:pPr lvl="0" defTabSz="912813" eaLnBrk="0" hangingPunct="0">
              <a:lnSpc>
                <a:spcPct val="90000"/>
              </a:lnSpc>
              <a:spcBef>
                <a:spcPts val="1000"/>
              </a:spcBef>
              <a:defRPr/>
            </a:pPr>
            <a:r>
              <a:rPr lang="zh-CN" altLang="en-US" b="1" dirty="0">
                <a:solidFill>
                  <a:srgbClr val="2683C6"/>
                </a:solidFill>
                <a:latin typeface="微软雅黑" pitchFamily="34" charset="-122"/>
                <a:ea typeface="微软雅黑" pitchFamily="34" charset="-122"/>
              </a:rPr>
              <a:t>韦钰教授把教育发展大致地分为四个阶段</a:t>
            </a:r>
            <a:endParaRPr lang="en-US" altLang="zh-CN" sz="1050" dirty="0">
              <a:latin typeface="微软雅黑" panose="020B0503020204020204" pitchFamily="34" charset="-122"/>
              <a:ea typeface="微软雅黑" panose="020B0503020204020204" pitchFamily="34" charset="-122"/>
            </a:endParaRPr>
          </a:p>
          <a:p>
            <a:pPr lvl="0" defTabSz="912813" eaLnBrk="0" hangingPunct="0">
              <a:lnSpc>
                <a:spcPct val="90000"/>
              </a:lnSpc>
              <a:spcBef>
                <a:spcPts val="1000"/>
              </a:spcBef>
              <a:defRPr/>
            </a:pPr>
            <a:r>
              <a:rPr lang="en-US" altLang="zh-CN" sz="2400" dirty="0">
                <a:latin typeface="微软雅黑" panose="020B0503020204020204" pitchFamily="34" charset="-122"/>
                <a:ea typeface="微软雅黑" panose="020B0503020204020204" pitchFamily="34" charset="-122"/>
              </a:rPr>
              <a:t>      </a:t>
            </a:r>
            <a:r>
              <a:rPr lang="zh-CN" altLang="en-US" dirty="0">
                <a:solidFill>
                  <a:schemeClr val="tx1">
                    <a:lumMod val="85000"/>
                    <a:lumOff val="15000"/>
                  </a:schemeClr>
                </a:solidFill>
                <a:latin typeface="微软雅黑" pitchFamily="34" charset="-122"/>
                <a:ea typeface="微软雅黑" pitchFamily="34" charset="-122"/>
              </a:rPr>
              <a:t>第一阶段是与哲学的交叉</a:t>
            </a:r>
            <a:endParaRPr lang="en-US" altLang="zh-CN" dirty="0">
              <a:solidFill>
                <a:schemeClr val="tx1">
                  <a:lumMod val="85000"/>
                  <a:lumOff val="15000"/>
                </a:schemeClr>
              </a:solidFill>
              <a:latin typeface="微软雅黑" pitchFamily="34" charset="-122"/>
              <a:ea typeface="微软雅黑" pitchFamily="34" charset="-122"/>
            </a:endParaRPr>
          </a:p>
          <a:p>
            <a:pPr lvl="0" defTabSz="912813" eaLnBrk="0" hangingPunct="0">
              <a:lnSpc>
                <a:spcPct val="90000"/>
              </a:lnSpc>
              <a:spcBef>
                <a:spcPts val="1000"/>
              </a:spcBef>
              <a:defRPr/>
            </a:pPr>
            <a:r>
              <a:rPr lang="zh-CN" altLang="en-US" dirty="0">
                <a:solidFill>
                  <a:schemeClr val="tx1">
                    <a:lumMod val="85000"/>
                    <a:lumOff val="15000"/>
                  </a:schemeClr>
                </a:solidFill>
                <a:latin typeface="微软雅黑" pitchFamily="34" charset="-122"/>
                <a:ea typeface="微软雅黑" pitchFamily="34" charset="-122"/>
              </a:rPr>
              <a:t>       第二阶段是与心理学的交叉</a:t>
            </a:r>
            <a:endParaRPr lang="en-US" altLang="zh-CN" dirty="0">
              <a:solidFill>
                <a:schemeClr val="tx1">
                  <a:lumMod val="85000"/>
                  <a:lumOff val="15000"/>
                </a:schemeClr>
              </a:solidFill>
              <a:latin typeface="微软雅黑" pitchFamily="34" charset="-122"/>
              <a:ea typeface="微软雅黑" pitchFamily="34" charset="-122"/>
            </a:endParaRPr>
          </a:p>
          <a:p>
            <a:pPr lvl="0" defTabSz="912813" eaLnBrk="0" hangingPunct="0">
              <a:lnSpc>
                <a:spcPct val="90000"/>
              </a:lnSpc>
              <a:spcBef>
                <a:spcPts val="1000"/>
              </a:spcBef>
              <a:defRPr/>
            </a:pPr>
            <a:r>
              <a:rPr lang="zh-CN" altLang="en-US" dirty="0">
                <a:solidFill>
                  <a:schemeClr val="tx1">
                    <a:lumMod val="85000"/>
                    <a:lumOff val="15000"/>
                  </a:schemeClr>
                </a:solidFill>
                <a:latin typeface="微软雅黑" pitchFamily="34" charset="-122"/>
                <a:ea typeface="微软雅黑" pitchFamily="34" charset="-122"/>
              </a:rPr>
              <a:t>       第三阶段是与认知科学的交叉</a:t>
            </a:r>
            <a:endParaRPr lang="en-US" altLang="zh-CN" dirty="0">
              <a:solidFill>
                <a:schemeClr val="tx1">
                  <a:lumMod val="85000"/>
                  <a:lumOff val="15000"/>
                </a:schemeClr>
              </a:solidFill>
              <a:latin typeface="微软雅黑" pitchFamily="34" charset="-122"/>
              <a:ea typeface="微软雅黑" pitchFamily="34" charset="-122"/>
            </a:endParaRPr>
          </a:p>
          <a:p>
            <a:pPr lvl="0" defTabSz="912813" eaLnBrk="0" hangingPunct="0">
              <a:lnSpc>
                <a:spcPct val="90000"/>
              </a:lnSpc>
              <a:spcBef>
                <a:spcPts val="1000"/>
              </a:spcBef>
              <a:defRPr/>
            </a:pPr>
            <a:r>
              <a:rPr lang="zh-CN" altLang="en-US" dirty="0">
                <a:solidFill>
                  <a:schemeClr val="tx1">
                    <a:lumMod val="85000"/>
                    <a:lumOff val="15000"/>
                  </a:schemeClr>
                </a:solidFill>
                <a:latin typeface="微软雅黑" pitchFamily="34" charset="-122"/>
                <a:ea typeface="微软雅黑" pitchFamily="34" charset="-122"/>
              </a:rPr>
              <a:t>       第四阶段是与神经科学的交叉</a:t>
            </a:r>
            <a:endParaRPr lang="en-US" altLang="zh-CN" dirty="0">
              <a:solidFill>
                <a:schemeClr val="tx1">
                  <a:lumMod val="85000"/>
                  <a:lumOff val="15000"/>
                </a:schemeClr>
              </a:solidFill>
              <a:latin typeface="微软雅黑" pitchFamily="34" charset="-122"/>
              <a:ea typeface="微软雅黑" pitchFamily="34" charset="-122"/>
            </a:endParaRPr>
          </a:p>
          <a:p>
            <a:pPr lvl="0" defTabSz="912813" eaLnBrk="0" hangingPunct="0">
              <a:lnSpc>
                <a:spcPct val="90000"/>
              </a:lnSpc>
              <a:spcBef>
                <a:spcPts val="1000"/>
              </a:spcBef>
              <a:defRPr/>
            </a:pPr>
            <a:r>
              <a:rPr lang="en-US" altLang="zh-CN" dirty="0">
                <a:solidFill>
                  <a:schemeClr val="tx1">
                    <a:lumMod val="85000"/>
                    <a:lumOff val="15000"/>
                  </a:schemeClr>
                </a:solidFill>
                <a:latin typeface="微软雅黑" pitchFamily="34" charset="-122"/>
                <a:ea typeface="微软雅黑" pitchFamily="34" charset="-122"/>
              </a:rPr>
              <a:t>     </a:t>
            </a:r>
            <a:r>
              <a:rPr lang="zh-CN" altLang="en-US" dirty="0">
                <a:solidFill>
                  <a:schemeClr val="tx1">
                    <a:lumMod val="85000"/>
                    <a:lumOff val="15000"/>
                  </a:schemeClr>
                </a:solidFill>
                <a:latin typeface="微软雅黑" pitchFamily="34" charset="-122"/>
                <a:ea typeface="微软雅黑" pitchFamily="34" charset="-122"/>
              </a:rPr>
              <a:t>（教育实质上是在建构人脑）</a:t>
            </a:r>
            <a:endParaRPr lang="en-US" altLang="zh-CN" dirty="0">
              <a:solidFill>
                <a:schemeClr val="tx1">
                  <a:lumMod val="85000"/>
                  <a:lumOff val="15000"/>
                </a:schemeClr>
              </a:solidFill>
              <a:latin typeface="微软雅黑" pitchFamily="34" charset="-122"/>
              <a:ea typeface="微软雅黑" pitchFamily="34" charset="-122"/>
            </a:endParaRPr>
          </a:p>
        </p:txBody>
      </p:sp>
      <p:sp>
        <p:nvSpPr>
          <p:cNvPr id="11" name="Parallelogram 21"/>
          <p:cNvSpPr/>
          <p:nvPr/>
        </p:nvSpPr>
        <p:spPr>
          <a:xfrm>
            <a:off x="7136070" y="-2866"/>
            <a:ext cx="1658880" cy="3606733"/>
          </a:xfrm>
          <a:prstGeom prst="parallelogram">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arallelogram 22"/>
          <p:cNvSpPr/>
          <p:nvPr/>
        </p:nvSpPr>
        <p:spPr>
          <a:xfrm>
            <a:off x="7596336" y="1536767"/>
            <a:ext cx="1658880" cy="3606733"/>
          </a:xfrm>
          <a:prstGeom prst="parallelogram">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直接连接符 12"/>
          <p:cNvCxnSpPr/>
          <p:nvPr/>
        </p:nvCxnSpPr>
        <p:spPr>
          <a:xfrm>
            <a:off x="978872" y="1544039"/>
            <a:ext cx="547260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组合 25"/>
          <p:cNvGrpSpPr/>
          <p:nvPr/>
        </p:nvGrpSpPr>
        <p:grpSpPr>
          <a:xfrm>
            <a:off x="6152189" y="1077866"/>
            <a:ext cx="341135" cy="341756"/>
            <a:chOff x="6084168" y="1274820"/>
            <a:chExt cx="432048" cy="432834"/>
          </a:xfrm>
        </p:grpSpPr>
        <p:sp>
          <p:nvSpPr>
            <p:cNvPr id="27"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8"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3" name="组合 28"/>
          <p:cNvGrpSpPr/>
          <p:nvPr/>
        </p:nvGrpSpPr>
        <p:grpSpPr>
          <a:xfrm>
            <a:off x="5166969" y="1078093"/>
            <a:ext cx="341135" cy="341135"/>
            <a:chOff x="4788024" y="1275213"/>
            <a:chExt cx="432048" cy="432048"/>
          </a:xfrm>
        </p:grpSpPr>
        <p:sp>
          <p:nvSpPr>
            <p:cNvPr id="30"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31"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 name="组合 31"/>
          <p:cNvGrpSpPr/>
          <p:nvPr/>
        </p:nvGrpSpPr>
        <p:grpSpPr>
          <a:xfrm>
            <a:off x="5670405" y="1077866"/>
            <a:ext cx="341755" cy="341756"/>
            <a:chOff x="5436096" y="1274820"/>
            <a:chExt cx="432833" cy="432834"/>
          </a:xfrm>
        </p:grpSpPr>
        <p:sp>
          <p:nvSpPr>
            <p:cNvPr id="33"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34"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7" name="组合 34"/>
          <p:cNvGrpSpPr/>
          <p:nvPr/>
        </p:nvGrpSpPr>
        <p:grpSpPr>
          <a:xfrm>
            <a:off x="4158237" y="1077866"/>
            <a:ext cx="341755" cy="341756"/>
            <a:chOff x="3491880" y="1274820"/>
            <a:chExt cx="432833" cy="432834"/>
          </a:xfrm>
        </p:grpSpPr>
        <p:sp>
          <p:nvSpPr>
            <p:cNvPr id="36"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37"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8" name="组合 37"/>
          <p:cNvGrpSpPr/>
          <p:nvPr/>
        </p:nvGrpSpPr>
        <p:grpSpPr>
          <a:xfrm>
            <a:off x="4662293" y="1077866"/>
            <a:ext cx="341755" cy="341756"/>
            <a:chOff x="4139952" y="1274820"/>
            <a:chExt cx="432833" cy="432834"/>
          </a:xfrm>
        </p:grpSpPr>
        <p:sp>
          <p:nvSpPr>
            <p:cNvPr id="39"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40"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spTree>
    <p:extLst>
      <p:ext uri="{BB962C8B-B14F-4D97-AF65-F5344CB8AC3E}">
        <p14:creationId xmlns:p14="http://schemas.microsoft.com/office/powerpoint/2010/main" val="123426411"/>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dissolve">
                                      <p:cBhvr>
                                        <p:cTn id="16" dur="500"/>
                                        <p:tgtEl>
                                          <p:spTgt spid="4">
                                            <p:txEl>
                                              <p:pRg st="0" end="0"/>
                                            </p:txEl>
                                          </p:spTgt>
                                        </p:tgtEl>
                                      </p:cBhvr>
                                    </p:animEffect>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par>
                                <p:cTn id="27" presetID="53" presetClass="entr" presetSubtype="16" fill="hold" nodeType="withEffect">
                                  <p:stCondLst>
                                    <p:cond delay="20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par>
                                <p:cTn id="32" presetID="53" presetClass="entr" presetSubtype="16" fill="hold" nodeType="withEffect">
                                  <p:stCondLst>
                                    <p:cond delay="40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par>
                                <p:cTn id="37" presetID="53" presetClass="entr" presetSubtype="16" fill="hold" nodeType="withEffect">
                                  <p:stCondLst>
                                    <p:cond delay="600"/>
                                  </p:stCondLst>
                                  <p:childTnLst>
                                    <p:set>
                                      <p:cBhvr>
                                        <p:cTn id="38" dur="1" fill="hold">
                                          <p:stCondLst>
                                            <p:cond delay="0"/>
                                          </p:stCondLst>
                                        </p:cTn>
                                        <p:tgtEl>
                                          <p:spTgt spid="6"/>
                                        </p:tgtEl>
                                        <p:attrNameLst>
                                          <p:attrName>style.visibility</p:attrName>
                                        </p:attrNameLst>
                                      </p:cBhvr>
                                      <p:to>
                                        <p:strVal val="visible"/>
                                      </p:to>
                                    </p:set>
                                    <p:anim calcmode="lin" valueType="num">
                                      <p:cBhvr>
                                        <p:cTn id="39" dur="500" fill="hold"/>
                                        <p:tgtEl>
                                          <p:spTgt spid="6"/>
                                        </p:tgtEl>
                                        <p:attrNameLst>
                                          <p:attrName>ppt_w</p:attrName>
                                        </p:attrNameLst>
                                      </p:cBhvr>
                                      <p:tavLst>
                                        <p:tav tm="0">
                                          <p:val>
                                            <p:fltVal val="0"/>
                                          </p:val>
                                        </p:tav>
                                        <p:tav tm="100000">
                                          <p:val>
                                            <p:strVal val="#ppt_w"/>
                                          </p:val>
                                        </p:tav>
                                      </p:tavLst>
                                    </p:anim>
                                    <p:anim calcmode="lin" valueType="num">
                                      <p:cBhvr>
                                        <p:cTn id="40" dur="500" fill="hold"/>
                                        <p:tgtEl>
                                          <p:spTgt spid="6"/>
                                        </p:tgtEl>
                                        <p:attrNameLst>
                                          <p:attrName>ppt_h</p:attrName>
                                        </p:attrNameLst>
                                      </p:cBhvr>
                                      <p:tavLst>
                                        <p:tav tm="0">
                                          <p:val>
                                            <p:fltVal val="0"/>
                                          </p:val>
                                        </p:tav>
                                        <p:tav tm="100000">
                                          <p:val>
                                            <p:strVal val="#ppt_h"/>
                                          </p:val>
                                        </p:tav>
                                      </p:tavLst>
                                    </p:anim>
                                    <p:animEffect transition="in" filter="fade">
                                      <p:cBhvr>
                                        <p:cTn id="41" dur="500"/>
                                        <p:tgtEl>
                                          <p:spTgt spid="6"/>
                                        </p:tgtEl>
                                      </p:cBhvr>
                                    </p:animEffect>
                                  </p:childTnLst>
                                </p:cTn>
                              </p:par>
                              <p:par>
                                <p:cTn id="42" presetID="53" presetClass="entr" presetSubtype="16" fill="hold" nodeType="withEffect">
                                  <p:stCondLst>
                                    <p:cond delay="800"/>
                                  </p:stCondLst>
                                  <p:childTnLst>
                                    <p:set>
                                      <p:cBhvr>
                                        <p:cTn id="43" dur="1" fill="hold">
                                          <p:stCondLst>
                                            <p:cond delay="0"/>
                                          </p:stCondLst>
                                        </p:cTn>
                                        <p:tgtEl>
                                          <p:spTgt spid="2"/>
                                        </p:tgtEl>
                                        <p:attrNameLst>
                                          <p:attrName>style.visibility</p:attrName>
                                        </p:attrNameLst>
                                      </p:cBhvr>
                                      <p:to>
                                        <p:strVal val="visible"/>
                                      </p:to>
                                    </p:set>
                                    <p:anim calcmode="lin" valueType="num">
                                      <p:cBhvr>
                                        <p:cTn id="44" dur="500" fill="hold"/>
                                        <p:tgtEl>
                                          <p:spTgt spid="2"/>
                                        </p:tgtEl>
                                        <p:attrNameLst>
                                          <p:attrName>ppt_w</p:attrName>
                                        </p:attrNameLst>
                                      </p:cBhvr>
                                      <p:tavLst>
                                        <p:tav tm="0">
                                          <p:val>
                                            <p:fltVal val="0"/>
                                          </p:val>
                                        </p:tav>
                                        <p:tav tm="100000">
                                          <p:val>
                                            <p:strVal val="#ppt_w"/>
                                          </p:val>
                                        </p:tav>
                                      </p:tavLst>
                                    </p:anim>
                                    <p:anim calcmode="lin" valueType="num">
                                      <p:cBhvr>
                                        <p:cTn id="45" dur="500" fill="hold"/>
                                        <p:tgtEl>
                                          <p:spTgt spid="2"/>
                                        </p:tgtEl>
                                        <p:attrNameLst>
                                          <p:attrName>ppt_h</p:attrName>
                                        </p:attrNameLst>
                                      </p:cBhvr>
                                      <p:tavLst>
                                        <p:tav tm="0">
                                          <p:val>
                                            <p:fltVal val="0"/>
                                          </p:val>
                                        </p:tav>
                                        <p:tav tm="100000">
                                          <p:val>
                                            <p:strVal val="#ppt_h"/>
                                          </p:val>
                                        </p:tav>
                                      </p:tavLst>
                                    </p:anim>
                                    <p:animEffect transition="in" filter="fade">
                                      <p:cBhvr>
                                        <p:cTn id="46" dur="500"/>
                                        <p:tgtEl>
                                          <p:spTgt spid="2"/>
                                        </p:tgtEl>
                                      </p:cBhvr>
                                    </p:animEffect>
                                  </p:childTnLst>
                                </p:cTn>
                              </p:par>
                            </p:childTnLst>
                          </p:cTn>
                        </p:par>
                        <p:par>
                          <p:cTn id="47" fill="hold">
                            <p:stCondLst>
                              <p:cond delay="2800"/>
                            </p:stCondLst>
                            <p:childTnLst>
                              <p:par>
                                <p:cTn id="48" presetID="10" presetClass="entr" presetSubtype="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组合 41"/>
          <p:cNvGrpSpPr/>
          <p:nvPr/>
        </p:nvGrpSpPr>
        <p:grpSpPr>
          <a:xfrm>
            <a:off x="0" y="1651830"/>
            <a:ext cx="9144000" cy="1814777"/>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6" name="矩形 45"/>
            <p:cNvSpPr/>
            <p:nvPr/>
          </p:nvSpPr>
          <p:spPr>
            <a:xfrm>
              <a:off x="170694" y="261768"/>
              <a:ext cx="3936004" cy="611981"/>
            </a:xfrm>
            <a:prstGeom prst="rect">
              <a:avLst/>
            </a:prstGeom>
            <a:solidFill>
              <a:srgbClr val="E4E4E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7" name="平行四边形 46"/>
            <p:cNvSpPr/>
            <p:nvPr/>
          </p:nvSpPr>
          <p:spPr>
            <a:xfrm>
              <a:off x="376965" y="178257"/>
              <a:ext cx="1036076" cy="779005"/>
            </a:xfrm>
            <a:prstGeom prst="parallelogram">
              <a:avLst>
                <a:gd name="adj" fmla="val 4820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48" name="文本框 6"/>
            <p:cNvSpPr txBox="1"/>
            <p:nvPr/>
          </p:nvSpPr>
          <p:spPr>
            <a:xfrm>
              <a:off x="650907" y="284178"/>
              <a:ext cx="569115" cy="559734"/>
            </a:xfrm>
            <a:prstGeom prst="rect">
              <a:avLst/>
            </a:prstGeom>
            <a:noFill/>
          </p:spPr>
          <p:txBody>
            <a:bodyPr wrap="square" lIns="68580" tIns="34290" rIns="68580" bIns="34290" rtlCol="0">
              <a:spAutoFit/>
            </a:bodyPr>
            <a:lstStyle/>
            <a:p>
              <a:r>
                <a:rPr lang="en-US" altLang="zh-CN" sz="8000" dirty="0">
                  <a:solidFill>
                    <a:schemeClr val="bg1">
                      <a:lumMod val="95000"/>
                    </a:schemeClr>
                  </a:solidFill>
                  <a:latin typeface="Impact" panose="020B0806030902050204" pitchFamily="34" charset="0"/>
                </a:rPr>
                <a:t>02</a:t>
              </a:r>
              <a:endParaRPr lang="zh-CN" altLang="en-US" sz="8000" dirty="0">
                <a:solidFill>
                  <a:schemeClr val="bg1">
                    <a:lumMod val="95000"/>
                  </a:schemeClr>
                </a:solidFill>
                <a:latin typeface="Impact" panose="020B0806030902050204" pitchFamily="34" charset="0"/>
              </a:endParaRPr>
            </a:p>
          </p:txBody>
        </p:sp>
      </p:grpSp>
      <p:sp>
        <p:nvSpPr>
          <p:cNvPr id="49" name="TextBox 48"/>
          <p:cNvSpPr txBox="1"/>
          <p:nvPr/>
        </p:nvSpPr>
        <p:spPr>
          <a:xfrm>
            <a:off x="2905968" y="2174977"/>
            <a:ext cx="7282656" cy="623250"/>
          </a:xfrm>
          <a:prstGeom prst="rect">
            <a:avLst/>
          </a:prstGeom>
          <a:noFill/>
        </p:spPr>
        <p:txBody>
          <a:bodyPr wrap="square" lIns="68584" tIns="34291" rIns="68584" bIns="34291" rtlCol="0">
            <a:spAutoFit/>
          </a:bodyPr>
          <a:lstStyle>
            <a:defPPr>
              <a:defRPr lang="zh-CN"/>
            </a:defPPr>
            <a:lvl1pPr>
              <a:defRPr sz="4800" b="1" spc="600">
                <a:solidFill>
                  <a:schemeClr val="tx1">
                    <a:lumMod val="75000"/>
                    <a:lumOff val="25000"/>
                  </a:schemeClr>
                </a:solidFill>
                <a:latin typeface="微软雅黑" panose="020B0503020204020204" pitchFamily="34" charset="-122"/>
                <a:ea typeface="微软雅黑" panose="020B0503020204020204" pitchFamily="34" charset="-122"/>
              </a:defRPr>
            </a:lvl1pPr>
          </a:lstStyle>
          <a:p>
            <a:r>
              <a:rPr lang="zh-CN" altLang="en-US" sz="3600" spc="0" dirty="0">
                <a:solidFill>
                  <a:srgbClr val="005DA2"/>
                </a:solidFill>
              </a:rPr>
              <a:t>明确定位 </a:t>
            </a:r>
            <a:r>
              <a:rPr lang="zh-CN" altLang="en-US" sz="2400" spc="0" dirty="0"/>
              <a:t>区域教育信息化的价值追求</a:t>
            </a:r>
            <a:endParaRPr lang="en-GB" altLang="zh-CN" sz="2400" spc="0" dirty="0"/>
          </a:p>
        </p:txBody>
      </p:sp>
      <p:grpSp>
        <p:nvGrpSpPr>
          <p:cNvPr id="7" name="组合 6"/>
          <p:cNvGrpSpPr/>
          <p:nvPr/>
        </p:nvGrpSpPr>
        <p:grpSpPr>
          <a:xfrm>
            <a:off x="5940152" y="1274820"/>
            <a:ext cx="432048" cy="432834"/>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chemeClr val="accent1"/>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6" name="组合 5"/>
          <p:cNvGrpSpPr/>
          <p:nvPr/>
        </p:nvGrpSpPr>
        <p:grpSpPr>
          <a:xfrm>
            <a:off x="4644008" y="1275213"/>
            <a:ext cx="432048" cy="432048"/>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9" name="组合 8"/>
          <p:cNvGrpSpPr/>
          <p:nvPr/>
        </p:nvGrpSpPr>
        <p:grpSpPr>
          <a:xfrm>
            <a:off x="5292080" y="1274820"/>
            <a:ext cx="432833" cy="432834"/>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4" name="组合 3"/>
          <p:cNvGrpSpPr/>
          <p:nvPr/>
        </p:nvGrpSpPr>
        <p:grpSpPr>
          <a:xfrm>
            <a:off x="3347864" y="1274820"/>
            <a:ext cx="432833" cy="432834"/>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latin typeface="Roboto Light"/>
              </a:endParaRPr>
            </a:p>
          </p:txBody>
        </p:sp>
      </p:grpSp>
      <p:grpSp>
        <p:nvGrpSpPr>
          <p:cNvPr id="5" name="组合 4"/>
          <p:cNvGrpSpPr/>
          <p:nvPr/>
        </p:nvGrpSpPr>
        <p:grpSpPr>
          <a:xfrm>
            <a:off x="3995936" y="1274820"/>
            <a:ext cx="432833" cy="432834"/>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algn="ctr" eaLnBrk="1" hangingPunct="1"/>
              <a:endParaRPr lang="zh-CN" altLang="en-US">
                <a:solidFill>
                  <a:srgbClr val="FFFFFF"/>
                </a:solidFill>
                <a:latin typeface="Calibri" pitchFamily="34" charset="0"/>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latin typeface="Roboto Light"/>
              </a:endParaRPr>
            </a:p>
          </p:txBody>
        </p:sp>
      </p:grpSp>
      <p:pic>
        <p:nvPicPr>
          <p:cNvPr id="26" name="图片 25"/>
          <p:cNvPicPr>
            <a:picLocks noChangeAspect="1"/>
          </p:cNvPicPr>
          <p:nvPr/>
        </p:nvPicPr>
        <p:blipFill rotWithShape="1">
          <a:blip r:embed="rId3" cstate="print">
            <a:extLst>
              <a:ext uri="{28A0092B-C50C-407E-A947-70E740481C1C}">
                <a14:useLocalDpi xmlns:a14="http://schemas.microsoft.com/office/drawing/2010/main" val="0"/>
              </a:ext>
            </a:extLst>
          </a:blip>
          <a:srcRect t="1" r="-4293" b="-3816"/>
          <a:stretch/>
        </p:blipFill>
        <p:spPr>
          <a:xfrm>
            <a:off x="7446657" y="213003"/>
            <a:ext cx="1290943" cy="414531"/>
          </a:xfrm>
          <a:prstGeom prst="rect">
            <a:avLst/>
          </a:prstGeom>
        </p:spPr>
      </p:pic>
    </p:spTree>
    <p:extLst>
      <p:ext uri="{BB962C8B-B14F-4D97-AF65-F5344CB8AC3E}">
        <p14:creationId xmlns:p14="http://schemas.microsoft.com/office/powerpoint/2010/main" val="3680190998"/>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图片 45">
            <a:extLst>
              <a:ext uri="{FF2B5EF4-FFF2-40B4-BE49-F238E27FC236}">
                <a16:creationId xmlns="" xmlns:a16="http://schemas.microsoft.com/office/drawing/2014/main" id="{EB55A078-04C5-4C09-AFD6-053C65025F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sp>
        <p:nvSpPr>
          <p:cNvPr id="7" name="矩形 6"/>
          <p:cNvSpPr/>
          <p:nvPr/>
        </p:nvSpPr>
        <p:spPr>
          <a:xfrm>
            <a:off x="0" y="1014919"/>
            <a:ext cx="9144000" cy="206801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1" name="Picture 2"/>
          <p:cNvPicPr>
            <a:picLocks noChangeAspect="1" noChangeArrowheads="1"/>
          </p:cNvPicPr>
          <p:nvPr/>
        </p:nvPicPr>
        <p:blipFill>
          <a:blip r:embed="rId4"/>
          <a:srcRect l="25940" t="8056" r="20312" b="4785"/>
          <a:stretch>
            <a:fillRect/>
          </a:stretch>
        </p:blipFill>
        <p:spPr bwMode="auto">
          <a:xfrm>
            <a:off x="311365" y="-467089"/>
            <a:ext cx="2960158" cy="3840202"/>
          </a:xfrm>
          <a:prstGeom prst="rect">
            <a:avLst/>
          </a:prstGeom>
          <a:noFill/>
          <a:ln w="9525">
            <a:noFill/>
            <a:miter lim="800000"/>
            <a:headEnd/>
            <a:tailEnd/>
          </a:ln>
          <a:effectLst>
            <a:outerShdw blurRad="127000" sx="102000" sy="102000" algn="ctr" rotWithShape="0">
              <a:schemeClr val="bg1">
                <a:lumMod val="50000"/>
                <a:alpha val="40000"/>
              </a:schemeClr>
            </a:outerShdw>
          </a:effectLst>
        </p:spPr>
      </p:pic>
      <p:pic>
        <p:nvPicPr>
          <p:cNvPr id="47" name="图片 46"/>
          <p:cNvPicPr>
            <a:picLocks noChangeAspect="1"/>
          </p:cNvPicPr>
          <p:nvPr/>
        </p:nvPicPr>
        <p:blipFill rotWithShape="1">
          <a:blip r:embed="rId5"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grpSp>
        <p:nvGrpSpPr>
          <p:cNvPr id="43" name="组合 42"/>
          <p:cNvGrpSpPr/>
          <p:nvPr/>
        </p:nvGrpSpPr>
        <p:grpSpPr>
          <a:xfrm>
            <a:off x="3700754" y="1191588"/>
            <a:ext cx="5904656" cy="1574971"/>
            <a:chOff x="3700754" y="1176013"/>
            <a:chExt cx="5904656" cy="1574971"/>
          </a:xfrm>
        </p:grpSpPr>
        <p:sp>
          <p:nvSpPr>
            <p:cNvPr id="2" name="矩形 1"/>
            <p:cNvSpPr/>
            <p:nvPr/>
          </p:nvSpPr>
          <p:spPr>
            <a:xfrm>
              <a:off x="3700754" y="1689155"/>
              <a:ext cx="5904656" cy="1061829"/>
            </a:xfrm>
            <a:prstGeom prst="rect">
              <a:avLst/>
            </a:prstGeom>
          </p:spPr>
          <p:txBody>
            <a:bodyPr wrap="square">
              <a:spAutoFit/>
            </a:bodyPr>
            <a:lstStyle/>
            <a:p>
              <a:pPr>
                <a:lnSpc>
                  <a:spcPct val="150000"/>
                </a:lnSpc>
              </a:pPr>
              <a:r>
                <a:rPr lang="zh-CN" altLang="en-US" sz="1400" b="1"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地理位置：</a:t>
              </a:r>
              <a:r>
                <a:rPr lang="zh-CN" altLang="zh-CN"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处于上海市中心城区西南部，距市中心15-30km</a:t>
              </a:r>
              <a:endParaRPr lang="en-US" altLang="zh-CN"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endParaRPr>
            </a:p>
            <a:p>
              <a:pPr>
                <a:lnSpc>
                  <a:spcPct val="150000"/>
                </a:lnSpc>
              </a:pPr>
              <a:r>
                <a:rPr lang="zh-CN" altLang="en-US" sz="1400" b="1"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区情概况：</a:t>
              </a:r>
              <a:r>
                <a:rPr lang="en-US" altLang="zh-CN"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371.68</a:t>
              </a:r>
              <a:r>
                <a:rPr lang="zh-CN" altLang="en-US"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平方公里</a:t>
              </a:r>
              <a:r>
                <a:rPr lang="en-US" altLang="zh-CN"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  14</a:t>
              </a:r>
              <a:r>
                <a:rPr lang="zh-CN" altLang="en-US"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个街镇  常住人口</a:t>
              </a:r>
              <a:r>
                <a:rPr lang="en-US" altLang="zh-CN"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253.43</a:t>
              </a:r>
              <a:r>
                <a:rPr lang="zh-CN" altLang="en-US"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万人</a:t>
              </a:r>
              <a:endParaRPr lang="en-US" altLang="zh-CN"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endParaRPr>
            </a:p>
            <a:p>
              <a:pPr>
                <a:lnSpc>
                  <a:spcPct val="150000"/>
                </a:lnSpc>
              </a:pPr>
              <a:r>
                <a:rPr lang="zh-CN" altLang="en-US" sz="1400" b="1"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区位特点：</a:t>
              </a:r>
              <a:r>
                <a:rPr lang="zh-CN" altLang="zh-CN"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人口导入增速，教育需求急剧增长</a:t>
              </a:r>
              <a:r>
                <a:rPr lang="en-US" altLang="zh-CN" sz="1400"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 </a:t>
              </a:r>
            </a:p>
          </p:txBody>
        </p:sp>
        <p:sp>
          <p:nvSpPr>
            <p:cNvPr id="17" name="矩形 16"/>
            <p:cNvSpPr/>
            <p:nvPr/>
          </p:nvSpPr>
          <p:spPr>
            <a:xfrm>
              <a:off x="3700754" y="1176013"/>
              <a:ext cx="1210588" cy="504882"/>
            </a:xfrm>
            <a:prstGeom prst="rect">
              <a:avLst/>
            </a:prstGeom>
          </p:spPr>
          <p:txBody>
            <a:bodyPr wrap="none">
              <a:spAutoFit/>
            </a:bodyPr>
            <a:lstStyle/>
            <a:p>
              <a:pPr lvl="0">
                <a:lnSpc>
                  <a:spcPct val="150000"/>
                </a:lnSpc>
              </a:pPr>
              <a:r>
                <a:rPr lang="zh-CN" altLang="en-US" sz="2000" b="1"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rPr>
                <a:t>区域定位</a:t>
              </a:r>
              <a:endParaRPr lang="en-US" altLang="zh-CN" b="1" kern="100" dirty="0">
                <a:solidFill>
                  <a:schemeClr val="bg1"/>
                </a:solidFill>
                <a:latin typeface="Calibri" panose="020F0502020204030204" pitchFamily="34" charset="0"/>
                <a:ea typeface="微软雅黑" panose="020B0503020204020204" pitchFamily="34" charset="-122"/>
                <a:cs typeface="Times New Roman" panose="02020603050405020304" pitchFamily="18" charset="0"/>
              </a:endParaRPr>
            </a:p>
          </p:txBody>
        </p:sp>
      </p:grpSp>
      <p:grpSp>
        <p:nvGrpSpPr>
          <p:cNvPr id="5" name="组合 4"/>
          <p:cNvGrpSpPr/>
          <p:nvPr/>
        </p:nvGrpSpPr>
        <p:grpSpPr>
          <a:xfrm>
            <a:off x="736175" y="3418312"/>
            <a:ext cx="2169726" cy="1569660"/>
            <a:chOff x="576768" y="3645311"/>
            <a:chExt cx="2169726" cy="1569660"/>
          </a:xfrm>
        </p:grpSpPr>
        <p:grpSp>
          <p:nvGrpSpPr>
            <p:cNvPr id="11" name="组合 10"/>
            <p:cNvGrpSpPr/>
            <p:nvPr/>
          </p:nvGrpSpPr>
          <p:grpSpPr>
            <a:xfrm>
              <a:off x="1061417" y="3859043"/>
              <a:ext cx="1685077" cy="980736"/>
              <a:chOff x="1205638" y="3782717"/>
              <a:chExt cx="1685077" cy="980736"/>
            </a:xfrm>
          </p:grpSpPr>
          <p:sp>
            <p:nvSpPr>
              <p:cNvPr id="9" name="矩形 8"/>
              <p:cNvSpPr/>
              <p:nvPr/>
            </p:nvSpPr>
            <p:spPr>
              <a:xfrm>
                <a:off x="1335382" y="4605053"/>
                <a:ext cx="1513554" cy="158400"/>
              </a:xfrm>
              <a:prstGeom prst="rect">
                <a:avLst/>
              </a:prstGeom>
              <a:solidFill>
                <a:srgbClr val="F79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34" name="矩形 33"/>
              <p:cNvSpPr/>
              <p:nvPr/>
            </p:nvSpPr>
            <p:spPr>
              <a:xfrm>
                <a:off x="1205638" y="3782717"/>
                <a:ext cx="1685077" cy="451406"/>
              </a:xfrm>
              <a:prstGeom prst="rect">
                <a:avLst/>
              </a:prstGeom>
            </p:spPr>
            <p:txBody>
              <a:bodyPr wrap="none">
                <a:spAutoFit/>
              </a:bodyPr>
              <a:lstStyle/>
              <a:p>
                <a:pPr indent="266700" algn="just">
                  <a:lnSpc>
                    <a:spcPts val="2800"/>
                  </a:lnSpc>
                  <a:spcAft>
                    <a:spcPts val="0"/>
                  </a:spcAft>
                </a:pPr>
                <a:r>
                  <a:rPr lang="zh-CN" altLang="zh-CN" sz="2400" b="1" kern="100" dirty="0">
                    <a:solidFill>
                      <a:srgbClr val="005DA2"/>
                    </a:solidFill>
                    <a:latin typeface="Calibri" panose="020F0502020204030204" pitchFamily="34" charset="0"/>
                    <a:ea typeface="微软雅黑" panose="020B0503020204020204" pitchFamily="34" charset="-122"/>
                    <a:cs typeface="Times New Roman" panose="02020603050405020304" pitchFamily="18" charset="0"/>
                  </a:rPr>
                  <a:t>闵行教育</a:t>
                </a:r>
                <a:endParaRPr lang="en-US" altLang="zh-CN" sz="2400" b="1" kern="100" dirty="0">
                  <a:solidFill>
                    <a:srgbClr val="005DA2"/>
                  </a:solidFill>
                  <a:latin typeface="Calibri" panose="020F0502020204030204" pitchFamily="34" charset="0"/>
                  <a:ea typeface="微软雅黑" panose="020B0503020204020204" pitchFamily="34" charset="-122"/>
                  <a:cs typeface="Times New Roman" panose="02020603050405020304" pitchFamily="18" charset="0"/>
                </a:endParaRPr>
              </a:p>
            </p:txBody>
          </p:sp>
          <p:sp>
            <p:nvSpPr>
              <p:cNvPr id="10" name="矩形 9"/>
              <p:cNvSpPr/>
              <p:nvPr/>
            </p:nvSpPr>
            <p:spPr>
              <a:xfrm>
                <a:off x="1433164" y="4172276"/>
                <a:ext cx="1415772" cy="461665"/>
              </a:xfrm>
              <a:prstGeom prst="rect">
                <a:avLst/>
              </a:prstGeom>
            </p:spPr>
            <p:txBody>
              <a:bodyPr wrap="none">
                <a:spAutoFit/>
              </a:bodyPr>
              <a:lstStyle/>
              <a:p>
                <a:pPr algn="ctr"/>
                <a:r>
                  <a:rPr lang="zh-CN" altLang="en-US" sz="1200" b="1" kern="100" dirty="0">
                    <a:solidFill>
                      <a:schemeClr val="tx1">
                        <a:lumMod val="85000"/>
                        <a:lumOff val="15000"/>
                      </a:schemeClr>
                    </a:solidFill>
                    <a:latin typeface="Calibri" panose="020F0502020204030204" pitchFamily="34" charset="0"/>
                    <a:ea typeface="微软雅黑" panose="020B0503020204020204" pitchFamily="34" charset="-122"/>
                    <a:cs typeface="Times New Roman" panose="02020603050405020304" pitchFamily="18" charset="0"/>
                  </a:rPr>
                  <a:t>基础教育体量位居</a:t>
                </a:r>
                <a:endParaRPr lang="en-US" altLang="zh-CN" sz="1200" b="1" kern="100" dirty="0">
                  <a:solidFill>
                    <a:schemeClr val="tx1">
                      <a:lumMod val="85000"/>
                      <a:lumOff val="15000"/>
                    </a:schemeClr>
                  </a:solidFill>
                  <a:latin typeface="Calibri" panose="020F0502020204030204" pitchFamily="34" charset="0"/>
                  <a:ea typeface="微软雅黑" panose="020B0503020204020204" pitchFamily="34" charset="-122"/>
                  <a:cs typeface="Times New Roman" panose="02020603050405020304" pitchFamily="18" charset="0"/>
                </a:endParaRPr>
              </a:p>
              <a:p>
                <a:pPr algn="ctr"/>
                <a:r>
                  <a:rPr lang="zh-CN" altLang="en-US" sz="1200" b="1" kern="100" spc="300" dirty="0">
                    <a:solidFill>
                      <a:schemeClr val="tx1">
                        <a:lumMod val="85000"/>
                        <a:lumOff val="15000"/>
                      </a:schemeClr>
                    </a:solidFill>
                    <a:latin typeface="Calibri" panose="020F0502020204030204" pitchFamily="34" charset="0"/>
                    <a:ea typeface="微软雅黑" panose="020B0503020204020204" pitchFamily="34" charset="-122"/>
                    <a:cs typeface="Times New Roman" panose="02020603050405020304" pitchFamily="18" charset="0"/>
                  </a:rPr>
                  <a:t>上海市第二位</a:t>
                </a:r>
                <a:endParaRPr lang="zh-CN" altLang="en-US" sz="1200" spc="300" dirty="0">
                  <a:solidFill>
                    <a:schemeClr val="tx1">
                      <a:lumMod val="85000"/>
                      <a:lumOff val="15000"/>
                    </a:schemeClr>
                  </a:solidFill>
                </a:endParaRPr>
              </a:p>
            </p:txBody>
          </p:sp>
        </p:grpSp>
        <p:sp>
          <p:nvSpPr>
            <p:cNvPr id="3" name="矩形 2"/>
            <p:cNvSpPr/>
            <p:nvPr/>
          </p:nvSpPr>
          <p:spPr>
            <a:xfrm>
              <a:off x="576768" y="3645311"/>
              <a:ext cx="944489" cy="1569660"/>
            </a:xfrm>
            <a:prstGeom prst="rect">
              <a:avLst/>
            </a:prstGeom>
          </p:spPr>
          <p:txBody>
            <a:bodyPr wrap="none">
              <a:spAutoFit/>
            </a:bodyPr>
            <a:lstStyle/>
            <a:p>
              <a:r>
                <a:rPr lang="en-US" altLang="zh-CN" sz="9600" b="1" kern="0" dirty="0">
                  <a:solidFill>
                    <a:srgbClr val="F79600"/>
                  </a:solidFill>
                  <a:latin typeface="微软雅黑"/>
                  <a:ea typeface="微软雅黑"/>
                </a:rPr>
                <a:t>2</a:t>
              </a:r>
              <a:endParaRPr lang="zh-CN" altLang="en-US" sz="9600" dirty="0">
                <a:solidFill>
                  <a:srgbClr val="F79600"/>
                </a:solidFill>
              </a:endParaRPr>
            </a:p>
          </p:txBody>
        </p:sp>
      </p:grpSp>
      <p:grpSp>
        <p:nvGrpSpPr>
          <p:cNvPr id="35" name="组合 34"/>
          <p:cNvGrpSpPr/>
          <p:nvPr/>
        </p:nvGrpSpPr>
        <p:grpSpPr>
          <a:xfrm>
            <a:off x="3687957" y="3555387"/>
            <a:ext cx="1723549" cy="1257887"/>
            <a:chOff x="1014962" y="1083427"/>
            <a:chExt cx="1801133" cy="1314507"/>
          </a:xfrm>
        </p:grpSpPr>
        <p:grpSp>
          <p:nvGrpSpPr>
            <p:cNvPr id="36" name="组合 35"/>
            <p:cNvGrpSpPr/>
            <p:nvPr/>
          </p:nvGrpSpPr>
          <p:grpSpPr>
            <a:xfrm>
              <a:off x="1014962" y="1572184"/>
              <a:ext cx="1801133" cy="825750"/>
              <a:chOff x="1477874" y="2643266"/>
              <a:chExt cx="1801133" cy="825750"/>
            </a:xfrm>
          </p:grpSpPr>
          <p:sp>
            <p:nvSpPr>
              <p:cNvPr id="39" name="矩形 38"/>
              <p:cNvSpPr/>
              <p:nvPr/>
            </p:nvSpPr>
            <p:spPr>
              <a:xfrm>
                <a:off x="1477874" y="2643266"/>
                <a:ext cx="1801133" cy="398219"/>
              </a:xfrm>
              <a:prstGeom prst="rect">
                <a:avLst/>
              </a:prstGeom>
            </p:spPr>
            <p:txBody>
              <a:bodyPr wrap="none">
                <a:spAutoFit/>
              </a:bodyPr>
              <a:lstStyle/>
              <a:p>
                <a:pPr algn="just">
                  <a:lnSpc>
                    <a:spcPct val="150000"/>
                  </a:lnSpc>
                  <a:spcAft>
                    <a:spcPts val="0"/>
                  </a:spcAft>
                </a:pPr>
                <a:r>
                  <a:rPr lang="zh-CN" altLang="en-US" sz="1400" b="1" kern="100" spc="100" dirty="0">
                    <a:solidFill>
                      <a:srgbClr val="005DA2"/>
                    </a:solidFill>
                    <a:latin typeface="Calibri" panose="020F0502020204030204" pitchFamily="34" charset="0"/>
                    <a:ea typeface="微软雅黑" panose="020B0503020204020204" pitchFamily="34" charset="-122"/>
                    <a:cs typeface="Times New Roman" panose="02020603050405020304" pitchFamily="18" charset="0"/>
                  </a:rPr>
                  <a:t>学校（法人单位）</a:t>
                </a:r>
                <a:endParaRPr lang="en-US" altLang="zh-CN" sz="1400" b="1" kern="100" spc="100" dirty="0">
                  <a:solidFill>
                    <a:srgbClr val="005DA2"/>
                  </a:solidFill>
                  <a:latin typeface="Calibri" panose="020F0502020204030204" pitchFamily="34" charset="0"/>
                  <a:ea typeface="微软雅黑" panose="020B0503020204020204" pitchFamily="34" charset="-122"/>
                  <a:cs typeface="Times New Roman" panose="02020603050405020304" pitchFamily="18" charset="0"/>
                </a:endParaRPr>
              </a:p>
            </p:txBody>
          </p:sp>
          <p:sp>
            <p:nvSpPr>
              <p:cNvPr id="40" name="矩形 39"/>
              <p:cNvSpPr/>
              <p:nvPr/>
            </p:nvSpPr>
            <p:spPr>
              <a:xfrm>
                <a:off x="2016306" y="2793592"/>
                <a:ext cx="680450" cy="675424"/>
              </a:xfrm>
              <a:prstGeom prst="rect">
                <a:avLst/>
              </a:prstGeom>
            </p:spPr>
            <p:txBody>
              <a:bodyPr wrap="none">
                <a:spAutoFit/>
              </a:bodyPr>
              <a:lstStyle/>
              <a:p>
                <a:pPr algn="just">
                  <a:lnSpc>
                    <a:spcPct val="150000"/>
                  </a:lnSpc>
                  <a:spcAft>
                    <a:spcPts val="0"/>
                  </a:spcAft>
                </a:pPr>
                <a:r>
                  <a:rPr lang="en-US" altLang="zh-CN" sz="2400" b="1" kern="100" dirty="0">
                    <a:solidFill>
                      <a:srgbClr val="F79600"/>
                    </a:solidFill>
                    <a:latin typeface="Calibri" panose="020F0502020204030204" pitchFamily="34" charset="0"/>
                    <a:ea typeface="微软雅黑" panose="020B0503020204020204" pitchFamily="34" charset="-122"/>
                    <a:cs typeface="Times New Roman" panose="02020603050405020304" pitchFamily="18" charset="0"/>
                  </a:rPr>
                  <a:t>357</a:t>
                </a:r>
              </a:p>
            </p:txBody>
          </p:sp>
        </p:grpSp>
        <p:sp>
          <p:nvSpPr>
            <p:cNvPr id="38" name="KSO_Shape"/>
            <p:cNvSpPr/>
            <p:nvPr/>
          </p:nvSpPr>
          <p:spPr bwMode="auto">
            <a:xfrm>
              <a:off x="1691680" y="1083427"/>
              <a:ext cx="447165" cy="519961"/>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8">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rgbClr val="005DA2"/>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latin typeface="+mj-ea"/>
                <a:ea typeface="+mj-ea"/>
              </a:endParaRPr>
            </a:p>
          </p:txBody>
        </p:sp>
      </p:grpSp>
      <p:grpSp>
        <p:nvGrpSpPr>
          <p:cNvPr id="45" name="组合 44"/>
          <p:cNvGrpSpPr/>
          <p:nvPr/>
        </p:nvGrpSpPr>
        <p:grpSpPr>
          <a:xfrm>
            <a:off x="5754848" y="3981520"/>
            <a:ext cx="706677" cy="774495"/>
            <a:chOff x="1973641" y="2599823"/>
            <a:chExt cx="738487" cy="809357"/>
          </a:xfrm>
        </p:grpSpPr>
        <p:sp>
          <p:nvSpPr>
            <p:cNvPr id="48" name="矩形 47"/>
            <p:cNvSpPr/>
            <p:nvPr/>
          </p:nvSpPr>
          <p:spPr>
            <a:xfrm>
              <a:off x="2001525" y="2599823"/>
              <a:ext cx="710603" cy="441304"/>
            </a:xfrm>
            <a:prstGeom prst="rect">
              <a:avLst/>
            </a:prstGeom>
          </p:spPr>
          <p:txBody>
            <a:bodyPr wrap="none">
              <a:spAutoFit/>
            </a:bodyPr>
            <a:lstStyle/>
            <a:p>
              <a:pPr algn="just">
                <a:lnSpc>
                  <a:spcPct val="150000"/>
                </a:lnSpc>
                <a:spcAft>
                  <a:spcPts val="0"/>
                </a:spcAft>
              </a:pPr>
              <a:r>
                <a:rPr lang="zh-CN" altLang="en-US" sz="1600" b="1" kern="100" spc="100" dirty="0">
                  <a:solidFill>
                    <a:srgbClr val="005DA2"/>
                  </a:solidFill>
                  <a:latin typeface="Calibri" panose="020F0502020204030204" pitchFamily="34" charset="0"/>
                  <a:ea typeface="微软雅黑" panose="020B0503020204020204" pitchFamily="34" charset="-122"/>
                  <a:cs typeface="Times New Roman" panose="02020603050405020304" pitchFamily="18" charset="0"/>
                </a:rPr>
                <a:t>教 师</a:t>
              </a:r>
              <a:endParaRPr lang="en-US" altLang="zh-CN" sz="1600" b="1" kern="100" spc="100" dirty="0">
                <a:solidFill>
                  <a:srgbClr val="005DA2"/>
                </a:solidFill>
                <a:latin typeface="Calibri" panose="020F0502020204030204" pitchFamily="34" charset="0"/>
                <a:ea typeface="微软雅黑" panose="020B0503020204020204" pitchFamily="34" charset="-122"/>
                <a:cs typeface="Times New Roman" panose="02020603050405020304" pitchFamily="18" charset="0"/>
              </a:endParaRPr>
            </a:p>
          </p:txBody>
        </p:sp>
        <p:sp>
          <p:nvSpPr>
            <p:cNvPr id="49" name="矩形 48"/>
            <p:cNvSpPr/>
            <p:nvPr/>
          </p:nvSpPr>
          <p:spPr>
            <a:xfrm>
              <a:off x="1973641" y="2793592"/>
              <a:ext cx="603393" cy="615588"/>
            </a:xfrm>
            <a:prstGeom prst="rect">
              <a:avLst/>
            </a:prstGeom>
          </p:spPr>
          <p:txBody>
            <a:bodyPr wrap="none">
              <a:spAutoFit/>
            </a:bodyPr>
            <a:lstStyle/>
            <a:p>
              <a:pPr algn="just">
                <a:lnSpc>
                  <a:spcPct val="150000"/>
                </a:lnSpc>
                <a:spcAft>
                  <a:spcPts val="0"/>
                </a:spcAft>
              </a:pPr>
              <a:r>
                <a:rPr lang="en-US" altLang="zh-CN" sz="2400" b="1" kern="100" dirty="0">
                  <a:solidFill>
                    <a:srgbClr val="F79600"/>
                  </a:solidFill>
                  <a:latin typeface="Calibri" panose="020F0502020204030204" pitchFamily="34" charset="0"/>
                  <a:ea typeface="微软雅黑" panose="020B0503020204020204" pitchFamily="34" charset="-122"/>
                  <a:cs typeface="Times New Roman" panose="02020603050405020304" pitchFamily="18" charset="0"/>
                </a:rPr>
                <a:t>1.8</a:t>
              </a:r>
              <a:endParaRPr lang="en-US" altLang="zh-CN" sz="1600" b="1" kern="100" dirty="0">
                <a:solidFill>
                  <a:srgbClr val="F79600"/>
                </a:solidFill>
                <a:latin typeface="Calibri" panose="020F0502020204030204" pitchFamily="34" charset="0"/>
                <a:ea typeface="微软雅黑" panose="020B0503020204020204" pitchFamily="34" charset="-122"/>
                <a:cs typeface="Times New Roman" panose="02020603050405020304" pitchFamily="18" charset="0"/>
              </a:endParaRPr>
            </a:p>
          </p:txBody>
        </p:sp>
      </p:grpSp>
      <p:grpSp>
        <p:nvGrpSpPr>
          <p:cNvPr id="51" name="组合 50"/>
          <p:cNvGrpSpPr/>
          <p:nvPr/>
        </p:nvGrpSpPr>
        <p:grpSpPr>
          <a:xfrm>
            <a:off x="7388720" y="3991407"/>
            <a:ext cx="703408" cy="764609"/>
            <a:chOff x="2016898" y="2610155"/>
            <a:chExt cx="735071" cy="799026"/>
          </a:xfrm>
        </p:grpSpPr>
        <p:sp>
          <p:nvSpPr>
            <p:cNvPr id="53" name="矩形 52"/>
            <p:cNvSpPr/>
            <p:nvPr/>
          </p:nvSpPr>
          <p:spPr>
            <a:xfrm>
              <a:off x="2041366" y="2610155"/>
              <a:ext cx="710603" cy="441304"/>
            </a:xfrm>
            <a:prstGeom prst="rect">
              <a:avLst/>
            </a:prstGeom>
          </p:spPr>
          <p:txBody>
            <a:bodyPr wrap="none">
              <a:spAutoFit/>
            </a:bodyPr>
            <a:lstStyle/>
            <a:p>
              <a:pPr algn="just">
                <a:lnSpc>
                  <a:spcPct val="150000"/>
                </a:lnSpc>
                <a:spcAft>
                  <a:spcPts val="0"/>
                </a:spcAft>
              </a:pPr>
              <a:r>
                <a:rPr lang="zh-CN" altLang="en-US" sz="1600" b="1" kern="100" spc="100" dirty="0">
                  <a:solidFill>
                    <a:srgbClr val="005DA2"/>
                  </a:solidFill>
                  <a:latin typeface="Calibri" panose="020F0502020204030204" pitchFamily="34" charset="0"/>
                  <a:ea typeface="微软雅黑" panose="020B0503020204020204" pitchFamily="34" charset="-122"/>
                  <a:cs typeface="Times New Roman" panose="02020603050405020304" pitchFamily="18" charset="0"/>
                </a:rPr>
                <a:t>学 生</a:t>
              </a:r>
              <a:endParaRPr lang="en-US" altLang="zh-CN" sz="1600" b="1" kern="100" spc="100" dirty="0">
                <a:solidFill>
                  <a:srgbClr val="005DA2"/>
                </a:solidFill>
                <a:latin typeface="Calibri" panose="020F0502020204030204" pitchFamily="34" charset="0"/>
                <a:ea typeface="微软雅黑" panose="020B0503020204020204" pitchFamily="34" charset="-122"/>
                <a:cs typeface="Times New Roman" panose="02020603050405020304" pitchFamily="18" charset="0"/>
              </a:endParaRPr>
            </a:p>
          </p:txBody>
        </p:sp>
        <p:sp>
          <p:nvSpPr>
            <p:cNvPr id="54" name="矩形 53"/>
            <p:cNvSpPr/>
            <p:nvPr/>
          </p:nvSpPr>
          <p:spPr>
            <a:xfrm>
              <a:off x="2016898" y="2793593"/>
              <a:ext cx="517960" cy="615588"/>
            </a:xfrm>
            <a:prstGeom prst="rect">
              <a:avLst/>
            </a:prstGeom>
          </p:spPr>
          <p:txBody>
            <a:bodyPr wrap="none">
              <a:spAutoFit/>
            </a:bodyPr>
            <a:lstStyle/>
            <a:p>
              <a:pPr algn="just">
                <a:lnSpc>
                  <a:spcPct val="150000"/>
                </a:lnSpc>
                <a:spcAft>
                  <a:spcPts val="0"/>
                </a:spcAft>
              </a:pPr>
              <a:r>
                <a:rPr lang="en-US" altLang="zh-CN" sz="2400" b="1" kern="100" dirty="0">
                  <a:solidFill>
                    <a:srgbClr val="F79600"/>
                  </a:solidFill>
                  <a:latin typeface="Calibri" panose="020F0502020204030204" pitchFamily="34" charset="0"/>
                  <a:ea typeface="微软雅黑" panose="020B0503020204020204" pitchFamily="34" charset="-122"/>
                  <a:cs typeface="Times New Roman" panose="02020603050405020304" pitchFamily="18" charset="0"/>
                </a:rPr>
                <a:t>23</a:t>
              </a:r>
            </a:p>
          </p:txBody>
        </p:sp>
      </p:grpSp>
      <p:sp>
        <p:nvSpPr>
          <p:cNvPr id="16" name="矩形 15"/>
          <p:cNvSpPr/>
          <p:nvPr/>
        </p:nvSpPr>
        <p:spPr>
          <a:xfrm>
            <a:off x="6166934" y="4263193"/>
            <a:ext cx="389850" cy="422295"/>
          </a:xfrm>
          <a:prstGeom prst="rect">
            <a:avLst/>
          </a:prstGeom>
        </p:spPr>
        <p:txBody>
          <a:bodyPr wrap="none">
            <a:spAutoFit/>
          </a:bodyPr>
          <a:lstStyle/>
          <a:p>
            <a:pPr algn="just">
              <a:lnSpc>
                <a:spcPct val="150000"/>
              </a:lnSpc>
              <a:spcAft>
                <a:spcPts val="0"/>
              </a:spcAft>
            </a:pPr>
            <a:r>
              <a:rPr lang="zh-CN" altLang="en-US" sz="1600" b="1" kern="100" dirty="0">
                <a:solidFill>
                  <a:srgbClr val="F79600"/>
                </a:solidFill>
                <a:latin typeface="Calibri" panose="020F0502020204030204" pitchFamily="34" charset="0"/>
                <a:ea typeface="微软雅黑" panose="020B0503020204020204" pitchFamily="34" charset="-122"/>
                <a:cs typeface="Times New Roman" panose="02020603050405020304" pitchFamily="18" charset="0"/>
              </a:rPr>
              <a:t>万</a:t>
            </a:r>
            <a:endParaRPr lang="en-US" altLang="zh-CN" sz="1600" b="1" kern="100" dirty="0">
              <a:solidFill>
                <a:srgbClr val="F79600"/>
              </a:solidFill>
              <a:latin typeface="Calibri" panose="020F0502020204030204" pitchFamily="34" charset="0"/>
              <a:ea typeface="微软雅黑" panose="020B0503020204020204" pitchFamily="34" charset="-122"/>
              <a:cs typeface="Times New Roman" panose="02020603050405020304" pitchFamily="18" charset="0"/>
            </a:endParaRPr>
          </a:p>
        </p:txBody>
      </p:sp>
      <p:sp>
        <p:nvSpPr>
          <p:cNvPr id="55" name="矩形 54"/>
          <p:cNvSpPr/>
          <p:nvPr/>
        </p:nvSpPr>
        <p:spPr>
          <a:xfrm>
            <a:off x="7710542" y="4263193"/>
            <a:ext cx="389850" cy="422295"/>
          </a:xfrm>
          <a:prstGeom prst="rect">
            <a:avLst/>
          </a:prstGeom>
        </p:spPr>
        <p:txBody>
          <a:bodyPr wrap="none">
            <a:spAutoFit/>
          </a:bodyPr>
          <a:lstStyle/>
          <a:p>
            <a:pPr algn="just">
              <a:lnSpc>
                <a:spcPct val="150000"/>
              </a:lnSpc>
              <a:spcAft>
                <a:spcPts val="0"/>
              </a:spcAft>
            </a:pPr>
            <a:r>
              <a:rPr lang="zh-CN" altLang="en-US" sz="1600" b="1" kern="100" dirty="0">
                <a:solidFill>
                  <a:srgbClr val="F79600"/>
                </a:solidFill>
                <a:latin typeface="Calibri" panose="020F0502020204030204" pitchFamily="34" charset="0"/>
                <a:ea typeface="微软雅黑" panose="020B0503020204020204" pitchFamily="34" charset="-122"/>
                <a:cs typeface="Times New Roman" panose="02020603050405020304" pitchFamily="18" charset="0"/>
              </a:rPr>
              <a:t>万</a:t>
            </a:r>
            <a:endParaRPr lang="en-US" altLang="zh-CN" sz="1600" b="1" kern="100" dirty="0">
              <a:solidFill>
                <a:srgbClr val="F79600"/>
              </a:solidFill>
              <a:latin typeface="Calibri" panose="020F0502020204030204" pitchFamily="34" charset="0"/>
              <a:ea typeface="微软雅黑" panose="020B0503020204020204" pitchFamily="34" charset="-122"/>
              <a:cs typeface="Times New Roman" panose="02020603050405020304" pitchFamily="18" charset="0"/>
            </a:endParaRPr>
          </a:p>
        </p:txBody>
      </p:sp>
      <p:grpSp>
        <p:nvGrpSpPr>
          <p:cNvPr id="56" name="Group 10"/>
          <p:cNvGrpSpPr/>
          <p:nvPr/>
        </p:nvGrpSpPr>
        <p:grpSpPr>
          <a:xfrm>
            <a:off x="5822111" y="3585887"/>
            <a:ext cx="539748" cy="436563"/>
            <a:chOff x="0" y="0"/>
            <a:chExt cx="541338" cy="436563"/>
          </a:xfrm>
          <a:solidFill>
            <a:srgbClr val="005DA2"/>
          </a:solidFill>
        </p:grpSpPr>
        <p:sp>
          <p:nvSpPr>
            <p:cNvPr id="57" name="Freeform 8"/>
            <p:cNvSpPr/>
            <p:nvPr/>
          </p:nvSpPr>
          <p:spPr bwMode="auto">
            <a:xfrm>
              <a:off x="185738" y="76200"/>
              <a:ext cx="169863" cy="203200"/>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214" h="256">
                  <a:moveTo>
                    <a:pt x="108" y="0"/>
                  </a:moveTo>
                  <a:lnTo>
                    <a:pt x="136" y="5"/>
                  </a:lnTo>
                  <a:lnTo>
                    <a:pt x="161" y="18"/>
                  </a:lnTo>
                  <a:lnTo>
                    <a:pt x="182" y="39"/>
                  </a:lnTo>
                  <a:lnTo>
                    <a:pt x="200" y="64"/>
                  </a:lnTo>
                  <a:lnTo>
                    <a:pt x="210" y="94"/>
                  </a:lnTo>
                  <a:lnTo>
                    <a:pt x="214" y="129"/>
                  </a:lnTo>
                  <a:lnTo>
                    <a:pt x="210" y="163"/>
                  </a:lnTo>
                  <a:lnTo>
                    <a:pt x="200" y="193"/>
                  </a:lnTo>
                  <a:lnTo>
                    <a:pt x="182" y="219"/>
                  </a:lnTo>
                  <a:lnTo>
                    <a:pt x="161" y="239"/>
                  </a:lnTo>
                  <a:lnTo>
                    <a:pt x="136" y="251"/>
                  </a:lnTo>
                  <a:lnTo>
                    <a:pt x="108" y="256"/>
                  </a:lnTo>
                  <a:lnTo>
                    <a:pt x="78" y="251"/>
                  </a:lnTo>
                  <a:lnTo>
                    <a:pt x="53" y="239"/>
                  </a:lnTo>
                  <a:lnTo>
                    <a:pt x="32" y="219"/>
                  </a:lnTo>
                  <a:lnTo>
                    <a:pt x="14" y="193"/>
                  </a:lnTo>
                  <a:lnTo>
                    <a:pt x="3" y="163"/>
                  </a:lnTo>
                  <a:lnTo>
                    <a:pt x="0" y="129"/>
                  </a:lnTo>
                  <a:lnTo>
                    <a:pt x="3" y="94"/>
                  </a:lnTo>
                  <a:lnTo>
                    <a:pt x="14" y="64"/>
                  </a:lnTo>
                  <a:lnTo>
                    <a:pt x="32" y="39"/>
                  </a:lnTo>
                  <a:lnTo>
                    <a:pt x="53" y="18"/>
                  </a:lnTo>
                  <a:lnTo>
                    <a:pt x="78" y="5"/>
                  </a:lnTo>
                  <a:lnTo>
                    <a:pt x="108"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58" name="Freeform 9"/>
            <p:cNvSpPr/>
            <p:nvPr/>
          </p:nvSpPr>
          <p:spPr bwMode="auto">
            <a:xfrm>
              <a:off x="174625" y="161925"/>
              <a:ext cx="25400" cy="39688"/>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0" y="2147483646"/>
                </a:cxn>
                <a:cxn ang="0">
                  <a:pos x="2147483646" y="2147483646"/>
                </a:cxn>
                <a:cxn ang="0">
                  <a:pos x="2147483646" y="2147483646"/>
                </a:cxn>
                <a:cxn ang="0">
                  <a:pos x="2147483646" y="0"/>
                </a:cxn>
                <a:cxn ang="0">
                  <a:pos x="2147483646" y="0"/>
                </a:cxn>
              </a:cxnLst>
              <a:rect l="l" t="t" r="GT0" b="GT1"/>
              <a:pathLst>
                <a:path w="34" h="49">
                  <a:moveTo>
                    <a:pt x="16" y="0"/>
                  </a:moveTo>
                  <a:lnTo>
                    <a:pt x="21" y="0"/>
                  </a:lnTo>
                  <a:lnTo>
                    <a:pt x="27" y="3"/>
                  </a:lnTo>
                  <a:lnTo>
                    <a:pt x="30" y="9"/>
                  </a:lnTo>
                  <a:lnTo>
                    <a:pt x="32" y="16"/>
                  </a:lnTo>
                  <a:lnTo>
                    <a:pt x="34" y="24"/>
                  </a:lnTo>
                  <a:lnTo>
                    <a:pt x="32" y="33"/>
                  </a:lnTo>
                  <a:lnTo>
                    <a:pt x="30" y="40"/>
                  </a:lnTo>
                  <a:lnTo>
                    <a:pt x="27" y="46"/>
                  </a:lnTo>
                  <a:lnTo>
                    <a:pt x="21" y="49"/>
                  </a:lnTo>
                  <a:lnTo>
                    <a:pt x="16" y="49"/>
                  </a:lnTo>
                  <a:lnTo>
                    <a:pt x="11" y="49"/>
                  </a:lnTo>
                  <a:lnTo>
                    <a:pt x="7" y="46"/>
                  </a:lnTo>
                  <a:lnTo>
                    <a:pt x="4" y="40"/>
                  </a:lnTo>
                  <a:lnTo>
                    <a:pt x="0" y="33"/>
                  </a:lnTo>
                  <a:lnTo>
                    <a:pt x="0" y="24"/>
                  </a:lnTo>
                  <a:lnTo>
                    <a:pt x="0" y="16"/>
                  </a:lnTo>
                  <a:lnTo>
                    <a:pt x="4" y="9"/>
                  </a:lnTo>
                  <a:lnTo>
                    <a:pt x="7" y="3"/>
                  </a:lnTo>
                  <a:lnTo>
                    <a:pt x="11" y="0"/>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59" name="Freeform 10"/>
            <p:cNvSpPr/>
            <p:nvPr/>
          </p:nvSpPr>
          <p:spPr bwMode="auto">
            <a:xfrm>
              <a:off x="344488" y="161925"/>
              <a:ext cx="26988" cy="39688"/>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0"/>
                </a:cxn>
                <a:cxn ang="0">
                  <a:pos x="2147483646" y="0"/>
                </a:cxn>
              </a:cxnLst>
              <a:rect l="l" t="t" r="GT0" b="GT1"/>
              <a:pathLst>
                <a:path w="33" h="49">
                  <a:moveTo>
                    <a:pt x="16" y="0"/>
                  </a:moveTo>
                  <a:lnTo>
                    <a:pt x="21" y="0"/>
                  </a:lnTo>
                  <a:lnTo>
                    <a:pt x="26" y="3"/>
                  </a:lnTo>
                  <a:lnTo>
                    <a:pt x="30" y="9"/>
                  </a:lnTo>
                  <a:lnTo>
                    <a:pt x="31" y="16"/>
                  </a:lnTo>
                  <a:lnTo>
                    <a:pt x="33" y="24"/>
                  </a:lnTo>
                  <a:lnTo>
                    <a:pt x="31" y="33"/>
                  </a:lnTo>
                  <a:lnTo>
                    <a:pt x="30" y="40"/>
                  </a:lnTo>
                  <a:lnTo>
                    <a:pt x="26" y="46"/>
                  </a:lnTo>
                  <a:lnTo>
                    <a:pt x="21" y="49"/>
                  </a:lnTo>
                  <a:lnTo>
                    <a:pt x="16" y="49"/>
                  </a:lnTo>
                  <a:lnTo>
                    <a:pt x="12" y="49"/>
                  </a:lnTo>
                  <a:lnTo>
                    <a:pt x="7" y="46"/>
                  </a:lnTo>
                  <a:lnTo>
                    <a:pt x="3" y="40"/>
                  </a:lnTo>
                  <a:lnTo>
                    <a:pt x="1" y="33"/>
                  </a:lnTo>
                  <a:lnTo>
                    <a:pt x="0" y="24"/>
                  </a:lnTo>
                  <a:lnTo>
                    <a:pt x="1" y="16"/>
                  </a:lnTo>
                  <a:lnTo>
                    <a:pt x="3" y="9"/>
                  </a:lnTo>
                  <a:lnTo>
                    <a:pt x="7" y="3"/>
                  </a:lnTo>
                  <a:lnTo>
                    <a:pt x="12" y="0"/>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60" name="Freeform 11"/>
            <p:cNvSpPr/>
            <p:nvPr/>
          </p:nvSpPr>
          <p:spPr bwMode="auto">
            <a:xfrm>
              <a:off x="246063" y="282575"/>
              <a:ext cx="52388" cy="47625"/>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0" y="2147483646"/>
                </a:cxn>
                <a:cxn ang="0">
                  <a:pos x="2147483646" y="0"/>
                </a:cxn>
              </a:cxnLst>
              <a:rect l="l" t="t" r="GT0" b="GT1"/>
              <a:pathLst>
                <a:path w="65" h="57">
                  <a:moveTo>
                    <a:pt x="16" y="0"/>
                  </a:moveTo>
                  <a:lnTo>
                    <a:pt x="49" y="0"/>
                  </a:lnTo>
                  <a:lnTo>
                    <a:pt x="65" y="30"/>
                  </a:lnTo>
                  <a:lnTo>
                    <a:pt x="49" y="58"/>
                  </a:lnTo>
                  <a:lnTo>
                    <a:pt x="16" y="58"/>
                  </a:lnTo>
                  <a:lnTo>
                    <a:pt x="0" y="30"/>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61" name="Rectangle 12"/>
            <p:cNvSpPr/>
            <p:nvPr/>
          </p:nvSpPr>
          <p:spPr>
            <a:xfrm>
              <a:off x="258763" y="330200"/>
              <a:ext cx="26988" cy="49213"/>
            </a:xfrm>
            <a:prstGeom prst="rect">
              <a:avLst/>
            </a:prstGeom>
            <a:grpFill/>
            <a:ln w="0">
              <a:noFill/>
              <a:miter lim="800000"/>
            </a:ln>
          </p:spPr>
          <p:txBody>
            <a:bodyPr>
              <a:noAutofit/>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pPr marL="0" lvl="0" indent="0" eaLnBrk="1" hangingPunct="1">
                <a:lnSpc>
                  <a:spcPct val="100000"/>
                </a:lnSpc>
                <a:spcBef>
                  <a:spcPct val="0"/>
                </a:spcBef>
                <a:buNone/>
              </a:pPr>
              <a:endParaRPr lang="en-US" altLang="en-US" sz="1800"/>
            </a:p>
          </p:txBody>
        </p:sp>
        <p:sp>
          <p:nvSpPr>
            <p:cNvPr id="62" name="Freeform 13"/>
            <p:cNvSpPr/>
            <p:nvPr/>
          </p:nvSpPr>
          <p:spPr bwMode="auto">
            <a:xfrm>
              <a:off x="93663" y="285750"/>
              <a:ext cx="357188" cy="15081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449" h="189">
                  <a:moveTo>
                    <a:pt x="301" y="0"/>
                  </a:moveTo>
                  <a:lnTo>
                    <a:pt x="304" y="2"/>
                  </a:lnTo>
                  <a:lnTo>
                    <a:pt x="317" y="4"/>
                  </a:lnTo>
                  <a:lnTo>
                    <a:pt x="336" y="7"/>
                  </a:lnTo>
                  <a:lnTo>
                    <a:pt x="357" y="14"/>
                  </a:lnTo>
                  <a:lnTo>
                    <a:pt x="382" y="25"/>
                  </a:lnTo>
                  <a:lnTo>
                    <a:pt x="407" y="41"/>
                  </a:lnTo>
                  <a:lnTo>
                    <a:pt x="430" y="62"/>
                  </a:lnTo>
                  <a:lnTo>
                    <a:pt x="449" y="90"/>
                  </a:lnTo>
                  <a:lnTo>
                    <a:pt x="449" y="189"/>
                  </a:lnTo>
                  <a:lnTo>
                    <a:pt x="0" y="189"/>
                  </a:lnTo>
                  <a:lnTo>
                    <a:pt x="0" y="87"/>
                  </a:lnTo>
                  <a:lnTo>
                    <a:pt x="4" y="83"/>
                  </a:lnTo>
                  <a:lnTo>
                    <a:pt x="11" y="73"/>
                  </a:lnTo>
                  <a:lnTo>
                    <a:pt x="25" y="60"/>
                  </a:lnTo>
                  <a:lnTo>
                    <a:pt x="43" y="44"/>
                  </a:lnTo>
                  <a:lnTo>
                    <a:pt x="66" y="29"/>
                  </a:lnTo>
                  <a:lnTo>
                    <a:pt x="94" y="14"/>
                  </a:lnTo>
                  <a:lnTo>
                    <a:pt x="126" y="6"/>
                  </a:lnTo>
                  <a:lnTo>
                    <a:pt x="161" y="2"/>
                  </a:lnTo>
                  <a:lnTo>
                    <a:pt x="205" y="103"/>
                  </a:lnTo>
                  <a:lnTo>
                    <a:pt x="244" y="103"/>
                  </a:lnTo>
                  <a:lnTo>
                    <a:pt x="301"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63" name="Freeform 14"/>
            <p:cNvSpPr/>
            <p:nvPr/>
          </p:nvSpPr>
          <p:spPr bwMode="auto">
            <a:xfrm>
              <a:off x="88900" y="0"/>
              <a:ext cx="152400" cy="18891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193" h="238">
                  <a:moveTo>
                    <a:pt x="99" y="0"/>
                  </a:moveTo>
                  <a:lnTo>
                    <a:pt x="124" y="3"/>
                  </a:lnTo>
                  <a:lnTo>
                    <a:pt x="145" y="14"/>
                  </a:lnTo>
                  <a:lnTo>
                    <a:pt x="166" y="32"/>
                  </a:lnTo>
                  <a:lnTo>
                    <a:pt x="180" y="53"/>
                  </a:lnTo>
                  <a:lnTo>
                    <a:pt x="193" y="77"/>
                  </a:lnTo>
                  <a:lnTo>
                    <a:pt x="177" y="85"/>
                  </a:lnTo>
                  <a:lnTo>
                    <a:pt x="161" y="93"/>
                  </a:lnTo>
                  <a:lnTo>
                    <a:pt x="143" y="106"/>
                  </a:lnTo>
                  <a:lnTo>
                    <a:pt x="127" y="123"/>
                  </a:lnTo>
                  <a:lnTo>
                    <a:pt x="113" y="145"/>
                  </a:lnTo>
                  <a:lnTo>
                    <a:pt x="101" y="169"/>
                  </a:lnTo>
                  <a:lnTo>
                    <a:pt x="94" y="201"/>
                  </a:lnTo>
                  <a:lnTo>
                    <a:pt x="90" y="238"/>
                  </a:lnTo>
                  <a:lnTo>
                    <a:pt x="66" y="233"/>
                  </a:lnTo>
                  <a:lnTo>
                    <a:pt x="44" y="219"/>
                  </a:lnTo>
                  <a:lnTo>
                    <a:pt x="25" y="201"/>
                  </a:lnTo>
                  <a:lnTo>
                    <a:pt x="11" y="176"/>
                  </a:lnTo>
                  <a:lnTo>
                    <a:pt x="2" y="148"/>
                  </a:lnTo>
                  <a:lnTo>
                    <a:pt x="5" y="146"/>
                  </a:lnTo>
                  <a:lnTo>
                    <a:pt x="9" y="143"/>
                  </a:lnTo>
                  <a:lnTo>
                    <a:pt x="13" y="138"/>
                  </a:lnTo>
                  <a:lnTo>
                    <a:pt x="14" y="132"/>
                  </a:lnTo>
                  <a:lnTo>
                    <a:pt x="14" y="125"/>
                  </a:lnTo>
                  <a:lnTo>
                    <a:pt x="13" y="118"/>
                  </a:lnTo>
                  <a:lnTo>
                    <a:pt x="11" y="111"/>
                  </a:lnTo>
                  <a:lnTo>
                    <a:pt x="9" y="106"/>
                  </a:lnTo>
                  <a:lnTo>
                    <a:pt x="4" y="102"/>
                  </a:lnTo>
                  <a:lnTo>
                    <a:pt x="0" y="102"/>
                  </a:lnTo>
                  <a:lnTo>
                    <a:pt x="7" y="69"/>
                  </a:lnTo>
                  <a:lnTo>
                    <a:pt x="23" y="40"/>
                  </a:lnTo>
                  <a:lnTo>
                    <a:pt x="44" y="19"/>
                  </a:lnTo>
                  <a:lnTo>
                    <a:pt x="69" y="5"/>
                  </a:lnTo>
                  <a:lnTo>
                    <a:pt x="99"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64" name="Freeform 15"/>
            <p:cNvSpPr/>
            <p:nvPr/>
          </p:nvSpPr>
          <p:spPr bwMode="auto">
            <a:xfrm>
              <a:off x="74613" y="79375"/>
              <a:ext cx="25400" cy="39688"/>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31" h="50">
                  <a:moveTo>
                    <a:pt x="15" y="0"/>
                  </a:moveTo>
                  <a:lnTo>
                    <a:pt x="17" y="2"/>
                  </a:lnTo>
                  <a:lnTo>
                    <a:pt x="21" y="2"/>
                  </a:lnTo>
                  <a:lnTo>
                    <a:pt x="26" y="6"/>
                  </a:lnTo>
                  <a:lnTo>
                    <a:pt x="28" y="11"/>
                  </a:lnTo>
                  <a:lnTo>
                    <a:pt x="30" y="18"/>
                  </a:lnTo>
                  <a:lnTo>
                    <a:pt x="31" y="25"/>
                  </a:lnTo>
                  <a:lnTo>
                    <a:pt x="31" y="32"/>
                  </a:lnTo>
                  <a:lnTo>
                    <a:pt x="30" y="38"/>
                  </a:lnTo>
                  <a:lnTo>
                    <a:pt x="26" y="43"/>
                  </a:lnTo>
                  <a:lnTo>
                    <a:pt x="22" y="46"/>
                  </a:lnTo>
                  <a:lnTo>
                    <a:pt x="19" y="48"/>
                  </a:lnTo>
                  <a:lnTo>
                    <a:pt x="15" y="50"/>
                  </a:lnTo>
                  <a:lnTo>
                    <a:pt x="10" y="48"/>
                  </a:lnTo>
                  <a:lnTo>
                    <a:pt x="7" y="45"/>
                  </a:lnTo>
                  <a:lnTo>
                    <a:pt x="3" y="39"/>
                  </a:lnTo>
                  <a:lnTo>
                    <a:pt x="1" y="32"/>
                  </a:lnTo>
                  <a:lnTo>
                    <a:pt x="0" y="25"/>
                  </a:lnTo>
                  <a:lnTo>
                    <a:pt x="1" y="18"/>
                  </a:lnTo>
                  <a:lnTo>
                    <a:pt x="3" y="11"/>
                  </a:lnTo>
                  <a:lnTo>
                    <a:pt x="7" y="6"/>
                  </a:lnTo>
                  <a:lnTo>
                    <a:pt x="10" y="2"/>
                  </a:lnTo>
                  <a:lnTo>
                    <a:pt x="15"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65" name="Freeform 16"/>
            <p:cNvSpPr/>
            <p:nvPr/>
          </p:nvSpPr>
          <p:spPr bwMode="auto">
            <a:xfrm>
              <a:off x="142875" y="195262"/>
              <a:ext cx="39688" cy="41275"/>
            </a:xfrm>
            <a:custGeom>
              <a:avLst/>
              <a:gdLst>
                <a:gd name="GT0" fmla="+- l w 0"/>
                <a:gd name="GT1" fmla="+- t h 0"/>
              </a:gdLst>
              <a:ahLst/>
              <a:cxnLst>
                <a:cxn ang="0">
                  <a:pos x="2147483646" y="0"/>
                </a:cxn>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0"/>
                </a:cxn>
              </a:cxnLst>
              <a:rect l="l" t="t" r="GT0" b="GT1"/>
              <a:pathLst>
                <a:path w="50" h="52">
                  <a:moveTo>
                    <a:pt x="16" y="0"/>
                  </a:moveTo>
                  <a:lnTo>
                    <a:pt x="32" y="0"/>
                  </a:lnTo>
                  <a:lnTo>
                    <a:pt x="35" y="15"/>
                  </a:lnTo>
                  <a:lnTo>
                    <a:pt x="43" y="30"/>
                  </a:lnTo>
                  <a:lnTo>
                    <a:pt x="44" y="34"/>
                  </a:lnTo>
                  <a:lnTo>
                    <a:pt x="46" y="37"/>
                  </a:lnTo>
                  <a:lnTo>
                    <a:pt x="48" y="41"/>
                  </a:lnTo>
                  <a:lnTo>
                    <a:pt x="48" y="43"/>
                  </a:lnTo>
                  <a:lnTo>
                    <a:pt x="50" y="46"/>
                  </a:lnTo>
                  <a:lnTo>
                    <a:pt x="50" y="50"/>
                  </a:lnTo>
                  <a:lnTo>
                    <a:pt x="46" y="53"/>
                  </a:lnTo>
                  <a:lnTo>
                    <a:pt x="16" y="53"/>
                  </a:lnTo>
                  <a:lnTo>
                    <a:pt x="0" y="27"/>
                  </a:lnTo>
                  <a:lnTo>
                    <a:pt x="16"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66" name="Rectangle 17"/>
            <p:cNvSpPr/>
            <p:nvPr/>
          </p:nvSpPr>
          <p:spPr>
            <a:xfrm>
              <a:off x="155575" y="239712"/>
              <a:ext cx="23813" cy="31750"/>
            </a:xfrm>
            <a:prstGeom prst="rect">
              <a:avLst/>
            </a:prstGeom>
            <a:grpFill/>
            <a:ln w="0">
              <a:noFill/>
              <a:miter lim="800000"/>
            </a:ln>
          </p:spPr>
          <p:txBody>
            <a:bodyPr>
              <a:noAutofit/>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pPr marL="0" lvl="0" indent="0" eaLnBrk="1" hangingPunct="1">
                <a:lnSpc>
                  <a:spcPct val="100000"/>
                </a:lnSpc>
                <a:spcBef>
                  <a:spcPct val="0"/>
                </a:spcBef>
                <a:buNone/>
              </a:pPr>
              <a:endParaRPr lang="en-US" altLang="en-US" sz="1800"/>
            </a:p>
          </p:txBody>
        </p:sp>
        <p:sp>
          <p:nvSpPr>
            <p:cNvPr id="67" name="Freeform 18"/>
            <p:cNvSpPr/>
            <p:nvPr/>
          </p:nvSpPr>
          <p:spPr bwMode="auto">
            <a:xfrm>
              <a:off x="0" y="196850"/>
              <a:ext cx="203200" cy="139700"/>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256" h="175">
                  <a:moveTo>
                    <a:pt x="152" y="0"/>
                  </a:moveTo>
                  <a:lnTo>
                    <a:pt x="192" y="94"/>
                  </a:lnTo>
                  <a:lnTo>
                    <a:pt x="228" y="94"/>
                  </a:lnTo>
                  <a:lnTo>
                    <a:pt x="238" y="76"/>
                  </a:lnTo>
                  <a:lnTo>
                    <a:pt x="244" y="81"/>
                  </a:lnTo>
                  <a:lnTo>
                    <a:pt x="249" y="87"/>
                  </a:lnTo>
                  <a:lnTo>
                    <a:pt x="256" y="95"/>
                  </a:lnTo>
                  <a:lnTo>
                    <a:pt x="230" y="97"/>
                  </a:lnTo>
                  <a:lnTo>
                    <a:pt x="208" y="104"/>
                  </a:lnTo>
                  <a:lnTo>
                    <a:pt x="187" y="113"/>
                  </a:lnTo>
                  <a:lnTo>
                    <a:pt x="166" y="129"/>
                  </a:lnTo>
                  <a:lnTo>
                    <a:pt x="147" y="143"/>
                  </a:lnTo>
                  <a:lnTo>
                    <a:pt x="129" y="159"/>
                  </a:lnTo>
                  <a:lnTo>
                    <a:pt x="113" y="175"/>
                  </a:lnTo>
                  <a:lnTo>
                    <a:pt x="0" y="175"/>
                  </a:lnTo>
                  <a:lnTo>
                    <a:pt x="0" y="79"/>
                  </a:lnTo>
                  <a:lnTo>
                    <a:pt x="3" y="76"/>
                  </a:lnTo>
                  <a:lnTo>
                    <a:pt x="10" y="67"/>
                  </a:lnTo>
                  <a:lnTo>
                    <a:pt x="23" y="55"/>
                  </a:lnTo>
                  <a:lnTo>
                    <a:pt x="40" y="39"/>
                  </a:lnTo>
                  <a:lnTo>
                    <a:pt x="62" y="25"/>
                  </a:lnTo>
                  <a:lnTo>
                    <a:pt x="88" y="12"/>
                  </a:lnTo>
                  <a:lnTo>
                    <a:pt x="118" y="3"/>
                  </a:lnTo>
                  <a:lnTo>
                    <a:pt x="152"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68" name="Freeform 19"/>
            <p:cNvSpPr/>
            <p:nvPr/>
          </p:nvSpPr>
          <p:spPr bwMode="auto">
            <a:xfrm>
              <a:off x="300038" y="0"/>
              <a:ext cx="152400" cy="18891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193" h="238">
                  <a:moveTo>
                    <a:pt x="94" y="0"/>
                  </a:moveTo>
                  <a:lnTo>
                    <a:pt x="122" y="5"/>
                  </a:lnTo>
                  <a:lnTo>
                    <a:pt x="149" y="19"/>
                  </a:lnTo>
                  <a:lnTo>
                    <a:pt x="170" y="40"/>
                  </a:lnTo>
                  <a:lnTo>
                    <a:pt x="184" y="69"/>
                  </a:lnTo>
                  <a:lnTo>
                    <a:pt x="193" y="102"/>
                  </a:lnTo>
                  <a:lnTo>
                    <a:pt x="187" y="102"/>
                  </a:lnTo>
                  <a:lnTo>
                    <a:pt x="184" y="106"/>
                  </a:lnTo>
                  <a:lnTo>
                    <a:pt x="180" y="111"/>
                  </a:lnTo>
                  <a:lnTo>
                    <a:pt x="179" y="118"/>
                  </a:lnTo>
                  <a:lnTo>
                    <a:pt x="179" y="125"/>
                  </a:lnTo>
                  <a:lnTo>
                    <a:pt x="179" y="132"/>
                  </a:lnTo>
                  <a:lnTo>
                    <a:pt x="180" y="138"/>
                  </a:lnTo>
                  <a:lnTo>
                    <a:pt x="184" y="143"/>
                  </a:lnTo>
                  <a:lnTo>
                    <a:pt x="187" y="146"/>
                  </a:lnTo>
                  <a:lnTo>
                    <a:pt x="191" y="148"/>
                  </a:lnTo>
                  <a:lnTo>
                    <a:pt x="182" y="176"/>
                  </a:lnTo>
                  <a:lnTo>
                    <a:pt x="168" y="201"/>
                  </a:lnTo>
                  <a:lnTo>
                    <a:pt x="149" y="219"/>
                  </a:lnTo>
                  <a:lnTo>
                    <a:pt x="127" y="233"/>
                  </a:lnTo>
                  <a:lnTo>
                    <a:pt x="103" y="238"/>
                  </a:lnTo>
                  <a:lnTo>
                    <a:pt x="99" y="201"/>
                  </a:lnTo>
                  <a:lnTo>
                    <a:pt x="92" y="169"/>
                  </a:lnTo>
                  <a:lnTo>
                    <a:pt x="80" y="145"/>
                  </a:lnTo>
                  <a:lnTo>
                    <a:pt x="65" y="123"/>
                  </a:lnTo>
                  <a:lnTo>
                    <a:pt x="48" y="108"/>
                  </a:lnTo>
                  <a:lnTo>
                    <a:pt x="32" y="93"/>
                  </a:lnTo>
                  <a:lnTo>
                    <a:pt x="14" y="85"/>
                  </a:lnTo>
                  <a:lnTo>
                    <a:pt x="0" y="79"/>
                  </a:lnTo>
                  <a:lnTo>
                    <a:pt x="11" y="53"/>
                  </a:lnTo>
                  <a:lnTo>
                    <a:pt x="27" y="32"/>
                  </a:lnTo>
                  <a:lnTo>
                    <a:pt x="46" y="16"/>
                  </a:lnTo>
                  <a:lnTo>
                    <a:pt x="69" y="5"/>
                  </a:lnTo>
                  <a:lnTo>
                    <a:pt x="9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69" name="Freeform 20"/>
            <p:cNvSpPr/>
            <p:nvPr/>
          </p:nvSpPr>
          <p:spPr bwMode="auto">
            <a:xfrm>
              <a:off x="441325" y="79375"/>
              <a:ext cx="23813" cy="39688"/>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0"/>
                </a:cxn>
              </a:cxnLst>
              <a:rect l="l" t="t" r="GT0" b="GT1"/>
              <a:pathLst>
                <a:path w="30" h="50">
                  <a:moveTo>
                    <a:pt x="14" y="0"/>
                  </a:moveTo>
                  <a:lnTo>
                    <a:pt x="19" y="2"/>
                  </a:lnTo>
                  <a:lnTo>
                    <a:pt x="24" y="6"/>
                  </a:lnTo>
                  <a:lnTo>
                    <a:pt x="28" y="11"/>
                  </a:lnTo>
                  <a:lnTo>
                    <a:pt x="30" y="18"/>
                  </a:lnTo>
                  <a:lnTo>
                    <a:pt x="30" y="25"/>
                  </a:lnTo>
                  <a:lnTo>
                    <a:pt x="30" y="32"/>
                  </a:lnTo>
                  <a:lnTo>
                    <a:pt x="28" y="39"/>
                  </a:lnTo>
                  <a:lnTo>
                    <a:pt x="24" y="45"/>
                  </a:lnTo>
                  <a:lnTo>
                    <a:pt x="19" y="48"/>
                  </a:lnTo>
                  <a:lnTo>
                    <a:pt x="16" y="50"/>
                  </a:lnTo>
                  <a:lnTo>
                    <a:pt x="12" y="48"/>
                  </a:lnTo>
                  <a:lnTo>
                    <a:pt x="8" y="46"/>
                  </a:lnTo>
                  <a:lnTo>
                    <a:pt x="5" y="43"/>
                  </a:lnTo>
                  <a:lnTo>
                    <a:pt x="1" y="38"/>
                  </a:lnTo>
                  <a:lnTo>
                    <a:pt x="0" y="32"/>
                  </a:lnTo>
                  <a:lnTo>
                    <a:pt x="0" y="25"/>
                  </a:lnTo>
                  <a:lnTo>
                    <a:pt x="0" y="18"/>
                  </a:lnTo>
                  <a:lnTo>
                    <a:pt x="1" y="11"/>
                  </a:lnTo>
                  <a:lnTo>
                    <a:pt x="5" y="6"/>
                  </a:lnTo>
                  <a:lnTo>
                    <a:pt x="8" y="2"/>
                  </a:lnTo>
                  <a:lnTo>
                    <a:pt x="14" y="2"/>
                  </a:lnTo>
                  <a:lnTo>
                    <a:pt x="1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70" name="Freeform 21"/>
            <p:cNvSpPr/>
            <p:nvPr/>
          </p:nvSpPr>
          <p:spPr bwMode="auto">
            <a:xfrm>
              <a:off x="358775" y="195262"/>
              <a:ext cx="39688" cy="42863"/>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0"/>
                </a:cxn>
              </a:cxnLst>
              <a:rect l="l" t="t" r="GT0" b="GT1"/>
              <a:pathLst>
                <a:path w="50" h="55">
                  <a:moveTo>
                    <a:pt x="34" y="0"/>
                  </a:moveTo>
                  <a:lnTo>
                    <a:pt x="50" y="27"/>
                  </a:lnTo>
                  <a:lnTo>
                    <a:pt x="34" y="53"/>
                  </a:lnTo>
                  <a:lnTo>
                    <a:pt x="4" y="55"/>
                  </a:lnTo>
                  <a:lnTo>
                    <a:pt x="0" y="50"/>
                  </a:lnTo>
                  <a:lnTo>
                    <a:pt x="0" y="46"/>
                  </a:lnTo>
                  <a:lnTo>
                    <a:pt x="2" y="43"/>
                  </a:lnTo>
                  <a:lnTo>
                    <a:pt x="2" y="41"/>
                  </a:lnTo>
                  <a:lnTo>
                    <a:pt x="4" y="37"/>
                  </a:lnTo>
                  <a:lnTo>
                    <a:pt x="6" y="34"/>
                  </a:lnTo>
                  <a:lnTo>
                    <a:pt x="7" y="30"/>
                  </a:lnTo>
                  <a:lnTo>
                    <a:pt x="14" y="16"/>
                  </a:lnTo>
                  <a:lnTo>
                    <a:pt x="18" y="0"/>
                  </a:lnTo>
                  <a:lnTo>
                    <a:pt x="3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71" name="Freeform 22"/>
            <p:cNvSpPr/>
            <p:nvPr/>
          </p:nvSpPr>
          <p:spPr bwMode="auto">
            <a:xfrm>
              <a:off x="361950" y="239712"/>
              <a:ext cx="23813" cy="33338"/>
            </a:xfrm>
            <a:custGeom>
              <a:avLst/>
              <a:gdLst>
                <a:gd name="GT0" fmla="+- l w 0"/>
                <a:gd name="GT1" fmla="+- t h 0"/>
              </a:gdLst>
              <a:ahLst/>
              <a:cxnLst>
                <a:cxn ang="0">
                  <a:pos x="2147483646" y="0"/>
                </a:cxn>
                <a:cxn ang="0">
                  <a:pos x="2147483646" y="2147483646"/>
                </a:cxn>
                <a:cxn ang="0">
                  <a:pos x="0" y="2147483646"/>
                </a:cxn>
                <a:cxn ang="0">
                  <a:pos x="0" y="0"/>
                </a:cxn>
                <a:cxn ang="0">
                  <a:pos x="2147483646" y="0"/>
                </a:cxn>
              </a:cxnLst>
              <a:rect l="l" t="t" r="GT0" b="GT1"/>
              <a:pathLst>
                <a:path w="30" h="42">
                  <a:moveTo>
                    <a:pt x="30" y="0"/>
                  </a:moveTo>
                  <a:lnTo>
                    <a:pt x="30" y="41"/>
                  </a:lnTo>
                  <a:lnTo>
                    <a:pt x="0" y="42"/>
                  </a:lnTo>
                  <a:lnTo>
                    <a:pt x="0" y="0"/>
                  </a:lnTo>
                  <a:lnTo>
                    <a:pt x="30"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sp>
          <p:nvSpPr>
            <p:cNvPr id="72" name="Freeform 23"/>
            <p:cNvSpPr/>
            <p:nvPr/>
          </p:nvSpPr>
          <p:spPr bwMode="auto">
            <a:xfrm>
              <a:off x="338138" y="196850"/>
              <a:ext cx="203200" cy="139700"/>
            </a:xfrm>
            <a:custGeom>
              <a:avLst/>
              <a:gdLst>
                <a:gd name="GT0" fmla="+- l w 0"/>
                <a:gd name="GT1" fmla="+- t h 0"/>
              </a:gdLst>
              <a:ahLst/>
              <a:cxnLst>
                <a:cxn ang="0">
                  <a:pos x="2147483646" y="0"/>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Lst>
              <a:rect l="l" t="t" r="GT0" b="GT1"/>
              <a:pathLst>
                <a:path w="256" h="175">
                  <a:moveTo>
                    <a:pt x="104" y="0"/>
                  </a:moveTo>
                  <a:lnTo>
                    <a:pt x="138" y="3"/>
                  </a:lnTo>
                  <a:lnTo>
                    <a:pt x="168" y="12"/>
                  </a:lnTo>
                  <a:lnTo>
                    <a:pt x="194" y="25"/>
                  </a:lnTo>
                  <a:lnTo>
                    <a:pt x="215" y="39"/>
                  </a:lnTo>
                  <a:lnTo>
                    <a:pt x="233" y="55"/>
                  </a:lnTo>
                  <a:lnTo>
                    <a:pt x="246" y="67"/>
                  </a:lnTo>
                  <a:lnTo>
                    <a:pt x="253" y="76"/>
                  </a:lnTo>
                  <a:lnTo>
                    <a:pt x="256" y="79"/>
                  </a:lnTo>
                  <a:lnTo>
                    <a:pt x="256" y="175"/>
                  </a:lnTo>
                  <a:lnTo>
                    <a:pt x="143" y="175"/>
                  </a:lnTo>
                  <a:lnTo>
                    <a:pt x="127" y="159"/>
                  </a:lnTo>
                  <a:lnTo>
                    <a:pt x="111" y="145"/>
                  </a:lnTo>
                  <a:lnTo>
                    <a:pt x="90" y="129"/>
                  </a:lnTo>
                  <a:lnTo>
                    <a:pt x="69" y="115"/>
                  </a:lnTo>
                  <a:lnTo>
                    <a:pt x="48" y="104"/>
                  </a:lnTo>
                  <a:lnTo>
                    <a:pt x="26" y="99"/>
                  </a:lnTo>
                  <a:lnTo>
                    <a:pt x="0" y="95"/>
                  </a:lnTo>
                  <a:lnTo>
                    <a:pt x="7" y="88"/>
                  </a:lnTo>
                  <a:lnTo>
                    <a:pt x="12" y="81"/>
                  </a:lnTo>
                  <a:lnTo>
                    <a:pt x="17" y="76"/>
                  </a:lnTo>
                  <a:lnTo>
                    <a:pt x="28" y="95"/>
                  </a:lnTo>
                  <a:lnTo>
                    <a:pt x="30" y="95"/>
                  </a:lnTo>
                  <a:lnTo>
                    <a:pt x="60" y="94"/>
                  </a:lnTo>
                  <a:lnTo>
                    <a:pt x="63" y="94"/>
                  </a:lnTo>
                  <a:lnTo>
                    <a:pt x="104" y="0"/>
                  </a:lnTo>
                  <a:close/>
                </a:path>
              </a:pathLst>
            </a:custGeom>
            <a:grpFill/>
            <a:ln w="0" cmpd="sng">
              <a:noFill/>
              <a:bevel/>
            </a:ln>
          </p:spPr>
          <p:txBody>
            <a:bodyPr/>
            <a:lstStyle>
              <a:defPPr algn="l" rtl="0" eaLnBrk="0" hangingPunct="0">
                <a:defRPr kumimoji="0" smtId="4294967295"/>
              </a:defPPr>
              <a:lvl1pPr marL="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smtId="4294967295">
                  <a:solidFill>
                    <a:schemeClr val="tx1"/>
                  </a:solidFill>
                  <a:latin typeface="Arial" pitchFamily="34" charset="0"/>
                  <a:ea typeface="宋体" pitchFamily="2" charset="-122"/>
                </a:defRPr>
              </a:lvl5pPr>
            </a:lstStyle>
            <a:p>
              <a:endParaRPr/>
            </a:p>
          </p:txBody>
        </p:sp>
      </p:grpSp>
      <p:sp>
        <p:nvSpPr>
          <p:cNvPr id="73" name="Freeform 173"/>
          <p:cNvSpPr>
            <a:spLocks noEditPoints="1"/>
          </p:cNvSpPr>
          <p:nvPr/>
        </p:nvSpPr>
        <p:spPr bwMode="auto">
          <a:xfrm>
            <a:off x="7502812" y="3579862"/>
            <a:ext cx="478093" cy="446485"/>
          </a:xfrm>
          <a:custGeom>
            <a:avLst/>
            <a:gdLst>
              <a:gd name="T0" fmla="*/ 31 w 182"/>
              <a:gd name="T1" fmla="*/ 97 h 170"/>
              <a:gd name="T2" fmla="*/ 5 w 182"/>
              <a:gd name="T3" fmla="*/ 93 h 170"/>
              <a:gd name="T4" fmla="*/ 12 w 182"/>
              <a:gd name="T5" fmla="*/ 49 h 170"/>
              <a:gd name="T6" fmla="*/ 25 w 182"/>
              <a:gd name="T7" fmla="*/ 55 h 170"/>
              <a:gd name="T8" fmla="*/ 49 w 182"/>
              <a:gd name="T9" fmla="*/ 54 h 170"/>
              <a:gd name="T10" fmla="*/ 56 w 182"/>
              <a:gd name="T11" fmla="*/ 85 h 170"/>
              <a:gd name="T12" fmla="*/ 61 w 182"/>
              <a:gd name="T13" fmla="*/ 24 h 170"/>
              <a:gd name="T14" fmla="*/ 36 w 182"/>
              <a:gd name="T15" fmla="*/ 49 h 170"/>
              <a:gd name="T16" fmla="*/ 12 w 182"/>
              <a:gd name="T17" fmla="*/ 24 h 170"/>
              <a:gd name="T18" fmla="*/ 36 w 182"/>
              <a:gd name="T19" fmla="*/ 0 h 170"/>
              <a:gd name="T20" fmla="*/ 157 w 182"/>
              <a:gd name="T21" fmla="*/ 145 h 170"/>
              <a:gd name="T22" fmla="*/ 132 w 182"/>
              <a:gd name="T23" fmla="*/ 170 h 170"/>
              <a:gd name="T24" fmla="*/ 31 w 182"/>
              <a:gd name="T25" fmla="*/ 163 h 170"/>
              <a:gd name="T26" fmla="*/ 25 w 182"/>
              <a:gd name="T27" fmla="*/ 135 h 170"/>
              <a:gd name="T28" fmla="*/ 28 w 182"/>
              <a:gd name="T29" fmla="*/ 115 h 170"/>
              <a:gd name="T30" fmla="*/ 38 w 182"/>
              <a:gd name="T31" fmla="*/ 98 h 170"/>
              <a:gd name="T32" fmla="*/ 57 w 182"/>
              <a:gd name="T33" fmla="*/ 91 h 170"/>
              <a:gd name="T34" fmla="*/ 68 w 182"/>
              <a:gd name="T35" fmla="*/ 98 h 170"/>
              <a:gd name="T36" fmla="*/ 91 w 182"/>
              <a:gd name="T37" fmla="*/ 104 h 170"/>
              <a:gd name="T38" fmla="*/ 114 w 182"/>
              <a:gd name="T39" fmla="*/ 98 h 170"/>
              <a:gd name="T40" fmla="*/ 125 w 182"/>
              <a:gd name="T41" fmla="*/ 91 h 170"/>
              <a:gd name="T42" fmla="*/ 143 w 182"/>
              <a:gd name="T43" fmla="*/ 98 h 170"/>
              <a:gd name="T44" fmla="*/ 153 w 182"/>
              <a:gd name="T45" fmla="*/ 115 h 170"/>
              <a:gd name="T46" fmla="*/ 157 w 182"/>
              <a:gd name="T47" fmla="*/ 135 h 170"/>
              <a:gd name="T48" fmla="*/ 116 w 182"/>
              <a:gd name="T49" fmla="*/ 35 h 170"/>
              <a:gd name="T50" fmla="*/ 116 w 182"/>
              <a:gd name="T51" fmla="*/ 86 h 170"/>
              <a:gd name="T52" fmla="*/ 65 w 182"/>
              <a:gd name="T53" fmla="*/ 86 h 170"/>
              <a:gd name="T54" fmla="*/ 65 w 182"/>
              <a:gd name="T55" fmla="*/ 35 h 170"/>
              <a:gd name="T56" fmla="*/ 116 w 182"/>
              <a:gd name="T57" fmla="*/ 35 h 170"/>
              <a:gd name="T58" fmla="*/ 169 w 182"/>
              <a:gd name="T59" fmla="*/ 24 h 170"/>
              <a:gd name="T60" fmla="*/ 145 w 182"/>
              <a:gd name="T61" fmla="*/ 49 h 170"/>
              <a:gd name="T62" fmla="*/ 121 w 182"/>
              <a:gd name="T63" fmla="*/ 24 h 170"/>
              <a:gd name="T64" fmla="*/ 145 w 182"/>
              <a:gd name="T65" fmla="*/ 0 h 170"/>
              <a:gd name="T66" fmla="*/ 182 w 182"/>
              <a:gd name="T67" fmla="*/ 82 h 170"/>
              <a:gd name="T68" fmla="*/ 163 w 182"/>
              <a:gd name="T69" fmla="*/ 97 h 170"/>
              <a:gd name="T70" fmla="*/ 125 w 182"/>
              <a:gd name="T71" fmla="*/ 85 h 170"/>
              <a:gd name="T72" fmla="*/ 133 w 182"/>
              <a:gd name="T73" fmla="*/ 54 h 170"/>
              <a:gd name="T74" fmla="*/ 156 w 182"/>
              <a:gd name="T75" fmla="*/ 55 h 170"/>
              <a:gd name="T76" fmla="*/ 170 w 182"/>
              <a:gd name="T77" fmla="*/ 4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2" h="170">
                <a:moveTo>
                  <a:pt x="56" y="85"/>
                </a:moveTo>
                <a:cubicBezTo>
                  <a:pt x="46" y="85"/>
                  <a:pt x="37" y="89"/>
                  <a:pt x="31" y="97"/>
                </a:cubicBezTo>
                <a:cubicBezTo>
                  <a:pt x="18" y="97"/>
                  <a:pt x="18" y="97"/>
                  <a:pt x="18" y="97"/>
                </a:cubicBezTo>
                <a:cubicBezTo>
                  <a:pt x="13" y="97"/>
                  <a:pt x="9" y="96"/>
                  <a:pt x="5" y="93"/>
                </a:cubicBezTo>
                <a:cubicBezTo>
                  <a:pt x="2" y="91"/>
                  <a:pt x="0" y="87"/>
                  <a:pt x="0" y="82"/>
                </a:cubicBezTo>
                <a:cubicBezTo>
                  <a:pt x="0" y="60"/>
                  <a:pt x="4" y="49"/>
                  <a:pt x="12" y="49"/>
                </a:cubicBezTo>
                <a:cubicBezTo>
                  <a:pt x="12" y="49"/>
                  <a:pt x="13" y="49"/>
                  <a:pt x="16" y="51"/>
                </a:cubicBezTo>
                <a:cubicBezTo>
                  <a:pt x="18" y="52"/>
                  <a:pt x="21" y="53"/>
                  <a:pt x="25" y="55"/>
                </a:cubicBezTo>
                <a:cubicBezTo>
                  <a:pt x="29" y="56"/>
                  <a:pt x="33" y="57"/>
                  <a:pt x="36" y="57"/>
                </a:cubicBezTo>
                <a:cubicBezTo>
                  <a:pt x="41" y="57"/>
                  <a:pt x="45" y="56"/>
                  <a:pt x="49" y="54"/>
                </a:cubicBezTo>
                <a:cubicBezTo>
                  <a:pt x="49" y="57"/>
                  <a:pt x="48" y="59"/>
                  <a:pt x="48" y="61"/>
                </a:cubicBezTo>
                <a:cubicBezTo>
                  <a:pt x="48" y="69"/>
                  <a:pt x="51" y="78"/>
                  <a:pt x="56" y="85"/>
                </a:cubicBezTo>
                <a:close/>
                <a:moveTo>
                  <a:pt x="53" y="7"/>
                </a:moveTo>
                <a:cubicBezTo>
                  <a:pt x="58" y="12"/>
                  <a:pt x="61" y="18"/>
                  <a:pt x="61" y="24"/>
                </a:cubicBezTo>
                <a:cubicBezTo>
                  <a:pt x="61" y="31"/>
                  <a:pt x="58" y="37"/>
                  <a:pt x="53" y="42"/>
                </a:cubicBezTo>
                <a:cubicBezTo>
                  <a:pt x="49" y="46"/>
                  <a:pt x="43" y="49"/>
                  <a:pt x="36" y="49"/>
                </a:cubicBezTo>
                <a:cubicBezTo>
                  <a:pt x="30" y="49"/>
                  <a:pt x="24" y="46"/>
                  <a:pt x="19" y="42"/>
                </a:cubicBezTo>
                <a:cubicBezTo>
                  <a:pt x="14" y="37"/>
                  <a:pt x="12" y="31"/>
                  <a:pt x="12" y="24"/>
                </a:cubicBezTo>
                <a:cubicBezTo>
                  <a:pt x="12" y="18"/>
                  <a:pt x="14" y="12"/>
                  <a:pt x="19" y="7"/>
                </a:cubicBezTo>
                <a:cubicBezTo>
                  <a:pt x="24" y="3"/>
                  <a:pt x="30" y="0"/>
                  <a:pt x="36" y="0"/>
                </a:cubicBezTo>
                <a:cubicBezTo>
                  <a:pt x="43" y="0"/>
                  <a:pt x="49" y="3"/>
                  <a:pt x="53" y="7"/>
                </a:cubicBezTo>
                <a:close/>
                <a:moveTo>
                  <a:pt x="157" y="145"/>
                </a:moveTo>
                <a:cubicBezTo>
                  <a:pt x="157" y="153"/>
                  <a:pt x="155" y="159"/>
                  <a:pt x="150" y="163"/>
                </a:cubicBezTo>
                <a:cubicBezTo>
                  <a:pt x="146" y="167"/>
                  <a:pt x="140" y="170"/>
                  <a:pt x="132" y="170"/>
                </a:cubicBezTo>
                <a:cubicBezTo>
                  <a:pt x="49" y="170"/>
                  <a:pt x="49" y="170"/>
                  <a:pt x="49" y="170"/>
                </a:cubicBezTo>
                <a:cubicBezTo>
                  <a:pt x="42" y="170"/>
                  <a:pt x="36" y="167"/>
                  <a:pt x="31" y="163"/>
                </a:cubicBezTo>
                <a:cubicBezTo>
                  <a:pt x="26" y="159"/>
                  <a:pt x="24" y="153"/>
                  <a:pt x="24" y="145"/>
                </a:cubicBezTo>
                <a:cubicBezTo>
                  <a:pt x="24" y="142"/>
                  <a:pt x="24" y="139"/>
                  <a:pt x="25" y="135"/>
                </a:cubicBezTo>
                <a:cubicBezTo>
                  <a:pt x="25" y="132"/>
                  <a:pt x="25" y="129"/>
                  <a:pt x="26" y="125"/>
                </a:cubicBezTo>
                <a:cubicBezTo>
                  <a:pt x="27" y="121"/>
                  <a:pt x="27" y="118"/>
                  <a:pt x="28" y="115"/>
                </a:cubicBezTo>
                <a:cubicBezTo>
                  <a:pt x="29" y="112"/>
                  <a:pt x="31" y="109"/>
                  <a:pt x="32" y="106"/>
                </a:cubicBezTo>
                <a:cubicBezTo>
                  <a:pt x="34" y="103"/>
                  <a:pt x="36" y="100"/>
                  <a:pt x="38" y="98"/>
                </a:cubicBezTo>
                <a:cubicBezTo>
                  <a:pt x="40" y="96"/>
                  <a:pt x="43" y="94"/>
                  <a:pt x="46" y="93"/>
                </a:cubicBezTo>
                <a:cubicBezTo>
                  <a:pt x="50" y="92"/>
                  <a:pt x="53" y="91"/>
                  <a:pt x="57" y="91"/>
                </a:cubicBezTo>
                <a:cubicBezTo>
                  <a:pt x="58" y="91"/>
                  <a:pt x="59" y="92"/>
                  <a:pt x="61" y="93"/>
                </a:cubicBezTo>
                <a:cubicBezTo>
                  <a:pt x="63" y="94"/>
                  <a:pt x="65" y="96"/>
                  <a:pt x="68" y="98"/>
                </a:cubicBezTo>
                <a:cubicBezTo>
                  <a:pt x="70" y="99"/>
                  <a:pt x="74" y="101"/>
                  <a:pt x="78" y="102"/>
                </a:cubicBezTo>
                <a:cubicBezTo>
                  <a:pt x="82" y="103"/>
                  <a:pt x="86" y="104"/>
                  <a:pt x="91" y="104"/>
                </a:cubicBezTo>
                <a:cubicBezTo>
                  <a:pt x="95" y="104"/>
                  <a:pt x="99" y="103"/>
                  <a:pt x="104" y="102"/>
                </a:cubicBezTo>
                <a:cubicBezTo>
                  <a:pt x="108" y="101"/>
                  <a:pt x="111" y="99"/>
                  <a:pt x="114" y="98"/>
                </a:cubicBezTo>
                <a:cubicBezTo>
                  <a:pt x="116" y="96"/>
                  <a:pt x="118" y="94"/>
                  <a:pt x="121" y="93"/>
                </a:cubicBezTo>
                <a:cubicBezTo>
                  <a:pt x="123" y="92"/>
                  <a:pt x="124" y="91"/>
                  <a:pt x="125" y="91"/>
                </a:cubicBezTo>
                <a:cubicBezTo>
                  <a:pt x="128" y="91"/>
                  <a:pt x="132" y="92"/>
                  <a:pt x="135" y="93"/>
                </a:cubicBezTo>
                <a:cubicBezTo>
                  <a:pt x="138" y="94"/>
                  <a:pt x="141" y="96"/>
                  <a:pt x="143" y="98"/>
                </a:cubicBezTo>
                <a:cubicBezTo>
                  <a:pt x="145" y="100"/>
                  <a:pt x="147" y="103"/>
                  <a:pt x="149" y="106"/>
                </a:cubicBezTo>
                <a:cubicBezTo>
                  <a:pt x="151" y="109"/>
                  <a:pt x="152" y="112"/>
                  <a:pt x="153" y="115"/>
                </a:cubicBezTo>
                <a:cubicBezTo>
                  <a:pt x="154" y="118"/>
                  <a:pt x="155" y="121"/>
                  <a:pt x="156" y="125"/>
                </a:cubicBezTo>
                <a:cubicBezTo>
                  <a:pt x="156" y="129"/>
                  <a:pt x="157" y="132"/>
                  <a:pt x="157" y="135"/>
                </a:cubicBezTo>
                <a:cubicBezTo>
                  <a:pt x="157" y="139"/>
                  <a:pt x="157" y="142"/>
                  <a:pt x="157" y="145"/>
                </a:cubicBezTo>
                <a:close/>
                <a:moveTo>
                  <a:pt x="116" y="35"/>
                </a:moveTo>
                <a:cubicBezTo>
                  <a:pt x="124" y="42"/>
                  <a:pt x="127" y="51"/>
                  <a:pt x="127" y="61"/>
                </a:cubicBezTo>
                <a:cubicBezTo>
                  <a:pt x="127" y="71"/>
                  <a:pt x="124" y="79"/>
                  <a:pt x="116" y="86"/>
                </a:cubicBezTo>
                <a:cubicBezTo>
                  <a:pt x="109" y="93"/>
                  <a:pt x="101" y="97"/>
                  <a:pt x="91" y="97"/>
                </a:cubicBezTo>
                <a:cubicBezTo>
                  <a:pt x="81" y="97"/>
                  <a:pt x="72" y="93"/>
                  <a:pt x="65" y="86"/>
                </a:cubicBezTo>
                <a:cubicBezTo>
                  <a:pt x="58" y="79"/>
                  <a:pt x="54" y="71"/>
                  <a:pt x="54" y="61"/>
                </a:cubicBezTo>
                <a:cubicBezTo>
                  <a:pt x="54" y="51"/>
                  <a:pt x="58" y="42"/>
                  <a:pt x="65" y="35"/>
                </a:cubicBezTo>
                <a:cubicBezTo>
                  <a:pt x="72" y="28"/>
                  <a:pt x="81" y="24"/>
                  <a:pt x="91" y="24"/>
                </a:cubicBezTo>
                <a:cubicBezTo>
                  <a:pt x="101" y="24"/>
                  <a:pt x="109" y="28"/>
                  <a:pt x="116" y="35"/>
                </a:cubicBezTo>
                <a:close/>
                <a:moveTo>
                  <a:pt x="162" y="7"/>
                </a:moveTo>
                <a:cubicBezTo>
                  <a:pt x="167" y="12"/>
                  <a:pt x="169" y="18"/>
                  <a:pt x="169" y="24"/>
                </a:cubicBezTo>
                <a:cubicBezTo>
                  <a:pt x="169" y="31"/>
                  <a:pt x="167" y="37"/>
                  <a:pt x="162" y="42"/>
                </a:cubicBezTo>
                <a:cubicBezTo>
                  <a:pt x="158" y="46"/>
                  <a:pt x="152" y="49"/>
                  <a:pt x="145" y="49"/>
                </a:cubicBezTo>
                <a:cubicBezTo>
                  <a:pt x="139" y="49"/>
                  <a:pt x="133" y="46"/>
                  <a:pt x="128" y="42"/>
                </a:cubicBezTo>
                <a:cubicBezTo>
                  <a:pt x="123" y="37"/>
                  <a:pt x="121" y="31"/>
                  <a:pt x="121" y="24"/>
                </a:cubicBezTo>
                <a:cubicBezTo>
                  <a:pt x="121" y="18"/>
                  <a:pt x="123" y="12"/>
                  <a:pt x="128" y="7"/>
                </a:cubicBezTo>
                <a:cubicBezTo>
                  <a:pt x="133" y="3"/>
                  <a:pt x="139" y="0"/>
                  <a:pt x="145" y="0"/>
                </a:cubicBezTo>
                <a:cubicBezTo>
                  <a:pt x="152" y="0"/>
                  <a:pt x="158" y="3"/>
                  <a:pt x="162" y="7"/>
                </a:cubicBezTo>
                <a:close/>
                <a:moveTo>
                  <a:pt x="182" y="82"/>
                </a:moveTo>
                <a:cubicBezTo>
                  <a:pt x="182" y="87"/>
                  <a:pt x="180" y="91"/>
                  <a:pt x="176" y="93"/>
                </a:cubicBezTo>
                <a:cubicBezTo>
                  <a:pt x="173" y="96"/>
                  <a:pt x="168" y="97"/>
                  <a:pt x="163" y="97"/>
                </a:cubicBezTo>
                <a:cubicBezTo>
                  <a:pt x="151" y="97"/>
                  <a:pt x="151" y="97"/>
                  <a:pt x="151" y="97"/>
                </a:cubicBezTo>
                <a:cubicBezTo>
                  <a:pt x="144" y="89"/>
                  <a:pt x="136" y="85"/>
                  <a:pt x="125" y="85"/>
                </a:cubicBezTo>
                <a:cubicBezTo>
                  <a:pt x="131" y="78"/>
                  <a:pt x="133" y="69"/>
                  <a:pt x="133" y="61"/>
                </a:cubicBezTo>
                <a:cubicBezTo>
                  <a:pt x="133" y="59"/>
                  <a:pt x="133" y="57"/>
                  <a:pt x="133" y="54"/>
                </a:cubicBezTo>
                <a:cubicBezTo>
                  <a:pt x="137" y="56"/>
                  <a:pt x="141" y="57"/>
                  <a:pt x="145" y="57"/>
                </a:cubicBezTo>
                <a:cubicBezTo>
                  <a:pt x="149" y="57"/>
                  <a:pt x="153" y="56"/>
                  <a:pt x="156" y="55"/>
                </a:cubicBezTo>
                <a:cubicBezTo>
                  <a:pt x="160" y="53"/>
                  <a:pt x="163" y="52"/>
                  <a:pt x="166" y="51"/>
                </a:cubicBezTo>
                <a:cubicBezTo>
                  <a:pt x="168" y="49"/>
                  <a:pt x="169" y="49"/>
                  <a:pt x="170" y="49"/>
                </a:cubicBezTo>
                <a:cubicBezTo>
                  <a:pt x="178" y="49"/>
                  <a:pt x="182" y="60"/>
                  <a:pt x="182" y="82"/>
                </a:cubicBezTo>
                <a:close/>
              </a:path>
            </a:pathLst>
          </a:custGeom>
          <a:solidFill>
            <a:srgbClr val="005DA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1886530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组合 31"/>
          <p:cNvGrpSpPr/>
          <p:nvPr/>
        </p:nvGrpSpPr>
        <p:grpSpPr>
          <a:xfrm>
            <a:off x="1" y="1200"/>
            <a:ext cx="9289274" cy="2348346"/>
            <a:chOff x="-65314" y="-21694"/>
            <a:chExt cx="11496781" cy="2906408"/>
          </a:xfrm>
        </p:grpSpPr>
        <p:pic>
          <p:nvPicPr>
            <p:cNvPr id="9" name="图片 8"/>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2000" contrast="6000"/>
                      </a14:imgEffect>
                    </a14:imgLayer>
                  </a14:imgProps>
                </a:ext>
                <a:ext uri="{28A0092B-C50C-407E-A947-70E740481C1C}">
                  <a14:useLocalDpi xmlns:a14="http://schemas.microsoft.com/office/drawing/2010/main" val="0"/>
                </a:ext>
              </a:extLst>
            </a:blip>
            <a:srcRect l="13221" t="8229" r="28575" b="4435"/>
            <a:stretch/>
          </p:blipFill>
          <p:spPr>
            <a:xfrm>
              <a:off x="5682343" y="0"/>
              <a:ext cx="2875295" cy="2880000"/>
            </a:xfrm>
            <a:prstGeom prst="rect">
              <a:avLst/>
            </a:prstGeom>
          </p:spPr>
        </p:pic>
        <p:pic>
          <p:nvPicPr>
            <p:cNvPr id="8" name="图片 7"/>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contrast="15000"/>
                      </a14:imgEffect>
                    </a14:imgLayer>
                  </a14:imgProps>
                </a:ext>
                <a:ext uri="{28A0092B-C50C-407E-A947-70E740481C1C}">
                  <a14:useLocalDpi xmlns:a14="http://schemas.microsoft.com/office/drawing/2010/main" val="0"/>
                </a:ext>
              </a:extLst>
            </a:blip>
            <a:srcRect l="14015" t="314" r="20090" b="627"/>
            <a:stretch/>
          </p:blipFill>
          <p:spPr>
            <a:xfrm>
              <a:off x="2808514" y="-12614"/>
              <a:ext cx="2880000" cy="2886443"/>
            </a:xfrm>
            <a:prstGeom prst="rect">
              <a:avLst/>
            </a:prstGeom>
          </p:spPr>
        </p:pic>
        <p:pic>
          <p:nvPicPr>
            <p:cNvPr id="7" name="图片 6"/>
            <p:cNvPicPr>
              <a:picLocks noChangeAspect="1"/>
            </p:cNvPicPr>
            <p:nvPr/>
          </p:nvPicPr>
          <p:blipFill rotWithShape="1">
            <a:blip r:embed="rId7" cstate="print">
              <a:extLst>
                <a:ext uri="{28A0092B-C50C-407E-A947-70E740481C1C}">
                  <a14:useLocalDpi xmlns:a14="http://schemas.microsoft.com/office/drawing/2010/main" val="0"/>
                </a:ext>
              </a:extLst>
            </a:blip>
            <a:srcRect l="21413" t="2466" r="16548" b="4376"/>
            <a:stretch/>
          </p:blipFill>
          <p:spPr>
            <a:xfrm>
              <a:off x="-65314" y="-21694"/>
              <a:ext cx="2873828" cy="2880000"/>
            </a:xfrm>
            <a:prstGeom prst="rect">
              <a:avLst/>
            </a:prstGeom>
          </p:spPr>
        </p:pic>
        <p:pic>
          <p:nvPicPr>
            <p:cNvPr id="10" name="图片 9"/>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3000" contrast="11000"/>
                      </a14:imgEffect>
                    </a14:imgLayer>
                  </a14:imgProps>
                </a:ext>
                <a:ext uri="{28A0092B-C50C-407E-A947-70E740481C1C}">
                  <a14:useLocalDpi xmlns:a14="http://schemas.microsoft.com/office/drawing/2010/main" val="0"/>
                </a:ext>
              </a:extLst>
            </a:blip>
            <a:srcRect l="21003" t="6885" r="18495" b="2062"/>
            <a:stretch/>
          </p:blipFill>
          <p:spPr>
            <a:xfrm>
              <a:off x="8551467" y="0"/>
              <a:ext cx="2880000" cy="2884714"/>
            </a:xfrm>
            <a:prstGeom prst="rect">
              <a:avLst/>
            </a:prstGeom>
          </p:spPr>
        </p:pic>
      </p:grpSp>
      <p:sp>
        <p:nvSpPr>
          <p:cNvPr id="13" name="矩形 12"/>
          <p:cNvSpPr/>
          <p:nvPr/>
        </p:nvSpPr>
        <p:spPr>
          <a:xfrm flipV="1">
            <a:off x="0" y="-614855"/>
            <a:ext cx="9144000" cy="614855"/>
          </a:xfrm>
          <a:prstGeom prst="rect">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2" name="任意多边形 11"/>
          <p:cNvSpPr/>
          <p:nvPr/>
        </p:nvSpPr>
        <p:spPr>
          <a:xfrm rot="10800000" flipH="1">
            <a:off x="0" y="2981251"/>
            <a:ext cx="9144000" cy="893898"/>
          </a:xfrm>
          <a:custGeom>
            <a:avLst/>
            <a:gdLst>
              <a:gd name="connsiteX0" fmla="*/ 5816008 w 5816008"/>
              <a:gd name="connsiteY0" fmla="*/ 0 h 3498112"/>
              <a:gd name="connsiteX1" fmla="*/ 2908004 w 5816008"/>
              <a:gd name="connsiteY1" fmla="*/ 1131850 h 3498112"/>
              <a:gd name="connsiteX2" fmla="*/ 0 w 5816008"/>
              <a:gd name="connsiteY2" fmla="*/ 0 h 3498112"/>
              <a:gd name="connsiteX3" fmla="*/ 0 w 5816008"/>
              <a:gd name="connsiteY3" fmla="*/ 3498112 h 3498112"/>
              <a:gd name="connsiteX4" fmla="*/ 2860158 w 5816008"/>
              <a:gd name="connsiteY4" fmla="*/ 3498112 h 3498112"/>
              <a:gd name="connsiteX5" fmla="*/ 2955850 w 5816008"/>
              <a:gd name="connsiteY5" fmla="*/ 3498112 h 3498112"/>
              <a:gd name="connsiteX6" fmla="*/ 5816008 w 5816008"/>
              <a:gd name="connsiteY6" fmla="*/ 3498112 h 3498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16008" h="3498112">
                <a:moveTo>
                  <a:pt x="5816008" y="0"/>
                </a:moveTo>
                <a:lnTo>
                  <a:pt x="2908004" y="1131850"/>
                </a:lnTo>
                <a:lnTo>
                  <a:pt x="0" y="0"/>
                </a:lnTo>
                <a:lnTo>
                  <a:pt x="0" y="3498112"/>
                </a:lnTo>
                <a:lnTo>
                  <a:pt x="2860158" y="3498112"/>
                </a:lnTo>
                <a:lnTo>
                  <a:pt x="2955850" y="3498112"/>
                </a:lnTo>
                <a:lnTo>
                  <a:pt x="5816008" y="3498112"/>
                </a:lnTo>
                <a:close/>
              </a:path>
            </a:pathLst>
          </a:cu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5" name="文本框 14"/>
          <p:cNvSpPr txBox="1"/>
          <p:nvPr/>
        </p:nvSpPr>
        <p:spPr>
          <a:xfrm>
            <a:off x="1657089" y="4150909"/>
            <a:ext cx="5905039" cy="507831"/>
          </a:xfrm>
          <a:prstGeom prst="rect">
            <a:avLst/>
          </a:prstGeom>
          <a:noFill/>
        </p:spPr>
        <p:txBody>
          <a:bodyPr wrap="square" rtlCol="0">
            <a:spAutoFit/>
          </a:bodyPr>
          <a:lstStyle/>
          <a:p>
            <a:pPr algn="ctr"/>
            <a:r>
              <a:rPr lang="zh-CN" altLang="en-US" sz="2700" b="1" spc="450" dirty="0">
                <a:solidFill>
                  <a:srgbClr val="2683C6"/>
                </a:solidFill>
                <a:latin typeface="微软雅黑" panose="020B0503020204020204" pitchFamily="34" charset="-122"/>
                <a:ea typeface="微软雅黑" panose="020B0503020204020204" pitchFamily="34" charset="-122"/>
              </a:rPr>
              <a:t>为了每一个孩子健康快乐成长</a:t>
            </a:r>
          </a:p>
        </p:txBody>
      </p:sp>
      <p:grpSp>
        <p:nvGrpSpPr>
          <p:cNvPr id="16" name="组合 15"/>
          <p:cNvGrpSpPr/>
          <p:nvPr/>
        </p:nvGrpSpPr>
        <p:grpSpPr>
          <a:xfrm rot="1800000">
            <a:off x="499959" y="2118565"/>
            <a:ext cx="1613228" cy="1613228"/>
            <a:chOff x="1093561" y="3762334"/>
            <a:chExt cx="1598068" cy="1598068"/>
          </a:xfrm>
          <a:effectLst>
            <a:outerShdw blurRad="431800" dist="292100" dir="7200000" algn="l" rotWithShape="0">
              <a:prstClr val="black">
                <a:alpha val="40000"/>
              </a:prstClr>
            </a:outerShdw>
          </a:effectLst>
        </p:grpSpPr>
        <p:sp>
          <p:nvSpPr>
            <p:cNvPr id="17" name="椭圆 16"/>
            <p:cNvSpPr/>
            <p:nvPr/>
          </p:nvSpPr>
          <p:spPr>
            <a:xfrm>
              <a:off x="1093561" y="3762334"/>
              <a:ext cx="1598068" cy="1598068"/>
            </a:xfrm>
            <a:prstGeom prst="ellipse">
              <a:avLst/>
            </a:prstGeom>
            <a:gradFill flip="none" rotWithShape="1">
              <a:gsLst>
                <a:gs pos="0">
                  <a:schemeClr val="bg1">
                    <a:lumMod val="75000"/>
                  </a:schemeClr>
                </a:gs>
                <a:gs pos="66000">
                  <a:schemeClr val="bg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18" name="椭圆 17"/>
            <p:cNvSpPr/>
            <p:nvPr/>
          </p:nvSpPr>
          <p:spPr>
            <a:xfrm>
              <a:off x="1219109" y="3902659"/>
              <a:ext cx="1328235" cy="1328235"/>
            </a:xfrm>
            <a:prstGeom prst="ellipse">
              <a:avLst/>
            </a:prstGeom>
            <a:gradFill flip="none" rotWithShape="1">
              <a:gsLst>
                <a:gs pos="0">
                  <a:schemeClr val="bg1">
                    <a:lumMod val="75000"/>
                  </a:schemeClr>
                </a:gs>
                <a:gs pos="66000">
                  <a:schemeClr val="bg1"/>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23" name="组合 22"/>
          <p:cNvGrpSpPr/>
          <p:nvPr/>
        </p:nvGrpSpPr>
        <p:grpSpPr>
          <a:xfrm rot="1800000">
            <a:off x="2614841" y="2131131"/>
            <a:ext cx="1613228" cy="1613228"/>
            <a:chOff x="1093561" y="3762334"/>
            <a:chExt cx="1598068" cy="1598068"/>
          </a:xfrm>
          <a:effectLst>
            <a:outerShdw blurRad="431800" dist="292100" dir="7200000" algn="l" rotWithShape="0">
              <a:prstClr val="black">
                <a:alpha val="40000"/>
              </a:prstClr>
            </a:outerShdw>
          </a:effectLst>
        </p:grpSpPr>
        <p:sp>
          <p:nvSpPr>
            <p:cNvPr id="24" name="椭圆 23"/>
            <p:cNvSpPr/>
            <p:nvPr/>
          </p:nvSpPr>
          <p:spPr>
            <a:xfrm>
              <a:off x="1093561" y="3762334"/>
              <a:ext cx="1598068" cy="1598068"/>
            </a:xfrm>
            <a:prstGeom prst="ellipse">
              <a:avLst/>
            </a:prstGeom>
            <a:gradFill flip="none" rotWithShape="1">
              <a:gsLst>
                <a:gs pos="0">
                  <a:schemeClr val="bg1">
                    <a:lumMod val="75000"/>
                  </a:schemeClr>
                </a:gs>
                <a:gs pos="66000">
                  <a:schemeClr val="bg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5" name="椭圆 24"/>
            <p:cNvSpPr/>
            <p:nvPr/>
          </p:nvSpPr>
          <p:spPr>
            <a:xfrm>
              <a:off x="1219109" y="3902659"/>
              <a:ext cx="1328235" cy="1328235"/>
            </a:xfrm>
            <a:prstGeom prst="ellipse">
              <a:avLst/>
            </a:prstGeom>
            <a:gradFill flip="none" rotWithShape="1">
              <a:gsLst>
                <a:gs pos="0">
                  <a:schemeClr val="bg1">
                    <a:lumMod val="75000"/>
                  </a:schemeClr>
                </a:gs>
                <a:gs pos="66000">
                  <a:schemeClr val="bg1"/>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26" name="组合 25"/>
          <p:cNvGrpSpPr/>
          <p:nvPr/>
        </p:nvGrpSpPr>
        <p:grpSpPr>
          <a:xfrm rot="1800000">
            <a:off x="4729723" y="2143697"/>
            <a:ext cx="1613228" cy="1613228"/>
            <a:chOff x="1093561" y="3762334"/>
            <a:chExt cx="1598068" cy="1598068"/>
          </a:xfrm>
          <a:effectLst>
            <a:outerShdw blurRad="431800" dist="292100" dir="7200000" algn="l" rotWithShape="0">
              <a:prstClr val="black">
                <a:alpha val="40000"/>
              </a:prstClr>
            </a:outerShdw>
          </a:effectLst>
        </p:grpSpPr>
        <p:sp>
          <p:nvSpPr>
            <p:cNvPr id="27" name="椭圆 26"/>
            <p:cNvSpPr/>
            <p:nvPr/>
          </p:nvSpPr>
          <p:spPr>
            <a:xfrm>
              <a:off x="1093561" y="3762334"/>
              <a:ext cx="1598068" cy="1598068"/>
            </a:xfrm>
            <a:prstGeom prst="ellipse">
              <a:avLst/>
            </a:prstGeom>
            <a:gradFill flip="none" rotWithShape="1">
              <a:gsLst>
                <a:gs pos="0">
                  <a:schemeClr val="bg1">
                    <a:lumMod val="75000"/>
                  </a:schemeClr>
                </a:gs>
                <a:gs pos="66000">
                  <a:schemeClr val="bg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8" name="椭圆 27"/>
            <p:cNvSpPr/>
            <p:nvPr/>
          </p:nvSpPr>
          <p:spPr>
            <a:xfrm>
              <a:off x="1219109" y="3902659"/>
              <a:ext cx="1328235" cy="1328235"/>
            </a:xfrm>
            <a:prstGeom prst="ellipse">
              <a:avLst/>
            </a:prstGeom>
            <a:gradFill flip="none" rotWithShape="1">
              <a:gsLst>
                <a:gs pos="0">
                  <a:schemeClr val="bg1">
                    <a:lumMod val="75000"/>
                  </a:schemeClr>
                </a:gs>
                <a:gs pos="66000">
                  <a:schemeClr val="bg1"/>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grpSp>
        <p:nvGrpSpPr>
          <p:cNvPr id="29" name="组合 28"/>
          <p:cNvGrpSpPr/>
          <p:nvPr/>
        </p:nvGrpSpPr>
        <p:grpSpPr>
          <a:xfrm rot="1800000">
            <a:off x="6844606" y="2156263"/>
            <a:ext cx="1613228" cy="1613228"/>
            <a:chOff x="1093561" y="3762334"/>
            <a:chExt cx="1598068" cy="1598068"/>
          </a:xfrm>
          <a:effectLst>
            <a:outerShdw blurRad="431800" dist="292100" dir="7200000" algn="l" rotWithShape="0">
              <a:prstClr val="black">
                <a:alpha val="40000"/>
              </a:prstClr>
            </a:outerShdw>
          </a:effectLst>
        </p:grpSpPr>
        <p:sp>
          <p:nvSpPr>
            <p:cNvPr id="30" name="椭圆 29"/>
            <p:cNvSpPr/>
            <p:nvPr/>
          </p:nvSpPr>
          <p:spPr>
            <a:xfrm>
              <a:off x="1093561" y="3762334"/>
              <a:ext cx="1598068" cy="1598068"/>
            </a:xfrm>
            <a:prstGeom prst="ellipse">
              <a:avLst/>
            </a:prstGeom>
            <a:gradFill flip="none" rotWithShape="1">
              <a:gsLst>
                <a:gs pos="0">
                  <a:schemeClr val="bg1">
                    <a:lumMod val="75000"/>
                  </a:schemeClr>
                </a:gs>
                <a:gs pos="66000">
                  <a:schemeClr val="bg1"/>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31" name="椭圆 30"/>
            <p:cNvSpPr/>
            <p:nvPr/>
          </p:nvSpPr>
          <p:spPr>
            <a:xfrm>
              <a:off x="1219109" y="3902659"/>
              <a:ext cx="1328235" cy="1328235"/>
            </a:xfrm>
            <a:prstGeom prst="ellipse">
              <a:avLst/>
            </a:prstGeom>
            <a:gradFill flip="none" rotWithShape="1">
              <a:gsLst>
                <a:gs pos="0">
                  <a:schemeClr val="bg1">
                    <a:lumMod val="75000"/>
                  </a:schemeClr>
                </a:gs>
                <a:gs pos="66000">
                  <a:schemeClr val="bg1"/>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3" name="矩形 2"/>
          <p:cNvSpPr/>
          <p:nvPr/>
        </p:nvSpPr>
        <p:spPr>
          <a:xfrm>
            <a:off x="781190" y="2539129"/>
            <a:ext cx="1194558" cy="461665"/>
          </a:xfrm>
          <a:prstGeom prst="rect">
            <a:avLst/>
          </a:prstGeom>
          <a:noFill/>
        </p:spPr>
        <p:txBody>
          <a:bodyPr wrap="none">
            <a:spAutoFit/>
          </a:bodyPr>
          <a:lstStyle/>
          <a:p>
            <a:r>
              <a:rPr lang="zh-CN" altLang="en-US" sz="2400" b="1" spc="225" dirty="0">
                <a:latin typeface="微软雅黑" panose="020B0503020204020204" pitchFamily="34" charset="-122"/>
                <a:ea typeface="微软雅黑" panose="020B0503020204020204" pitchFamily="34" charset="-122"/>
              </a:rPr>
              <a:t>优质化</a:t>
            </a:r>
          </a:p>
        </p:txBody>
      </p:sp>
      <p:sp>
        <p:nvSpPr>
          <p:cNvPr id="4" name="矩形 3"/>
          <p:cNvSpPr/>
          <p:nvPr/>
        </p:nvSpPr>
        <p:spPr>
          <a:xfrm>
            <a:off x="2893768" y="2539129"/>
            <a:ext cx="1194558" cy="461665"/>
          </a:xfrm>
          <a:prstGeom prst="rect">
            <a:avLst/>
          </a:prstGeom>
          <a:noFill/>
        </p:spPr>
        <p:txBody>
          <a:bodyPr wrap="none">
            <a:spAutoFit/>
          </a:bodyPr>
          <a:lstStyle/>
          <a:p>
            <a:r>
              <a:rPr lang="zh-CN" altLang="en-US" sz="2400" b="1" spc="225" dirty="0">
                <a:latin typeface="微软雅黑" panose="020B0503020204020204" pitchFamily="34" charset="-122"/>
                <a:ea typeface="微软雅黑" panose="020B0503020204020204" pitchFamily="34" charset="-122"/>
              </a:rPr>
              <a:t>信息化</a:t>
            </a:r>
          </a:p>
        </p:txBody>
      </p:sp>
      <p:sp>
        <p:nvSpPr>
          <p:cNvPr id="5" name="矩形 4"/>
          <p:cNvSpPr/>
          <p:nvPr/>
        </p:nvSpPr>
        <p:spPr>
          <a:xfrm>
            <a:off x="4971521" y="2539129"/>
            <a:ext cx="1194558" cy="461665"/>
          </a:xfrm>
          <a:prstGeom prst="rect">
            <a:avLst/>
          </a:prstGeom>
          <a:noFill/>
        </p:spPr>
        <p:txBody>
          <a:bodyPr wrap="none">
            <a:spAutoFit/>
          </a:bodyPr>
          <a:lstStyle/>
          <a:p>
            <a:r>
              <a:rPr lang="zh-CN" altLang="en-US" sz="2400" b="1" spc="225" dirty="0">
                <a:latin typeface="微软雅黑" panose="020B0503020204020204" pitchFamily="34" charset="-122"/>
                <a:ea typeface="微软雅黑" panose="020B0503020204020204" pitchFamily="34" charset="-122"/>
              </a:rPr>
              <a:t>国际化</a:t>
            </a:r>
          </a:p>
        </p:txBody>
      </p:sp>
      <p:sp>
        <p:nvSpPr>
          <p:cNvPr id="6" name="矩形 5"/>
          <p:cNvSpPr/>
          <p:nvPr/>
        </p:nvSpPr>
        <p:spPr>
          <a:xfrm>
            <a:off x="7086403" y="2539129"/>
            <a:ext cx="1194558" cy="461665"/>
          </a:xfrm>
          <a:prstGeom prst="rect">
            <a:avLst/>
          </a:prstGeom>
          <a:noFill/>
        </p:spPr>
        <p:txBody>
          <a:bodyPr wrap="none">
            <a:spAutoFit/>
          </a:bodyPr>
          <a:lstStyle/>
          <a:p>
            <a:r>
              <a:rPr lang="zh-CN" altLang="en-US" sz="2400" b="1" spc="225" dirty="0">
                <a:latin typeface="微软雅黑" panose="020B0503020204020204" pitchFamily="34" charset="-122"/>
                <a:ea typeface="微软雅黑" panose="020B0503020204020204" pitchFamily="34" charset="-122"/>
              </a:rPr>
              <a:t>个性化</a:t>
            </a:r>
          </a:p>
        </p:txBody>
      </p:sp>
      <p:sp>
        <p:nvSpPr>
          <p:cNvPr id="39" name="Shape 2944"/>
          <p:cNvSpPr/>
          <p:nvPr/>
        </p:nvSpPr>
        <p:spPr>
          <a:xfrm>
            <a:off x="5333965" y="3046019"/>
            <a:ext cx="365474" cy="365473"/>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rgbClr val="3992DB"/>
          </a:solidFill>
          <a:ln w="12700">
            <a:miter lim="400000"/>
          </a:ln>
        </p:spPr>
        <p:txBody>
          <a:bodyPr lIns="28568" tIns="28568" rIns="28568" bIns="28568" anchor="ctr"/>
          <a:lstStyle/>
          <a:p>
            <a:pPr defTabSz="342797">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49">
              <a:latin typeface="Source Sans Pro Light" charset="0"/>
              <a:ea typeface="Source Sans Pro Light" charset="0"/>
              <a:cs typeface="Source Sans Pro Light" charset="0"/>
            </a:endParaRPr>
          </a:p>
        </p:txBody>
      </p:sp>
      <p:sp>
        <p:nvSpPr>
          <p:cNvPr id="40" name="Shape 2851"/>
          <p:cNvSpPr/>
          <p:nvPr/>
        </p:nvSpPr>
        <p:spPr>
          <a:xfrm>
            <a:off x="3227798" y="3062233"/>
            <a:ext cx="365474" cy="365474"/>
          </a:xfrm>
          <a:custGeom>
            <a:avLst/>
            <a:gdLst/>
            <a:ahLst/>
            <a:cxnLst>
              <a:cxn ang="0">
                <a:pos x="wd2" y="hd2"/>
              </a:cxn>
              <a:cxn ang="5400000">
                <a:pos x="wd2" y="hd2"/>
              </a:cxn>
              <a:cxn ang="10800000">
                <a:pos x="wd2" y="hd2"/>
              </a:cxn>
              <a:cxn ang="16200000">
                <a:pos x="wd2" y="hd2"/>
              </a:cxn>
            </a:cxnLst>
            <a:rect l="0" t="0" r="r" b="b"/>
            <a:pathLst>
              <a:path w="21600" h="21600" extrusionOk="0">
                <a:moveTo>
                  <a:pt x="5891" y="10309"/>
                </a:moveTo>
                <a:lnTo>
                  <a:pt x="4909" y="10309"/>
                </a:lnTo>
                <a:cubicBezTo>
                  <a:pt x="4638" y="10309"/>
                  <a:pt x="4418" y="10529"/>
                  <a:pt x="4418" y="10800"/>
                </a:cubicBezTo>
                <a:cubicBezTo>
                  <a:pt x="4418" y="11071"/>
                  <a:pt x="4638" y="11291"/>
                  <a:pt x="4909" y="11291"/>
                </a:cubicBezTo>
                <a:lnTo>
                  <a:pt x="5891" y="11291"/>
                </a:lnTo>
                <a:cubicBezTo>
                  <a:pt x="8331" y="11291"/>
                  <a:pt x="10309" y="13269"/>
                  <a:pt x="10309" y="15709"/>
                </a:cubicBezTo>
                <a:lnTo>
                  <a:pt x="10309" y="16691"/>
                </a:lnTo>
                <a:cubicBezTo>
                  <a:pt x="10309" y="16962"/>
                  <a:pt x="10529" y="17182"/>
                  <a:pt x="10800" y="17182"/>
                </a:cubicBezTo>
                <a:cubicBezTo>
                  <a:pt x="11071" y="17182"/>
                  <a:pt x="11291" y="16962"/>
                  <a:pt x="11291" y="16691"/>
                </a:cubicBezTo>
                <a:lnTo>
                  <a:pt x="11291" y="15709"/>
                </a:lnTo>
                <a:cubicBezTo>
                  <a:pt x="11291" y="12727"/>
                  <a:pt x="8873" y="10309"/>
                  <a:pt x="5891" y="10309"/>
                </a:cubicBezTo>
                <a:moveTo>
                  <a:pt x="5891" y="7364"/>
                </a:moveTo>
                <a:lnTo>
                  <a:pt x="4909" y="7364"/>
                </a:lnTo>
                <a:cubicBezTo>
                  <a:pt x="4638" y="7364"/>
                  <a:pt x="4418" y="7583"/>
                  <a:pt x="4418" y="7855"/>
                </a:cubicBezTo>
                <a:cubicBezTo>
                  <a:pt x="4418" y="8126"/>
                  <a:pt x="4638" y="8345"/>
                  <a:pt x="4909" y="8345"/>
                </a:cubicBezTo>
                <a:lnTo>
                  <a:pt x="5891" y="8345"/>
                </a:lnTo>
                <a:cubicBezTo>
                  <a:pt x="9958" y="8345"/>
                  <a:pt x="13255" y="11642"/>
                  <a:pt x="13255" y="15709"/>
                </a:cubicBezTo>
                <a:lnTo>
                  <a:pt x="13255" y="16691"/>
                </a:lnTo>
                <a:cubicBezTo>
                  <a:pt x="13255" y="16962"/>
                  <a:pt x="13475" y="17182"/>
                  <a:pt x="13745" y="17182"/>
                </a:cubicBezTo>
                <a:cubicBezTo>
                  <a:pt x="14016" y="17182"/>
                  <a:pt x="14236" y="16962"/>
                  <a:pt x="14236" y="16691"/>
                </a:cubicBezTo>
                <a:lnTo>
                  <a:pt x="14236" y="15709"/>
                </a:lnTo>
                <a:cubicBezTo>
                  <a:pt x="14236" y="11100"/>
                  <a:pt x="10500" y="7364"/>
                  <a:pt x="5891" y="7364"/>
                </a:cubicBezTo>
                <a:moveTo>
                  <a:pt x="6382" y="16200"/>
                </a:moveTo>
                <a:cubicBezTo>
                  <a:pt x="5840" y="16200"/>
                  <a:pt x="5400" y="15761"/>
                  <a:pt x="5400" y="15218"/>
                </a:cubicBezTo>
                <a:cubicBezTo>
                  <a:pt x="5400" y="14676"/>
                  <a:pt x="5840" y="14236"/>
                  <a:pt x="6382" y="14236"/>
                </a:cubicBezTo>
                <a:cubicBezTo>
                  <a:pt x="6924" y="14236"/>
                  <a:pt x="7364" y="14676"/>
                  <a:pt x="7364" y="15218"/>
                </a:cubicBezTo>
                <a:cubicBezTo>
                  <a:pt x="7364" y="15761"/>
                  <a:pt x="6924" y="16200"/>
                  <a:pt x="6382" y="16200"/>
                </a:cubicBezTo>
                <a:moveTo>
                  <a:pt x="6382" y="13255"/>
                </a:moveTo>
                <a:cubicBezTo>
                  <a:pt x="5297" y="13255"/>
                  <a:pt x="4418" y="14134"/>
                  <a:pt x="4418" y="15218"/>
                </a:cubicBezTo>
                <a:cubicBezTo>
                  <a:pt x="4418" y="16303"/>
                  <a:pt x="5297" y="17182"/>
                  <a:pt x="6382" y="17182"/>
                </a:cubicBezTo>
                <a:cubicBezTo>
                  <a:pt x="7466" y="17182"/>
                  <a:pt x="8345" y="16303"/>
                  <a:pt x="8345" y="15218"/>
                </a:cubicBezTo>
                <a:cubicBezTo>
                  <a:pt x="8345" y="14134"/>
                  <a:pt x="7466" y="13255"/>
                  <a:pt x="6382" y="13255"/>
                </a:cubicBezTo>
                <a:moveTo>
                  <a:pt x="5891" y="4418"/>
                </a:moveTo>
                <a:lnTo>
                  <a:pt x="4909" y="4418"/>
                </a:lnTo>
                <a:cubicBezTo>
                  <a:pt x="4638" y="4418"/>
                  <a:pt x="4418" y="4638"/>
                  <a:pt x="4418" y="4909"/>
                </a:cubicBezTo>
                <a:cubicBezTo>
                  <a:pt x="4418" y="5180"/>
                  <a:pt x="4638" y="5400"/>
                  <a:pt x="4909" y="5400"/>
                </a:cubicBezTo>
                <a:lnTo>
                  <a:pt x="5891" y="5400"/>
                </a:lnTo>
                <a:cubicBezTo>
                  <a:pt x="11585" y="5400"/>
                  <a:pt x="16200" y="10016"/>
                  <a:pt x="16200" y="15709"/>
                </a:cubicBezTo>
                <a:lnTo>
                  <a:pt x="16200" y="16691"/>
                </a:lnTo>
                <a:cubicBezTo>
                  <a:pt x="16200" y="16962"/>
                  <a:pt x="16420" y="17182"/>
                  <a:pt x="16691" y="17182"/>
                </a:cubicBezTo>
                <a:cubicBezTo>
                  <a:pt x="16962" y="17182"/>
                  <a:pt x="17182" y="16962"/>
                  <a:pt x="17182" y="16691"/>
                </a:cubicBezTo>
                <a:lnTo>
                  <a:pt x="17182" y="15709"/>
                </a:lnTo>
                <a:cubicBezTo>
                  <a:pt x="17182" y="9473"/>
                  <a:pt x="12127" y="4418"/>
                  <a:pt x="5891" y="4418"/>
                </a:cubicBezTo>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3992DB"/>
          </a:solidFill>
          <a:ln w="12700">
            <a:miter lim="400000"/>
          </a:ln>
        </p:spPr>
        <p:txBody>
          <a:bodyPr lIns="28568" tIns="28568" rIns="28568" bIns="28568" anchor="ctr"/>
          <a:lstStyle/>
          <a:p>
            <a:pPr defTabSz="342797">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49">
              <a:latin typeface="Source Sans Pro Light" charset="0"/>
              <a:ea typeface="Source Sans Pro Light" charset="0"/>
              <a:cs typeface="Source Sans Pro Light" charset="0"/>
            </a:endParaRPr>
          </a:p>
        </p:txBody>
      </p:sp>
      <p:sp>
        <p:nvSpPr>
          <p:cNvPr id="41" name="Shape 2581"/>
          <p:cNvSpPr/>
          <p:nvPr/>
        </p:nvSpPr>
        <p:spPr>
          <a:xfrm>
            <a:off x="1135116" y="3062233"/>
            <a:ext cx="365474" cy="365474"/>
          </a:xfrm>
          <a:custGeom>
            <a:avLst/>
            <a:gdLst/>
            <a:ahLst/>
            <a:cxnLst>
              <a:cxn ang="0">
                <a:pos x="wd2" y="hd2"/>
              </a:cxn>
              <a:cxn ang="5400000">
                <a:pos x="wd2" y="hd2"/>
              </a:cxn>
              <a:cxn ang="10800000">
                <a:pos x="wd2" y="hd2"/>
              </a:cxn>
              <a:cxn ang="16200000">
                <a:pos x="wd2" y="hd2"/>
              </a:cxn>
            </a:cxnLst>
            <a:rect l="0" t="0" r="r" b="b"/>
            <a:pathLst>
              <a:path w="21600" h="21600" extrusionOk="0">
                <a:moveTo>
                  <a:pt x="12133" y="11950"/>
                </a:moveTo>
                <a:lnTo>
                  <a:pt x="12831" y="14044"/>
                </a:lnTo>
                <a:lnTo>
                  <a:pt x="11135" y="12801"/>
                </a:lnTo>
                <a:lnTo>
                  <a:pt x="10555" y="12375"/>
                </a:lnTo>
                <a:lnTo>
                  <a:pt x="9974" y="12801"/>
                </a:lnTo>
                <a:lnTo>
                  <a:pt x="8277" y="14044"/>
                </a:lnTo>
                <a:lnTo>
                  <a:pt x="8976" y="11950"/>
                </a:lnTo>
                <a:lnTo>
                  <a:pt x="9195" y="11291"/>
                </a:lnTo>
                <a:lnTo>
                  <a:pt x="8647" y="10864"/>
                </a:lnTo>
                <a:lnTo>
                  <a:pt x="7280" y="9801"/>
                </a:lnTo>
                <a:lnTo>
                  <a:pt x="9560" y="9801"/>
                </a:lnTo>
                <a:lnTo>
                  <a:pt x="9799" y="9167"/>
                </a:lnTo>
                <a:lnTo>
                  <a:pt x="10555" y="7167"/>
                </a:lnTo>
                <a:lnTo>
                  <a:pt x="11310" y="9167"/>
                </a:lnTo>
                <a:lnTo>
                  <a:pt x="11549" y="9801"/>
                </a:lnTo>
                <a:lnTo>
                  <a:pt x="13829" y="9801"/>
                </a:lnTo>
                <a:lnTo>
                  <a:pt x="12462" y="10864"/>
                </a:lnTo>
                <a:lnTo>
                  <a:pt x="11914" y="11291"/>
                </a:lnTo>
                <a:cubicBezTo>
                  <a:pt x="11914" y="11291"/>
                  <a:pt x="12133" y="11950"/>
                  <a:pt x="12133" y="11950"/>
                </a:cubicBezTo>
                <a:close/>
                <a:moveTo>
                  <a:pt x="12228" y="8820"/>
                </a:moveTo>
                <a:lnTo>
                  <a:pt x="10555" y="4388"/>
                </a:lnTo>
                <a:lnTo>
                  <a:pt x="8881" y="8820"/>
                </a:lnTo>
                <a:lnTo>
                  <a:pt x="4418" y="8820"/>
                </a:lnTo>
                <a:lnTo>
                  <a:pt x="8044" y="11639"/>
                </a:lnTo>
                <a:lnTo>
                  <a:pt x="6371" y="16660"/>
                </a:lnTo>
                <a:lnTo>
                  <a:pt x="10555" y="13592"/>
                </a:lnTo>
                <a:lnTo>
                  <a:pt x="14738" y="16660"/>
                </a:lnTo>
                <a:lnTo>
                  <a:pt x="13065" y="11639"/>
                </a:lnTo>
                <a:lnTo>
                  <a:pt x="16691" y="8820"/>
                </a:lnTo>
                <a:cubicBezTo>
                  <a:pt x="16691" y="8820"/>
                  <a:pt x="12228" y="8820"/>
                  <a:pt x="12228" y="8820"/>
                </a:cubicBezTo>
                <a:close/>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rgbClr val="3992DB"/>
          </a:solidFill>
          <a:ln w="12700">
            <a:miter lim="400000"/>
          </a:ln>
        </p:spPr>
        <p:txBody>
          <a:bodyPr lIns="28568" tIns="28568" rIns="28568" bIns="28568" anchor="ctr"/>
          <a:lstStyle/>
          <a:p>
            <a:pPr defTabSz="342797">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49">
              <a:latin typeface="Source Sans Pro Light" charset="0"/>
              <a:ea typeface="Source Sans Pro Light" charset="0"/>
              <a:cs typeface="Source Sans Pro Light" charset="0"/>
            </a:endParaRPr>
          </a:p>
        </p:txBody>
      </p:sp>
      <p:sp>
        <p:nvSpPr>
          <p:cNvPr id="42" name="Shape 2593"/>
          <p:cNvSpPr/>
          <p:nvPr/>
        </p:nvSpPr>
        <p:spPr>
          <a:xfrm>
            <a:off x="7469147" y="3064840"/>
            <a:ext cx="365474" cy="365474"/>
          </a:xfrm>
          <a:custGeom>
            <a:avLst/>
            <a:gdLst/>
            <a:ahLst/>
            <a:cxnLst>
              <a:cxn ang="0">
                <a:pos x="wd2" y="hd2"/>
              </a:cxn>
              <a:cxn ang="5400000">
                <a:pos x="wd2" y="hd2"/>
              </a:cxn>
              <a:cxn ang="10800000">
                <a:pos x="wd2" y="hd2"/>
              </a:cxn>
              <a:cxn ang="16200000">
                <a:pos x="wd2" y="hd2"/>
              </a:cxn>
            </a:cxnLst>
            <a:rect l="0" t="0" r="r" b="b"/>
            <a:pathLst>
              <a:path w="21600" h="21600" extrusionOk="0">
                <a:moveTo>
                  <a:pt x="20618" y="8095"/>
                </a:moveTo>
                <a:lnTo>
                  <a:pt x="20091" y="8640"/>
                </a:lnTo>
                <a:cubicBezTo>
                  <a:pt x="19294" y="8426"/>
                  <a:pt x="18482" y="8322"/>
                  <a:pt x="17675" y="8322"/>
                </a:cubicBezTo>
                <a:lnTo>
                  <a:pt x="17150" y="7377"/>
                </a:lnTo>
                <a:cubicBezTo>
                  <a:pt x="17052" y="7203"/>
                  <a:pt x="16911" y="7035"/>
                  <a:pt x="16741" y="6937"/>
                </a:cubicBezTo>
                <a:cubicBezTo>
                  <a:pt x="16601" y="6856"/>
                  <a:pt x="16442" y="6822"/>
                  <a:pt x="16268" y="6868"/>
                </a:cubicBezTo>
                <a:lnTo>
                  <a:pt x="13487" y="7613"/>
                </a:lnTo>
                <a:cubicBezTo>
                  <a:pt x="13102" y="7716"/>
                  <a:pt x="12995" y="8125"/>
                  <a:pt x="12977" y="8495"/>
                </a:cubicBezTo>
                <a:lnTo>
                  <a:pt x="12996" y="9570"/>
                </a:lnTo>
                <a:cubicBezTo>
                  <a:pt x="12293" y="9973"/>
                  <a:pt x="11639" y="10471"/>
                  <a:pt x="11053" y="11057"/>
                </a:cubicBezTo>
                <a:lnTo>
                  <a:pt x="10023" y="10762"/>
                </a:lnTo>
                <a:cubicBezTo>
                  <a:pt x="9673" y="10664"/>
                  <a:pt x="9239" y="10682"/>
                  <a:pt x="9040" y="11026"/>
                </a:cubicBezTo>
                <a:lnTo>
                  <a:pt x="7600" y="13520"/>
                </a:lnTo>
                <a:cubicBezTo>
                  <a:pt x="7401" y="13864"/>
                  <a:pt x="7614" y="14229"/>
                  <a:pt x="7863" y="14504"/>
                </a:cubicBezTo>
                <a:lnTo>
                  <a:pt x="8633" y="15248"/>
                </a:lnTo>
                <a:cubicBezTo>
                  <a:pt x="8419" y="16049"/>
                  <a:pt x="8315" y="16864"/>
                  <a:pt x="8317" y="17674"/>
                </a:cubicBezTo>
                <a:lnTo>
                  <a:pt x="7377" y="18196"/>
                </a:lnTo>
                <a:cubicBezTo>
                  <a:pt x="7060" y="18373"/>
                  <a:pt x="6765" y="18693"/>
                  <a:pt x="6868" y="19077"/>
                </a:cubicBezTo>
                <a:lnTo>
                  <a:pt x="7281" y="20619"/>
                </a:lnTo>
                <a:lnTo>
                  <a:pt x="1964" y="20619"/>
                </a:lnTo>
                <a:cubicBezTo>
                  <a:pt x="1422" y="20619"/>
                  <a:pt x="982" y="20178"/>
                  <a:pt x="982" y="19636"/>
                </a:cubicBezTo>
                <a:lnTo>
                  <a:pt x="982" y="11291"/>
                </a:lnTo>
                <a:lnTo>
                  <a:pt x="1931" y="11291"/>
                </a:lnTo>
                <a:cubicBezTo>
                  <a:pt x="2328" y="11291"/>
                  <a:pt x="2538" y="10924"/>
                  <a:pt x="2651" y="10571"/>
                </a:cubicBezTo>
                <a:lnTo>
                  <a:pt x="2913" y="9523"/>
                </a:lnTo>
                <a:cubicBezTo>
                  <a:pt x="3711" y="9310"/>
                  <a:pt x="4466" y="8993"/>
                  <a:pt x="5164" y="8590"/>
                </a:cubicBezTo>
                <a:lnTo>
                  <a:pt x="6091" y="9146"/>
                </a:lnTo>
                <a:cubicBezTo>
                  <a:pt x="6275" y="9241"/>
                  <a:pt x="6484" y="9317"/>
                  <a:pt x="6681" y="9317"/>
                </a:cubicBezTo>
                <a:cubicBezTo>
                  <a:pt x="6837" y="9317"/>
                  <a:pt x="6985" y="9270"/>
                  <a:pt x="7110" y="9146"/>
                </a:cubicBezTo>
                <a:lnTo>
                  <a:pt x="9146" y="7109"/>
                </a:lnTo>
                <a:cubicBezTo>
                  <a:pt x="9427" y="6828"/>
                  <a:pt x="9332" y="6404"/>
                  <a:pt x="9146" y="6091"/>
                </a:cubicBezTo>
                <a:lnTo>
                  <a:pt x="8593" y="5169"/>
                </a:lnTo>
                <a:cubicBezTo>
                  <a:pt x="8999" y="4469"/>
                  <a:pt x="9317" y="3711"/>
                  <a:pt x="9531" y="2911"/>
                </a:cubicBezTo>
                <a:lnTo>
                  <a:pt x="10571" y="2651"/>
                </a:lnTo>
                <a:cubicBezTo>
                  <a:pt x="10924" y="2538"/>
                  <a:pt x="11291" y="2328"/>
                  <a:pt x="11291" y="1931"/>
                </a:cubicBezTo>
                <a:lnTo>
                  <a:pt x="11291" y="982"/>
                </a:lnTo>
                <a:lnTo>
                  <a:pt x="19636" y="982"/>
                </a:lnTo>
                <a:cubicBezTo>
                  <a:pt x="20178" y="982"/>
                  <a:pt x="20618" y="1421"/>
                  <a:pt x="20618" y="1964"/>
                </a:cubicBezTo>
                <a:cubicBezTo>
                  <a:pt x="20618" y="1964"/>
                  <a:pt x="20618" y="8095"/>
                  <a:pt x="20618" y="8095"/>
                </a:cubicBezTo>
                <a:close/>
                <a:moveTo>
                  <a:pt x="20618" y="12594"/>
                </a:moveTo>
                <a:cubicBezTo>
                  <a:pt x="19750" y="12088"/>
                  <a:pt x="18750" y="11782"/>
                  <a:pt x="17673" y="11782"/>
                </a:cubicBezTo>
                <a:cubicBezTo>
                  <a:pt x="14419" y="11782"/>
                  <a:pt x="11782" y="14419"/>
                  <a:pt x="11782" y="17673"/>
                </a:cubicBezTo>
                <a:cubicBezTo>
                  <a:pt x="11782" y="18751"/>
                  <a:pt x="12088" y="19750"/>
                  <a:pt x="12594" y="20619"/>
                </a:cubicBezTo>
                <a:lnTo>
                  <a:pt x="8298" y="20619"/>
                </a:lnTo>
                <a:lnTo>
                  <a:pt x="7875" y="19042"/>
                </a:lnTo>
                <a:lnTo>
                  <a:pt x="8794" y="18532"/>
                </a:lnTo>
                <a:cubicBezTo>
                  <a:pt x="9106" y="18358"/>
                  <a:pt x="9299" y="18028"/>
                  <a:pt x="9299" y="17671"/>
                </a:cubicBezTo>
                <a:cubicBezTo>
                  <a:pt x="9298" y="16938"/>
                  <a:pt x="9392" y="16208"/>
                  <a:pt x="9582" y="15502"/>
                </a:cubicBezTo>
                <a:cubicBezTo>
                  <a:pt x="9674" y="15158"/>
                  <a:pt x="9572" y="14791"/>
                  <a:pt x="9316" y="14543"/>
                </a:cubicBezTo>
                <a:lnTo>
                  <a:pt x="8572" y="13823"/>
                </a:lnTo>
                <a:cubicBezTo>
                  <a:pt x="8569" y="13820"/>
                  <a:pt x="8566" y="13817"/>
                  <a:pt x="8564" y="13813"/>
                </a:cubicBezTo>
                <a:lnTo>
                  <a:pt x="9776" y="11713"/>
                </a:lnTo>
                <a:lnTo>
                  <a:pt x="10783" y="12001"/>
                </a:lnTo>
                <a:cubicBezTo>
                  <a:pt x="11126" y="12099"/>
                  <a:pt x="11495" y="12003"/>
                  <a:pt x="11748" y="11751"/>
                </a:cubicBezTo>
                <a:cubicBezTo>
                  <a:pt x="12264" y="11234"/>
                  <a:pt x="12848" y="10787"/>
                  <a:pt x="13485" y="10421"/>
                </a:cubicBezTo>
                <a:cubicBezTo>
                  <a:pt x="13794" y="10243"/>
                  <a:pt x="13983" y="9911"/>
                  <a:pt x="13977" y="9554"/>
                </a:cubicBezTo>
                <a:lnTo>
                  <a:pt x="13960" y="8514"/>
                </a:lnTo>
                <a:lnTo>
                  <a:pt x="13960" y="8503"/>
                </a:lnTo>
                <a:lnTo>
                  <a:pt x="16304" y="7875"/>
                </a:lnTo>
                <a:lnTo>
                  <a:pt x="16817" y="8799"/>
                </a:lnTo>
                <a:cubicBezTo>
                  <a:pt x="16905" y="8958"/>
                  <a:pt x="17032" y="9085"/>
                  <a:pt x="17184" y="9172"/>
                </a:cubicBezTo>
                <a:cubicBezTo>
                  <a:pt x="17330" y="9257"/>
                  <a:pt x="17499" y="9304"/>
                  <a:pt x="17675" y="9304"/>
                </a:cubicBezTo>
                <a:cubicBezTo>
                  <a:pt x="18407" y="9304"/>
                  <a:pt x="19135" y="9399"/>
                  <a:pt x="19837" y="9589"/>
                </a:cubicBezTo>
                <a:cubicBezTo>
                  <a:pt x="20106" y="9660"/>
                  <a:pt x="20389" y="9611"/>
                  <a:pt x="20618" y="9464"/>
                </a:cubicBezTo>
                <a:cubicBezTo>
                  <a:pt x="20618" y="9464"/>
                  <a:pt x="20618" y="12594"/>
                  <a:pt x="20618" y="12594"/>
                </a:cubicBezTo>
                <a:close/>
                <a:moveTo>
                  <a:pt x="20618" y="15475"/>
                </a:moveTo>
                <a:lnTo>
                  <a:pt x="19093" y="16323"/>
                </a:lnTo>
                <a:cubicBezTo>
                  <a:pt x="18735" y="15946"/>
                  <a:pt x="18233" y="15709"/>
                  <a:pt x="17673" y="15709"/>
                </a:cubicBezTo>
                <a:cubicBezTo>
                  <a:pt x="17113" y="15709"/>
                  <a:pt x="16610" y="15946"/>
                  <a:pt x="16253" y="16323"/>
                </a:cubicBezTo>
                <a:lnTo>
                  <a:pt x="13643" y="14873"/>
                </a:lnTo>
                <a:cubicBezTo>
                  <a:pt x="14530" y="13599"/>
                  <a:pt x="16003" y="12764"/>
                  <a:pt x="17673" y="12764"/>
                </a:cubicBezTo>
                <a:cubicBezTo>
                  <a:pt x="18783" y="12764"/>
                  <a:pt x="19798" y="13141"/>
                  <a:pt x="20618" y="13764"/>
                </a:cubicBezTo>
                <a:cubicBezTo>
                  <a:pt x="20618" y="13764"/>
                  <a:pt x="20618" y="15475"/>
                  <a:pt x="20618" y="15475"/>
                </a:cubicBezTo>
                <a:close/>
                <a:moveTo>
                  <a:pt x="20618" y="19636"/>
                </a:moveTo>
                <a:cubicBezTo>
                  <a:pt x="20618" y="20178"/>
                  <a:pt x="20178" y="20619"/>
                  <a:pt x="19636" y="20619"/>
                </a:cubicBezTo>
                <a:lnTo>
                  <a:pt x="18164" y="20619"/>
                </a:lnTo>
                <a:lnTo>
                  <a:pt x="18164" y="19567"/>
                </a:lnTo>
                <a:cubicBezTo>
                  <a:pt x="19009" y="19348"/>
                  <a:pt x="19636" y="18587"/>
                  <a:pt x="19636" y="17673"/>
                </a:cubicBezTo>
                <a:cubicBezTo>
                  <a:pt x="19636" y="17502"/>
                  <a:pt x="19608" y="17339"/>
                  <a:pt x="19567" y="17182"/>
                </a:cubicBezTo>
                <a:lnTo>
                  <a:pt x="20618" y="16598"/>
                </a:lnTo>
                <a:cubicBezTo>
                  <a:pt x="20618" y="16598"/>
                  <a:pt x="20618" y="19636"/>
                  <a:pt x="20618" y="19636"/>
                </a:cubicBezTo>
                <a:close/>
                <a:moveTo>
                  <a:pt x="16691" y="17673"/>
                </a:moveTo>
                <a:cubicBezTo>
                  <a:pt x="16691" y="17131"/>
                  <a:pt x="17131" y="16691"/>
                  <a:pt x="17673" y="16691"/>
                </a:cubicBezTo>
                <a:cubicBezTo>
                  <a:pt x="18214" y="16691"/>
                  <a:pt x="18655" y="17131"/>
                  <a:pt x="18655" y="17673"/>
                </a:cubicBezTo>
                <a:cubicBezTo>
                  <a:pt x="18655" y="18215"/>
                  <a:pt x="18214" y="18655"/>
                  <a:pt x="17673" y="18655"/>
                </a:cubicBezTo>
                <a:cubicBezTo>
                  <a:pt x="17131" y="18655"/>
                  <a:pt x="16691" y="18215"/>
                  <a:pt x="16691" y="17673"/>
                </a:cubicBezTo>
                <a:moveTo>
                  <a:pt x="17182" y="20619"/>
                </a:moveTo>
                <a:lnTo>
                  <a:pt x="13757" y="20619"/>
                </a:lnTo>
                <a:cubicBezTo>
                  <a:pt x="13138" y="19797"/>
                  <a:pt x="12764" y="18781"/>
                  <a:pt x="12764" y="17673"/>
                </a:cubicBezTo>
                <a:cubicBezTo>
                  <a:pt x="12764" y="16982"/>
                  <a:pt x="12907" y="16326"/>
                  <a:pt x="13165" y="15730"/>
                </a:cubicBezTo>
                <a:lnTo>
                  <a:pt x="15779" y="17182"/>
                </a:lnTo>
                <a:cubicBezTo>
                  <a:pt x="15738" y="17339"/>
                  <a:pt x="15709" y="17502"/>
                  <a:pt x="15709" y="17673"/>
                </a:cubicBezTo>
                <a:cubicBezTo>
                  <a:pt x="15709" y="18587"/>
                  <a:pt x="16336" y="19348"/>
                  <a:pt x="17182" y="19567"/>
                </a:cubicBezTo>
                <a:cubicBezTo>
                  <a:pt x="17182" y="19567"/>
                  <a:pt x="17182" y="20619"/>
                  <a:pt x="17182" y="20619"/>
                </a:cubicBezTo>
                <a:close/>
                <a:moveTo>
                  <a:pt x="982" y="5376"/>
                </a:moveTo>
                <a:cubicBezTo>
                  <a:pt x="3301" y="5145"/>
                  <a:pt x="5145" y="3301"/>
                  <a:pt x="5375" y="982"/>
                </a:cubicBezTo>
                <a:lnTo>
                  <a:pt x="10309" y="982"/>
                </a:lnTo>
                <a:lnTo>
                  <a:pt x="10309" y="1703"/>
                </a:lnTo>
                <a:cubicBezTo>
                  <a:pt x="10305" y="1705"/>
                  <a:pt x="10302" y="1706"/>
                  <a:pt x="10298" y="1707"/>
                </a:cubicBezTo>
                <a:lnTo>
                  <a:pt x="9293" y="1958"/>
                </a:lnTo>
                <a:cubicBezTo>
                  <a:pt x="8947" y="2045"/>
                  <a:pt x="8675" y="2313"/>
                  <a:pt x="8583" y="2657"/>
                </a:cubicBezTo>
                <a:cubicBezTo>
                  <a:pt x="8394" y="3363"/>
                  <a:pt x="8112" y="4042"/>
                  <a:pt x="7744" y="4676"/>
                </a:cubicBezTo>
                <a:cubicBezTo>
                  <a:pt x="7564" y="4986"/>
                  <a:pt x="7567" y="5368"/>
                  <a:pt x="7751" y="5674"/>
                </a:cubicBezTo>
                <a:lnTo>
                  <a:pt x="8292" y="6575"/>
                </a:lnTo>
                <a:lnTo>
                  <a:pt x="6576" y="8291"/>
                </a:lnTo>
                <a:cubicBezTo>
                  <a:pt x="6573" y="8290"/>
                  <a:pt x="6569" y="8288"/>
                  <a:pt x="6566" y="8286"/>
                </a:cubicBezTo>
                <a:lnTo>
                  <a:pt x="5669" y="7748"/>
                </a:lnTo>
                <a:cubicBezTo>
                  <a:pt x="5513" y="7655"/>
                  <a:pt x="5339" y="7608"/>
                  <a:pt x="5164" y="7608"/>
                </a:cubicBezTo>
                <a:cubicBezTo>
                  <a:pt x="4995" y="7608"/>
                  <a:pt x="4825" y="7652"/>
                  <a:pt x="4673" y="7739"/>
                </a:cubicBezTo>
                <a:cubicBezTo>
                  <a:pt x="4039" y="8106"/>
                  <a:pt x="3362" y="8387"/>
                  <a:pt x="2659" y="8575"/>
                </a:cubicBezTo>
                <a:cubicBezTo>
                  <a:pt x="2315" y="8666"/>
                  <a:pt x="2047" y="8938"/>
                  <a:pt x="1960" y="9285"/>
                </a:cubicBezTo>
                <a:lnTo>
                  <a:pt x="1707" y="10298"/>
                </a:lnTo>
                <a:cubicBezTo>
                  <a:pt x="1706" y="10302"/>
                  <a:pt x="1705" y="10305"/>
                  <a:pt x="1703" y="10310"/>
                </a:cubicBezTo>
                <a:lnTo>
                  <a:pt x="982" y="10310"/>
                </a:lnTo>
                <a:cubicBezTo>
                  <a:pt x="982" y="10310"/>
                  <a:pt x="982" y="5376"/>
                  <a:pt x="982" y="5376"/>
                </a:cubicBezTo>
                <a:close/>
                <a:moveTo>
                  <a:pt x="982" y="1964"/>
                </a:moveTo>
                <a:cubicBezTo>
                  <a:pt x="982" y="1421"/>
                  <a:pt x="1422" y="982"/>
                  <a:pt x="1964" y="982"/>
                </a:cubicBezTo>
                <a:lnTo>
                  <a:pt x="4384" y="982"/>
                </a:lnTo>
                <a:cubicBezTo>
                  <a:pt x="4162" y="2758"/>
                  <a:pt x="2758" y="4162"/>
                  <a:pt x="982" y="4384"/>
                </a:cubicBezTo>
                <a:cubicBezTo>
                  <a:pt x="982" y="4384"/>
                  <a:pt x="982" y="1964"/>
                  <a:pt x="982" y="1964"/>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3992DB"/>
          </a:solidFill>
          <a:ln w="12700">
            <a:miter lim="400000"/>
          </a:ln>
        </p:spPr>
        <p:txBody>
          <a:bodyPr lIns="28568" tIns="28568" rIns="28568" bIns="28568" anchor="ctr"/>
          <a:lstStyle/>
          <a:p>
            <a:pPr defTabSz="342797">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249">
              <a:latin typeface="Source Sans Pro Light" charset="0"/>
              <a:ea typeface="Source Sans Pro Light" charset="0"/>
              <a:cs typeface="Source Sans Pro Light" charset="0"/>
            </a:endParaRPr>
          </a:p>
        </p:txBody>
      </p:sp>
      <p:pic>
        <p:nvPicPr>
          <p:cNvPr id="2" name="图片 1"/>
          <p:cNvPicPr>
            <a:picLocks noChangeAspect="1"/>
          </p:cNvPicPr>
          <p:nvPr/>
        </p:nvPicPr>
        <p:blipFill>
          <a:blip r:embed="rId10"/>
          <a:stretch>
            <a:fillRect/>
          </a:stretch>
        </p:blipFill>
        <p:spPr>
          <a:xfrm>
            <a:off x="0" y="0"/>
            <a:ext cx="9144000" cy="5143500"/>
          </a:xfrm>
          <a:prstGeom prst="rect">
            <a:avLst/>
          </a:prstGeom>
        </p:spPr>
      </p:pic>
    </p:spTree>
    <p:extLst>
      <p:ext uri="{BB962C8B-B14F-4D97-AF65-F5344CB8AC3E}">
        <p14:creationId xmlns:p14="http://schemas.microsoft.com/office/powerpoint/2010/main" val="1514085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a:extLst>
              <a:ext uri="{FF2B5EF4-FFF2-40B4-BE49-F238E27FC236}">
                <a16:creationId xmlns="" xmlns:a16="http://schemas.microsoft.com/office/drawing/2014/main" id="{56E96EC1-F8B1-48A2-8E7F-01B71814F5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866"/>
            <a:ext cx="9144001" cy="5146366"/>
          </a:xfrm>
          <a:prstGeom prst="rect">
            <a:avLst/>
          </a:prstGeom>
        </p:spPr>
      </p:pic>
      <p:pic>
        <p:nvPicPr>
          <p:cNvPr id="47" name="图片 46"/>
          <p:cNvPicPr>
            <a:picLocks noChangeAspect="1"/>
          </p:cNvPicPr>
          <p:nvPr/>
        </p:nvPicPr>
        <p:blipFill rotWithShape="1">
          <a:blip r:embed="rId4" cstate="print">
            <a:extLst>
              <a:ext uri="{28A0092B-C50C-407E-A947-70E740481C1C}">
                <a14:useLocalDpi xmlns:a14="http://schemas.microsoft.com/office/drawing/2010/main" val="0"/>
              </a:ext>
            </a:extLst>
          </a:blip>
          <a:srcRect t="1" r="-4293" b="-3816"/>
          <a:stretch/>
        </p:blipFill>
        <p:spPr>
          <a:xfrm>
            <a:off x="7446657" y="195486"/>
            <a:ext cx="1290943" cy="414531"/>
          </a:xfrm>
          <a:prstGeom prst="rect">
            <a:avLst/>
          </a:prstGeom>
        </p:spPr>
      </p:pic>
      <p:cxnSp>
        <p:nvCxnSpPr>
          <p:cNvPr id="6" name="直接连接符 5"/>
          <p:cNvCxnSpPr/>
          <p:nvPr/>
        </p:nvCxnSpPr>
        <p:spPr>
          <a:xfrm>
            <a:off x="745331" y="2414949"/>
            <a:ext cx="7653337"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Diamond 151"/>
          <p:cNvSpPr/>
          <p:nvPr/>
        </p:nvSpPr>
        <p:spPr>
          <a:xfrm>
            <a:off x="883221" y="1877689"/>
            <a:ext cx="1080120" cy="1080120"/>
          </a:xfrm>
          <a:prstGeom prst="diamond">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Diamond 152"/>
          <p:cNvSpPr/>
          <p:nvPr/>
        </p:nvSpPr>
        <p:spPr>
          <a:xfrm>
            <a:off x="2449661" y="1877689"/>
            <a:ext cx="1080120" cy="1080120"/>
          </a:xfrm>
          <a:prstGeom prst="diamond">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Diamond 153"/>
          <p:cNvSpPr/>
          <p:nvPr/>
        </p:nvSpPr>
        <p:spPr>
          <a:xfrm>
            <a:off x="4045194" y="1877689"/>
            <a:ext cx="1080120" cy="1080120"/>
          </a:xfrm>
          <a:prstGeom prst="diamond">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Diamond 153"/>
          <p:cNvSpPr/>
          <p:nvPr/>
        </p:nvSpPr>
        <p:spPr>
          <a:xfrm>
            <a:off x="5579268" y="1877689"/>
            <a:ext cx="1080120" cy="1080120"/>
          </a:xfrm>
          <a:prstGeom prst="diamond">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Diamond 153"/>
          <p:cNvSpPr/>
          <p:nvPr/>
        </p:nvSpPr>
        <p:spPr>
          <a:xfrm>
            <a:off x="7125450" y="1877689"/>
            <a:ext cx="1080120" cy="1080120"/>
          </a:xfrm>
          <a:prstGeom prst="diamond">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文本框 37"/>
          <p:cNvSpPr txBox="1"/>
          <p:nvPr/>
        </p:nvSpPr>
        <p:spPr>
          <a:xfrm>
            <a:off x="507121" y="3049952"/>
            <a:ext cx="1826141" cy="615553"/>
          </a:xfrm>
          <a:prstGeom prst="rect">
            <a:avLst/>
          </a:prstGeom>
          <a:noFill/>
          <a:effectLst/>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dirty="0">
                <a:solidFill>
                  <a:schemeClr val="tx1">
                    <a:lumMod val="85000"/>
                    <a:lumOff val="15000"/>
                  </a:schemeClr>
                </a:solidFill>
                <a:latin typeface="微软雅黑" pitchFamily="34" charset="-122"/>
                <a:ea typeface="微软雅黑" pitchFamily="34" charset="-122"/>
              </a:rPr>
              <a:t>以学生发展为中心</a:t>
            </a:r>
            <a:endParaRPr lang="en-US" altLang="zh-CN" sz="1600" b="1" dirty="0">
              <a:solidFill>
                <a:schemeClr val="tx1">
                  <a:lumMod val="85000"/>
                  <a:lumOff val="15000"/>
                </a:schemeClr>
              </a:solidFill>
              <a:latin typeface="微软雅黑" pitchFamily="34" charset="-122"/>
              <a:ea typeface="微软雅黑" pitchFamily="34" charset="-122"/>
            </a:endParaRPr>
          </a:p>
          <a:p>
            <a:pPr algn="ctr"/>
            <a:r>
              <a:rPr lang="zh-CN" altLang="en-US" b="1" dirty="0">
                <a:solidFill>
                  <a:srgbClr val="3992DB"/>
                </a:solidFill>
                <a:latin typeface="微软雅黑" pitchFamily="34" charset="-122"/>
                <a:ea typeface="微软雅黑" pitchFamily="34" charset="-122"/>
              </a:rPr>
              <a:t>教育观念现代化</a:t>
            </a:r>
          </a:p>
        </p:txBody>
      </p:sp>
      <p:sp>
        <p:nvSpPr>
          <p:cNvPr id="13" name="文本框 37"/>
          <p:cNvSpPr txBox="1"/>
          <p:nvPr/>
        </p:nvSpPr>
        <p:spPr>
          <a:xfrm>
            <a:off x="2076624" y="1166820"/>
            <a:ext cx="1826141" cy="615553"/>
          </a:xfrm>
          <a:prstGeom prst="rect">
            <a:avLst/>
          </a:prstGeom>
          <a:noFill/>
          <a:effectLst/>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600" b="1" dirty="0">
                <a:solidFill>
                  <a:schemeClr val="tx1">
                    <a:lumMod val="85000"/>
                    <a:lumOff val="15000"/>
                  </a:schemeClr>
                </a:solidFill>
                <a:latin typeface="微软雅黑" pitchFamily="34" charset="-122"/>
                <a:ea typeface="微软雅黑" pitchFamily="34" charset="-122"/>
              </a:rPr>
              <a:t>以核心素养为抓手</a:t>
            </a:r>
            <a:endParaRPr lang="en-US" altLang="zh-CN" sz="1600" b="1" dirty="0">
              <a:solidFill>
                <a:schemeClr val="tx1">
                  <a:lumMod val="85000"/>
                  <a:lumOff val="15000"/>
                </a:schemeClr>
              </a:solidFill>
              <a:latin typeface="微软雅黑" pitchFamily="34" charset="-122"/>
              <a:ea typeface="微软雅黑" pitchFamily="34" charset="-122"/>
            </a:endParaRPr>
          </a:p>
          <a:p>
            <a:r>
              <a:rPr lang="zh-CN" altLang="en-US" b="1" dirty="0">
                <a:solidFill>
                  <a:srgbClr val="005DA2"/>
                </a:solidFill>
                <a:latin typeface="微软雅黑" pitchFamily="34" charset="-122"/>
                <a:ea typeface="微软雅黑" pitchFamily="34" charset="-122"/>
              </a:rPr>
              <a:t>学习课程现代化</a:t>
            </a:r>
          </a:p>
        </p:txBody>
      </p:sp>
      <p:sp>
        <p:nvSpPr>
          <p:cNvPr id="14" name="文本框 37"/>
          <p:cNvSpPr txBox="1"/>
          <p:nvPr/>
        </p:nvSpPr>
        <p:spPr>
          <a:xfrm>
            <a:off x="3478591" y="3049951"/>
            <a:ext cx="2186817" cy="615553"/>
          </a:xfrm>
          <a:prstGeom prst="rect">
            <a:avLst/>
          </a:prstGeom>
          <a:noFill/>
          <a:effectLst/>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dirty="0">
                <a:solidFill>
                  <a:schemeClr val="tx1">
                    <a:lumMod val="85000"/>
                    <a:lumOff val="15000"/>
                  </a:schemeClr>
                </a:solidFill>
                <a:latin typeface="微软雅黑" pitchFamily="34" charset="-122"/>
                <a:ea typeface="微软雅黑" pitchFamily="34" charset="-122"/>
              </a:rPr>
              <a:t>以“互联网</a:t>
            </a:r>
            <a:r>
              <a:rPr lang="en-US" altLang="zh-CN" sz="1600" b="1" dirty="0">
                <a:solidFill>
                  <a:schemeClr val="tx1">
                    <a:lumMod val="85000"/>
                    <a:lumOff val="15000"/>
                  </a:schemeClr>
                </a:solidFill>
                <a:latin typeface="微软雅黑" pitchFamily="34" charset="-122"/>
                <a:ea typeface="微软雅黑" pitchFamily="34" charset="-122"/>
              </a:rPr>
              <a:t>+”</a:t>
            </a:r>
            <a:r>
              <a:rPr lang="zh-CN" altLang="en-US" sz="1600" b="1" dirty="0">
                <a:solidFill>
                  <a:schemeClr val="tx1">
                    <a:lumMod val="85000"/>
                    <a:lumOff val="15000"/>
                  </a:schemeClr>
                </a:solidFill>
                <a:latin typeface="微软雅黑" pitchFamily="34" charset="-122"/>
                <a:ea typeface="微软雅黑" pitchFamily="34" charset="-122"/>
              </a:rPr>
              <a:t>为标志</a:t>
            </a:r>
            <a:endParaRPr lang="en-US" altLang="zh-CN" sz="1600" b="1" dirty="0">
              <a:solidFill>
                <a:schemeClr val="tx1">
                  <a:lumMod val="85000"/>
                  <a:lumOff val="15000"/>
                </a:schemeClr>
              </a:solidFill>
              <a:latin typeface="微软雅黑" pitchFamily="34" charset="-122"/>
              <a:ea typeface="微软雅黑" pitchFamily="34" charset="-122"/>
            </a:endParaRPr>
          </a:p>
          <a:p>
            <a:pPr algn="ctr"/>
            <a:r>
              <a:rPr lang="zh-CN" altLang="en-US" b="1" dirty="0">
                <a:solidFill>
                  <a:srgbClr val="3992DB"/>
                </a:solidFill>
                <a:latin typeface="微软雅黑" pitchFamily="34" charset="-122"/>
                <a:ea typeface="微软雅黑" pitchFamily="34" charset="-122"/>
              </a:rPr>
              <a:t>教学技术现代化</a:t>
            </a:r>
          </a:p>
        </p:txBody>
      </p:sp>
      <p:sp>
        <p:nvSpPr>
          <p:cNvPr id="15" name="文本框 37"/>
          <p:cNvSpPr txBox="1"/>
          <p:nvPr/>
        </p:nvSpPr>
        <p:spPr>
          <a:xfrm>
            <a:off x="5121555" y="1168082"/>
            <a:ext cx="2031325" cy="615553"/>
          </a:xfrm>
          <a:prstGeom prst="rect">
            <a:avLst/>
          </a:prstGeom>
          <a:noFill/>
          <a:effectLst/>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dirty="0">
                <a:solidFill>
                  <a:schemeClr val="tx1">
                    <a:lumMod val="85000"/>
                    <a:lumOff val="15000"/>
                  </a:schemeClr>
                </a:solidFill>
                <a:latin typeface="微软雅黑" pitchFamily="34" charset="-122"/>
                <a:ea typeface="微软雅黑" pitchFamily="34" charset="-122"/>
              </a:rPr>
              <a:t>以大数据分析为特征</a:t>
            </a:r>
            <a:endParaRPr lang="en-US" altLang="zh-CN" b="1" dirty="0">
              <a:solidFill>
                <a:schemeClr val="tx1">
                  <a:lumMod val="85000"/>
                  <a:lumOff val="15000"/>
                </a:schemeClr>
              </a:solidFill>
              <a:latin typeface="微软雅黑" pitchFamily="34" charset="-122"/>
              <a:ea typeface="微软雅黑" pitchFamily="34" charset="-122"/>
            </a:endParaRPr>
          </a:p>
          <a:p>
            <a:pPr algn="ctr"/>
            <a:r>
              <a:rPr lang="zh-CN" altLang="en-US" b="1" dirty="0">
                <a:solidFill>
                  <a:srgbClr val="005DA2"/>
                </a:solidFill>
                <a:latin typeface="微软雅黑" pitchFamily="34" charset="-122"/>
                <a:ea typeface="微软雅黑" pitchFamily="34" charset="-122"/>
              </a:rPr>
              <a:t>教育管理现代化</a:t>
            </a:r>
          </a:p>
        </p:txBody>
      </p:sp>
      <p:sp>
        <p:nvSpPr>
          <p:cNvPr id="16" name="文本框 37"/>
          <p:cNvSpPr txBox="1"/>
          <p:nvPr/>
        </p:nvSpPr>
        <p:spPr>
          <a:xfrm>
            <a:off x="6239478" y="3076427"/>
            <a:ext cx="2852063" cy="615553"/>
          </a:xfrm>
          <a:prstGeom prst="rect">
            <a:avLst/>
          </a:prstGeom>
          <a:noFill/>
          <a:effectLst/>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1600" b="1" dirty="0">
                <a:solidFill>
                  <a:schemeClr val="tx1">
                    <a:lumMod val="85000"/>
                    <a:lumOff val="15000"/>
                  </a:schemeClr>
                </a:solidFill>
                <a:latin typeface="微软雅黑" pitchFamily="34" charset="-122"/>
                <a:ea typeface="微软雅黑" pitchFamily="34" charset="-122"/>
              </a:rPr>
              <a:t>以国际视野、综合素养为内涵</a:t>
            </a:r>
            <a:endParaRPr lang="en-US" altLang="zh-CN" sz="1600" b="1" dirty="0">
              <a:solidFill>
                <a:schemeClr val="tx1">
                  <a:lumMod val="85000"/>
                  <a:lumOff val="15000"/>
                </a:schemeClr>
              </a:solidFill>
              <a:latin typeface="微软雅黑" pitchFamily="34" charset="-122"/>
              <a:ea typeface="微软雅黑" pitchFamily="34" charset="-122"/>
            </a:endParaRPr>
          </a:p>
          <a:p>
            <a:pPr algn="ctr"/>
            <a:r>
              <a:rPr lang="zh-CN" altLang="en-US" b="1" dirty="0">
                <a:solidFill>
                  <a:srgbClr val="3992DB"/>
                </a:solidFill>
                <a:latin typeface="微软雅黑" pitchFamily="34" charset="-122"/>
                <a:ea typeface="微软雅黑" pitchFamily="34" charset="-122"/>
              </a:rPr>
              <a:t>师资队伍现代化</a:t>
            </a:r>
          </a:p>
        </p:txBody>
      </p:sp>
      <p:sp>
        <p:nvSpPr>
          <p:cNvPr id="25" name="矩形 24"/>
          <p:cNvSpPr/>
          <p:nvPr/>
        </p:nvSpPr>
        <p:spPr>
          <a:xfrm>
            <a:off x="0" y="4407109"/>
            <a:ext cx="9144000" cy="393492"/>
          </a:xfrm>
          <a:prstGeom prst="rect">
            <a:avLst/>
          </a:prstGeom>
          <a:solidFill>
            <a:srgbClr val="399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350" b="1" spc="75" dirty="0">
                <a:latin typeface="微软雅黑" panose="020B0503020204020204" pitchFamily="34" charset="-122"/>
                <a:ea typeface="微软雅黑" panose="020B0503020204020204" pitchFamily="34" charset="-122"/>
              </a:rPr>
              <a:t>努力实现闵行教育内涵发展的五个现代化，由教育大区逐渐向教育强区转型发展</a:t>
            </a:r>
          </a:p>
        </p:txBody>
      </p:sp>
      <p:pic>
        <p:nvPicPr>
          <p:cNvPr id="29" name="图片 28"/>
          <p:cNvPicPr>
            <a:picLocks noChangeAspect="1"/>
          </p:cNvPicPr>
          <p:nvPr/>
        </p:nvPicPr>
        <p:blipFill>
          <a:blip r:embed="rId5"/>
          <a:stretch>
            <a:fillRect/>
          </a:stretch>
        </p:blipFill>
        <p:spPr>
          <a:xfrm>
            <a:off x="1175990" y="2269946"/>
            <a:ext cx="515690" cy="360010"/>
          </a:xfrm>
          <a:prstGeom prst="rect">
            <a:avLst/>
          </a:prstGeom>
        </p:spPr>
      </p:pic>
      <p:sp>
        <p:nvSpPr>
          <p:cNvPr id="30" name="Freeform 11"/>
          <p:cNvSpPr>
            <a:spLocks noEditPoints="1"/>
          </p:cNvSpPr>
          <p:nvPr/>
        </p:nvSpPr>
        <p:spPr bwMode="auto">
          <a:xfrm>
            <a:off x="2737307" y="2219299"/>
            <a:ext cx="504773" cy="396899"/>
          </a:xfrm>
          <a:custGeom>
            <a:avLst/>
            <a:gdLst>
              <a:gd name="T0" fmla="*/ 186 w 390"/>
              <a:gd name="T1" fmla="*/ 267 h 306"/>
              <a:gd name="T2" fmla="*/ 187 w 390"/>
              <a:gd name="T3" fmla="*/ 305 h 306"/>
              <a:gd name="T4" fmla="*/ 154 w 390"/>
              <a:gd name="T5" fmla="*/ 287 h 306"/>
              <a:gd name="T6" fmla="*/ 137 w 390"/>
              <a:gd name="T7" fmla="*/ 208 h 306"/>
              <a:gd name="T8" fmla="*/ 124 w 390"/>
              <a:gd name="T9" fmla="*/ 266 h 306"/>
              <a:gd name="T10" fmla="*/ 108 w 390"/>
              <a:gd name="T11" fmla="*/ 190 h 306"/>
              <a:gd name="T12" fmla="*/ 42 w 390"/>
              <a:gd name="T13" fmla="*/ 210 h 306"/>
              <a:gd name="T14" fmla="*/ 25 w 390"/>
              <a:gd name="T15" fmla="*/ 135 h 306"/>
              <a:gd name="T16" fmla="*/ 11 w 390"/>
              <a:gd name="T17" fmla="*/ 188 h 306"/>
              <a:gd name="T18" fmla="*/ 0 w 390"/>
              <a:gd name="T19" fmla="*/ 154 h 306"/>
              <a:gd name="T20" fmla="*/ 20 w 390"/>
              <a:gd name="T21" fmla="*/ 116 h 306"/>
              <a:gd name="T22" fmla="*/ 189 w 390"/>
              <a:gd name="T23" fmla="*/ 229 h 306"/>
              <a:gd name="T24" fmla="*/ 192 w 390"/>
              <a:gd name="T25" fmla="*/ 240 h 306"/>
              <a:gd name="T26" fmla="*/ 121 w 390"/>
              <a:gd name="T27" fmla="*/ 87 h 306"/>
              <a:gd name="T28" fmla="*/ 131 w 390"/>
              <a:gd name="T29" fmla="*/ 125 h 306"/>
              <a:gd name="T30" fmla="*/ 198 w 390"/>
              <a:gd name="T31" fmla="*/ 115 h 306"/>
              <a:gd name="T32" fmla="*/ 188 w 390"/>
              <a:gd name="T33" fmla="*/ 77 h 306"/>
              <a:gd name="T34" fmla="*/ 327 w 390"/>
              <a:gd name="T35" fmla="*/ 54 h 306"/>
              <a:gd name="T36" fmla="*/ 298 w 390"/>
              <a:gd name="T37" fmla="*/ 5 h 306"/>
              <a:gd name="T38" fmla="*/ 327 w 390"/>
              <a:gd name="T39" fmla="*/ 54 h 306"/>
              <a:gd name="T40" fmla="*/ 126 w 390"/>
              <a:gd name="T41" fmla="*/ 0 h 306"/>
              <a:gd name="T42" fmla="*/ 140 w 390"/>
              <a:gd name="T43" fmla="*/ 54 h 306"/>
              <a:gd name="T44" fmla="*/ 305 w 390"/>
              <a:gd name="T45" fmla="*/ 77 h 306"/>
              <a:gd name="T46" fmla="*/ 238 w 390"/>
              <a:gd name="T47" fmla="*/ 87 h 306"/>
              <a:gd name="T48" fmla="*/ 248 w 390"/>
              <a:gd name="T49" fmla="*/ 125 h 306"/>
              <a:gd name="T50" fmla="*/ 315 w 390"/>
              <a:gd name="T51" fmla="*/ 115 h 306"/>
              <a:gd name="T52" fmla="*/ 305 w 390"/>
              <a:gd name="T53" fmla="*/ 77 h 306"/>
              <a:gd name="T54" fmla="*/ 209 w 390"/>
              <a:gd name="T55" fmla="*/ 62 h 306"/>
              <a:gd name="T56" fmla="*/ 201 w 390"/>
              <a:gd name="T57" fmla="*/ 62 h 306"/>
              <a:gd name="T58" fmla="*/ 107 w 390"/>
              <a:gd name="T59" fmla="*/ 121 h 306"/>
              <a:gd name="T60" fmla="*/ 192 w 390"/>
              <a:gd name="T61" fmla="*/ 140 h 306"/>
              <a:gd name="T62" fmla="*/ 225 w 390"/>
              <a:gd name="T63" fmla="*/ 121 h 306"/>
              <a:gd name="T64" fmla="*/ 309 w 390"/>
              <a:gd name="T65" fmla="*/ 140 h 306"/>
              <a:gd name="T66" fmla="*/ 329 w 390"/>
              <a:gd name="T67" fmla="*/ 62 h 306"/>
              <a:gd name="T68" fmla="*/ 227 w 390"/>
              <a:gd name="T69" fmla="*/ 62 h 306"/>
              <a:gd name="T70" fmla="*/ 209 w 390"/>
              <a:gd name="T71" fmla="*/ 62 h 306"/>
              <a:gd name="T72" fmla="*/ 196 w 390"/>
              <a:gd name="T73" fmla="*/ 294 h 306"/>
              <a:gd name="T74" fmla="*/ 376 w 390"/>
              <a:gd name="T75" fmla="*/ 219 h 306"/>
              <a:gd name="T76" fmla="*/ 384 w 390"/>
              <a:gd name="T77" fmla="*/ 235 h 306"/>
              <a:gd name="T78" fmla="*/ 200 w 390"/>
              <a:gd name="T79" fmla="*/ 257 h 306"/>
              <a:gd name="T80" fmla="*/ 378 w 390"/>
              <a:gd name="T81" fmla="*/ 191 h 306"/>
              <a:gd name="T82" fmla="*/ 198 w 390"/>
              <a:gd name="T83" fmla="*/ 252 h 306"/>
              <a:gd name="T84" fmla="*/ 200 w 390"/>
              <a:gd name="T85" fmla="*/ 257 h 306"/>
              <a:gd name="T86" fmla="*/ 203 w 390"/>
              <a:gd name="T87" fmla="*/ 222 h 306"/>
              <a:gd name="T88" fmla="*/ 375 w 390"/>
              <a:gd name="T89" fmla="*/ 163 h 306"/>
              <a:gd name="T90" fmla="*/ 376 w 390"/>
              <a:gd name="T91" fmla="*/ 147 h 306"/>
              <a:gd name="T92" fmla="*/ 340 w 390"/>
              <a:gd name="T93" fmla="*/ 126 h 306"/>
              <a:gd name="T94" fmla="*/ 351 w 390"/>
              <a:gd name="T95" fmla="*/ 152 h 306"/>
              <a:gd name="T96" fmla="*/ 122 w 390"/>
              <a:gd name="T97" fmla="*/ 152 h 306"/>
              <a:gd name="T98" fmla="*/ 121 w 390"/>
              <a:gd name="T99" fmla="*/ 152 h 306"/>
              <a:gd name="T100" fmla="*/ 95 w 390"/>
              <a:gd name="T101" fmla="*/ 90 h 306"/>
              <a:gd name="T102" fmla="*/ 28 w 390"/>
              <a:gd name="T103" fmla="*/ 94 h 306"/>
              <a:gd name="T104" fmla="*/ 26 w 390"/>
              <a:gd name="T105" fmla="*/ 110 h 306"/>
              <a:gd name="T106" fmla="*/ 194 w 390"/>
              <a:gd name="T107" fmla="*/ 222 h 306"/>
              <a:gd name="T108" fmla="*/ 197 w 390"/>
              <a:gd name="T109" fmla="*/ 36 h 306"/>
              <a:gd name="T110" fmla="*/ 227 w 390"/>
              <a:gd name="T111" fmla="*/ 50 h 306"/>
              <a:gd name="T112" fmla="*/ 183 w 390"/>
              <a:gd name="T113" fmla="*/ 50 h 306"/>
              <a:gd name="T114" fmla="*/ 156 w 390"/>
              <a:gd name="T115" fmla="*/ 50 h 306"/>
              <a:gd name="T116" fmla="*/ 303 w 390"/>
              <a:gd name="T117" fmla="*/ 100 h 306"/>
              <a:gd name="T118" fmla="*/ 300 w 390"/>
              <a:gd name="T119" fmla="*/ 113 h 306"/>
              <a:gd name="T120" fmla="*/ 254 w 390"/>
              <a:gd name="T121" fmla="*/ 89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90" h="306">
                <a:moveTo>
                  <a:pt x="192" y="240"/>
                </a:moveTo>
                <a:cubicBezTo>
                  <a:pt x="187" y="249"/>
                  <a:pt x="185" y="258"/>
                  <a:pt x="186" y="267"/>
                </a:cubicBezTo>
                <a:cubicBezTo>
                  <a:pt x="186" y="275"/>
                  <a:pt x="189" y="284"/>
                  <a:pt x="192" y="293"/>
                </a:cubicBezTo>
                <a:cubicBezTo>
                  <a:pt x="194" y="298"/>
                  <a:pt x="192" y="303"/>
                  <a:pt x="187" y="305"/>
                </a:cubicBezTo>
                <a:cubicBezTo>
                  <a:pt x="184" y="306"/>
                  <a:pt x="181" y="305"/>
                  <a:pt x="178" y="304"/>
                </a:cubicBezTo>
                <a:cubicBezTo>
                  <a:pt x="154" y="287"/>
                  <a:pt x="154" y="287"/>
                  <a:pt x="154" y="287"/>
                </a:cubicBezTo>
                <a:cubicBezTo>
                  <a:pt x="148" y="263"/>
                  <a:pt x="147" y="241"/>
                  <a:pt x="155" y="220"/>
                </a:cubicBezTo>
                <a:cubicBezTo>
                  <a:pt x="137" y="208"/>
                  <a:pt x="137" y="208"/>
                  <a:pt x="137" y="208"/>
                </a:cubicBezTo>
                <a:cubicBezTo>
                  <a:pt x="125" y="229"/>
                  <a:pt x="127" y="257"/>
                  <a:pt x="132" y="272"/>
                </a:cubicBezTo>
                <a:cubicBezTo>
                  <a:pt x="124" y="266"/>
                  <a:pt x="124" y="266"/>
                  <a:pt x="124" y="266"/>
                </a:cubicBezTo>
                <a:cubicBezTo>
                  <a:pt x="116" y="251"/>
                  <a:pt x="118" y="224"/>
                  <a:pt x="126" y="201"/>
                </a:cubicBezTo>
                <a:cubicBezTo>
                  <a:pt x="108" y="190"/>
                  <a:pt x="108" y="190"/>
                  <a:pt x="108" y="190"/>
                </a:cubicBezTo>
                <a:cubicBezTo>
                  <a:pt x="96" y="216"/>
                  <a:pt x="98" y="238"/>
                  <a:pt x="103" y="252"/>
                </a:cubicBezTo>
                <a:cubicBezTo>
                  <a:pt x="42" y="210"/>
                  <a:pt x="42" y="210"/>
                  <a:pt x="42" y="210"/>
                </a:cubicBezTo>
                <a:cubicBezTo>
                  <a:pt x="37" y="187"/>
                  <a:pt x="36" y="166"/>
                  <a:pt x="44" y="147"/>
                </a:cubicBezTo>
                <a:cubicBezTo>
                  <a:pt x="25" y="135"/>
                  <a:pt x="25" y="135"/>
                  <a:pt x="25" y="135"/>
                </a:cubicBezTo>
                <a:cubicBezTo>
                  <a:pt x="12" y="162"/>
                  <a:pt x="20" y="185"/>
                  <a:pt x="27" y="199"/>
                </a:cubicBezTo>
                <a:cubicBezTo>
                  <a:pt x="11" y="188"/>
                  <a:pt x="11" y="188"/>
                  <a:pt x="11" y="188"/>
                </a:cubicBezTo>
                <a:cubicBezTo>
                  <a:pt x="10" y="187"/>
                  <a:pt x="9" y="186"/>
                  <a:pt x="8" y="184"/>
                </a:cubicBezTo>
                <a:cubicBezTo>
                  <a:pt x="4" y="175"/>
                  <a:pt x="1" y="165"/>
                  <a:pt x="0" y="154"/>
                </a:cubicBezTo>
                <a:cubicBezTo>
                  <a:pt x="0" y="143"/>
                  <a:pt x="2" y="132"/>
                  <a:pt x="8" y="120"/>
                </a:cubicBezTo>
                <a:cubicBezTo>
                  <a:pt x="10" y="115"/>
                  <a:pt x="15" y="113"/>
                  <a:pt x="20" y="116"/>
                </a:cubicBezTo>
                <a:cubicBezTo>
                  <a:pt x="20" y="116"/>
                  <a:pt x="21" y="116"/>
                  <a:pt x="21" y="116"/>
                </a:cubicBezTo>
                <a:cubicBezTo>
                  <a:pt x="189" y="229"/>
                  <a:pt x="189" y="229"/>
                  <a:pt x="189" y="229"/>
                </a:cubicBezTo>
                <a:cubicBezTo>
                  <a:pt x="192" y="231"/>
                  <a:pt x="194" y="236"/>
                  <a:pt x="192" y="240"/>
                </a:cubicBezTo>
                <a:cubicBezTo>
                  <a:pt x="192" y="240"/>
                  <a:pt x="192" y="240"/>
                  <a:pt x="192" y="240"/>
                </a:cubicBezTo>
                <a:close/>
                <a:moveTo>
                  <a:pt x="131" y="77"/>
                </a:moveTo>
                <a:cubicBezTo>
                  <a:pt x="121" y="87"/>
                  <a:pt x="121" y="87"/>
                  <a:pt x="121" y="87"/>
                </a:cubicBezTo>
                <a:cubicBezTo>
                  <a:pt x="121" y="115"/>
                  <a:pt x="121" y="115"/>
                  <a:pt x="121" y="115"/>
                </a:cubicBezTo>
                <a:cubicBezTo>
                  <a:pt x="131" y="125"/>
                  <a:pt x="131" y="125"/>
                  <a:pt x="131" y="125"/>
                </a:cubicBezTo>
                <a:cubicBezTo>
                  <a:pt x="188" y="125"/>
                  <a:pt x="188" y="125"/>
                  <a:pt x="188" y="125"/>
                </a:cubicBezTo>
                <a:cubicBezTo>
                  <a:pt x="198" y="115"/>
                  <a:pt x="198" y="115"/>
                  <a:pt x="198" y="115"/>
                </a:cubicBezTo>
                <a:cubicBezTo>
                  <a:pt x="198" y="87"/>
                  <a:pt x="198" y="87"/>
                  <a:pt x="198" y="87"/>
                </a:cubicBezTo>
                <a:cubicBezTo>
                  <a:pt x="188" y="77"/>
                  <a:pt x="188" y="77"/>
                  <a:pt x="188" y="77"/>
                </a:cubicBezTo>
                <a:cubicBezTo>
                  <a:pt x="131" y="77"/>
                  <a:pt x="131" y="77"/>
                  <a:pt x="131" y="77"/>
                </a:cubicBezTo>
                <a:close/>
                <a:moveTo>
                  <a:pt x="327" y="54"/>
                </a:moveTo>
                <a:cubicBezTo>
                  <a:pt x="309" y="0"/>
                  <a:pt x="309" y="0"/>
                  <a:pt x="309" y="0"/>
                </a:cubicBezTo>
                <a:cubicBezTo>
                  <a:pt x="298" y="5"/>
                  <a:pt x="298" y="5"/>
                  <a:pt x="298" y="5"/>
                </a:cubicBezTo>
                <a:cubicBezTo>
                  <a:pt x="295" y="54"/>
                  <a:pt x="295" y="54"/>
                  <a:pt x="295" y="54"/>
                </a:cubicBezTo>
                <a:cubicBezTo>
                  <a:pt x="327" y="54"/>
                  <a:pt x="327" y="54"/>
                  <a:pt x="327" y="54"/>
                </a:cubicBezTo>
                <a:close/>
                <a:moveTo>
                  <a:pt x="107" y="54"/>
                </a:moveTo>
                <a:cubicBezTo>
                  <a:pt x="126" y="0"/>
                  <a:pt x="126" y="0"/>
                  <a:pt x="126" y="0"/>
                </a:cubicBezTo>
                <a:cubicBezTo>
                  <a:pt x="137" y="5"/>
                  <a:pt x="137" y="5"/>
                  <a:pt x="137" y="5"/>
                </a:cubicBezTo>
                <a:cubicBezTo>
                  <a:pt x="140" y="54"/>
                  <a:pt x="140" y="54"/>
                  <a:pt x="140" y="54"/>
                </a:cubicBezTo>
                <a:cubicBezTo>
                  <a:pt x="107" y="54"/>
                  <a:pt x="107" y="54"/>
                  <a:pt x="107" y="54"/>
                </a:cubicBezTo>
                <a:close/>
                <a:moveTo>
                  <a:pt x="305" y="77"/>
                </a:moveTo>
                <a:cubicBezTo>
                  <a:pt x="248" y="77"/>
                  <a:pt x="248" y="77"/>
                  <a:pt x="248" y="77"/>
                </a:cubicBezTo>
                <a:cubicBezTo>
                  <a:pt x="238" y="87"/>
                  <a:pt x="238" y="87"/>
                  <a:pt x="238" y="87"/>
                </a:cubicBezTo>
                <a:cubicBezTo>
                  <a:pt x="238" y="115"/>
                  <a:pt x="238" y="115"/>
                  <a:pt x="238" y="115"/>
                </a:cubicBezTo>
                <a:cubicBezTo>
                  <a:pt x="248" y="125"/>
                  <a:pt x="248" y="125"/>
                  <a:pt x="248" y="125"/>
                </a:cubicBezTo>
                <a:cubicBezTo>
                  <a:pt x="305" y="125"/>
                  <a:pt x="305" y="125"/>
                  <a:pt x="305" y="125"/>
                </a:cubicBezTo>
                <a:cubicBezTo>
                  <a:pt x="315" y="115"/>
                  <a:pt x="315" y="115"/>
                  <a:pt x="315" y="115"/>
                </a:cubicBezTo>
                <a:cubicBezTo>
                  <a:pt x="315" y="87"/>
                  <a:pt x="315" y="87"/>
                  <a:pt x="315" y="87"/>
                </a:cubicBezTo>
                <a:cubicBezTo>
                  <a:pt x="305" y="77"/>
                  <a:pt x="305" y="77"/>
                  <a:pt x="305" y="77"/>
                </a:cubicBezTo>
                <a:close/>
                <a:moveTo>
                  <a:pt x="209" y="62"/>
                </a:moveTo>
                <a:cubicBezTo>
                  <a:pt x="209" y="62"/>
                  <a:pt x="209" y="62"/>
                  <a:pt x="209" y="62"/>
                </a:cubicBezTo>
                <a:cubicBezTo>
                  <a:pt x="201" y="62"/>
                  <a:pt x="201" y="62"/>
                  <a:pt x="201" y="62"/>
                </a:cubicBezTo>
                <a:cubicBezTo>
                  <a:pt x="201" y="62"/>
                  <a:pt x="201" y="62"/>
                  <a:pt x="201" y="62"/>
                </a:cubicBezTo>
                <a:cubicBezTo>
                  <a:pt x="107" y="62"/>
                  <a:pt x="107" y="62"/>
                  <a:pt x="107" y="62"/>
                </a:cubicBezTo>
                <a:cubicBezTo>
                  <a:pt x="107" y="121"/>
                  <a:pt x="107" y="121"/>
                  <a:pt x="107" y="121"/>
                </a:cubicBezTo>
                <a:cubicBezTo>
                  <a:pt x="127" y="140"/>
                  <a:pt x="127" y="140"/>
                  <a:pt x="127" y="140"/>
                </a:cubicBezTo>
                <a:cubicBezTo>
                  <a:pt x="192" y="140"/>
                  <a:pt x="192" y="140"/>
                  <a:pt x="192" y="140"/>
                </a:cubicBezTo>
                <a:cubicBezTo>
                  <a:pt x="211" y="121"/>
                  <a:pt x="211" y="121"/>
                  <a:pt x="211" y="121"/>
                </a:cubicBezTo>
                <a:cubicBezTo>
                  <a:pt x="225" y="121"/>
                  <a:pt x="225" y="121"/>
                  <a:pt x="225" y="121"/>
                </a:cubicBezTo>
                <a:cubicBezTo>
                  <a:pt x="244" y="140"/>
                  <a:pt x="244" y="140"/>
                  <a:pt x="244" y="140"/>
                </a:cubicBezTo>
                <a:cubicBezTo>
                  <a:pt x="309" y="140"/>
                  <a:pt x="309" y="140"/>
                  <a:pt x="309" y="140"/>
                </a:cubicBezTo>
                <a:cubicBezTo>
                  <a:pt x="329" y="121"/>
                  <a:pt x="329" y="121"/>
                  <a:pt x="329" y="121"/>
                </a:cubicBezTo>
                <a:cubicBezTo>
                  <a:pt x="329" y="62"/>
                  <a:pt x="329" y="62"/>
                  <a:pt x="329" y="62"/>
                </a:cubicBezTo>
                <a:cubicBezTo>
                  <a:pt x="227" y="62"/>
                  <a:pt x="227" y="62"/>
                  <a:pt x="227" y="62"/>
                </a:cubicBezTo>
                <a:cubicBezTo>
                  <a:pt x="227" y="62"/>
                  <a:pt x="227" y="62"/>
                  <a:pt x="227" y="62"/>
                </a:cubicBezTo>
                <a:cubicBezTo>
                  <a:pt x="218" y="62"/>
                  <a:pt x="218" y="62"/>
                  <a:pt x="218" y="62"/>
                </a:cubicBezTo>
                <a:cubicBezTo>
                  <a:pt x="209" y="62"/>
                  <a:pt x="209" y="62"/>
                  <a:pt x="209" y="62"/>
                </a:cubicBezTo>
                <a:close/>
                <a:moveTo>
                  <a:pt x="208" y="298"/>
                </a:moveTo>
                <a:cubicBezTo>
                  <a:pt x="204" y="300"/>
                  <a:pt x="198" y="298"/>
                  <a:pt x="196" y="294"/>
                </a:cubicBezTo>
                <a:cubicBezTo>
                  <a:pt x="194" y="289"/>
                  <a:pt x="196" y="284"/>
                  <a:pt x="200" y="282"/>
                </a:cubicBezTo>
                <a:cubicBezTo>
                  <a:pt x="376" y="219"/>
                  <a:pt x="376" y="219"/>
                  <a:pt x="376" y="219"/>
                </a:cubicBezTo>
                <a:cubicBezTo>
                  <a:pt x="381" y="217"/>
                  <a:pt x="386" y="219"/>
                  <a:pt x="388" y="223"/>
                </a:cubicBezTo>
                <a:cubicBezTo>
                  <a:pt x="390" y="228"/>
                  <a:pt x="389" y="233"/>
                  <a:pt x="384" y="235"/>
                </a:cubicBezTo>
                <a:cubicBezTo>
                  <a:pt x="208" y="298"/>
                  <a:pt x="208" y="298"/>
                  <a:pt x="208" y="298"/>
                </a:cubicBezTo>
                <a:close/>
                <a:moveTo>
                  <a:pt x="200" y="257"/>
                </a:moveTo>
                <a:cubicBezTo>
                  <a:pt x="376" y="195"/>
                  <a:pt x="376" y="195"/>
                  <a:pt x="376" y="195"/>
                </a:cubicBezTo>
                <a:cubicBezTo>
                  <a:pt x="378" y="194"/>
                  <a:pt x="378" y="192"/>
                  <a:pt x="378" y="191"/>
                </a:cubicBezTo>
                <a:cubicBezTo>
                  <a:pt x="377" y="189"/>
                  <a:pt x="375" y="189"/>
                  <a:pt x="374" y="189"/>
                </a:cubicBezTo>
                <a:cubicBezTo>
                  <a:pt x="198" y="252"/>
                  <a:pt x="198" y="252"/>
                  <a:pt x="198" y="252"/>
                </a:cubicBezTo>
                <a:cubicBezTo>
                  <a:pt x="196" y="253"/>
                  <a:pt x="196" y="254"/>
                  <a:pt x="196" y="256"/>
                </a:cubicBezTo>
                <a:cubicBezTo>
                  <a:pt x="197" y="257"/>
                  <a:pt x="199" y="258"/>
                  <a:pt x="200" y="257"/>
                </a:cubicBezTo>
                <a:close/>
                <a:moveTo>
                  <a:pt x="194" y="222"/>
                </a:moveTo>
                <a:cubicBezTo>
                  <a:pt x="197" y="224"/>
                  <a:pt x="200" y="224"/>
                  <a:pt x="203" y="222"/>
                </a:cubicBezTo>
                <a:cubicBezTo>
                  <a:pt x="203" y="222"/>
                  <a:pt x="203" y="222"/>
                  <a:pt x="203" y="222"/>
                </a:cubicBezTo>
                <a:cubicBezTo>
                  <a:pt x="375" y="163"/>
                  <a:pt x="375" y="163"/>
                  <a:pt x="375" y="163"/>
                </a:cubicBezTo>
                <a:cubicBezTo>
                  <a:pt x="380" y="161"/>
                  <a:pt x="382" y="155"/>
                  <a:pt x="379" y="151"/>
                </a:cubicBezTo>
                <a:cubicBezTo>
                  <a:pt x="379" y="149"/>
                  <a:pt x="377" y="148"/>
                  <a:pt x="376" y="147"/>
                </a:cubicBezTo>
                <a:cubicBezTo>
                  <a:pt x="340" y="124"/>
                  <a:pt x="340" y="124"/>
                  <a:pt x="340" y="124"/>
                </a:cubicBezTo>
                <a:cubicBezTo>
                  <a:pt x="340" y="126"/>
                  <a:pt x="340" y="126"/>
                  <a:pt x="340" y="126"/>
                </a:cubicBezTo>
                <a:cubicBezTo>
                  <a:pt x="328" y="138"/>
                  <a:pt x="328" y="138"/>
                  <a:pt x="328" y="138"/>
                </a:cubicBezTo>
                <a:cubicBezTo>
                  <a:pt x="351" y="152"/>
                  <a:pt x="351" y="152"/>
                  <a:pt x="351" y="152"/>
                </a:cubicBezTo>
                <a:cubicBezTo>
                  <a:pt x="200" y="204"/>
                  <a:pt x="200" y="204"/>
                  <a:pt x="200" y="204"/>
                </a:cubicBezTo>
                <a:cubicBezTo>
                  <a:pt x="122" y="152"/>
                  <a:pt x="122" y="152"/>
                  <a:pt x="122" y="152"/>
                </a:cubicBezTo>
                <a:cubicBezTo>
                  <a:pt x="122" y="152"/>
                  <a:pt x="122" y="152"/>
                  <a:pt x="122" y="152"/>
                </a:cubicBezTo>
                <a:cubicBezTo>
                  <a:pt x="121" y="152"/>
                  <a:pt x="121" y="152"/>
                  <a:pt x="121" y="152"/>
                </a:cubicBezTo>
                <a:cubicBezTo>
                  <a:pt x="51" y="105"/>
                  <a:pt x="51" y="105"/>
                  <a:pt x="51" y="105"/>
                </a:cubicBezTo>
                <a:cubicBezTo>
                  <a:pt x="95" y="90"/>
                  <a:pt x="95" y="90"/>
                  <a:pt x="95" y="90"/>
                </a:cubicBezTo>
                <a:cubicBezTo>
                  <a:pt x="95" y="71"/>
                  <a:pt x="95" y="71"/>
                  <a:pt x="95" y="71"/>
                </a:cubicBezTo>
                <a:cubicBezTo>
                  <a:pt x="28" y="94"/>
                  <a:pt x="28" y="94"/>
                  <a:pt x="28" y="94"/>
                </a:cubicBezTo>
                <a:cubicBezTo>
                  <a:pt x="23" y="96"/>
                  <a:pt x="21" y="101"/>
                  <a:pt x="23" y="106"/>
                </a:cubicBezTo>
                <a:cubicBezTo>
                  <a:pt x="24" y="107"/>
                  <a:pt x="25" y="109"/>
                  <a:pt x="26" y="110"/>
                </a:cubicBezTo>
                <a:cubicBezTo>
                  <a:pt x="26" y="110"/>
                  <a:pt x="26" y="110"/>
                  <a:pt x="26" y="110"/>
                </a:cubicBezTo>
                <a:cubicBezTo>
                  <a:pt x="194" y="222"/>
                  <a:pt x="194" y="222"/>
                  <a:pt x="194" y="222"/>
                </a:cubicBezTo>
                <a:close/>
                <a:moveTo>
                  <a:pt x="156" y="50"/>
                </a:moveTo>
                <a:cubicBezTo>
                  <a:pt x="197" y="36"/>
                  <a:pt x="197" y="36"/>
                  <a:pt x="197" y="36"/>
                </a:cubicBezTo>
                <a:cubicBezTo>
                  <a:pt x="200" y="35"/>
                  <a:pt x="203" y="35"/>
                  <a:pt x="206" y="37"/>
                </a:cubicBezTo>
                <a:cubicBezTo>
                  <a:pt x="227" y="50"/>
                  <a:pt x="227" y="50"/>
                  <a:pt x="227" y="50"/>
                </a:cubicBezTo>
                <a:cubicBezTo>
                  <a:pt x="218" y="50"/>
                  <a:pt x="218" y="50"/>
                  <a:pt x="218" y="50"/>
                </a:cubicBezTo>
                <a:cubicBezTo>
                  <a:pt x="183" y="50"/>
                  <a:pt x="183" y="50"/>
                  <a:pt x="183" y="50"/>
                </a:cubicBezTo>
                <a:cubicBezTo>
                  <a:pt x="183" y="50"/>
                  <a:pt x="183" y="50"/>
                  <a:pt x="183" y="50"/>
                </a:cubicBezTo>
                <a:cubicBezTo>
                  <a:pt x="156" y="50"/>
                  <a:pt x="156" y="50"/>
                  <a:pt x="156" y="50"/>
                </a:cubicBezTo>
                <a:close/>
                <a:moveTo>
                  <a:pt x="287" y="89"/>
                </a:moveTo>
                <a:cubicBezTo>
                  <a:pt x="303" y="100"/>
                  <a:pt x="303" y="100"/>
                  <a:pt x="303" y="100"/>
                </a:cubicBezTo>
                <a:cubicBezTo>
                  <a:pt x="303" y="110"/>
                  <a:pt x="303" y="110"/>
                  <a:pt x="303" y="110"/>
                </a:cubicBezTo>
                <a:cubicBezTo>
                  <a:pt x="300" y="113"/>
                  <a:pt x="300" y="113"/>
                  <a:pt x="300" y="113"/>
                </a:cubicBezTo>
                <a:cubicBezTo>
                  <a:pt x="291" y="113"/>
                  <a:pt x="291" y="113"/>
                  <a:pt x="291" y="113"/>
                </a:cubicBezTo>
                <a:cubicBezTo>
                  <a:pt x="254" y="89"/>
                  <a:pt x="254" y="89"/>
                  <a:pt x="254" y="89"/>
                </a:cubicBezTo>
                <a:lnTo>
                  <a:pt x="287" y="89"/>
                </a:lnTo>
                <a:close/>
              </a:path>
            </a:pathLst>
          </a:custGeom>
          <a:solidFill>
            <a:schemeClr val="bg1"/>
          </a:solidFill>
          <a:ln>
            <a:noFill/>
          </a:ln>
        </p:spPr>
        <p:txBody>
          <a:bodyPr vert="horz" wrap="square" lIns="68596" tIns="34298" rIns="68596" bIns="34298" numCol="1" anchor="t" anchorCtr="0" compatLnSpc="1"/>
          <a:lstStyle/>
          <a:p>
            <a:endParaRPr lang="zh-CN" altLang="en-US" sz="1350"/>
          </a:p>
        </p:txBody>
      </p:sp>
      <p:pic>
        <p:nvPicPr>
          <p:cNvPr id="32" name="图片 31"/>
          <p:cNvPicPr>
            <a:picLocks noChangeAspect="1"/>
          </p:cNvPicPr>
          <p:nvPr/>
        </p:nvPicPr>
        <p:blipFill>
          <a:blip r:embed="rId6"/>
          <a:stretch>
            <a:fillRect/>
          </a:stretch>
        </p:blipFill>
        <p:spPr>
          <a:xfrm>
            <a:off x="4378535" y="2191348"/>
            <a:ext cx="413438" cy="426881"/>
          </a:xfrm>
          <a:prstGeom prst="rect">
            <a:avLst/>
          </a:prstGeom>
        </p:spPr>
      </p:pic>
      <p:sp>
        <p:nvSpPr>
          <p:cNvPr id="33" name="Freeform 48"/>
          <p:cNvSpPr>
            <a:spLocks noEditPoints="1"/>
          </p:cNvSpPr>
          <p:nvPr/>
        </p:nvSpPr>
        <p:spPr bwMode="auto">
          <a:xfrm>
            <a:off x="7451809" y="2182734"/>
            <a:ext cx="427403" cy="409110"/>
          </a:xfrm>
          <a:custGeom>
            <a:avLst/>
            <a:gdLst>
              <a:gd name="T0" fmla="*/ 419 w 628"/>
              <a:gd name="T1" fmla="*/ 232 h 600"/>
              <a:gd name="T2" fmla="*/ 411 w 628"/>
              <a:gd name="T3" fmla="*/ 249 h 600"/>
              <a:gd name="T4" fmla="*/ 408 w 628"/>
              <a:gd name="T5" fmla="*/ 261 h 600"/>
              <a:gd name="T6" fmla="*/ 409 w 628"/>
              <a:gd name="T7" fmla="*/ 283 h 600"/>
              <a:gd name="T8" fmla="*/ 417 w 628"/>
              <a:gd name="T9" fmla="*/ 304 h 600"/>
              <a:gd name="T10" fmla="*/ 424 w 628"/>
              <a:gd name="T11" fmla="*/ 315 h 600"/>
              <a:gd name="T12" fmla="*/ 441 w 628"/>
              <a:gd name="T13" fmla="*/ 330 h 600"/>
              <a:gd name="T14" fmla="*/ 453 w 628"/>
              <a:gd name="T15" fmla="*/ 335 h 600"/>
              <a:gd name="T16" fmla="*/ 478 w 628"/>
              <a:gd name="T17" fmla="*/ 200 h 600"/>
              <a:gd name="T18" fmla="*/ 449 w 628"/>
              <a:gd name="T19" fmla="*/ 206 h 600"/>
              <a:gd name="T20" fmla="*/ 433 w 628"/>
              <a:gd name="T21" fmla="*/ 216 h 600"/>
              <a:gd name="T22" fmla="*/ 425 w 628"/>
              <a:gd name="T23" fmla="*/ 224 h 600"/>
              <a:gd name="T24" fmla="*/ 384 w 628"/>
              <a:gd name="T25" fmla="*/ 70 h 600"/>
              <a:gd name="T26" fmla="*/ 314 w 628"/>
              <a:gd name="T27" fmla="*/ 140 h 600"/>
              <a:gd name="T28" fmla="*/ 379 w 628"/>
              <a:gd name="T29" fmla="*/ 283 h 600"/>
              <a:gd name="T30" fmla="*/ 379 w 628"/>
              <a:gd name="T31" fmla="*/ 254 h 600"/>
              <a:gd name="T32" fmla="*/ 359 w 628"/>
              <a:gd name="T33" fmla="*/ 154 h 600"/>
              <a:gd name="T34" fmla="*/ 250 w 628"/>
              <a:gd name="T35" fmla="*/ 270 h 600"/>
              <a:gd name="T36" fmla="*/ 314 w 628"/>
              <a:gd name="T37" fmla="*/ 396 h 600"/>
              <a:gd name="T38" fmla="*/ 282 w 628"/>
              <a:gd name="T39" fmla="*/ 400 h 600"/>
              <a:gd name="T40" fmla="*/ 267 w 628"/>
              <a:gd name="T41" fmla="*/ 382 h 600"/>
              <a:gd name="T42" fmla="*/ 257 w 628"/>
              <a:gd name="T43" fmla="*/ 374 h 600"/>
              <a:gd name="T44" fmla="*/ 214 w 628"/>
              <a:gd name="T45" fmla="*/ 356 h 600"/>
              <a:gd name="T46" fmla="*/ 195 w 628"/>
              <a:gd name="T47" fmla="*/ 354 h 600"/>
              <a:gd name="T48" fmla="*/ 0 w 628"/>
              <a:gd name="T49" fmla="*/ 600 h 600"/>
              <a:gd name="T50" fmla="*/ 83 w 628"/>
              <a:gd name="T51" fmla="*/ 454 h 600"/>
              <a:gd name="T52" fmla="*/ 216 w 628"/>
              <a:gd name="T53" fmla="*/ 454 h 600"/>
              <a:gd name="T54" fmla="*/ 301 w 628"/>
              <a:gd name="T55" fmla="*/ 600 h 600"/>
              <a:gd name="T56" fmla="*/ 282 w 628"/>
              <a:gd name="T57" fmla="*/ 400 h 600"/>
              <a:gd name="T58" fmla="*/ 433 w 628"/>
              <a:gd name="T59" fmla="*/ 354 h 600"/>
              <a:gd name="T60" fmla="*/ 413 w 628"/>
              <a:gd name="T61" fmla="*/ 356 h 600"/>
              <a:gd name="T62" fmla="*/ 361 w 628"/>
              <a:gd name="T63" fmla="*/ 382 h 600"/>
              <a:gd name="T64" fmla="*/ 353 w 628"/>
              <a:gd name="T65" fmla="*/ 391 h 600"/>
              <a:gd name="T66" fmla="*/ 389 w 628"/>
              <a:gd name="T67" fmla="*/ 600 h 600"/>
              <a:gd name="T68" fmla="*/ 410 w 628"/>
              <a:gd name="T69" fmla="*/ 600 h 600"/>
              <a:gd name="T70" fmla="*/ 564 w 628"/>
              <a:gd name="T71" fmla="*/ 454 h 600"/>
              <a:gd name="T72" fmla="*/ 628 w 628"/>
              <a:gd name="T73" fmla="*/ 460 h 600"/>
              <a:gd name="T74" fmla="*/ 151 w 628"/>
              <a:gd name="T75" fmla="*/ 340 h 600"/>
              <a:gd name="T76" fmla="*/ 186 w 628"/>
              <a:gd name="T77" fmla="*/ 330 h 600"/>
              <a:gd name="T78" fmla="*/ 196 w 628"/>
              <a:gd name="T79" fmla="*/ 323 h 600"/>
              <a:gd name="T80" fmla="*/ 216 w 628"/>
              <a:gd name="T81" fmla="*/ 295 h 600"/>
              <a:gd name="T82" fmla="*/ 219 w 628"/>
              <a:gd name="T83" fmla="*/ 281 h 600"/>
              <a:gd name="T84" fmla="*/ 219 w 628"/>
              <a:gd name="T85" fmla="*/ 258 h 600"/>
              <a:gd name="T86" fmla="*/ 214 w 628"/>
              <a:gd name="T87" fmla="*/ 241 h 600"/>
              <a:gd name="T88" fmla="*/ 208 w 628"/>
              <a:gd name="T89" fmla="*/ 231 h 600"/>
              <a:gd name="T90" fmla="*/ 195 w 628"/>
              <a:gd name="T91" fmla="*/ 217 h 600"/>
              <a:gd name="T92" fmla="*/ 186 w 628"/>
              <a:gd name="T93" fmla="*/ 210 h 600"/>
              <a:gd name="T94" fmla="*/ 151 w 628"/>
              <a:gd name="T95" fmla="*/ 20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28" h="600">
                <a:moveTo>
                  <a:pt x="425" y="224"/>
                </a:moveTo>
                <a:cubicBezTo>
                  <a:pt x="423" y="226"/>
                  <a:pt x="421" y="229"/>
                  <a:pt x="420" y="231"/>
                </a:cubicBezTo>
                <a:cubicBezTo>
                  <a:pt x="419" y="231"/>
                  <a:pt x="419" y="232"/>
                  <a:pt x="419" y="232"/>
                </a:cubicBezTo>
                <a:cubicBezTo>
                  <a:pt x="418" y="234"/>
                  <a:pt x="416" y="236"/>
                  <a:pt x="415" y="239"/>
                </a:cubicBezTo>
                <a:cubicBezTo>
                  <a:pt x="415" y="240"/>
                  <a:pt x="414" y="240"/>
                  <a:pt x="414" y="241"/>
                </a:cubicBezTo>
                <a:cubicBezTo>
                  <a:pt x="413" y="244"/>
                  <a:pt x="412" y="246"/>
                  <a:pt x="411" y="249"/>
                </a:cubicBezTo>
                <a:cubicBezTo>
                  <a:pt x="411" y="249"/>
                  <a:pt x="411" y="250"/>
                  <a:pt x="411" y="250"/>
                </a:cubicBezTo>
                <a:cubicBezTo>
                  <a:pt x="410" y="253"/>
                  <a:pt x="409" y="255"/>
                  <a:pt x="409" y="258"/>
                </a:cubicBezTo>
                <a:cubicBezTo>
                  <a:pt x="409" y="259"/>
                  <a:pt x="409" y="260"/>
                  <a:pt x="408" y="261"/>
                </a:cubicBezTo>
                <a:cubicBezTo>
                  <a:pt x="408" y="264"/>
                  <a:pt x="408" y="267"/>
                  <a:pt x="408" y="270"/>
                </a:cubicBezTo>
                <a:cubicBezTo>
                  <a:pt x="408" y="274"/>
                  <a:pt x="408" y="278"/>
                  <a:pt x="409" y="281"/>
                </a:cubicBezTo>
                <a:cubicBezTo>
                  <a:pt x="409" y="282"/>
                  <a:pt x="409" y="283"/>
                  <a:pt x="409" y="283"/>
                </a:cubicBezTo>
                <a:cubicBezTo>
                  <a:pt x="410" y="287"/>
                  <a:pt x="411" y="290"/>
                  <a:pt x="412" y="293"/>
                </a:cubicBezTo>
                <a:cubicBezTo>
                  <a:pt x="412" y="294"/>
                  <a:pt x="412" y="294"/>
                  <a:pt x="412" y="295"/>
                </a:cubicBezTo>
                <a:cubicBezTo>
                  <a:pt x="414" y="298"/>
                  <a:pt x="415" y="301"/>
                  <a:pt x="417" y="304"/>
                </a:cubicBezTo>
                <a:cubicBezTo>
                  <a:pt x="417" y="305"/>
                  <a:pt x="417" y="305"/>
                  <a:pt x="418" y="306"/>
                </a:cubicBezTo>
                <a:cubicBezTo>
                  <a:pt x="420" y="309"/>
                  <a:pt x="422" y="312"/>
                  <a:pt x="424" y="315"/>
                </a:cubicBezTo>
                <a:cubicBezTo>
                  <a:pt x="424" y="315"/>
                  <a:pt x="424" y="315"/>
                  <a:pt x="424" y="315"/>
                </a:cubicBezTo>
                <a:cubicBezTo>
                  <a:pt x="427" y="318"/>
                  <a:pt x="429" y="320"/>
                  <a:pt x="432" y="323"/>
                </a:cubicBezTo>
                <a:cubicBezTo>
                  <a:pt x="432" y="323"/>
                  <a:pt x="432" y="323"/>
                  <a:pt x="432" y="323"/>
                </a:cubicBezTo>
                <a:cubicBezTo>
                  <a:pt x="435" y="326"/>
                  <a:pt x="438" y="328"/>
                  <a:pt x="441" y="330"/>
                </a:cubicBezTo>
                <a:cubicBezTo>
                  <a:pt x="442" y="330"/>
                  <a:pt x="442" y="330"/>
                  <a:pt x="442" y="330"/>
                </a:cubicBezTo>
                <a:cubicBezTo>
                  <a:pt x="446" y="332"/>
                  <a:pt x="449" y="334"/>
                  <a:pt x="452" y="335"/>
                </a:cubicBezTo>
                <a:cubicBezTo>
                  <a:pt x="453" y="335"/>
                  <a:pt x="453" y="335"/>
                  <a:pt x="453" y="335"/>
                </a:cubicBezTo>
                <a:cubicBezTo>
                  <a:pt x="461" y="338"/>
                  <a:pt x="469" y="340"/>
                  <a:pt x="478" y="340"/>
                </a:cubicBezTo>
                <a:cubicBezTo>
                  <a:pt x="516" y="340"/>
                  <a:pt x="547" y="309"/>
                  <a:pt x="547" y="270"/>
                </a:cubicBezTo>
                <a:cubicBezTo>
                  <a:pt x="547" y="231"/>
                  <a:pt x="516" y="200"/>
                  <a:pt x="478" y="200"/>
                </a:cubicBezTo>
                <a:cubicBezTo>
                  <a:pt x="468" y="200"/>
                  <a:pt x="458" y="202"/>
                  <a:pt x="450" y="206"/>
                </a:cubicBezTo>
                <a:cubicBezTo>
                  <a:pt x="450" y="206"/>
                  <a:pt x="450" y="206"/>
                  <a:pt x="450" y="206"/>
                </a:cubicBezTo>
                <a:cubicBezTo>
                  <a:pt x="449" y="206"/>
                  <a:pt x="449" y="206"/>
                  <a:pt x="449" y="206"/>
                </a:cubicBezTo>
                <a:cubicBezTo>
                  <a:pt x="446" y="208"/>
                  <a:pt x="444" y="209"/>
                  <a:pt x="442" y="210"/>
                </a:cubicBezTo>
                <a:cubicBezTo>
                  <a:pt x="441" y="210"/>
                  <a:pt x="441" y="211"/>
                  <a:pt x="440" y="211"/>
                </a:cubicBezTo>
                <a:cubicBezTo>
                  <a:pt x="438" y="213"/>
                  <a:pt x="435" y="215"/>
                  <a:pt x="433" y="216"/>
                </a:cubicBezTo>
                <a:cubicBezTo>
                  <a:pt x="433" y="217"/>
                  <a:pt x="432" y="217"/>
                  <a:pt x="432" y="217"/>
                </a:cubicBezTo>
                <a:cubicBezTo>
                  <a:pt x="430" y="219"/>
                  <a:pt x="428" y="221"/>
                  <a:pt x="426" y="223"/>
                </a:cubicBezTo>
                <a:cubicBezTo>
                  <a:pt x="426" y="223"/>
                  <a:pt x="425" y="224"/>
                  <a:pt x="425" y="224"/>
                </a:cubicBezTo>
                <a:close/>
                <a:moveTo>
                  <a:pt x="314" y="140"/>
                </a:moveTo>
                <a:lnTo>
                  <a:pt x="314" y="140"/>
                </a:lnTo>
                <a:cubicBezTo>
                  <a:pt x="353" y="140"/>
                  <a:pt x="384" y="108"/>
                  <a:pt x="384" y="70"/>
                </a:cubicBezTo>
                <a:cubicBezTo>
                  <a:pt x="384" y="31"/>
                  <a:pt x="353" y="0"/>
                  <a:pt x="314" y="0"/>
                </a:cubicBezTo>
                <a:cubicBezTo>
                  <a:pt x="275" y="0"/>
                  <a:pt x="244" y="31"/>
                  <a:pt x="244" y="70"/>
                </a:cubicBezTo>
                <a:cubicBezTo>
                  <a:pt x="244" y="108"/>
                  <a:pt x="275" y="140"/>
                  <a:pt x="314" y="140"/>
                </a:cubicBezTo>
                <a:close/>
                <a:moveTo>
                  <a:pt x="379" y="336"/>
                </a:moveTo>
                <a:lnTo>
                  <a:pt x="379" y="336"/>
                </a:lnTo>
                <a:lnTo>
                  <a:pt x="379" y="283"/>
                </a:lnTo>
                <a:cubicBezTo>
                  <a:pt x="379" y="279"/>
                  <a:pt x="378" y="274"/>
                  <a:pt x="378" y="270"/>
                </a:cubicBezTo>
                <a:cubicBezTo>
                  <a:pt x="378" y="266"/>
                  <a:pt x="379" y="262"/>
                  <a:pt x="379" y="257"/>
                </a:cubicBezTo>
                <a:lnTo>
                  <a:pt x="379" y="254"/>
                </a:lnTo>
                <a:lnTo>
                  <a:pt x="380" y="254"/>
                </a:lnTo>
                <a:cubicBezTo>
                  <a:pt x="385" y="223"/>
                  <a:pt x="404" y="197"/>
                  <a:pt x="431" y="183"/>
                </a:cubicBezTo>
                <a:cubicBezTo>
                  <a:pt x="412" y="165"/>
                  <a:pt x="387" y="154"/>
                  <a:pt x="359" y="154"/>
                </a:cubicBezTo>
                <a:lnTo>
                  <a:pt x="269" y="154"/>
                </a:lnTo>
                <a:cubicBezTo>
                  <a:pt x="241" y="154"/>
                  <a:pt x="216" y="165"/>
                  <a:pt x="197" y="183"/>
                </a:cubicBezTo>
                <a:cubicBezTo>
                  <a:pt x="228" y="199"/>
                  <a:pt x="250" y="232"/>
                  <a:pt x="250" y="270"/>
                </a:cubicBezTo>
                <a:cubicBezTo>
                  <a:pt x="250" y="278"/>
                  <a:pt x="249" y="285"/>
                  <a:pt x="247" y="293"/>
                </a:cubicBezTo>
                <a:lnTo>
                  <a:pt x="247" y="335"/>
                </a:lnTo>
                <a:cubicBezTo>
                  <a:pt x="276" y="347"/>
                  <a:pt x="299" y="369"/>
                  <a:pt x="314" y="396"/>
                </a:cubicBezTo>
                <a:cubicBezTo>
                  <a:pt x="328" y="369"/>
                  <a:pt x="352" y="348"/>
                  <a:pt x="379" y="336"/>
                </a:cubicBezTo>
                <a:close/>
                <a:moveTo>
                  <a:pt x="282" y="400"/>
                </a:moveTo>
                <a:lnTo>
                  <a:pt x="282" y="400"/>
                </a:lnTo>
                <a:cubicBezTo>
                  <a:pt x="280" y="397"/>
                  <a:pt x="278" y="394"/>
                  <a:pt x="275" y="391"/>
                </a:cubicBezTo>
                <a:cubicBezTo>
                  <a:pt x="275" y="390"/>
                  <a:pt x="274" y="390"/>
                  <a:pt x="274" y="390"/>
                </a:cubicBezTo>
                <a:cubicBezTo>
                  <a:pt x="272" y="387"/>
                  <a:pt x="270" y="385"/>
                  <a:pt x="267" y="382"/>
                </a:cubicBezTo>
                <a:cubicBezTo>
                  <a:pt x="267" y="382"/>
                  <a:pt x="266" y="382"/>
                  <a:pt x="266" y="381"/>
                </a:cubicBezTo>
                <a:cubicBezTo>
                  <a:pt x="263" y="379"/>
                  <a:pt x="261" y="377"/>
                  <a:pt x="258" y="375"/>
                </a:cubicBezTo>
                <a:cubicBezTo>
                  <a:pt x="257" y="374"/>
                  <a:pt x="257" y="374"/>
                  <a:pt x="257" y="374"/>
                </a:cubicBezTo>
                <a:cubicBezTo>
                  <a:pt x="247" y="367"/>
                  <a:pt x="237" y="362"/>
                  <a:pt x="225" y="359"/>
                </a:cubicBezTo>
                <a:cubicBezTo>
                  <a:pt x="223" y="358"/>
                  <a:pt x="220" y="357"/>
                  <a:pt x="218" y="357"/>
                </a:cubicBezTo>
                <a:cubicBezTo>
                  <a:pt x="217" y="356"/>
                  <a:pt x="215" y="356"/>
                  <a:pt x="214" y="356"/>
                </a:cubicBezTo>
                <a:cubicBezTo>
                  <a:pt x="212" y="356"/>
                  <a:pt x="210" y="355"/>
                  <a:pt x="208" y="355"/>
                </a:cubicBezTo>
                <a:cubicBezTo>
                  <a:pt x="207" y="355"/>
                  <a:pt x="206" y="355"/>
                  <a:pt x="205" y="355"/>
                </a:cubicBezTo>
                <a:cubicBezTo>
                  <a:pt x="202" y="354"/>
                  <a:pt x="199" y="354"/>
                  <a:pt x="195" y="354"/>
                </a:cubicBezTo>
                <a:lnTo>
                  <a:pt x="105" y="354"/>
                </a:lnTo>
                <a:cubicBezTo>
                  <a:pt x="47" y="354"/>
                  <a:pt x="0" y="401"/>
                  <a:pt x="0" y="460"/>
                </a:cubicBezTo>
                <a:lnTo>
                  <a:pt x="0" y="600"/>
                </a:lnTo>
                <a:lnTo>
                  <a:pt x="62" y="600"/>
                </a:lnTo>
                <a:lnTo>
                  <a:pt x="62" y="454"/>
                </a:lnTo>
                <a:lnTo>
                  <a:pt x="83" y="454"/>
                </a:lnTo>
                <a:lnTo>
                  <a:pt x="83" y="600"/>
                </a:lnTo>
                <a:lnTo>
                  <a:pt x="216" y="600"/>
                </a:lnTo>
                <a:lnTo>
                  <a:pt x="216" y="454"/>
                </a:lnTo>
                <a:lnTo>
                  <a:pt x="237" y="454"/>
                </a:lnTo>
                <a:lnTo>
                  <a:pt x="237" y="600"/>
                </a:lnTo>
                <a:lnTo>
                  <a:pt x="301" y="600"/>
                </a:lnTo>
                <a:lnTo>
                  <a:pt x="301" y="460"/>
                </a:lnTo>
                <a:cubicBezTo>
                  <a:pt x="301" y="437"/>
                  <a:pt x="294" y="417"/>
                  <a:pt x="282" y="400"/>
                </a:cubicBezTo>
                <a:cubicBezTo>
                  <a:pt x="282" y="400"/>
                  <a:pt x="282" y="400"/>
                  <a:pt x="282" y="400"/>
                </a:cubicBezTo>
                <a:close/>
                <a:moveTo>
                  <a:pt x="523" y="354"/>
                </a:moveTo>
                <a:lnTo>
                  <a:pt x="523" y="354"/>
                </a:lnTo>
                <a:lnTo>
                  <a:pt x="433" y="354"/>
                </a:lnTo>
                <a:cubicBezTo>
                  <a:pt x="429" y="354"/>
                  <a:pt x="426" y="354"/>
                  <a:pt x="423" y="355"/>
                </a:cubicBezTo>
                <a:cubicBezTo>
                  <a:pt x="422" y="355"/>
                  <a:pt x="421" y="355"/>
                  <a:pt x="420" y="355"/>
                </a:cubicBezTo>
                <a:cubicBezTo>
                  <a:pt x="418" y="355"/>
                  <a:pt x="415" y="356"/>
                  <a:pt x="413" y="356"/>
                </a:cubicBezTo>
                <a:cubicBezTo>
                  <a:pt x="412" y="356"/>
                  <a:pt x="411" y="356"/>
                  <a:pt x="410" y="357"/>
                </a:cubicBezTo>
                <a:cubicBezTo>
                  <a:pt x="408" y="357"/>
                  <a:pt x="405" y="358"/>
                  <a:pt x="403" y="358"/>
                </a:cubicBezTo>
                <a:cubicBezTo>
                  <a:pt x="387" y="363"/>
                  <a:pt x="373" y="371"/>
                  <a:pt x="361" y="382"/>
                </a:cubicBezTo>
                <a:cubicBezTo>
                  <a:pt x="361" y="382"/>
                  <a:pt x="361" y="382"/>
                  <a:pt x="361" y="383"/>
                </a:cubicBezTo>
                <a:cubicBezTo>
                  <a:pt x="358" y="385"/>
                  <a:pt x="356" y="388"/>
                  <a:pt x="353" y="390"/>
                </a:cubicBezTo>
                <a:cubicBezTo>
                  <a:pt x="353" y="390"/>
                  <a:pt x="353" y="391"/>
                  <a:pt x="353" y="391"/>
                </a:cubicBezTo>
                <a:cubicBezTo>
                  <a:pt x="337" y="409"/>
                  <a:pt x="327" y="433"/>
                  <a:pt x="327" y="460"/>
                </a:cubicBezTo>
                <a:lnTo>
                  <a:pt x="327" y="600"/>
                </a:lnTo>
                <a:lnTo>
                  <a:pt x="389" y="600"/>
                </a:lnTo>
                <a:lnTo>
                  <a:pt x="389" y="454"/>
                </a:lnTo>
                <a:lnTo>
                  <a:pt x="410" y="454"/>
                </a:lnTo>
                <a:lnTo>
                  <a:pt x="410" y="600"/>
                </a:lnTo>
                <a:lnTo>
                  <a:pt x="543" y="600"/>
                </a:lnTo>
                <a:lnTo>
                  <a:pt x="543" y="454"/>
                </a:lnTo>
                <a:lnTo>
                  <a:pt x="564" y="454"/>
                </a:lnTo>
                <a:lnTo>
                  <a:pt x="564" y="600"/>
                </a:lnTo>
                <a:lnTo>
                  <a:pt x="628" y="600"/>
                </a:lnTo>
                <a:lnTo>
                  <a:pt x="628" y="460"/>
                </a:lnTo>
                <a:cubicBezTo>
                  <a:pt x="628" y="401"/>
                  <a:pt x="581" y="354"/>
                  <a:pt x="523" y="354"/>
                </a:cubicBezTo>
                <a:close/>
                <a:moveTo>
                  <a:pt x="151" y="340"/>
                </a:moveTo>
                <a:lnTo>
                  <a:pt x="151" y="340"/>
                </a:lnTo>
                <a:cubicBezTo>
                  <a:pt x="159" y="340"/>
                  <a:pt x="167" y="338"/>
                  <a:pt x="175" y="335"/>
                </a:cubicBezTo>
                <a:cubicBezTo>
                  <a:pt x="175" y="335"/>
                  <a:pt x="175" y="335"/>
                  <a:pt x="176" y="335"/>
                </a:cubicBezTo>
                <a:cubicBezTo>
                  <a:pt x="179" y="334"/>
                  <a:pt x="183" y="332"/>
                  <a:pt x="186" y="330"/>
                </a:cubicBezTo>
                <a:cubicBezTo>
                  <a:pt x="186" y="330"/>
                  <a:pt x="186" y="330"/>
                  <a:pt x="186" y="330"/>
                </a:cubicBezTo>
                <a:cubicBezTo>
                  <a:pt x="190" y="328"/>
                  <a:pt x="193" y="326"/>
                  <a:pt x="196" y="323"/>
                </a:cubicBezTo>
                <a:cubicBezTo>
                  <a:pt x="196" y="323"/>
                  <a:pt x="196" y="323"/>
                  <a:pt x="196" y="323"/>
                </a:cubicBezTo>
                <a:cubicBezTo>
                  <a:pt x="202" y="318"/>
                  <a:pt x="206" y="312"/>
                  <a:pt x="210" y="306"/>
                </a:cubicBezTo>
                <a:cubicBezTo>
                  <a:pt x="211" y="305"/>
                  <a:pt x="211" y="305"/>
                  <a:pt x="211" y="304"/>
                </a:cubicBezTo>
                <a:cubicBezTo>
                  <a:pt x="213" y="301"/>
                  <a:pt x="214" y="298"/>
                  <a:pt x="216" y="295"/>
                </a:cubicBezTo>
                <a:cubicBezTo>
                  <a:pt x="216" y="294"/>
                  <a:pt x="216" y="294"/>
                  <a:pt x="216" y="293"/>
                </a:cubicBezTo>
                <a:cubicBezTo>
                  <a:pt x="217" y="290"/>
                  <a:pt x="218" y="287"/>
                  <a:pt x="219" y="283"/>
                </a:cubicBezTo>
                <a:cubicBezTo>
                  <a:pt x="219" y="282"/>
                  <a:pt x="219" y="282"/>
                  <a:pt x="219" y="281"/>
                </a:cubicBezTo>
                <a:cubicBezTo>
                  <a:pt x="220" y="278"/>
                  <a:pt x="220" y="274"/>
                  <a:pt x="220" y="270"/>
                </a:cubicBezTo>
                <a:cubicBezTo>
                  <a:pt x="220" y="267"/>
                  <a:pt x="220" y="264"/>
                  <a:pt x="220" y="261"/>
                </a:cubicBezTo>
                <a:cubicBezTo>
                  <a:pt x="219" y="260"/>
                  <a:pt x="219" y="259"/>
                  <a:pt x="219" y="258"/>
                </a:cubicBezTo>
                <a:cubicBezTo>
                  <a:pt x="219" y="255"/>
                  <a:pt x="218" y="252"/>
                  <a:pt x="217" y="250"/>
                </a:cubicBezTo>
                <a:cubicBezTo>
                  <a:pt x="217" y="249"/>
                  <a:pt x="217" y="249"/>
                  <a:pt x="217" y="249"/>
                </a:cubicBezTo>
                <a:cubicBezTo>
                  <a:pt x="216" y="246"/>
                  <a:pt x="215" y="244"/>
                  <a:pt x="214" y="241"/>
                </a:cubicBezTo>
                <a:cubicBezTo>
                  <a:pt x="214" y="240"/>
                  <a:pt x="213" y="240"/>
                  <a:pt x="213" y="239"/>
                </a:cubicBezTo>
                <a:cubicBezTo>
                  <a:pt x="212" y="236"/>
                  <a:pt x="210" y="234"/>
                  <a:pt x="209" y="231"/>
                </a:cubicBezTo>
                <a:lnTo>
                  <a:pt x="208" y="231"/>
                </a:lnTo>
                <a:cubicBezTo>
                  <a:pt x="207" y="229"/>
                  <a:pt x="205" y="226"/>
                  <a:pt x="203" y="224"/>
                </a:cubicBezTo>
                <a:cubicBezTo>
                  <a:pt x="203" y="224"/>
                  <a:pt x="202" y="223"/>
                  <a:pt x="202" y="223"/>
                </a:cubicBezTo>
                <a:cubicBezTo>
                  <a:pt x="200" y="221"/>
                  <a:pt x="198" y="219"/>
                  <a:pt x="195" y="217"/>
                </a:cubicBezTo>
                <a:cubicBezTo>
                  <a:pt x="195" y="217"/>
                  <a:pt x="195" y="217"/>
                  <a:pt x="195" y="216"/>
                </a:cubicBezTo>
                <a:cubicBezTo>
                  <a:pt x="193" y="215"/>
                  <a:pt x="190" y="213"/>
                  <a:pt x="188" y="211"/>
                </a:cubicBezTo>
                <a:cubicBezTo>
                  <a:pt x="187" y="211"/>
                  <a:pt x="187" y="210"/>
                  <a:pt x="186" y="210"/>
                </a:cubicBezTo>
                <a:cubicBezTo>
                  <a:pt x="184" y="209"/>
                  <a:pt x="181" y="207"/>
                  <a:pt x="179" y="206"/>
                </a:cubicBezTo>
                <a:cubicBezTo>
                  <a:pt x="179" y="206"/>
                  <a:pt x="178" y="206"/>
                  <a:pt x="178" y="206"/>
                </a:cubicBezTo>
                <a:cubicBezTo>
                  <a:pt x="170" y="202"/>
                  <a:pt x="160" y="200"/>
                  <a:pt x="151" y="200"/>
                </a:cubicBezTo>
                <a:cubicBezTo>
                  <a:pt x="112" y="200"/>
                  <a:pt x="81" y="231"/>
                  <a:pt x="81" y="270"/>
                </a:cubicBezTo>
                <a:cubicBezTo>
                  <a:pt x="81" y="309"/>
                  <a:pt x="112" y="340"/>
                  <a:pt x="151" y="340"/>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solidFill>
                <a:srgbClr val="ED7D31"/>
              </a:solidFill>
            </a:endParaRPr>
          </a:p>
        </p:txBody>
      </p:sp>
      <p:grpSp>
        <p:nvGrpSpPr>
          <p:cNvPr id="36" name="Group 152"/>
          <p:cNvGrpSpPr/>
          <p:nvPr/>
        </p:nvGrpSpPr>
        <p:grpSpPr>
          <a:xfrm>
            <a:off x="5948155" y="2251644"/>
            <a:ext cx="342346" cy="332211"/>
            <a:chOff x="7961313" y="1244600"/>
            <a:chExt cx="482600" cy="468313"/>
          </a:xfrm>
          <a:solidFill>
            <a:schemeClr val="bg1"/>
          </a:solidFill>
        </p:grpSpPr>
        <p:sp>
          <p:nvSpPr>
            <p:cNvPr id="37" name="Freeform 17"/>
            <p:cNvSpPr>
              <a:spLocks noEditPoints="1"/>
            </p:cNvSpPr>
            <p:nvPr/>
          </p:nvSpPr>
          <p:spPr bwMode="auto">
            <a:xfrm>
              <a:off x="7961313" y="1244600"/>
              <a:ext cx="482600" cy="468313"/>
            </a:xfrm>
            <a:custGeom>
              <a:avLst/>
              <a:gdLst>
                <a:gd name="T0" fmla="*/ 117 w 128"/>
                <a:gd name="T1" fmla="*/ 0 h 122"/>
                <a:gd name="T2" fmla="*/ 11 w 128"/>
                <a:gd name="T3" fmla="*/ 0 h 122"/>
                <a:gd name="T4" fmla="*/ 0 w 128"/>
                <a:gd name="T5" fmla="*/ 11 h 122"/>
                <a:gd name="T6" fmla="*/ 0 w 128"/>
                <a:gd name="T7" fmla="*/ 93 h 122"/>
                <a:gd name="T8" fmla="*/ 11 w 128"/>
                <a:gd name="T9" fmla="*/ 104 h 122"/>
                <a:gd name="T10" fmla="*/ 43 w 128"/>
                <a:gd name="T11" fmla="*/ 104 h 122"/>
                <a:gd name="T12" fmla="*/ 37 w 128"/>
                <a:gd name="T13" fmla="*/ 110 h 122"/>
                <a:gd name="T14" fmla="*/ 34 w 128"/>
                <a:gd name="T15" fmla="*/ 113 h 122"/>
                <a:gd name="T16" fmla="*/ 34 w 128"/>
                <a:gd name="T17" fmla="*/ 118 h 122"/>
                <a:gd name="T18" fmla="*/ 42 w 128"/>
                <a:gd name="T19" fmla="*/ 122 h 122"/>
                <a:gd name="T20" fmla="*/ 86 w 128"/>
                <a:gd name="T21" fmla="*/ 122 h 122"/>
                <a:gd name="T22" fmla="*/ 94 w 128"/>
                <a:gd name="T23" fmla="*/ 118 h 122"/>
                <a:gd name="T24" fmla="*/ 94 w 128"/>
                <a:gd name="T25" fmla="*/ 113 h 122"/>
                <a:gd name="T26" fmla="*/ 91 w 128"/>
                <a:gd name="T27" fmla="*/ 110 h 122"/>
                <a:gd name="T28" fmla="*/ 85 w 128"/>
                <a:gd name="T29" fmla="*/ 104 h 122"/>
                <a:gd name="T30" fmla="*/ 117 w 128"/>
                <a:gd name="T31" fmla="*/ 104 h 122"/>
                <a:gd name="T32" fmla="*/ 128 w 128"/>
                <a:gd name="T33" fmla="*/ 93 h 122"/>
                <a:gd name="T34" fmla="*/ 128 w 128"/>
                <a:gd name="T35" fmla="*/ 11 h 122"/>
                <a:gd name="T36" fmla="*/ 117 w 128"/>
                <a:gd name="T37" fmla="*/ 0 h 122"/>
                <a:gd name="T38" fmla="*/ 88 w 128"/>
                <a:gd name="T39" fmla="*/ 113 h 122"/>
                <a:gd name="T40" fmla="*/ 90 w 128"/>
                <a:gd name="T41" fmla="*/ 116 h 122"/>
                <a:gd name="T42" fmla="*/ 90 w 128"/>
                <a:gd name="T43" fmla="*/ 116 h 122"/>
                <a:gd name="T44" fmla="*/ 86 w 128"/>
                <a:gd name="T45" fmla="*/ 118 h 122"/>
                <a:gd name="T46" fmla="*/ 42 w 128"/>
                <a:gd name="T47" fmla="*/ 118 h 122"/>
                <a:gd name="T48" fmla="*/ 38 w 128"/>
                <a:gd name="T49" fmla="*/ 116 h 122"/>
                <a:gd name="T50" fmla="*/ 38 w 128"/>
                <a:gd name="T51" fmla="*/ 116 h 122"/>
                <a:gd name="T52" fmla="*/ 38 w 128"/>
                <a:gd name="T53" fmla="*/ 116 h 122"/>
                <a:gd name="T54" fmla="*/ 40 w 128"/>
                <a:gd name="T55" fmla="*/ 113 h 122"/>
                <a:gd name="T56" fmla="*/ 48 w 128"/>
                <a:gd name="T57" fmla="*/ 104 h 122"/>
                <a:gd name="T58" fmla="*/ 80 w 128"/>
                <a:gd name="T59" fmla="*/ 104 h 122"/>
                <a:gd name="T60" fmla="*/ 88 w 128"/>
                <a:gd name="T61" fmla="*/ 113 h 122"/>
                <a:gd name="T62" fmla="*/ 120 w 128"/>
                <a:gd name="T63" fmla="*/ 93 h 122"/>
                <a:gd name="T64" fmla="*/ 117 w 128"/>
                <a:gd name="T65" fmla="*/ 96 h 122"/>
                <a:gd name="T66" fmla="*/ 11 w 128"/>
                <a:gd name="T67" fmla="*/ 96 h 122"/>
                <a:gd name="T68" fmla="*/ 8 w 128"/>
                <a:gd name="T69" fmla="*/ 93 h 122"/>
                <a:gd name="T70" fmla="*/ 8 w 128"/>
                <a:gd name="T71" fmla="*/ 11 h 122"/>
                <a:gd name="T72" fmla="*/ 11 w 128"/>
                <a:gd name="T73" fmla="*/ 8 h 122"/>
                <a:gd name="T74" fmla="*/ 117 w 128"/>
                <a:gd name="T75" fmla="*/ 8 h 122"/>
                <a:gd name="T76" fmla="*/ 120 w 128"/>
                <a:gd name="T77" fmla="*/ 11 h 122"/>
                <a:gd name="T78" fmla="*/ 120 w 128"/>
                <a:gd name="T79" fmla="*/ 9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22">
                  <a:moveTo>
                    <a:pt x="117" y="0"/>
                  </a:moveTo>
                  <a:cubicBezTo>
                    <a:pt x="11" y="0"/>
                    <a:pt x="11" y="0"/>
                    <a:pt x="11" y="0"/>
                  </a:cubicBezTo>
                  <a:cubicBezTo>
                    <a:pt x="5" y="0"/>
                    <a:pt x="0" y="5"/>
                    <a:pt x="0" y="11"/>
                  </a:cubicBezTo>
                  <a:cubicBezTo>
                    <a:pt x="0" y="93"/>
                    <a:pt x="0" y="93"/>
                    <a:pt x="0" y="93"/>
                  </a:cubicBezTo>
                  <a:cubicBezTo>
                    <a:pt x="0" y="99"/>
                    <a:pt x="5" y="104"/>
                    <a:pt x="11" y="104"/>
                  </a:cubicBezTo>
                  <a:cubicBezTo>
                    <a:pt x="43" y="104"/>
                    <a:pt x="43" y="104"/>
                    <a:pt x="43" y="104"/>
                  </a:cubicBezTo>
                  <a:cubicBezTo>
                    <a:pt x="41" y="106"/>
                    <a:pt x="39" y="109"/>
                    <a:pt x="37" y="110"/>
                  </a:cubicBezTo>
                  <a:cubicBezTo>
                    <a:pt x="36" y="111"/>
                    <a:pt x="35" y="112"/>
                    <a:pt x="34" y="113"/>
                  </a:cubicBezTo>
                  <a:cubicBezTo>
                    <a:pt x="34" y="114"/>
                    <a:pt x="33" y="116"/>
                    <a:pt x="34" y="118"/>
                  </a:cubicBezTo>
                  <a:cubicBezTo>
                    <a:pt x="35" y="120"/>
                    <a:pt x="37" y="122"/>
                    <a:pt x="42" y="122"/>
                  </a:cubicBezTo>
                  <a:cubicBezTo>
                    <a:pt x="86" y="122"/>
                    <a:pt x="86" y="122"/>
                    <a:pt x="86" y="122"/>
                  </a:cubicBezTo>
                  <a:cubicBezTo>
                    <a:pt x="91" y="122"/>
                    <a:pt x="93" y="120"/>
                    <a:pt x="94" y="118"/>
                  </a:cubicBezTo>
                  <a:cubicBezTo>
                    <a:pt x="95" y="116"/>
                    <a:pt x="94" y="114"/>
                    <a:pt x="94" y="113"/>
                  </a:cubicBezTo>
                  <a:cubicBezTo>
                    <a:pt x="93" y="112"/>
                    <a:pt x="92" y="111"/>
                    <a:pt x="91" y="110"/>
                  </a:cubicBezTo>
                  <a:cubicBezTo>
                    <a:pt x="89" y="109"/>
                    <a:pt x="87" y="106"/>
                    <a:pt x="85" y="104"/>
                  </a:cubicBezTo>
                  <a:cubicBezTo>
                    <a:pt x="117" y="104"/>
                    <a:pt x="117" y="104"/>
                    <a:pt x="117" y="104"/>
                  </a:cubicBezTo>
                  <a:cubicBezTo>
                    <a:pt x="123" y="104"/>
                    <a:pt x="128" y="99"/>
                    <a:pt x="128" y="93"/>
                  </a:cubicBezTo>
                  <a:cubicBezTo>
                    <a:pt x="128" y="11"/>
                    <a:pt x="128" y="11"/>
                    <a:pt x="128" y="11"/>
                  </a:cubicBezTo>
                  <a:cubicBezTo>
                    <a:pt x="128" y="5"/>
                    <a:pt x="123" y="0"/>
                    <a:pt x="117" y="0"/>
                  </a:cubicBezTo>
                  <a:close/>
                  <a:moveTo>
                    <a:pt x="88" y="113"/>
                  </a:moveTo>
                  <a:cubicBezTo>
                    <a:pt x="89" y="114"/>
                    <a:pt x="90" y="115"/>
                    <a:pt x="90" y="116"/>
                  </a:cubicBezTo>
                  <a:cubicBezTo>
                    <a:pt x="90" y="116"/>
                    <a:pt x="91" y="116"/>
                    <a:pt x="90" y="116"/>
                  </a:cubicBezTo>
                  <a:cubicBezTo>
                    <a:pt x="90" y="117"/>
                    <a:pt x="88" y="118"/>
                    <a:pt x="86" y="118"/>
                  </a:cubicBezTo>
                  <a:cubicBezTo>
                    <a:pt x="42" y="118"/>
                    <a:pt x="42" y="118"/>
                    <a:pt x="42" y="118"/>
                  </a:cubicBezTo>
                  <a:cubicBezTo>
                    <a:pt x="40" y="118"/>
                    <a:pt x="38" y="117"/>
                    <a:pt x="38" y="116"/>
                  </a:cubicBezTo>
                  <a:cubicBezTo>
                    <a:pt x="38" y="116"/>
                    <a:pt x="38" y="116"/>
                    <a:pt x="38" y="116"/>
                  </a:cubicBezTo>
                  <a:cubicBezTo>
                    <a:pt x="38" y="116"/>
                    <a:pt x="38" y="116"/>
                    <a:pt x="38" y="116"/>
                  </a:cubicBezTo>
                  <a:cubicBezTo>
                    <a:pt x="38" y="115"/>
                    <a:pt x="39" y="114"/>
                    <a:pt x="40" y="113"/>
                  </a:cubicBezTo>
                  <a:cubicBezTo>
                    <a:pt x="44" y="109"/>
                    <a:pt x="47" y="106"/>
                    <a:pt x="48" y="104"/>
                  </a:cubicBezTo>
                  <a:cubicBezTo>
                    <a:pt x="80" y="104"/>
                    <a:pt x="80" y="104"/>
                    <a:pt x="80" y="104"/>
                  </a:cubicBezTo>
                  <a:cubicBezTo>
                    <a:pt x="81" y="106"/>
                    <a:pt x="84" y="109"/>
                    <a:pt x="88" y="113"/>
                  </a:cubicBezTo>
                  <a:close/>
                  <a:moveTo>
                    <a:pt x="120" y="93"/>
                  </a:moveTo>
                  <a:cubicBezTo>
                    <a:pt x="120" y="95"/>
                    <a:pt x="119" y="96"/>
                    <a:pt x="117" y="96"/>
                  </a:cubicBezTo>
                  <a:cubicBezTo>
                    <a:pt x="11" y="96"/>
                    <a:pt x="11" y="96"/>
                    <a:pt x="11" y="96"/>
                  </a:cubicBezTo>
                  <a:cubicBezTo>
                    <a:pt x="9" y="96"/>
                    <a:pt x="8" y="95"/>
                    <a:pt x="8" y="93"/>
                  </a:cubicBezTo>
                  <a:cubicBezTo>
                    <a:pt x="8" y="11"/>
                    <a:pt x="8" y="11"/>
                    <a:pt x="8" y="11"/>
                  </a:cubicBezTo>
                  <a:cubicBezTo>
                    <a:pt x="8" y="9"/>
                    <a:pt x="9" y="8"/>
                    <a:pt x="11" y="8"/>
                  </a:cubicBezTo>
                  <a:cubicBezTo>
                    <a:pt x="117" y="8"/>
                    <a:pt x="117" y="8"/>
                    <a:pt x="117" y="8"/>
                  </a:cubicBezTo>
                  <a:cubicBezTo>
                    <a:pt x="119" y="8"/>
                    <a:pt x="120" y="9"/>
                    <a:pt x="120" y="11"/>
                  </a:cubicBezTo>
                  <a:lnTo>
                    <a:pt x="120" y="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38" name="Freeform 18"/>
            <p:cNvSpPr>
              <a:spLocks noEditPoints="1"/>
            </p:cNvSpPr>
            <p:nvPr/>
          </p:nvSpPr>
          <p:spPr bwMode="auto">
            <a:xfrm>
              <a:off x="8021638" y="1306513"/>
              <a:ext cx="361950" cy="244475"/>
            </a:xfrm>
            <a:custGeom>
              <a:avLst/>
              <a:gdLst>
                <a:gd name="T0" fmla="*/ 89 w 96"/>
                <a:gd name="T1" fmla="*/ 0 h 64"/>
                <a:gd name="T2" fmla="*/ 7 w 96"/>
                <a:gd name="T3" fmla="*/ 0 h 64"/>
                <a:gd name="T4" fmla="*/ 0 w 96"/>
                <a:gd name="T5" fmla="*/ 7 h 64"/>
                <a:gd name="T6" fmla="*/ 0 w 96"/>
                <a:gd name="T7" fmla="*/ 57 h 64"/>
                <a:gd name="T8" fmla="*/ 7 w 96"/>
                <a:gd name="T9" fmla="*/ 64 h 64"/>
                <a:gd name="T10" fmla="*/ 89 w 96"/>
                <a:gd name="T11" fmla="*/ 64 h 64"/>
                <a:gd name="T12" fmla="*/ 96 w 96"/>
                <a:gd name="T13" fmla="*/ 57 h 64"/>
                <a:gd name="T14" fmla="*/ 96 w 96"/>
                <a:gd name="T15" fmla="*/ 7 h 64"/>
                <a:gd name="T16" fmla="*/ 89 w 96"/>
                <a:gd name="T17" fmla="*/ 0 h 64"/>
                <a:gd name="T18" fmla="*/ 92 w 96"/>
                <a:gd name="T19" fmla="*/ 57 h 64"/>
                <a:gd name="T20" fmla="*/ 89 w 96"/>
                <a:gd name="T21" fmla="*/ 60 h 64"/>
                <a:gd name="T22" fmla="*/ 7 w 96"/>
                <a:gd name="T23" fmla="*/ 60 h 64"/>
                <a:gd name="T24" fmla="*/ 4 w 96"/>
                <a:gd name="T25" fmla="*/ 57 h 64"/>
                <a:gd name="T26" fmla="*/ 4 w 96"/>
                <a:gd name="T27" fmla="*/ 7 h 64"/>
                <a:gd name="T28" fmla="*/ 7 w 96"/>
                <a:gd name="T29" fmla="*/ 4 h 64"/>
                <a:gd name="T30" fmla="*/ 89 w 96"/>
                <a:gd name="T31" fmla="*/ 4 h 64"/>
                <a:gd name="T32" fmla="*/ 92 w 96"/>
                <a:gd name="T33" fmla="*/ 7 h 64"/>
                <a:gd name="T34" fmla="*/ 92 w 96"/>
                <a:gd name="T35"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 h="64">
                  <a:moveTo>
                    <a:pt x="89" y="0"/>
                  </a:moveTo>
                  <a:cubicBezTo>
                    <a:pt x="7" y="0"/>
                    <a:pt x="7" y="0"/>
                    <a:pt x="7" y="0"/>
                  </a:cubicBezTo>
                  <a:cubicBezTo>
                    <a:pt x="3" y="0"/>
                    <a:pt x="0" y="3"/>
                    <a:pt x="0" y="7"/>
                  </a:cubicBezTo>
                  <a:cubicBezTo>
                    <a:pt x="0" y="57"/>
                    <a:pt x="0" y="57"/>
                    <a:pt x="0" y="57"/>
                  </a:cubicBezTo>
                  <a:cubicBezTo>
                    <a:pt x="0" y="61"/>
                    <a:pt x="3" y="64"/>
                    <a:pt x="7" y="64"/>
                  </a:cubicBezTo>
                  <a:cubicBezTo>
                    <a:pt x="89" y="64"/>
                    <a:pt x="89" y="64"/>
                    <a:pt x="89" y="64"/>
                  </a:cubicBezTo>
                  <a:cubicBezTo>
                    <a:pt x="93" y="64"/>
                    <a:pt x="96" y="61"/>
                    <a:pt x="96" y="57"/>
                  </a:cubicBezTo>
                  <a:cubicBezTo>
                    <a:pt x="96" y="7"/>
                    <a:pt x="96" y="7"/>
                    <a:pt x="96" y="7"/>
                  </a:cubicBezTo>
                  <a:cubicBezTo>
                    <a:pt x="96" y="3"/>
                    <a:pt x="93" y="0"/>
                    <a:pt x="89" y="0"/>
                  </a:cubicBezTo>
                  <a:close/>
                  <a:moveTo>
                    <a:pt x="92" y="57"/>
                  </a:moveTo>
                  <a:cubicBezTo>
                    <a:pt x="92" y="59"/>
                    <a:pt x="91" y="60"/>
                    <a:pt x="89" y="60"/>
                  </a:cubicBezTo>
                  <a:cubicBezTo>
                    <a:pt x="7" y="60"/>
                    <a:pt x="7" y="60"/>
                    <a:pt x="7" y="60"/>
                  </a:cubicBezTo>
                  <a:cubicBezTo>
                    <a:pt x="5" y="60"/>
                    <a:pt x="4" y="59"/>
                    <a:pt x="4" y="57"/>
                  </a:cubicBezTo>
                  <a:cubicBezTo>
                    <a:pt x="4" y="7"/>
                    <a:pt x="4" y="7"/>
                    <a:pt x="4" y="7"/>
                  </a:cubicBezTo>
                  <a:cubicBezTo>
                    <a:pt x="4" y="5"/>
                    <a:pt x="5" y="4"/>
                    <a:pt x="7" y="4"/>
                  </a:cubicBezTo>
                  <a:cubicBezTo>
                    <a:pt x="89" y="4"/>
                    <a:pt x="89" y="4"/>
                    <a:pt x="89" y="4"/>
                  </a:cubicBezTo>
                  <a:cubicBezTo>
                    <a:pt x="91" y="4"/>
                    <a:pt x="92" y="5"/>
                    <a:pt x="92" y="7"/>
                  </a:cubicBezTo>
                  <a:lnTo>
                    <a:pt x="92"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39" name="Freeform 19"/>
            <p:cNvSpPr>
              <a:spLocks noEditPoints="1"/>
            </p:cNvSpPr>
            <p:nvPr/>
          </p:nvSpPr>
          <p:spPr bwMode="auto">
            <a:xfrm>
              <a:off x="8180388" y="1558925"/>
              <a:ext cx="44450" cy="46038"/>
            </a:xfrm>
            <a:custGeom>
              <a:avLst/>
              <a:gdLst>
                <a:gd name="T0" fmla="*/ 6 w 12"/>
                <a:gd name="T1" fmla="*/ 0 h 12"/>
                <a:gd name="T2" fmla="*/ 0 w 12"/>
                <a:gd name="T3" fmla="*/ 6 h 12"/>
                <a:gd name="T4" fmla="*/ 6 w 12"/>
                <a:gd name="T5" fmla="*/ 12 h 12"/>
                <a:gd name="T6" fmla="*/ 12 w 12"/>
                <a:gd name="T7" fmla="*/ 6 h 12"/>
                <a:gd name="T8" fmla="*/ 6 w 12"/>
                <a:gd name="T9" fmla="*/ 0 h 12"/>
                <a:gd name="T10" fmla="*/ 6 w 12"/>
                <a:gd name="T11" fmla="*/ 8 h 12"/>
                <a:gd name="T12" fmla="*/ 4 w 12"/>
                <a:gd name="T13" fmla="*/ 6 h 12"/>
                <a:gd name="T14" fmla="*/ 6 w 12"/>
                <a:gd name="T15" fmla="*/ 4 h 12"/>
                <a:gd name="T16" fmla="*/ 8 w 12"/>
                <a:gd name="T17" fmla="*/ 6 h 12"/>
                <a:gd name="T18" fmla="*/ 6 w 12"/>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6" y="0"/>
                  </a:moveTo>
                  <a:cubicBezTo>
                    <a:pt x="3" y="0"/>
                    <a:pt x="0" y="3"/>
                    <a:pt x="0" y="6"/>
                  </a:cubicBezTo>
                  <a:cubicBezTo>
                    <a:pt x="0" y="9"/>
                    <a:pt x="3" y="12"/>
                    <a:pt x="6" y="12"/>
                  </a:cubicBezTo>
                  <a:cubicBezTo>
                    <a:pt x="9" y="12"/>
                    <a:pt x="12" y="9"/>
                    <a:pt x="12" y="6"/>
                  </a:cubicBezTo>
                  <a:cubicBezTo>
                    <a:pt x="12" y="3"/>
                    <a:pt x="9" y="0"/>
                    <a:pt x="6" y="0"/>
                  </a:cubicBezTo>
                  <a:close/>
                  <a:moveTo>
                    <a:pt x="6" y="8"/>
                  </a:moveTo>
                  <a:cubicBezTo>
                    <a:pt x="5" y="8"/>
                    <a:pt x="4" y="7"/>
                    <a:pt x="4" y="6"/>
                  </a:cubicBezTo>
                  <a:cubicBezTo>
                    <a:pt x="4" y="5"/>
                    <a:pt x="5" y="4"/>
                    <a:pt x="6" y="4"/>
                  </a:cubicBezTo>
                  <a:cubicBezTo>
                    <a:pt x="7" y="4"/>
                    <a:pt x="8" y="5"/>
                    <a:pt x="8" y="6"/>
                  </a:cubicBezTo>
                  <a:cubicBezTo>
                    <a:pt x="8" y="7"/>
                    <a:pt x="7"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40" name="Freeform 20"/>
            <p:cNvSpPr>
              <a:spLocks/>
            </p:cNvSpPr>
            <p:nvPr/>
          </p:nvSpPr>
          <p:spPr bwMode="auto">
            <a:xfrm>
              <a:off x="8142288" y="1428750"/>
              <a:ext cx="44450" cy="92075"/>
            </a:xfrm>
            <a:custGeom>
              <a:avLst/>
              <a:gdLst>
                <a:gd name="T0" fmla="*/ 9 w 12"/>
                <a:gd name="T1" fmla="*/ 0 h 24"/>
                <a:gd name="T2" fmla="*/ 3 w 12"/>
                <a:gd name="T3" fmla="*/ 0 h 24"/>
                <a:gd name="T4" fmla="*/ 0 w 12"/>
                <a:gd name="T5" fmla="*/ 3 h 24"/>
                <a:gd name="T6" fmla="*/ 0 w 12"/>
                <a:gd name="T7" fmla="*/ 21 h 24"/>
                <a:gd name="T8" fmla="*/ 3 w 12"/>
                <a:gd name="T9" fmla="*/ 24 h 24"/>
                <a:gd name="T10" fmla="*/ 9 w 12"/>
                <a:gd name="T11" fmla="*/ 24 h 24"/>
                <a:gd name="T12" fmla="*/ 12 w 12"/>
                <a:gd name="T13" fmla="*/ 21 h 24"/>
                <a:gd name="T14" fmla="*/ 12 w 12"/>
                <a:gd name="T15" fmla="*/ 3 h 24"/>
                <a:gd name="T16" fmla="*/ 9 w 12"/>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4">
                  <a:moveTo>
                    <a:pt x="9" y="0"/>
                  </a:moveTo>
                  <a:cubicBezTo>
                    <a:pt x="3" y="0"/>
                    <a:pt x="3" y="0"/>
                    <a:pt x="3" y="0"/>
                  </a:cubicBezTo>
                  <a:cubicBezTo>
                    <a:pt x="1" y="0"/>
                    <a:pt x="0" y="1"/>
                    <a:pt x="0" y="3"/>
                  </a:cubicBezTo>
                  <a:cubicBezTo>
                    <a:pt x="0" y="21"/>
                    <a:pt x="0" y="21"/>
                    <a:pt x="0" y="21"/>
                  </a:cubicBezTo>
                  <a:cubicBezTo>
                    <a:pt x="0" y="22"/>
                    <a:pt x="1" y="24"/>
                    <a:pt x="3" y="24"/>
                  </a:cubicBezTo>
                  <a:cubicBezTo>
                    <a:pt x="9" y="24"/>
                    <a:pt x="9" y="24"/>
                    <a:pt x="9" y="24"/>
                  </a:cubicBezTo>
                  <a:cubicBezTo>
                    <a:pt x="11" y="24"/>
                    <a:pt x="12" y="22"/>
                    <a:pt x="12" y="21"/>
                  </a:cubicBezTo>
                  <a:cubicBezTo>
                    <a:pt x="12" y="3"/>
                    <a:pt x="12" y="3"/>
                    <a:pt x="12" y="3"/>
                  </a:cubicBezTo>
                  <a:cubicBezTo>
                    <a:pt x="12" y="1"/>
                    <a:pt x="11" y="0"/>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41" name="Freeform 21"/>
            <p:cNvSpPr>
              <a:spLocks/>
            </p:cNvSpPr>
            <p:nvPr/>
          </p:nvSpPr>
          <p:spPr bwMode="auto">
            <a:xfrm>
              <a:off x="8293100" y="1336675"/>
              <a:ext cx="44450" cy="184150"/>
            </a:xfrm>
            <a:custGeom>
              <a:avLst/>
              <a:gdLst>
                <a:gd name="T0" fmla="*/ 9 w 12"/>
                <a:gd name="T1" fmla="*/ 0 h 48"/>
                <a:gd name="T2" fmla="*/ 3 w 12"/>
                <a:gd name="T3" fmla="*/ 0 h 48"/>
                <a:gd name="T4" fmla="*/ 0 w 12"/>
                <a:gd name="T5" fmla="*/ 3 h 48"/>
                <a:gd name="T6" fmla="*/ 0 w 12"/>
                <a:gd name="T7" fmla="*/ 45 h 48"/>
                <a:gd name="T8" fmla="*/ 3 w 12"/>
                <a:gd name="T9" fmla="*/ 48 h 48"/>
                <a:gd name="T10" fmla="*/ 9 w 12"/>
                <a:gd name="T11" fmla="*/ 48 h 48"/>
                <a:gd name="T12" fmla="*/ 12 w 12"/>
                <a:gd name="T13" fmla="*/ 45 h 48"/>
                <a:gd name="T14" fmla="*/ 12 w 12"/>
                <a:gd name="T15" fmla="*/ 3 h 48"/>
                <a:gd name="T16" fmla="*/ 9 w 12"/>
                <a:gd name="T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48">
                  <a:moveTo>
                    <a:pt x="9" y="0"/>
                  </a:moveTo>
                  <a:cubicBezTo>
                    <a:pt x="3" y="0"/>
                    <a:pt x="3" y="0"/>
                    <a:pt x="3" y="0"/>
                  </a:cubicBezTo>
                  <a:cubicBezTo>
                    <a:pt x="1" y="0"/>
                    <a:pt x="0" y="1"/>
                    <a:pt x="0" y="3"/>
                  </a:cubicBezTo>
                  <a:cubicBezTo>
                    <a:pt x="0" y="45"/>
                    <a:pt x="0" y="45"/>
                    <a:pt x="0" y="45"/>
                  </a:cubicBezTo>
                  <a:cubicBezTo>
                    <a:pt x="0" y="47"/>
                    <a:pt x="1" y="48"/>
                    <a:pt x="3" y="48"/>
                  </a:cubicBezTo>
                  <a:cubicBezTo>
                    <a:pt x="9" y="48"/>
                    <a:pt x="9" y="48"/>
                    <a:pt x="9" y="48"/>
                  </a:cubicBezTo>
                  <a:cubicBezTo>
                    <a:pt x="11" y="48"/>
                    <a:pt x="12" y="47"/>
                    <a:pt x="12" y="45"/>
                  </a:cubicBezTo>
                  <a:cubicBezTo>
                    <a:pt x="12" y="3"/>
                    <a:pt x="12" y="3"/>
                    <a:pt x="12" y="3"/>
                  </a:cubicBezTo>
                  <a:cubicBezTo>
                    <a:pt x="12" y="1"/>
                    <a:pt x="11" y="0"/>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sp>
          <p:nvSpPr>
            <p:cNvPr id="42" name="Freeform 22"/>
            <p:cNvSpPr>
              <a:spLocks/>
            </p:cNvSpPr>
            <p:nvPr/>
          </p:nvSpPr>
          <p:spPr bwMode="auto">
            <a:xfrm>
              <a:off x="8216900" y="1398588"/>
              <a:ext cx="46037" cy="122238"/>
            </a:xfrm>
            <a:custGeom>
              <a:avLst/>
              <a:gdLst>
                <a:gd name="T0" fmla="*/ 9 w 12"/>
                <a:gd name="T1" fmla="*/ 0 h 32"/>
                <a:gd name="T2" fmla="*/ 3 w 12"/>
                <a:gd name="T3" fmla="*/ 0 h 32"/>
                <a:gd name="T4" fmla="*/ 0 w 12"/>
                <a:gd name="T5" fmla="*/ 3 h 32"/>
                <a:gd name="T6" fmla="*/ 0 w 12"/>
                <a:gd name="T7" fmla="*/ 29 h 32"/>
                <a:gd name="T8" fmla="*/ 3 w 12"/>
                <a:gd name="T9" fmla="*/ 32 h 32"/>
                <a:gd name="T10" fmla="*/ 9 w 12"/>
                <a:gd name="T11" fmla="*/ 32 h 32"/>
                <a:gd name="T12" fmla="*/ 12 w 12"/>
                <a:gd name="T13" fmla="*/ 29 h 32"/>
                <a:gd name="T14" fmla="*/ 12 w 12"/>
                <a:gd name="T15" fmla="*/ 3 h 32"/>
                <a:gd name="T16" fmla="*/ 9 w 12"/>
                <a:gd name="T1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32">
                  <a:moveTo>
                    <a:pt x="9" y="0"/>
                  </a:moveTo>
                  <a:cubicBezTo>
                    <a:pt x="3" y="0"/>
                    <a:pt x="3" y="0"/>
                    <a:pt x="3" y="0"/>
                  </a:cubicBezTo>
                  <a:cubicBezTo>
                    <a:pt x="1" y="0"/>
                    <a:pt x="0" y="1"/>
                    <a:pt x="0" y="3"/>
                  </a:cubicBezTo>
                  <a:cubicBezTo>
                    <a:pt x="0" y="29"/>
                    <a:pt x="0" y="29"/>
                    <a:pt x="0" y="29"/>
                  </a:cubicBezTo>
                  <a:cubicBezTo>
                    <a:pt x="0" y="31"/>
                    <a:pt x="1" y="32"/>
                    <a:pt x="3" y="32"/>
                  </a:cubicBezTo>
                  <a:cubicBezTo>
                    <a:pt x="9" y="32"/>
                    <a:pt x="9" y="32"/>
                    <a:pt x="9" y="32"/>
                  </a:cubicBezTo>
                  <a:cubicBezTo>
                    <a:pt x="11" y="32"/>
                    <a:pt x="12" y="31"/>
                    <a:pt x="12" y="29"/>
                  </a:cubicBezTo>
                  <a:cubicBezTo>
                    <a:pt x="12" y="3"/>
                    <a:pt x="12" y="3"/>
                    <a:pt x="12" y="3"/>
                  </a:cubicBezTo>
                  <a:cubicBezTo>
                    <a:pt x="12" y="1"/>
                    <a:pt x="11" y="0"/>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cs typeface="+mn-ea"/>
                <a:sym typeface="+mn-lt"/>
              </a:endParaRPr>
            </a:p>
          </p:txBody>
        </p:sp>
        <p:sp>
          <p:nvSpPr>
            <p:cNvPr id="43" name="Freeform 23"/>
            <p:cNvSpPr>
              <a:spLocks/>
            </p:cNvSpPr>
            <p:nvPr/>
          </p:nvSpPr>
          <p:spPr bwMode="auto">
            <a:xfrm>
              <a:off x="8066088" y="1368425"/>
              <a:ext cx="46037" cy="152400"/>
            </a:xfrm>
            <a:custGeom>
              <a:avLst/>
              <a:gdLst>
                <a:gd name="T0" fmla="*/ 9 w 12"/>
                <a:gd name="T1" fmla="*/ 0 h 40"/>
                <a:gd name="T2" fmla="*/ 3 w 12"/>
                <a:gd name="T3" fmla="*/ 0 h 40"/>
                <a:gd name="T4" fmla="*/ 0 w 12"/>
                <a:gd name="T5" fmla="*/ 3 h 40"/>
                <a:gd name="T6" fmla="*/ 0 w 12"/>
                <a:gd name="T7" fmla="*/ 37 h 40"/>
                <a:gd name="T8" fmla="*/ 3 w 12"/>
                <a:gd name="T9" fmla="*/ 40 h 40"/>
                <a:gd name="T10" fmla="*/ 9 w 12"/>
                <a:gd name="T11" fmla="*/ 40 h 40"/>
                <a:gd name="T12" fmla="*/ 12 w 12"/>
                <a:gd name="T13" fmla="*/ 37 h 40"/>
                <a:gd name="T14" fmla="*/ 12 w 12"/>
                <a:gd name="T15" fmla="*/ 3 h 40"/>
                <a:gd name="T16" fmla="*/ 9 w 12"/>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40">
                  <a:moveTo>
                    <a:pt x="9" y="0"/>
                  </a:moveTo>
                  <a:cubicBezTo>
                    <a:pt x="3" y="0"/>
                    <a:pt x="3" y="0"/>
                    <a:pt x="3" y="0"/>
                  </a:cubicBezTo>
                  <a:cubicBezTo>
                    <a:pt x="1" y="0"/>
                    <a:pt x="0" y="1"/>
                    <a:pt x="0" y="3"/>
                  </a:cubicBezTo>
                  <a:cubicBezTo>
                    <a:pt x="0" y="37"/>
                    <a:pt x="0" y="37"/>
                    <a:pt x="0" y="37"/>
                  </a:cubicBezTo>
                  <a:cubicBezTo>
                    <a:pt x="0" y="39"/>
                    <a:pt x="1" y="40"/>
                    <a:pt x="3" y="40"/>
                  </a:cubicBezTo>
                  <a:cubicBezTo>
                    <a:pt x="9" y="40"/>
                    <a:pt x="9" y="40"/>
                    <a:pt x="9" y="40"/>
                  </a:cubicBezTo>
                  <a:cubicBezTo>
                    <a:pt x="11" y="40"/>
                    <a:pt x="12" y="39"/>
                    <a:pt x="12" y="37"/>
                  </a:cubicBezTo>
                  <a:cubicBezTo>
                    <a:pt x="12" y="3"/>
                    <a:pt x="12" y="3"/>
                    <a:pt x="12" y="3"/>
                  </a:cubicBezTo>
                  <a:cubicBezTo>
                    <a:pt x="12" y="1"/>
                    <a:pt x="11" y="0"/>
                    <a:pt x="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cs typeface="+mn-ea"/>
                <a:sym typeface="+mn-lt"/>
              </a:endParaRPr>
            </a:p>
          </p:txBody>
        </p:sp>
      </p:grpSp>
    </p:spTree>
    <p:extLst>
      <p:ext uri="{BB962C8B-B14F-4D97-AF65-F5344CB8AC3E}">
        <p14:creationId xmlns:p14="http://schemas.microsoft.com/office/powerpoint/2010/main" val="27210403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Write Your Title Here"/>
</p:tagLst>
</file>

<file path=ppt/theme/theme1.xml><?xml version="1.0" encoding="utf-8"?>
<a:theme xmlns:a="http://schemas.openxmlformats.org/drawingml/2006/main" name="Office 主题">
  <a:themeElements>
    <a:clrScheme name="蓝色​​">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2683C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206</TotalTime>
  <Words>6860</Words>
  <Application>Microsoft Office PowerPoint</Application>
  <PresentationFormat>全屏显示(16:9)</PresentationFormat>
  <Paragraphs>601</Paragraphs>
  <Slides>43</Slides>
  <Notes>43</Notes>
  <HiddenSlides>0</HiddenSlides>
  <MMClips>0</MMClips>
  <ScaleCrop>false</ScaleCrop>
  <HeadingPairs>
    <vt:vector size="4" baseType="variant">
      <vt:variant>
        <vt:lpstr>主题</vt:lpstr>
      </vt:variant>
      <vt:variant>
        <vt:i4>1</vt:i4>
      </vt:variant>
      <vt:variant>
        <vt:lpstr>幻灯片标题</vt:lpstr>
      </vt:variant>
      <vt:variant>
        <vt:i4>43</vt:i4>
      </vt:variant>
    </vt:vector>
  </HeadingPairs>
  <TitlesOfParts>
    <vt:vector size="44"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熊猫办公PPT</dc:title>
  <dc:creator>熊猫办公</dc:creator>
  <cp:keywords>www.tukuppt.com</cp:keywords>
  <cp:lastModifiedBy>user</cp:lastModifiedBy>
  <cp:revision>236</cp:revision>
  <dcterms:created xsi:type="dcterms:W3CDTF">2015-12-11T17:46:17Z</dcterms:created>
  <dcterms:modified xsi:type="dcterms:W3CDTF">2019-08-07T09:45:57Z</dcterms:modified>
</cp:coreProperties>
</file>