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0" r:id="rId2"/>
    <p:sldMasterId id="2147483992" r:id="rId3"/>
  </p:sldMasterIdLst>
  <p:notesMasterIdLst>
    <p:notesMasterId r:id="rId70"/>
  </p:notesMasterIdLst>
  <p:sldIdLst>
    <p:sldId id="424" r:id="rId4"/>
    <p:sldId id="746" r:id="rId5"/>
    <p:sldId id="555" r:id="rId6"/>
    <p:sldId id="560" r:id="rId7"/>
    <p:sldId id="561" r:id="rId8"/>
    <p:sldId id="652" r:id="rId9"/>
    <p:sldId id="563" r:id="rId10"/>
    <p:sldId id="562" r:id="rId11"/>
    <p:sldId id="735" r:id="rId12"/>
    <p:sldId id="565" r:id="rId13"/>
    <p:sldId id="761" r:id="rId14"/>
    <p:sldId id="593" r:id="rId15"/>
    <p:sldId id="772" r:id="rId16"/>
    <p:sldId id="747" r:id="rId17"/>
    <p:sldId id="749" r:id="rId18"/>
    <p:sldId id="750" r:id="rId19"/>
    <p:sldId id="751" r:id="rId20"/>
    <p:sldId id="752" r:id="rId21"/>
    <p:sldId id="771" r:id="rId22"/>
    <p:sldId id="754" r:id="rId23"/>
    <p:sldId id="755" r:id="rId24"/>
    <p:sldId id="756" r:id="rId25"/>
    <p:sldId id="757" r:id="rId26"/>
    <p:sldId id="758" r:id="rId27"/>
    <p:sldId id="759" r:id="rId28"/>
    <p:sldId id="760" r:id="rId29"/>
    <p:sldId id="762" r:id="rId30"/>
    <p:sldId id="763" r:id="rId31"/>
    <p:sldId id="764" r:id="rId32"/>
    <p:sldId id="765" r:id="rId33"/>
    <p:sldId id="766" r:id="rId34"/>
    <p:sldId id="727" r:id="rId35"/>
    <p:sldId id="767" r:id="rId36"/>
    <p:sldId id="768" r:id="rId37"/>
    <p:sldId id="769" r:id="rId38"/>
    <p:sldId id="770" r:id="rId39"/>
    <p:sldId id="799" r:id="rId40"/>
    <p:sldId id="791" r:id="rId41"/>
    <p:sldId id="736" r:id="rId42"/>
    <p:sldId id="792" r:id="rId43"/>
    <p:sldId id="793" r:id="rId44"/>
    <p:sldId id="728" r:id="rId45"/>
    <p:sldId id="773" r:id="rId46"/>
    <p:sldId id="800" r:id="rId47"/>
    <p:sldId id="801" r:id="rId48"/>
    <p:sldId id="794" r:id="rId49"/>
    <p:sldId id="774" r:id="rId50"/>
    <p:sldId id="775" r:id="rId51"/>
    <p:sldId id="776" r:id="rId52"/>
    <p:sldId id="777" r:id="rId53"/>
    <p:sldId id="778" r:id="rId54"/>
    <p:sldId id="779" r:id="rId55"/>
    <p:sldId id="780" r:id="rId56"/>
    <p:sldId id="781" r:id="rId57"/>
    <p:sldId id="790" r:id="rId58"/>
    <p:sldId id="782" r:id="rId59"/>
    <p:sldId id="795" r:id="rId60"/>
    <p:sldId id="783" r:id="rId61"/>
    <p:sldId id="789" r:id="rId62"/>
    <p:sldId id="787" r:id="rId63"/>
    <p:sldId id="788" r:id="rId64"/>
    <p:sldId id="527" r:id="rId65"/>
    <p:sldId id="568" r:id="rId66"/>
    <p:sldId id="567" r:id="rId67"/>
    <p:sldId id="798" r:id="rId68"/>
    <p:sldId id="796" r:id="rId69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0021"/>
    <a:srgbClr val="000000"/>
    <a:srgbClr val="66003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5948" autoAdjust="0"/>
  </p:normalViewPr>
  <p:slideViewPr>
    <p:cSldViewPr snapToGrid="0">
      <p:cViewPr varScale="1">
        <p:scale>
          <a:sx n="71" d="100"/>
          <a:sy n="71" d="100"/>
        </p:scale>
        <p:origin x="-534" y="-96"/>
      </p:cViewPr>
      <p:guideLst>
        <p:guide orient="horz" pos="2160"/>
        <p:guide pos="38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6AEA7-5CE7-4324-AD2C-41A9E99DECF2}" type="doc">
      <dgm:prSet loTypeId="urn:microsoft.com/office/officeart/2005/8/layout/arrow2" loCatId="process" qsTypeId="urn:microsoft.com/office/officeart/2005/8/quickstyle/simple1" qsCatId="simple" csTypeId="urn:microsoft.com/office/officeart/2005/8/colors/accent6_2" csCatId="accent6" phldr="1"/>
      <dgm:spPr/>
    </dgm:pt>
    <dgm:pt modelId="{EF47F67B-6373-41A1-8E9F-60128986AE8E}">
      <dgm:prSet phldrT="[文本]"/>
      <dgm:spPr/>
      <dgm:t>
        <a:bodyPr/>
        <a:lstStyle/>
        <a:p>
          <a:r>
            <a:rPr lang="zh-CN" altLang="en-US" dirty="0" smtClean="0">
              <a:solidFill>
                <a:schemeClr val="bg1">
                  <a:lumMod val="50000"/>
                </a:schemeClr>
              </a:solidFill>
            </a:rPr>
            <a:t>三层立体防护体系</a:t>
          </a:r>
          <a:endParaRPr lang="zh-CN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1554E4AC-59AB-41F3-A728-1E5BD1678BF8}" type="parTrans" cxnId="{440FF768-273F-4C7E-A4C8-0CBECB917259}">
      <dgm:prSet/>
      <dgm:spPr/>
      <dgm:t>
        <a:bodyPr/>
        <a:lstStyle/>
        <a:p>
          <a:endParaRPr lang="zh-CN" altLang="en-US"/>
        </a:p>
      </dgm:t>
    </dgm:pt>
    <dgm:pt modelId="{9A233FC2-4AE2-4AE9-99C9-1935F09813E8}" type="sibTrans" cxnId="{440FF768-273F-4C7E-A4C8-0CBECB917259}">
      <dgm:prSet/>
      <dgm:spPr/>
      <dgm:t>
        <a:bodyPr/>
        <a:lstStyle/>
        <a:p>
          <a:endParaRPr lang="zh-CN" altLang="en-US"/>
        </a:p>
      </dgm:t>
    </dgm:pt>
    <dgm:pt modelId="{8E7E8953-F6F5-4C09-A531-C885518E1F18}">
      <dgm:prSet phldrT="[文本]"/>
      <dgm:spPr/>
      <dgm:t>
        <a:bodyPr/>
        <a:lstStyle/>
        <a:p>
          <a:r>
            <a:rPr lang="zh-CN" altLang="en-US" dirty="0" smtClean="0">
              <a:solidFill>
                <a:schemeClr val="bg1">
                  <a:lumMod val="50000"/>
                </a:schemeClr>
              </a:solidFill>
            </a:rPr>
            <a:t>应急指挥调度</a:t>
          </a:r>
          <a:endParaRPr lang="zh-CN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8C9D66DA-5A30-42F8-A57E-4D6B8A3BFCA4}" type="parTrans" cxnId="{8BE9C28C-F9E6-4DDF-BA3E-5D5E0027FF5E}">
      <dgm:prSet/>
      <dgm:spPr/>
      <dgm:t>
        <a:bodyPr/>
        <a:lstStyle/>
        <a:p>
          <a:endParaRPr lang="zh-CN" altLang="en-US"/>
        </a:p>
      </dgm:t>
    </dgm:pt>
    <dgm:pt modelId="{61D8A2E5-38A7-4668-A06E-0CD27445EB61}" type="sibTrans" cxnId="{8BE9C28C-F9E6-4DDF-BA3E-5D5E0027FF5E}">
      <dgm:prSet/>
      <dgm:spPr/>
      <dgm:t>
        <a:bodyPr/>
        <a:lstStyle/>
        <a:p>
          <a:endParaRPr lang="zh-CN" altLang="en-US"/>
        </a:p>
      </dgm:t>
    </dgm:pt>
    <dgm:pt modelId="{190B19B5-9151-4BAA-B2E7-175128192227}">
      <dgm:prSet phldrT="[文本]"/>
      <dgm:spPr/>
      <dgm:t>
        <a:bodyPr/>
        <a:lstStyle/>
        <a:p>
          <a:r>
            <a:rPr lang="zh-CN" altLang="en-US" dirty="0" smtClean="0">
              <a:solidFill>
                <a:schemeClr val="bg1">
                  <a:lumMod val="50000"/>
                </a:schemeClr>
              </a:solidFill>
            </a:rPr>
            <a:t>大数据云服务</a:t>
          </a:r>
          <a:endParaRPr lang="zh-CN" altLang="en-US" dirty="0">
            <a:solidFill>
              <a:schemeClr val="bg1">
                <a:lumMod val="50000"/>
              </a:schemeClr>
            </a:solidFill>
          </a:endParaRPr>
        </a:p>
      </dgm:t>
    </dgm:pt>
    <dgm:pt modelId="{678EA680-74B6-4E1B-9329-7F3FE0DD1E35}" type="parTrans" cxnId="{DC1C6F1F-D896-4FFB-BFCB-2BE2E850DAB0}">
      <dgm:prSet/>
      <dgm:spPr/>
      <dgm:t>
        <a:bodyPr/>
        <a:lstStyle/>
        <a:p>
          <a:endParaRPr lang="zh-CN" altLang="en-US"/>
        </a:p>
      </dgm:t>
    </dgm:pt>
    <dgm:pt modelId="{45AB269E-55C8-481C-B45E-10BF3C9C9FB3}" type="sibTrans" cxnId="{DC1C6F1F-D896-4FFB-BFCB-2BE2E850DAB0}">
      <dgm:prSet/>
      <dgm:spPr/>
      <dgm:t>
        <a:bodyPr/>
        <a:lstStyle/>
        <a:p>
          <a:endParaRPr lang="zh-CN" altLang="en-US"/>
        </a:p>
      </dgm:t>
    </dgm:pt>
    <dgm:pt modelId="{2768A5D6-67DE-46C0-9655-E76212867264}" type="pres">
      <dgm:prSet presAssocID="{C0F6AEA7-5CE7-4324-AD2C-41A9E99DECF2}" presName="arrowDiagram" presStyleCnt="0">
        <dgm:presLayoutVars>
          <dgm:chMax val="5"/>
          <dgm:dir/>
          <dgm:resizeHandles val="exact"/>
        </dgm:presLayoutVars>
      </dgm:prSet>
      <dgm:spPr/>
    </dgm:pt>
    <dgm:pt modelId="{51951A13-D815-4364-B4FB-917E0CF7BD66}" type="pres">
      <dgm:prSet presAssocID="{C0F6AEA7-5CE7-4324-AD2C-41A9E99DECF2}" presName="arrow" presStyleLbl="bgShp" presStyleIdx="0" presStyleCnt="1" custLinFactNeighborX="-476" custLinFactNeighborY="-93629"/>
      <dgm:spPr/>
    </dgm:pt>
    <dgm:pt modelId="{959FD0E7-D2C7-400E-9739-FE261D017163}" type="pres">
      <dgm:prSet presAssocID="{C0F6AEA7-5CE7-4324-AD2C-41A9E99DECF2}" presName="arrowDiagram3" presStyleCnt="0"/>
      <dgm:spPr/>
    </dgm:pt>
    <dgm:pt modelId="{A886F16B-3D2D-4020-8D69-2E930C09797E}" type="pres">
      <dgm:prSet presAssocID="{EF47F67B-6373-41A1-8E9F-60128986AE8E}" presName="bullet3a" presStyleLbl="node1" presStyleIdx="0" presStyleCnt="3"/>
      <dgm:spPr/>
    </dgm:pt>
    <dgm:pt modelId="{194AAAAB-A1A9-4485-8F6B-B23F691AA410}" type="pres">
      <dgm:prSet presAssocID="{EF47F67B-6373-41A1-8E9F-60128986AE8E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51D00DD-5E4F-4BD6-B5FF-5F9B846094BD}" type="pres">
      <dgm:prSet presAssocID="{8E7E8953-F6F5-4C09-A531-C885518E1F18}" presName="bullet3b" presStyleLbl="node1" presStyleIdx="1" presStyleCnt="3"/>
      <dgm:spPr/>
    </dgm:pt>
    <dgm:pt modelId="{1D21A407-2CAB-4DCD-847D-DB5A7FCD8FBB}" type="pres">
      <dgm:prSet presAssocID="{8E7E8953-F6F5-4C09-A531-C885518E1F18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E1F2C2F-2A2C-4292-83C1-84C616238489}" type="pres">
      <dgm:prSet presAssocID="{190B19B5-9151-4BAA-B2E7-175128192227}" presName="bullet3c" presStyleLbl="node1" presStyleIdx="2" presStyleCnt="3"/>
      <dgm:spPr/>
    </dgm:pt>
    <dgm:pt modelId="{FAEC692D-9D32-4614-975E-BD0779594BAB}" type="pres">
      <dgm:prSet presAssocID="{190B19B5-9151-4BAA-B2E7-175128192227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8BE9C28C-F9E6-4DDF-BA3E-5D5E0027FF5E}" srcId="{C0F6AEA7-5CE7-4324-AD2C-41A9E99DECF2}" destId="{8E7E8953-F6F5-4C09-A531-C885518E1F18}" srcOrd="1" destOrd="0" parTransId="{8C9D66DA-5A30-42F8-A57E-4D6B8A3BFCA4}" sibTransId="{61D8A2E5-38A7-4668-A06E-0CD27445EB61}"/>
    <dgm:cxn modelId="{1A608506-9228-45AB-A823-F1AD42F8FFD3}" type="presOf" srcId="{EF47F67B-6373-41A1-8E9F-60128986AE8E}" destId="{194AAAAB-A1A9-4485-8F6B-B23F691AA410}" srcOrd="0" destOrd="0" presId="urn:microsoft.com/office/officeart/2005/8/layout/arrow2"/>
    <dgm:cxn modelId="{DC1C6F1F-D896-4FFB-BFCB-2BE2E850DAB0}" srcId="{C0F6AEA7-5CE7-4324-AD2C-41A9E99DECF2}" destId="{190B19B5-9151-4BAA-B2E7-175128192227}" srcOrd="2" destOrd="0" parTransId="{678EA680-74B6-4E1B-9329-7F3FE0DD1E35}" sibTransId="{45AB269E-55C8-481C-B45E-10BF3C9C9FB3}"/>
    <dgm:cxn modelId="{CC06B536-A5DD-4E18-9558-E26B9FE6BD51}" type="presOf" srcId="{C0F6AEA7-5CE7-4324-AD2C-41A9E99DECF2}" destId="{2768A5D6-67DE-46C0-9655-E76212867264}" srcOrd="0" destOrd="0" presId="urn:microsoft.com/office/officeart/2005/8/layout/arrow2"/>
    <dgm:cxn modelId="{440FF768-273F-4C7E-A4C8-0CBECB917259}" srcId="{C0F6AEA7-5CE7-4324-AD2C-41A9E99DECF2}" destId="{EF47F67B-6373-41A1-8E9F-60128986AE8E}" srcOrd="0" destOrd="0" parTransId="{1554E4AC-59AB-41F3-A728-1E5BD1678BF8}" sibTransId="{9A233FC2-4AE2-4AE9-99C9-1935F09813E8}"/>
    <dgm:cxn modelId="{6149B339-2286-4A36-A56E-D44264EB964D}" type="presOf" srcId="{190B19B5-9151-4BAA-B2E7-175128192227}" destId="{FAEC692D-9D32-4614-975E-BD0779594BAB}" srcOrd="0" destOrd="0" presId="urn:microsoft.com/office/officeart/2005/8/layout/arrow2"/>
    <dgm:cxn modelId="{31854C59-A961-4F24-8BAB-2AA06C3119CA}" type="presOf" srcId="{8E7E8953-F6F5-4C09-A531-C885518E1F18}" destId="{1D21A407-2CAB-4DCD-847D-DB5A7FCD8FBB}" srcOrd="0" destOrd="0" presId="urn:microsoft.com/office/officeart/2005/8/layout/arrow2"/>
    <dgm:cxn modelId="{0A66F088-12EA-467E-B5F9-9934ED05D23D}" type="presParOf" srcId="{2768A5D6-67DE-46C0-9655-E76212867264}" destId="{51951A13-D815-4364-B4FB-917E0CF7BD66}" srcOrd="0" destOrd="0" presId="urn:microsoft.com/office/officeart/2005/8/layout/arrow2"/>
    <dgm:cxn modelId="{2504645C-E123-4B38-8B18-D74BE4D5A172}" type="presParOf" srcId="{2768A5D6-67DE-46C0-9655-E76212867264}" destId="{959FD0E7-D2C7-400E-9739-FE261D017163}" srcOrd="1" destOrd="0" presId="urn:microsoft.com/office/officeart/2005/8/layout/arrow2"/>
    <dgm:cxn modelId="{29DEF80A-831A-418B-AE9A-CF0902A106A6}" type="presParOf" srcId="{959FD0E7-D2C7-400E-9739-FE261D017163}" destId="{A886F16B-3D2D-4020-8D69-2E930C09797E}" srcOrd="0" destOrd="0" presId="urn:microsoft.com/office/officeart/2005/8/layout/arrow2"/>
    <dgm:cxn modelId="{9FBC5F0C-9ED3-4175-BA04-975C88DDFA3B}" type="presParOf" srcId="{959FD0E7-D2C7-400E-9739-FE261D017163}" destId="{194AAAAB-A1A9-4485-8F6B-B23F691AA410}" srcOrd="1" destOrd="0" presId="urn:microsoft.com/office/officeart/2005/8/layout/arrow2"/>
    <dgm:cxn modelId="{14995C21-B97A-4897-8B97-7D3A441F78F0}" type="presParOf" srcId="{959FD0E7-D2C7-400E-9739-FE261D017163}" destId="{E51D00DD-5E4F-4BD6-B5FF-5F9B846094BD}" srcOrd="2" destOrd="0" presId="urn:microsoft.com/office/officeart/2005/8/layout/arrow2"/>
    <dgm:cxn modelId="{85B3B452-A27A-4F66-B96C-131B34456D50}" type="presParOf" srcId="{959FD0E7-D2C7-400E-9739-FE261D017163}" destId="{1D21A407-2CAB-4DCD-847D-DB5A7FCD8FBB}" srcOrd="3" destOrd="0" presId="urn:microsoft.com/office/officeart/2005/8/layout/arrow2"/>
    <dgm:cxn modelId="{576C23C4-8E1D-4D02-8568-B4FC11AE055C}" type="presParOf" srcId="{959FD0E7-D2C7-400E-9739-FE261D017163}" destId="{AE1F2C2F-2A2C-4292-83C1-84C616238489}" srcOrd="4" destOrd="0" presId="urn:microsoft.com/office/officeart/2005/8/layout/arrow2"/>
    <dgm:cxn modelId="{902C4208-6E2A-421A-9370-E04C9A4293BC}" type="presParOf" srcId="{959FD0E7-D2C7-400E-9739-FE261D017163}" destId="{FAEC692D-9D32-4614-975E-BD0779594BA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2CD053-1C57-4FE9-9BC1-569D53FC0C5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A36AAE9-8DCE-4A3A-9D63-D4BD1908880D}">
      <dgm:prSet phldrT="[文本]" custT="1"/>
      <dgm:spPr/>
      <dgm:t>
        <a:bodyPr/>
        <a:lstStyle/>
        <a:p>
          <a:r>
            <a:rPr lang="zh-CN" altLang="en-US" sz="2000" dirty="0" smtClean="0"/>
            <a:t>一键报警</a:t>
          </a:r>
          <a:endParaRPr lang="zh-CN" altLang="en-US" sz="2000" dirty="0"/>
        </a:p>
      </dgm:t>
    </dgm:pt>
    <dgm:pt modelId="{9056ACA1-569A-46A8-9C5E-0144B4393750}" type="parTrans" cxnId="{7DDEDB20-359A-4B1E-971A-184B060877E9}">
      <dgm:prSet/>
      <dgm:spPr/>
      <dgm:t>
        <a:bodyPr/>
        <a:lstStyle/>
        <a:p>
          <a:endParaRPr lang="zh-CN" altLang="en-US" sz="2000"/>
        </a:p>
      </dgm:t>
    </dgm:pt>
    <dgm:pt modelId="{16E9FA11-35C8-4625-A392-346D9E18B4EA}" type="sibTrans" cxnId="{7DDEDB20-359A-4B1E-971A-184B060877E9}">
      <dgm:prSet custT="1"/>
      <dgm:spPr/>
      <dgm:t>
        <a:bodyPr/>
        <a:lstStyle/>
        <a:p>
          <a:endParaRPr lang="zh-CN" altLang="en-US" sz="2000"/>
        </a:p>
      </dgm:t>
    </dgm:pt>
    <dgm:pt modelId="{914CC0F0-6295-49C9-884A-6C4A76C070C9}">
      <dgm:prSet phldrT="[文本]" custT="1"/>
      <dgm:spPr/>
      <dgm:t>
        <a:bodyPr/>
        <a:lstStyle/>
        <a:p>
          <a:r>
            <a:rPr lang="zh-CN" altLang="en-US" sz="2000" dirty="0" smtClean="0"/>
            <a:t>视频联动</a:t>
          </a:r>
          <a:endParaRPr lang="zh-CN" altLang="en-US" sz="2000" dirty="0"/>
        </a:p>
      </dgm:t>
    </dgm:pt>
    <dgm:pt modelId="{E4EEE833-A9EC-43F0-B606-219E0F3D3A6A}" type="parTrans" cxnId="{3EC7B4F9-329A-4A71-9E03-91BC27059593}">
      <dgm:prSet/>
      <dgm:spPr/>
      <dgm:t>
        <a:bodyPr/>
        <a:lstStyle/>
        <a:p>
          <a:endParaRPr lang="zh-CN" altLang="en-US" sz="2000"/>
        </a:p>
      </dgm:t>
    </dgm:pt>
    <dgm:pt modelId="{DD78D3C7-CD4F-47E8-9CFA-6C2128F57764}" type="sibTrans" cxnId="{3EC7B4F9-329A-4A71-9E03-91BC27059593}">
      <dgm:prSet custT="1"/>
      <dgm:spPr/>
      <dgm:t>
        <a:bodyPr/>
        <a:lstStyle/>
        <a:p>
          <a:endParaRPr lang="zh-CN" altLang="en-US" sz="2000"/>
        </a:p>
      </dgm:t>
    </dgm:pt>
    <dgm:pt modelId="{83E8902E-50D9-45D9-A74C-CC5EEDCACA9F}">
      <dgm:prSet phldrT="[文本]" custT="1"/>
      <dgm:spPr/>
      <dgm:t>
        <a:bodyPr/>
        <a:lstStyle/>
        <a:p>
          <a:r>
            <a:rPr lang="zh-CN" altLang="en-US" sz="2000" dirty="0" smtClean="0"/>
            <a:t>地图定位</a:t>
          </a:r>
          <a:endParaRPr lang="zh-CN" altLang="en-US" sz="2000" dirty="0"/>
        </a:p>
      </dgm:t>
    </dgm:pt>
    <dgm:pt modelId="{E3B340FC-9CF5-4FCF-B43E-F645E0526AA1}" type="parTrans" cxnId="{ECF888B8-B350-4DE5-9811-F13BA1D1F4E0}">
      <dgm:prSet/>
      <dgm:spPr/>
      <dgm:t>
        <a:bodyPr/>
        <a:lstStyle/>
        <a:p>
          <a:endParaRPr lang="zh-CN" altLang="en-US" sz="2000"/>
        </a:p>
      </dgm:t>
    </dgm:pt>
    <dgm:pt modelId="{8FB12A82-F3B1-4B58-9B3F-C66227556152}" type="sibTrans" cxnId="{ECF888B8-B350-4DE5-9811-F13BA1D1F4E0}">
      <dgm:prSet custT="1"/>
      <dgm:spPr/>
      <dgm:t>
        <a:bodyPr/>
        <a:lstStyle/>
        <a:p>
          <a:endParaRPr lang="zh-CN" altLang="en-US" sz="2000"/>
        </a:p>
      </dgm:t>
    </dgm:pt>
    <dgm:pt modelId="{D0404A85-C36E-4834-98A6-52929D796817}">
      <dgm:prSet phldrT="[文本]" custT="1"/>
      <dgm:spPr/>
      <dgm:t>
        <a:bodyPr/>
        <a:lstStyle/>
        <a:p>
          <a:r>
            <a:rPr lang="zh-CN" altLang="en-US" sz="2000" dirty="0" smtClean="0"/>
            <a:t>统一调度</a:t>
          </a:r>
          <a:endParaRPr lang="zh-CN" altLang="en-US" sz="2000" dirty="0"/>
        </a:p>
      </dgm:t>
    </dgm:pt>
    <dgm:pt modelId="{FE11D848-60B2-435F-801B-C64FCA390E8C}" type="parTrans" cxnId="{6ADA68AA-CA2A-4794-B074-A88A8277055F}">
      <dgm:prSet/>
      <dgm:spPr/>
      <dgm:t>
        <a:bodyPr/>
        <a:lstStyle/>
        <a:p>
          <a:endParaRPr lang="zh-CN" altLang="en-US" sz="2000"/>
        </a:p>
      </dgm:t>
    </dgm:pt>
    <dgm:pt modelId="{4622969E-F91C-4EF8-97D5-5B8C8CF2953D}" type="sibTrans" cxnId="{6ADA68AA-CA2A-4794-B074-A88A8277055F}">
      <dgm:prSet/>
      <dgm:spPr/>
      <dgm:t>
        <a:bodyPr/>
        <a:lstStyle/>
        <a:p>
          <a:endParaRPr lang="zh-CN" altLang="en-US" sz="2000"/>
        </a:p>
      </dgm:t>
    </dgm:pt>
    <dgm:pt modelId="{6214F6EF-8055-444A-8B35-ADFD83D43D81}" type="pres">
      <dgm:prSet presAssocID="{1E2CD053-1C57-4FE9-9BC1-569D53FC0C51}" presName="Name0" presStyleCnt="0">
        <dgm:presLayoutVars>
          <dgm:dir/>
          <dgm:resizeHandles val="exact"/>
        </dgm:presLayoutVars>
      </dgm:prSet>
      <dgm:spPr/>
    </dgm:pt>
    <dgm:pt modelId="{444C6634-3DB7-471C-91A8-645DEC5762EC}" type="pres">
      <dgm:prSet presAssocID="{3A36AAE9-8DCE-4A3A-9D63-D4BD1908880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19F882D-A8A7-4CC8-8E60-111B3DC7C0C7}" type="pres">
      <dgm:prSet presAssocID="{16E9FA11-35C8-4625-A392-346D9E18B4EA}" presName="sibTrans" presStyleLbl="sibTrans2D1" presStyleIdx="0" presStyleCnt="3"/>
      <dgm:spPr/>
      <dgm:t>
        <a:bodyPr/>
        <a:lstStyle/>
        <a:p>
          <a:endParaRPr lang="zh-CN" altLang="en-US"/>
        </a:p>
      </dgm:t>
    </dgm:pt>
    <dgm:pt modelId="{D616B8F4-232F-401F-8E30-6B378D33EA13}" type="pres">
      <dgm:prSet presAssocID="{16E9FA11-35C8-4625-A392-346D9E18B4EA}" presName="connectorText" presStyleLbl="sibTrans2D1" presStyleIdx="0" presStyleCnt="3"/>
      <dgm:spPr/>
      <dgm:t>
        <a:bodyPr/>
        <a:lstStyle/>
        <a:p>
          <a:endParaRPr lang="zh-CN" altLang="en-US"/>
        </a:p>
      </dgm:t>
    </dgm:pt>
    <dgm:pt modelId="{6B76228C-9377-4BA6-BE93-E64A97281653}" type="pres">
      <dgm:prSet presAssocID="{914CC0F0-6295-49C9-884A-6C4A76C070C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C3C31D6-F309-4EF3-B84D-E3AA94DD7179}" type="pres">
      <dgm:prSet presAssocID="{DD78D3C7-CD4F-47E8-9CFA-6C2128F57764}" presName="sibTrans" presStyleLbl="sibTrans2D1" presStyleIdx="1" presStyleCnt="3"/>
      <dgm:spPr/>
      <dgm:t>
        <a:bodyPr/>
        <a:lstStyle/>
        <a:p>
          <a:endParaRPr lang="zh-CN" altLang="en-US"/>
        </a:p>
      </dgm:t>
    </dgm:pt>
    <dgm:pt modelId="{BCEE8745-F973-406C-B95D-EA6D7B801628}" type="pres">
      <dgm:prSet presAssocID="{DD78D3C7-CD4F-47E8-9CFA-6C2128F57764}" presName="connectorText" presStyleLbl="sibTrans2D1" presStyleIdx="1" presStyleCnt="3"/>
      <dgm:spPr/>
      <dgm:t>
        <a:bodyPr/>
        <a:lstStyle/>
        <a:p>
          <a:endParaRPr lang="zh-CN" altLang="en-US"/>
        </a:p>
      </dgm:t>
    </dgm:pt>
    <dgm:pt modelId="{777F4DCE-E6A7-4AF1-B008-F4E3C1EBFE3A}" type="pres">
      <dgm:prSet presAssocID="{83E8902E-50D9-45D9-A74C-CC5EEDCACA9F}" presName="node" presStyleLbl="node1" presStyleIdx="2" presStyleCnt="4" custLinFactNeighborY="602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42E13F3-5269-4089-A5CB-C2FBBB49353A}" type="pres">
      <dgm:prSet presAssocID="{8FB12A82-F3B1-4B58-9B3F-C66227556152}" presName="sibTrans" presStyleLbl="sibTrans2D1" presStyleIdx="2" presStyleCnt="3"/>
      <dgm:spPr/>
      <dgm:t>
        <a:bodyPr/>
        <a:lstStyle/>
        <a:p>
          <a:endParaRPr lang="zh-CN" altLang="en-US"/>
        </a:p>
      </dgm:t>
    </dgm:pt>
    <dgm:pt modelId="{3E106929-FFA0-4D77-855C-4C2CBA92D2CF}" type="pres">
      <dgm:prSet presAssocID="{8FB12A82-F3B1-4B58-9B3F-C66227556152}" presName="connectorText" presStyleLbl="sibTrans2D1" presStyleIdx="2" presStyleCnt="3"/>
      <dgm:spPr/>
      <dgm:t>
        <a:bodyPr/>
        <a:lstStyle/>
        <a:p>
          <a:endParaRPr lang="zh-CN" altLang="en-US"/>
        </a:p>
      </dgm:t>
    </dgm:pt>
    <dgm:pt modelId="{8B86CACF-931F-4B8E-9F98-08BCF893CEB6}" type="pres">
      <dgm:prSet presAssocID="{D0404A85-C36E-4834-98A6-52929D79681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76E24377-2365-4666-86BF-BAB5F1C436CF}" type="presOf" srcId="{1E2CD053-1C57-4FE9-9BC1-569D53FC0C51}" destId="{6214F6EF-8055-444A-8B35-ADFD83D43D81}" srcOrd="0" destOrd="0" presId="urn:microsoft.com/office/officeart/2005/8/layout/process1"/>
    <dgm:cxn modelId="{1C30B1D7-363D-4B88-A445-70644DB98AF7}" type="presOf" srcId="{16E9FA11-35C8-4625-A392-346D9E18B4EA}" destId="{319F882D-A8A7-4CC8-8E60-111B3DC7C0C7}" srcOrd="0" destOrd="0" presId="urn:microsoft.com/office/officeart/2005/8/layout/process1"/>
    <dgm:cxn modelId="{69F768C2-A42F-4EAB-B194-48BE61779747}" type="presOf" srcId="{914CC0F0-6295-49C9-884A-6C4A76C070C9}" destId="{6B76228C-9377-4BA6-BE93-E64A97281653}" srcOrd="0" destOrd="0" presId="urn:microsoft.com/office/officeart/2005/8/layout/process1"/>
    <dgm:cxn modelId="{ECF888B8-B350-4DE5-9811-F13BA1D1F4E0}" srcId="{1E2CD053-1C57-4FE9-9BC1-569D53FC0C51}" destId="{83E8902E-50D9-45D9-A74C-CC5EEDCACA9F}" srcOrd="2" destOrd="0" parTransId="{E3B340FC-9CF5-4FCF-B43E-F645E0526AA1}" sibTransId="{8FB12A82-F3B1-4B58-9B3F-C66227556152}"/>
    <dgm:cxn modelId="{9F254BB8-3E5C-47D5-802B-674B2CD3AC35}" type="presOf" srcId="{8FB12A82-F3B1-4B58-9B3F-C66227556152}" destId="{242E13F3-5269-4089-A5CB-C2FBBB49353A}" srcOrd="0" destOrd="0" presId="urn:microsoft.com/office/officeart/2005/8/layout/process1"/>
    <dgm:cxn modelId="{648C7D6B-E285-4266-AE09-D335DB0334E7}" type="presOf" srcId="{DD78D3C7-CD4F-47E8-9CFA-6C2128F57764}" destId="{BCEE8745-F973-406C-B95D-EA6D7B801628}" srcOrd="1" destOrd="0" presId="urn:microsoft.com/office/officeart/2005/8/layout/process1"/>
    <dgm:cxn modelId="{7DDEDB20-359A-4B1E-971A-184B060877E9}" srcId="{1E2CD053-1C57-4FE9-9BC1-569D53FC0C51}" destId="{3A36AAE9-8DCE-4A3A-9D63-D4BD1908880D}" srcOrd="0" destOrd="0" parTransId="{9056ACA1-569A-46A8-9C5E-0144B4393750}" sibTransId="{16E9FA11-35C8-4625-A392-346D9E18B4EA}"/>
    <dgm:cxn modelId="{B439D470-8E26-4E7E-A35B-54A379E4D03F}" type="presOf" srcId="{DD78D3C7-CD4F-47E8-9CFA-6C2128F57764}" destId="{7C3C31D6-F309-4EF3-B84D-E3AA94DD7179}" srcOrd="0" destOrd="0" presId="urn:microsoft.com/office/officeart/2005/8/layout/process1"/>
    <dgm:cxn modelId="{4C767E96-33B5-4663-A53D-555367DBD5F1}" type="presOf" srcId="{3A36AAE9-8DCE-4A3A-9D63-D4BD1908880D}" destId="{444C6634-3DB7-471C-91A8-645DEC5762EC}" srcOrd="0" destOrd="0" presId="urn:microsoft.com/office/officeart/2005/8/layout/process1"/>
    <dgm:cxn modelId="{72B9CAA0-445A-421E-A73B-BD5A10A85FE4}" type="presOf" srcId="{8FB12A82-F3B1-4B58-9B3F-C66227556152}" destId="{3E106929-FFA0-4D77-855C-4C2CBA92D2CF}" srcOrd="1" destOrd="0" presId="urn:microsoft.com/office/officeart/2005/8/layout/process1"/>
    <dgm:cxn modelId="{3EC7B4F9-329A-4A71-9E03-91BC27059593}" srcId="{1E2CD053-1C57-4FE9-9BC1-569D53FC0C51}" destId="{914CC0F0-6295-49C9-884A-6C4A76C070C9}" srcOrd="1" destOrd="0" parTransId="{E4EEE833-A9EC-43F0-B606-219E0F3D3A6A}" sibTransId="{DD78D3C7-CD4F-47E8-9CFA-6C2128F57764}"/>
    <dgm:cxn modelId="{ED0D13FE-0D6D-4BE3-8D9B-AC8CFCDC82CA}" type="presOf" srcId="{16E9FA11-35C8-4625-A392-346D9E18B4EA}" destId="{D616B8F4-232F-401F-8E30-6B378D33EA13}" srcOrd="1" destOrd="0" presId="urn:microsoft.com/office/officeart/2005/8/layout/process1"/>
    <dgm:cxn modelId="{6ADA68AA-CA2A-4794-B074-A88A8277055F}" srcId="{1E2CD053-1C57-4FE9-9BC1-569D53FC0C51}" destId="{D0404A85-C36E-4834-98A6-52929D796817}" srcOrd="3" destOrd="0" parTransId="{FE11D848-60B2-435F-801B-C64FCA390E8C}" sibTransId="{4622969E-F91C-4EF8-97D5-5B8C8CF2953D}"/>
    <dgm:cxn modelId="{0D284F30-0715-41EE-92EA-F3E6A0C32A63}" type="presOf" srcId="{D0404A85-C36E-4834-98A6-52929D796817}" destId="{8B86CACF-931F-4B8E-9F98-08BCF893CEB6}" srcOrd="0" destOrd="0" presId="urn:microsoft.com/office/officeart/2005/8/layout/process1"/>
    <dgm:cxn modelId="{6C219ADF-EF5F-47CA-B352-A8102A46F8FE}" type="presOf" srcId="{83E8902E-50D9-45D9-A74C-CC5EEDCACA9F}" destId="{777F4DCE-E6A7-4AF1-B008-F4E3C1EBFE3A}" srcOrd="0" destOrd="0" presId="urn:microsoft.com/office/officeart/2005/8/layout/process1"/>
    <dgm:cxn modelId="{2F958A4E-E4BF-4DCE-8A9D-ED583F405937}" type="presParOf" srcId="{6214F6EF-8055-444A-8B35-ADFD83D43D81}" destId="{444C6634-3DB7-471C-91A8-645DEC5762EC}" srcOrd="0" destOrd="0" presId="urn:microsoft.com/office/officeart/2005/8/layout/process1"/>
    <dgm:cxn modelId="{3A18536B-6324-4FB6-AC61-50CC4690078D}" type="presParOf" srcId="{6214F6EF-8055-444A-8B35-ADFD83D43D81}" destId="{319F882D-A8A7-4CC8-8E60-111B3DC7C0C7}" srcOrd="1" destOrd="0" presId="urn:microsoft.com/office/officeart/2005/8/layout/process1"/>
    <dgm:cxn modelId="{2D959781-F152-46C2-94CD-C03049BC2D5E}" type="presParOf" srcId="{319F882D-A8A7-4CC8-8E60-111B3DC7C0C7}" destId="{D616B8F4-232F-401F-8E30-6B378D33EA13}" srcOrd="0" destOrd="0" presId="urn:microsoft.com/office/officeart/2005/8/layout/process1"/>
    <dgm:cxn modelId="{10E07DE6-4AE1-418C-97E7-1A39B5E0DFED}" type="presParOf" srcId="{6214F6EF-8055-444A-8B35-ADFD83D43D81}" destId="{6B76228C-9377-4BA6-BE93-E64A97281653}" srcOrd="2" destOrd="0" presId="urn:microsoft.com/office/officeart/2005/8/layout/process1"/>
    <dgm:cxn modelId="{344B2286-7A86-4426-AFAF-9408A94610AA}" type="presParOf" srcId="{6214F6EF-8055-444A-8B35-ADFD83D43D81}" destId="{7C3C31D6-F309-4EF3-B84D-E3AA94DD7179}" srcOrd="3" destOrd="0" presId="urn:microsoft.com/office/officeart/2005/8/layout/process1"/>
    <dgm:cxn modelId="{F245F16A-6FD0-4B33-927F-EFB04CF73061}" type="presParOf" srcId="{7C3C31D6-F309-4EF3-B84D-E3AA94DD7179}" destId="{BCEE8745-F973-406C-B95D-EA6D7B801628}" srcOrd="0" destOrd="0" presId="urn:microsoft.com/office/officeart/2005/8/layout/process1"/>
    <dgm:cxn modelId="{2D9D0150-B7F0-486C-B8E7-557FA3C40551}" type="presParOf" srcId="{6214F6EF-8055-444A-8B35-ADFD83D43D81}" destId="{777F4DCE-E6A7-4AF1-B008-F4E3C1EBFE3A}" srcOrd="4" destOrd="0" presId="urn:microsoft.com/office/officeart/2005/8/layout/process1"/>
    <dgm:cxn modelId="{990AA542-B29A-4EBB-8214-67D113898182}" type="presParOf" srcId="{6214F6EF-8055-444A-8B35-ADFD83D43D81}" destId="{242E13F3-5269-4089-A5CB-C2FBBB49353A}" srcOrd="5" destOrd="0" presId="urn:microsoft.com/office/officeart/2005/8/layout/process1"/>
    <dgm:cxn modelId="{4C5075B4-942E-47D7-B4A5-D25BCE80A0FC}" type="presParOf" srcId="{242E13F3-5269-4089-A5CB-C2FBBB49353A}" destId="{3E106929-FFA0-4D77-855C-4C2CBA92D2CF}" srcOrd="0" destOrd="0" presId="urn:microsoft.com/office/officeart/2005/8/layout/process1"/>
    <dgm:cxn modelId="{E493092D-52C2-4F64-8C2A-DAE280F47B87}" type="presParOf" srcId="{6214F6EF-8055-444A-8B35-ADFD83D43D81}" destId="{8B86CACF-931F-4B8E-9F98-08BCF893CEB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51A13-D815-4364-B4FB-917E0CF7BD66}">
      <dsp:nvSpPr>
        <dsp:cNvPr id="0" name=""/>
        <dsp:cNvSpPr/>
      </dsp:nvSpPr>
      <dsp:spPr>
        <a:xfrm>
          <a:off x="364551" y="0"/>
          <a:ext cx="8232504" cy="514531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86F16B-3D2D-4020-8D69-2E930C09797E}">
      <dsp:nvSpPr>
        <dsp:cNvPr id="0" name=""/>
        <dsp:cNvSpPr/>
      </dsp:nvSpPr>
      <dsp:spPr>
        <a:xfrm>
          <a:off x="1449266" y="3551296"/>
          <a:ext cx="214045" cy="21404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AAAAB-A1A9-4485-8F6B-B23F691AA410}">
      <dsp:nvSpPr>
        <dsp:cNvPr id="0" name=""/>
        <dsp:cNvSpPr/>
      </dsp:nvSpPr>
      <dsp:spPr>
        <a:xfrm>
          <a:off x="1556288" y="3658318"/>
          <a:ext cx="1918173" cy="1486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18" tIns="0" rIns="0" bIns="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>
              <a:solidFill>
                <a:schemeClr val="bg1">
                  <a:lumMod val="50000"/>
                </a:schemeClr>
              </a:solidFill>
            </a:rPr>
            <a:t>三层立体防护体系</a:t>
          </a:r>
          <a:endParaRPr lang="zh-CN" altLang="en-US" sz="35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1556288" y="3658318"/>
        <a:ext cx="1918173" cy="1486996"/>
      </dsp:txXfrm>
    </dsp:sp>
    <dsp:sp modelId="{E51D00DD-5E4F-4BD6-B5FF-5F9B846094BD}">
      <dsp:nvSpPr>
        <dsp:cNvPr id="0" name=""/>
        <dsp:cNvSpPr/>
      </dsp:nvSpPr>
      <dsp:spPr>
        <a:xfrm>
          <a:off x="3338625" y="2152799"/>
          <a:ext cx="386927" cy="38692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1A407-2CAB-4DCD-847D-DB5A7FCD8FBB}">
      <dsp:nvSpPr>
        <dsp:cNvPr id="0" name=""/>
        <dsp:cNvSpPr/>
      </dsp:nvSpPr>
      <dsp:spPr>
        <a:xfrm>
          <a:off x="3532089" y="2346263"/>
          <a:ext cx="1975800" cy="279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025" tIns="0" rIns="0" bIns="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>
              <a:solidFill>
                <a:schemeClr val="bg1">
                  <a:lumMod val="50000"/>
                </a:schemeClr>
              </a:solidFill>
            </a:rPr>
            <a:t>应急指挥调度</a:t>
          </a:r>
          <a:endParaRPr lang="zh-CN" altLang="en-US" sz="35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532089" y="2346263"/>
        <a:ext cx="1975800" cy="2799051"/>
      </dsp:txXfrm>
    </dsp:sp>
    <dsp:sp modelId="{AE1F2C2F-2A2C-4292-83C1-84C616238489}">
      <dsp:nvSpPr>
        <dsp:cNvPr id="0" name=""/>
        <dsp:cNvSpPr/>
      </dsp:nvSpPr>
      <dsp:spPr>
        <a:xfrm>
          <a:off x="5610796" y="1301764"/>
          <a:ext cx="535112" cy="53511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EC692D-9D32-4614-975E-BD0779594BAB}">
      <dsp:nvSpPr>
        <dsp:cNvPr id="0" name=""/>
        <dsp:cNvSpPr/>
      </dsp:nvSpPr>
      <dsp:spPr>
        <a:xfrm>
          <a:off x="5878353" y="1569321"/>
          <a:ext cx="1975800" cy="3575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545" tIns="0" rIns="0" bIns="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>
              <a:solidFill>
                <a:schemeClr val="bg1">
                  <a:lumMod val="50000"/>
                </a:schemeClr>
              </a:solidFill>
            </a:rPr>
            <a:t>大数据云服务</a:t>
          </a:r>
          <a:endParaRPr lang="zh-CN" altLang="en-US" sz="35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5878353" y="1569321"/>
        <a:ext cx="1975800" cy="3575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C6634-3DB7-471C-91A8-645DEC5762EC}">
      <dsp:nvSpPr>
        <dsp:cNvPr id="0" name=""/>
        <dsp:cNvSpPr/>
      </dsp:nvSpPr>
      <dsp:spPr>
        <a:xfrm>
          <a:off x="3723" y="0"/>
          <a:ext cx="1627811" cy="614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一键报警</a:t>
          </a:r>
          <a:endParaRPr lang="zh-CN" altLang="en-US" sz="2000" kern="1200" dirty="0"/>
        </a:p>
      </dsp:txBody>
      <dsp:txXfrm>
        <a:off x="21728" y="18005"/>
        <a:ext cx="1591801" cy="578731"/>
      </dsp:txXfrm>
    </dsp:sp>
    <dsp:sp modelId="{319F882D-A8A7-4CC8-8E60-111B3DC7C0C7}">
      <dsp:nvSpPr>
        <dsp:cNvPr id="0" name=""/>
        <dsp:cNvSpPr/>
      </dsp:nvSpPr>
      <dsp:spPr>
        <a:xfrm>
          <a:off x="1794315" y="105521"/>
          <a:ext cx="345095" cy="403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000" kern="1200"/>
        </a:p>
      </dsp:txBody>
      <dsp:txXfrm>
        <a:off x="1794315" y="186260"/>
        <a:ext cx="241567" cy="242219"/>
      </dsp:txXfrm>
    </dsp:sp>
    <dsp:sp modelId="{6B76228C-9377-4BA6-BE93-E64A97281653}">
      <dsp:nvSpPr>
        <dsp:cNvPr id="0" name=""/>
        <dsp:cNvSpPr/>
      </dsp:nvSpPr>
      <dsp:spPr>
        <a:xfrm>
          <a:off x="2282658" y="0"/>
          <a:ext cx="1627811" cy="614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视频联动</a:t>
          </a:r>
          <a:endParaRPr lang="zh-CN" altLang="en-US" sz="2000" kern="1200" dirty="0"/>
        </a:p>
      </dsp:txBody>
      <dsp:txXfrm>
        <a:off x="2300663" y="18005"/>
        <a:ext cx="1591801" cy="578731"/>
      </dsp:txXfrm>
    </dsp:sp>
    <dsp:sp modelId="{7C3C31D6-F309-4EF3-B84D-E3AA94DD7179}">
      <dsp:nvSpPr>
        <dsp:cNvPr id="0" name=""/>
        <dsp:cNvSpPr/>
      </dsp:nvSpPr>
      <dsp:spPr>
        <a:xfrm>
          <a:off x="4073251" y="105521"/>
          <a:ext cx="345095" cy="403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000" kern="1200"/>
        </a:p>
      </dsp:txBody>
      <dsp:txXfrm>
        <a:off x="4073251" y="186260"/>
        <a:ext cx="241567" cy="242219"/>
      </dsp:txXfrm>
    </dsp:sp>
    <dsp:sp modelId="{777F4DCE-E6A7-4AF1-B008-F4E3C1EBFE3A}">
      <dsp:nvSpPr>
        <dsp:cNvPr id="0" name=""/>
        <dsp:cNvSpPr/>
      </dsp:nvSpPr>
      <dsp:spPr>
        <a:xfrm>
          <a:off x="4561594" y="0"/>
          <a:ext cx="1627811" cy="614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地图定位</a:t>
          </a:r>
          <a:endParaRPr lang="zh-CN" altLang="en-US" sz="2000" kern="1200" dirty="0"/>
        </a:p>
      </dsp:txBody>
      <dsp:txXfrm>
        <a:off x="4579599" y="18005"/>
        <a:ext cx="1591801" cy="578731"/>
      </dsp:txXfrm>
    </dsp:sp>
    <dsp:sp modelId="{242E13F3-5269-4089-A5CB-C2FBBB49353A}">
      <dsp:nvSpPr>
        <dsp:cNvPr id="0" name=""/>
        <dsp:cNvSpPr/>
      </dsp:nvSpPr>
      <dsp:spPr>
        <a:xfrm>
          <a:off x="6352187" y="105521"/>
          <a:ext cx="345095" cy="403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000" kern="1200"/>
        </a:p>
      </dsp:txBody>
      <dsp:txXfrm>
        <a:off x="6352187" y="186260"/>
        <a:ext cx="241567" cy="242219"/>
      </dsp:txXfrm>
    </dsp:sp>
    <dsp:sp modelId="{8B86CACF-931F-4B8E-9F98-08BCF893CEB6}">
      <dsp:nvSpPr>
        <dsp:cNvPr id="0" name=""/>
        <dsp:cNvSpPr/>
      </dsp:nvSpPr>
      <dsp:spPr>
        <a:xfrm>
          <a:off x="6840530" y="0"/>
          <a:ext cx="1627811" cy="614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统一调度</a:t>
          </a:r>
          <a:endParaRPr lang="zh-CN" altLang="en-US" sz="2000" kern="1200" dirty="0"/>
        </a:p>
      </dsp:txBody>
      <dsp:txXfrm>
        <a:off x="6858535" y="18005"/>
        <a:ext cx="1591801" cy="5787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075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57144D9-8B42-4CF5-81C9-914E9B42C2B9}" type="datetime1">
              <a:rPr lang="zh-CN" altLang="en-US"/>
              <a:pPr>
                <a:defRPr/>
              </a:pPr>
              <a:t>2017/9/28</a:t>
            </a:fld>
            <a:endParaRPr lang="zh-CN" altLang="en-US" sz="1200"/>
          </a:p>
        </p:txBody>
      </p:sp>
      <p:sp>
        <p:nvSpPr>
          <p:cNvPr id="14340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397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30000"/>
              </a:spcBef>
              <a:defRPr/>
            </a:pPr>
            <a:r>
              <a:rPr lang="zh-CN" sz="1200" smtClean="0"/>
              <a:t>单击此处编辑母版文本样式</a:t>
            </a:r>
          </a:p>
          <a:p>
            <a:pPr>
              <a:spcBef>
                <a:spcPct val="30000"/>
              </a:spcBef>
              <a:defRPr/>
            </a:pPr>
            <a:r>
              <a:rPr lang="zh-CN" sz="1200" smtClean="0"/>
              <a:t>第二级</a:t>
            </a:r>
          </a:p>
          <a:p>
            <a:pPr>
              <a:spcBef>
                <a:spcPct val="30000"/>
              </a:spcBef>
              <a:defRPr/>
            </a:pPr>
            <a:r>
              <a:rPr lang="zh-CN" sz="1200" smtClean="0"/>
              <a:t>第三级</a:t>
            </a:r>
          </a:p>
          <a:p>
            <a:pPr>
              <a:spcBef>
                <a:spcPct val="30000"/>
              </a:spcBef>
              <a:defRPr/>
            </a:pPr>
            <a:r>
              <a:rPr lang="zh-CN" sz="1200" smtClean="0"/>
              <a:t>第四级</a:t>
            </a:r>
          </a:p>
          <a:p>
            <a:pPr>
              <a:spcBef>
                <a:spcPct val="30000"/>
              </a:spcBef>
              <a:defRPr/>
            </a:pPr>
            <a:r>
              <a:rPr lang="zh-CN" sz="1200" smtClean="0"/>
              <a:t>第五级</a:t>
            </a:r>
          </a:p>
        </p:txBody>
      </p:sp>
      <p:sp>
        <p:nvSpPr>
          <p:cNvPr id="3078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079" name="幻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C856517D-2D8F-4F71-98C3-E82061C65F0F}" type="slidenum">
              <a:rPr lang="zh-CN" altLang="en-US"/>
              <a:pPr>
                <a:defRPr/>
              </a:pPr>
              <a:t>‹#›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14549933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-2147483648" y="-2147483648"/>
            <a:ext cx="661146125" cy="2147483647"/>
          </a:xfrm>
        </p:spPr>
      </p:sp>
      <p:sp>
        <p:nvSpPr>
          <p:cNvPr id="21507" name="备注占位符 2"/>
          <p:cNvSpPr>
            <a:spLocks noGrp="1" noRot="1" noChangeAspect="1" noChangeArrowheads="1"/>
          </p:cNvSpPr>
          <p:nvPr>
            <p:ph type="body" idx="1"/>
          </p:nvPr>
        </p:nvSpPr>
        <p:spPr bwMode="auto">
          <a:xfrm>
            <a:off x="609600" y="1508125"/>
            <a:ext cx="10972800" cy="4616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首先跟大家介绍一下近期情况</a:t>
            </a:r>
          </a:p>
        </p:txBody>
      </p:sp>
    </p:spTree>
    <p:extLst>
      <p:ext uri="{BB962C8B-B14F-4D97-AF65-F5344CB8AC3E}">
        <p14:creationId xmlns:p14="http://schemas.microsoft.com/office/powerpoint/2010/main" val="3454880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CE483-9EC5-4DCA-B652-3FF6AD15ED03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54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CE483-9EC5-4DCA-B652-3FF6AD15ED03}" type="slidenum">
              <a:rPr lang="zh-CN" altLang="en-US" smtClean="0">
                <a:solidFill>
                  <a:prstClr val="black"/>
                </a:solidFill>
              </a:rPr>
              <a:pPr/>
              <a:t>28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694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删除行业市场，右图。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5C4B1-0775-42E7-8F71-5B93ACDDFC51}" type="slidenum">
              <a:rPr lang="zh-CN" altLang="en-US" smtClean="0">
                <a:solidFill>
                  <a:prstClr val="black"/>
                </a:solidFill>
              </a:rPr>
              <a:pPr/>
              <a:t>29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94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CE483-9EC5-4DCA-B652-3FF6AD15ED03}" type="slidenum">
              <a:rPr lang="zh-CN" altLang="en-US" smtClean="0">
                <a:solidFill>
                  <a:prstClr val="black"/>
                </a:solidFill>
              </a:rPr>
              <a:pPr/>
              <a:t>30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277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CE483-9EC5-4DCA-B652-3FF6AD15ED03}" type="slidenum">
              <a:rPr lang="zh-CN" altLang="en-US" smtClean="0">
                <a:solidFill>
                  <a:prstClr val="black"/>
                </a:solidFill>
              </a:rPr>
              <a:pPr/>
              <a:t>31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86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校园报警</a:t>
            </a:r>
            <a:r>
              <a:rPr lang="zh-CN" altLang="zh-CN" sz="1200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应急系统</a:t>
            </a:r>
            <a:r>
              <a:rPr lang="zh-CN" altLang="en-US" sz="1200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通过</a:t>
            </a:r>
            <a:r>
              <a:rPr lang="zh-CN" altLang="zh-CN" sz="1200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在校园各重要部位安装一键报警设备，与高校保卫处监控中心联网联动，</a:t>
            </a:r>
            <a:r>
              <a:rPr lang="zh-CN" altLang="zh-CN" sz="1200" dirty="0" smtClean="0"/>
              <a:t>当遇到紧急情况或发现违法现象时，可通过一键报警应急系统在最短时间内联系到保卫部门；安保人员通过系统可快速定位报警发生地点并确认现场状况，为安排警力并化解紧急事件争取了大量时间。</a:t>
            </a:r>
            <a:endParaRPr lang="en-US" altLang="zh-CN" sz="1200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稳定可靠：</a:t>
            </a:r>
            <a:r>
              <a:rPr lang="zh-CN" altLang="en-US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报警柱防暴等级</a:t>
            </a:r>
            <a:r>
              <a:rPr lang="en-US" altLang="zh-CN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IK10</a:t>
            </a:r>
            <a:r>
              <a:rPr lang="zh-CN" altLang="en-US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，户外防雨</a:t>
            </a:r>
            <a:r>
              <a:rPr lang="en-US" altLang="zh-CN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IP65</a:t>
            </a:r>
            <a:r>
              <a:rPr lang="zh-CN" altLang="en-US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，</a:t>
            </a:r>
            <a:r>
              <a:rPr lang="en-US" altLang="zh-CN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100</a:t>
            </a:r>
            <a:r>
              <a:rPr lang="zh-CN" altLang="en-US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万次按键寿命</a:t>
            </a:r>
            <a:endParaRPr lang="en-US" altLang="zh-CN" sz="1050" dirty="0" smtClean="0">
              <a:solidFill>
                <a:prstClr val="black"/>
              </a:solidFill>
              <a:latin typeface="宋体" panose="02010600030101010101" pitchFamily="2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功能先进：</a:t>
            </a:r>
            <a:r>
              <a:rPr lang="zh-CN" altLang="en-US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除一键报警外，还具有刷卡巡更、人脸识别、雷达测速抓拍、广播震慑、信息发布等多种先进功能</a:t>
            </a:r>
            <a:endParaRPr lang="en-US" altLang="zh-CN" sz="1050" dirty="0" smtClean="0">
              <a:solidFill>
                <a:prstClr val="black"/>
              </a:solidFill>
              <a:latin typeface="宋体" panose="02010600030101010101" pitchFamily="2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易用性高：</a:t>
            </a:r>
            <a:r>
              <a:rPr lang="zh-CN" altLang="en-US" sz="1050" dirty="0" smtClean="0">
                <a:solidFill>
                  <a:prstClr val="black"/>
                </a:solidFill>
                <a:latin typeface="宋体" panose="02010600030101010101" pitchFamily="2" charset="-122"/>
              </a:rPr>
              <a:t>平台软件根据高校业务打造，切合高校保卫部门需求</a:t>
            </a:r>
            <a:endParaRPr lang="en-US" altLang="zh-CN" sz="1050" dirty="0" smtClean="0">
              <a:solidFill>
                <a:prstClr val="black"/>
              </a:solidFill>
              <a:latin typeface="宋体" panose="02010600030101010101" pitchFamily="2" charset="-122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050" kern="1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2010F-4A03-BC4D-9DCD-22DC554CBE71}" type="slidenum">
              <a:rPr kumimoji="1" lang="zh-CN" altLang="en-US" smtClean="0">
                <a:solidFill>
                  <a:prstClr val="black"/>
                </a:solidFill>
              </a:rPr>
              <a:pPr/>
              <a:t>34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73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可视化巡更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28CFF-BFCB-4CF4-853B-A74EC0454DFB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950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769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 dirty="0" smtClean="0"/>
              <a:t>合并到挑战里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7226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繁多的数据种类、</a:t>
            </a:r>
            <a:r>
              <a:rPr lang="en-US" altLang="zh-CN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PB</a:t>
            </a:r>
            <a:r>
              <a:rPr lang="zh-CN" altLang="zh-CN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级的数据量、低价值</a:t>
            </a:r>
            <a:r>
              <a:rPr lang="zh-CN" altLang="en-US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密度</a:t>
            </a:r>
            <a:r>
              <a:rPr lang="zh-CN" altLang="zh-CN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的视频数据、快速的数据更新处理需求，这些特性都预示着</a:t>
            </a:r>
            <a:r>
              <a:rPr lang="zh-CN" altLang="en-US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视图</a:t>
            </a:r>
            <a:r>
              <a:rPr lang="zh-CN" altLang="zh-CN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和平安城市建设</a:t>
            </a:r>
            <a:r>
              <a:rPr lang="zh-CN" altLang="zh-CN" sz="1200" b="1" dirty="0" smtClean="0">
                <a:solidFill>
                  <a:srgbClr val="648AB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已经进入大数据时代。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9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如何汇聚？如何存储？</a:t>
            </a:r>
            <a:r>
              <a:rPr lang="zh-CN" altLang="en-US" sz="1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如何分析？如何实战？</a:t>
            </a:r>
          </a:p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面对海量视频数据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如何快速浏览？</a:t>
            </a:r>
            <a:endParaRPr lang="en-US" altLang="zh-CN" sz="12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如何快速定位关键目标？</a:t>
            </a:r>
            <a:endParaRPr lang="en-US" altLang="zh-CN" sz="12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如何快速结构化处理？</a:t>
            </a:r>
            <a:endParaRPr lang="en-US" altLang="zh-CN" sz="12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视频结构化的基础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视频浓缩摘要的关键因素是够准、够快。智能算法解决够准的问题，</a:t>
            </a:r>
            <a:r>
              <a:rPr lang="zh-CN" altLang="en-US" baseline="0" dirty="0" smtClean="0"/>
              <a:t> 云计算解决够快的问题。</a:t>
            </a:r>
            <a:endParaRPr lang="en-US" altLang="zh-CN" baseline="0" dirty="0" smtClean="0"/>
          </a:p>
          <a:p>
            <a:endParaRPr lang="en-US" altLang="zh-CN" baseline="0" dirty="0" smtClean="0"/>
          </a:p>
          <a:p>
            <a:r>
              <a:rPr lang="zh-CN" altLang="en-US" baseline="0" dirty="0" smtClean="0"/>
              <a:t>小时视频，只需</a:t>
            </a:r>
            <a:r>
              <a:rPr lang="en-US" altLang="zh-CN" baseline="0" dirty="0" smtClean="0"/>
              <a:t>1</a:t>
            </a:r>
            <a:r>
              <a:rPr lang="zh-CN" altLang="en-US" baseline="0" dirty="0" smtClean="0"/>
              <a:t>分钟便可分析完。 </a:t>
            </a:r>
            <a:r>
              <a:rPr lang="en-US" altLang="zh-CN" baseline="0" dirty="0" smtClean="0"/>
              <a:t>6</a:t>
            </a:r>
            <a:r>
              <a:rPr lang="zh-CN" altLang="en-US" baseline="0" dirty="0" smtClean="0"/>
              <a:t>台设备，</a:t>
            </a:r>
            <a:r>
              <a:rPr lang="en-US" altLang="zh-CN" baseline="0" dirty="0" smtClean="0"/>
              <a:t>1</a:t>
            </a:r>
            <a:r>
              <a:rPr lang="zh-CN" altLang="en-US" baseline="0" dirty="0" smtClean="0"/>
              <a:t>分钟便可分析</a:t>
            </a:r>
            <a:r>
              <a:rPr lang="en-US" altLang="zh-CN" baseline="0" dirty="0" smtClean="0"/>
              <a:t>7</a:t>
            </a:r>
            <a:r>
              <a:rPr lang="zh-CN" altLang="en-US" baseline="0" dirty="0" smtClean="0"/>
              <a:t>个小时视频。 </a:t>
            </a:r>
            <a:r>
              <a:rPr lang="en-US" altLang="zh-CN" baseline="0" dirty="0" smtClean="0"/>
              <a:t>10</a:t>
            </a:r>
            <a:r>
              <a:rPr lang="zh-CN" altLang="en-US" baseline="0" dirty="0" smtClean="0"/>
              <a:t>分钟便可分析</a:t>
            </a:r>
            <a:r>
              <a:rPr lang="en-US" altLang="zh-CN" baseline="0" dirty="0" smtClean="0"/>
              <a:t>70</a:t>
            </a:r>
            <a:r>
              <a:rPr lang="zh-CN" altLang="en-US" baseline="0" dirty="0" smtClean="0"/>
              <a:t>个小时的视频数据。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E5E4A4-2807-4820-B7CC-8763402C462C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138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2147483647" y="0"/>
            <a:ext cx="285750" cy="161925"/>
          </a:xfrm>
        </p:spPr>
      </p:sp>
      <p:sp>
        <p:nvSpPr>
          <p:cNvPr id="29699" name="备注占位符 2"/>
          <p:cNvSpPr>
            <a:spLocks noGrp="1" noRot="1" noChangeAspect="1" noChangeArrowheads="1"/>
          </p:cNvSpPr>
          <p:nvPr>
            <p:ph type="body" idx="1"/>
          </p:nvPr>
        </p:nvSpPr>
        <p:spPr bwMode="auto">
          <a:xfrm>
            <a:off x="609600" y="1508125"/>
            <a:ext cx="10972800" cy="4616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首先跟大家介绍一下近期情况</a:t>
            </a:r>
          </a:p>
        </p:txBody>
      </p:sp>
    </p:spTree>
    <p:extLst>
      <p:ext uri="{BB962C8B-B14F-4D97-AF65-F5344CB8AC3E}">
        <p14:creationId xmlns:p14="http://schemas.microsoft.com/office/powerpoint/2010/main" val="1806999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 dirty="0" smtClean="0"/>
              <a:t>视频浓缩摘要的关键因素是够准、够快。智能算法解决够准的问题，</a:t>
            </a:r>
            <a:r>
              <a:rPr lang="zh-CN" altLang="en-US" baseline="0" dirty="0" smtClean="0"/>
              <a:t> 云计算解决够快的问题。</a:t>
            </a:r>
            <a:endParaRPr lang="en-US" altLang="zh-CN" baseline="0" dirty="0" smtClean="0"/>
          </a:p>
          <a:p>
            <a:endParaRPr lang="en-US" altLang="zh-CN" baseline="0" dirty="0" smtClean="0"/>
          </a:p>
          <a:p>
            <a:r>
              <a:rPr lang="zh-CN" altLang="en-US" baseline="0" dirty="0" smtClean="0"/>
              <a:t>小时视频，只需</a:t>
            </a:r>
            <a:r>
              <a:rPr lang="en-US" altLang="zh-CN" baseline="0" dirty="0" smtClean="0"/>
              <a:t>1</a:t>
            </a:r>
            <a:r>
              <a:rPr lang="zh-CN" altLang="en-US" baseline="0" dirty="0" smtClean="0"/>
              <a:t>分钟便可分析完。 </a:t>
            </a:r>
            <a:r>
              <a:rPr lang="en-US" altLang="zh-CN" baseline="0" dirty="0" smtClean="0"/>
              <a:t>6</a:t>
            </a:r>
            <a:r>
              <a:rPr lang="zh-CN" altLang="en-US" baseline="0" dirty="0" smtClean="0"/>
              <a:t>台设备，</a:t>
            </a:r>
            <a:r>
              <a:rPr lang="en-US" altLang="zh-CN" baseline="0" dirty="0" smtClean="0"/>
              <a:t>1</a:t>
            </a:r>
            <a:r>
              <a:rPr lang="zh-CN" altLang="en-US" baseline="0" dirty="0" smtClean="0"/>
              <a:t>分钟便可分析</a:t>
            </a:r>
            <a:r>
              <a:rPr lang="en-US" altLang="zh-CN" baseline="0" dirty="0" smtClean="0"/>
              <a:t>7</a:t>
            </a:r>
            <a:r>
              <a:rPr lang="zh-CN" altLang="en-US" baseline="0" dirty="0" smtClean="0"/>
              <a:t>个小时视频。 </a:t>
            </a:r>
            <a:r>
              <a:rPr lang="en-US" altLang="zh-CN" baseline="0" dirty="0" smtClean="0"/>
              <a:t>10</a:t>
            </a:r>
            <a:r>
              <a:rPr lang="zh-CN" altLang="en-US" baseline="0" dirty="0" smtClean="0"/>
              <a:t>分钟便可分析</a:t>
            </a:r>
            <a:r>
              <a:rPr lang="en-US" altLang="zh-CN" baseline="0" dirty="0" smtClean="0"/>
              <a:t>70</a:t>
            </a:r>
            <a:r>
              <a:rPr lang="zh-CN" altLang="en-US" baseline="0" dirty="0" smtClean="0"/>
              <a:t>个小时的视频数据。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E5E4A4-2807-4820-B7CC-8763402C462C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901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D17A6-6584-4512-B731-2D18C4AF2095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489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D17A6-6584-4512-B731-2D18C4AF2095}" type="slidenum">
              <a:rPr lang="zh-CN" altLang="en-US" smtClean="0"/>
              <a:pPr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2440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2147483647" y="0"/>
            <a:ext cx="285750" cy="161925"/>
          </a:xfrm>
        </p:spPr>
      </p:sp>
      <p:sp>
        <p:nvSpPr>
          <p:cNvPr id="62467" name="备注占位符 2"/>
          <p:cNvSpPr>
            <a:spLocks noGrp="1" noRot="1" noChangeAspect="1" noChangeArrowheads="1"/>
          </p:cNvSpPr>
          <p:nvPr>
            <p:ph type="body" idx="1"/>
          </p:nvPr>
        </p:nvSpPr>
        <p:spPr bwMode="auto">
          <a:xfrm>
            <a:off x="609600" y="1508125"/>
            <a:ext cx="10972800" cy="4616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首先跟大家介绍一下近期情况</a:t>
            </a:r>
          </a:p>
        </p:txBody>
      </p:sp>
    </p:spTree>
    <p:extLst>
      <p:ext uri="{BB962C8B-B14F-4D97-AF65-F5344CB8AC3E}">
        <p14:creationId xmlns:p14="http://schemas.microsoft.com/office/powerpoint/2010/main" val="3213339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>
                <a:solidFill>
                  <a:prstClr val="black"/>
                </a:solidFill>
              </a:rPr>
              <a:pPr/>
              <a:t>48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44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6377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115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6349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322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828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守望者：江西，内蒙古，广西，深圳等的高速公路，边防有案例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4C33E-2B8F-4B0F-AF18-DCFDC53727A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1127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2727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0538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9DF48-CD81-4297-82E9-7653051E21F7}" type="slidenum">
              <a:rPr lang="zh-CN" altLang="en-US" smtClean="0"/>
              <a:pPr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2818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焦距：</a:t>
            </a:r>
            <a:r>
              <a:rPr lang="en-US" altLang="zh-CN" smtClean="0"/>
              <a:t>3mm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4C33E-2B8F-4B0F-AF18-DCFDC53727A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4177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4C33E-2B8F-4B0F-AF18-DCFDC53727A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509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焦距</a:t>
            </a:r>
            <a:r>
              <a:rPr lang="en-US" altLang="zh-CN" dirty="0"/>
              <a:t>4.2mm</a:t>
            </a:r>
          </a:p>
          <a:p>
            <a:r>
              <a:rPr lang="zh-CN" altLang="en-US" dirty="0"/>
              <a:t>机芯焦距：</a:t>
            </a:r>
            <a:r>
              <a:rPr lang="en-US" altLang="zh-CN" dirty="0"/>
              <a:t>6-180mm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路音频输入，</a:t>
            </a:r>
            <a:r>
              <a:rPr lang="en-US" altLang="zh-CN" dirty="0"/>
              <a:t>1</a:t>
            </a:r>
            <a:r>
              <a:rPr lang="zh-CN" altLang="en-US" dirty="0"/>
              <a:t>路音频输出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4DB51-D686-4773-AC21-CA034483DFF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994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800" dirty="0">
                <a:solidFill>
                  <a:schemeClr val="bg1"/>
                </a:solidFill>
              </a:rPr>
              <a:t>车牌号准确率高；车辆类型、车身颜色、车标支持</a:t>
            </a:r>
            <a:endParaRPr lang="zh-CN" altLang="en-US" sz="80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4C33E-2B8F-4B0F-AF18-DCFDC53727AE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911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4C33E-2B8F-4B0F-AF18-DCFDC53727A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220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4C33E-2B8F-4B0F-AF18-DCFDC53727AE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00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7152D-46D2-4932-8C5A-D2DF128D3B7B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11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D3721-8D02-405C-B1C2-6D32579F46A4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30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474075" y="438150"/>
            <a:ext cx="2376488" cy="55784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341438" y="438150"/>
            <a:ext cx="6980237" cy="55784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5B3E9-6150-4E1B-8798-2D0CA577804C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483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358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318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 hasCustomPrompt="1"/>
          </p:nvPr>
        </p:nvSpPr>
        <p:spPr>
          <a:xfrm>
            <a:off x="0" y="121222"/>
            <a:ext cx="9448800" cy="838201"/>
          </a:xfrm>
          <a:prstGeom prst="rect">
            <a:avLst/>
          </a:prstGeom>
        </p:spPr>
        <p:txBody>
          <a:bodyPr lIns="91438" tIns="45719" rIns="91438" bIns="45719" anchor="ctr"/>
          <a:lstStyle>
            <a:lvl1pPr algn="l"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 </a:t>
            </a:r>
            <a:endParaRPr lang="zh-CN" altLang="en-US" dirty="0"/>
          </a:p>
        </p:txBody>
      </p:sp>
      <p:cxnSp>
        <p:nvCxnSpPr>
          <p:cNvPr id="11" name="直接连接符 10"/>
          <p:cNvCxnSpPr/>
          <p:nvPr userDrawn="1"/>
        </p:nvCxnSpPr>
        <p:spPr bwMode="auto">
          <a:xfrm>
            <a:off x="0" y="715925"/>
            <a:ext cx="12192000" cy="1320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440" y="6147201"/>
            <a:ext cx="2066739" cy="66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5987" y="238595"/>
            <a:ext cx="202353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9733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4DC48-B534-48EC-AFFD-51D9EBD75EFE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45640-FD82-44F3-B1A3-9CDE5738E60A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1837882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CAE2D-14B2-4305-85C6-4A59E2D7FD52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2DFFA-02BA-431B-A247-518CC208ABBC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2526093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944CE-9FD0-44A4-A215-887884E1CEA7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9F46E-4E47-4220-910C-3CF61FD7BE11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412520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508125"/>
            <a:ext cx="5410200" cy="4618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508125"/>
            <a:ext cx="5410200" cy="4618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0617F-8863-46E4-B319-9151914CA960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656E3-69CF-46FD-8F96-A3EB4CA7E8CB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311320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3F6DD-0F45-4BA5-B55D-83F045CE0C4C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7B523-FE19-43D7-B846-7AD1C99128AA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32713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13C28-8608-419F-ABC7-9CA2555096C9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9445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19356-5397-433F-92E8-A3DA4184462F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4AE50-D8C5-406E-ADEE-5FBE7920C1E8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2697458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CBEF9-22DA-40DE-882D-AF8DB9BEA770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CD3A9-D743-4200-8E86-11C117F15ED0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17471638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87C55-0B6B-42A4-9006-43FAE7671AE7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CDEEA-4845-4CDF-ADE6-9679E819DF5F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2136542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>
              <a:sym typeface="Arial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55E77-5224-4B87-85DA-3F1E701F3DC4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800C1-1935-40CF-A8A4-2C05983206A3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318501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9DB90-DA26-4E47-9E8B-43DB26FEEA67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CC3AE-6014-47FD-8B41-5F6CF511C910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6905132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28088" y="477838"/>
            <a:ext cx="2754312" cy="56483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65150" y="477838"/>
            <a:ext cx="8110538" cy="56483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BAAC2-6AFA-4FA1-8ABA-FDFD42687004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97AFD-236B-4C91-891D-48BABF47F736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231564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684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600">
                <a:uFill>
                  <a:solidFill/>
                </a:uFill>
              </a:rPr>
              <a:t>标题文本</a:t>
            </a:r>
          </a:p>
        </p:txBody>
      </p:sp>
    </p:spTree>
    <p:extLst>
      <p:ext uri="{BB962C8B-B14F-4D97-AF65-F5344CB8AC3E}">
        <p14:creationId xmlns:p14="http://schemas.microsoft.com/office/powerpoint/2010/main" val="81442446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2564906"/>
            <a:ext cx="12192000" cy="768084"/>
          </a:xfr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 anchorCtr="0">
            <a:normAutofit/>
          </a:bodyPr>
          <a:lstStyle>
            <a:lvl1pPr algn="ctr">
              <a:defRPr sz="3733">
                <a:solidFill>
                  <a:srgbClr val="FF0000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239864" y="3429000"/>
            <a:ext cx="5952136" cy="3840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 marL="0" indent="0" algn="l">
              <a:buNone/>
              <a:defRPr sz="2133" b="1">
                <a:solidFill>
                  <a:srgbClr val="FF0000"/>
                </a:solidFill>
              </a:defRPr>
            </a:lvl1pPr>
            <a:lvl2pPr marL="609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3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pic>
        <p:nvPicPr>
          <p:cNvPr id="266" name="Picture 2" descr="E:\资料\PPT素材\DAHUA  LOGO 浙江大华技术股份有限公司 白色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64" y="317356"/>
            <a:ext cx="1278216" cy="48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8898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211229"/>
      </p:ext>
    </p:extLst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FE9BA-B3D7-4331-A531-E5326BE0CD31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61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默认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3" y="365125"/>
            <a:ext cx="6169455" cy="425707"/>
          </a:xfrm>
          <a:prstGeom prst="rect">
            <a:avLst/>
          </a:prstGeom>
        </p:spPr>
        <p:txBody>
          <a:bodyPr/>
          <a:lstStyle>
            <a:lvl1pPr>
              <a:defRPr sz="2667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306557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教育目录背景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23668\Desktop\6fb88c013712ca5951ec9fdf147c7ce8 (1)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 trans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 userDrawn="1"/>
        </p:nvSpPr>
        <p:spPr>
          <a:xfrm>
            <a:off x="0" y="-6829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0" tIns="60949" rIns="121900" bIns="60949" rtlCol="0" anchor="ctr"/>
          <a:lstStyle/>
          <a:p>
            <a:pPr algn="ctr" defTabSz="914202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739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封底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-4356" y="5811500"/>
            <a:ext cx="9556741" cy="785860"/>
            <a:chOff x="-24288" y="4227934"/>
            <a:chExt cx="8756808" cy="720080"/>
          </a:xfrm>
        </p:grpSpPr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-24288" y="4447016"/>
              <a:ext cx="8756808" cy="413024"/>
            </a:xfrm>
            <a:custGeom>
              <a:avLst/>
              <a:gdLst>
                <a:gd name="T0" fmla="*/ 7463 w 7463"/>
                <a:gd name="T1" fmla="*/ 352 h 352"/>
                <a:gd name="T2" fmla="*/ 0 w 7463"/>
                <a:gd name="T3" fmla="*/ 352 h 352"/>
                <a:gd name="T4" fmla="*/ 0 w 7463"/>
                <a:gd name="T5" fmla="*/ 0 h 352"/>
                <a:gd name="T6" fmla="*/ 7101 w 7463"/>
                <a:gd name="T7" fmla="*/ 0 h 352"/>
                <a:gd name="T8" fmla="*/ 7463 w 7463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63" h="352">
                  <a:moveTo>
                    <a:pt x="7463" y="352"/>
                  </a:moveTo>
                  <a:lnTo>
                    <a:pt x="0" y="352"/>
                  </a:lnTo>
                  <a:lnTo>
                    <a:pt x="0" y="0"/>
                  </a:lnTo>
                  <a:lnTo>
                    <a:pt x="7101" y="0"/>
                  </a:lnTo>
                  <a:lnTo>
                    <a:pt x="7463" y="352"/>
                  </a:lnTo>
                  <a:close/>
                </a:path>
              </a:pathLst>
            </a:custGeom>
            <a:solidFill>
              <a:srgbClr val="D3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66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Arial"/>
                <a:ea typeface="微软雅黑"/>
              </a:endParaRPr>
            </a:p>
          </p:txBody>
        </p:sp>
        <p:grpSp>
          <p:nvGrpSpPr>
            <p:cNvPr id="5" name="Group 11"/>
            <p:cNvGrpSpPr>
              <a:grpSpLocks noChangeAspect="1"/>
            </p:cNvGrpSpPr>
            <p:nvPr/>
          </p:nvGrpSpPr>
          <p:grpSpPr bwMode="auto">
            <a:xfrm>
              <a:off x="962952" y="4525630"/>
              <a:ext cx="2528928" cy="246346"/>
              <a:chOff x="19" y="1783"/>
              <a:chExt cx="2279" cy="222"/>
            </a:xfrm>
          </p:grpSpPr>
          <p:sp>
            <p:nvSpPr>
              <p:cNvPr id="10" name="Freeform 12"/>
              <p:cNvSpPr>
                <a:spLocks/>
              </p:cNvSpPr>
              <p:nvPr/>
            </p:nvSpPr>
            <p:spPr bwMode="auto">
              <a:xfrm>
                <a:off x="19" y="1783"/>
                <a:ext cx="316" cy="222"/>
              </a:xfrm>
              <a:custGeom>
                <a:avLst/>
                <a:gdLst>
                  <a:gd name="T0" fmla="*/ 248 w 316"/>
                  <a:gd name="T1" fmla="*/ 73 h 222"/>
                  <a:gd name="T2" fmla="*/ 245 w 316"/>
                  <a:gd name="T3" fmla="*/ 62 h 222"/>
                  <a:gd name="T4" fmla="*/ 240 w 316"/>
                  <a:gd name="T5" fmla="*/ 47 h 222"/>
                  <a:gd name="T6" fmla="*/ 233 w 316"/>
                  <a:gd name="T7" fmla="*/ 36 h 222"/>
                  <a:gd name="T8" fmla="*/ 217 w 316"/>
                  <a:gd name="T9" fmla="*/ 19 h 222"/>
                  <a:gd name="T10" fmla="*/ 196 w 316"/>
                  <a:gd name="T11" fmla="*/ 7 h 222"/>
                  <a:gd name="T12" fmla="*/ 167 w 316"/>
                  <a:gd name="T13" fmla="*/ 2 h 222"/>
                  <a:gd name="T14" fmla="*/ 139 w 316"/>
                  <a:gd name="T15" fmla="*/ 2 h 222"/>
                  <a:gd name="T16" fmla="*/ 111 w 316"/>
                  <a:gd name="T17" fmla="*/ 10 h 222"/>
                  <a:gd name="T18" fmla="*/ 80 w 316"/>
                  <a:gd name="T19" fmla="*/ 24 h 222"/>
                  <a:gd name="T20" fmla="*/ 51 w 316"/>
                  <a:gd name="T21" fmla="*/ 43 h 222"/>
                  <a:gd name="T22" fmla="*/ 30 w 316"/>
                  <a:gd name="T23" fmla="*/ 66 h 222"/>
                  <a:gd name="T24" fmla="*/ 14 w 316"/>
                  <a:gd name="T25" fmla="*/ 90 h 222"/>
                  <a:gd name="T26" fmla="*/ 2 w 316"/>
                  <a:gd name="T27" fmla="*/ 118 h 222"/>
                  <a:gd name="T28" fmla="*/ 0 w 316"/>
                  <a:gd name="T29" fmla="*/ 144 h 222"/>
                  <a:gd name="T30" fmla="*/ 4 w 316"/>
                  <a:gd name="T31" fmla="*/ 168 h 222"/>
                  <a:gd name="T32" fmla="*/ 16 w 316"/>
                  <a:gd name="T33" fmla="*/ 189 h 222"/>
                  <a:gd name="T34" fmla="*/ 33 w 316"/>
                  <a:gd name="T35" fmla="*/ 206 h 222"/>
                  <a:gd name="T36" fmla="*/ 54 w 316"/>
                  <a:gd name="T37" fmla="*/ 218 h 222"/>
                  <a:gd name="T38" fmla="*/ 80 w 316"/>
                  <a:gd name="T39" fmla="*/ 222 h 222"/>
                  <a:gd name="T40" fmla="*/ 108 w 316"/>
                  <a:gd name="T41" fmla="*/ 220 h 222"/>
                  <a:gd name="T42" fmla="*/ 137 w 316"/>
                  <a:gd name="T43" fmla="*/ 213 h 222"/>
                  <a:gd name="T44" fmla="*/ 165 w 316"/>
                  <a:gd name="T45" fmla="*/ 201 h 222"/>
                  <a:gd name="T46" fmla="*/ 155 w 316"/>
                  <a:gd name="T47" fmla="*/ 196 h 222"/>
                  <a:gd name="T48" fmla="*/ 132 w 316"/>
                  <a:gd name="T49" fmla="*/ 203 h 222"/>
                  <a:gd name="T50" fmla="*/ 108 w 316"/>
                  <a:gd name="T51" fmla="*/ 206 h 222"/>
                  <a:gd name="T52" fmla="*/ 85 w 316"/>
                  <a:gd name="T53" fmla="*/ 206 h 222"/>
                  <a:gd name="T54" fmla="*/ 66 w 316"/>
                  <a:gd name="T55" fmla="*/ 199 h 222"/>
                  <a:gd name="T56" fmla="*/ 49 w 316"/>
                  <a:gd name="T57" fmla="*/ 187 h 222"/>
                  <a:gd name="T58" fmla="*/ 35 w 316"/>
                  <a:gd name="T59" fmla="*/ 170 h 222"/>
                  <a:gd name="T60" fmla="*/ 28 w 316"/>
                  <a:gd name="T61" fmla="*/ 151 h 222"/>
                  <a:gd name="T62" fmla="*/ 26 w 316"/>
                  <a:gd name="T63" fmla="*/ 128 h 222"/>
                  <a:gd name="T64" fmla="*/ 33 w 316"/>
                  <a:gd name="T65" fmla="*/ 106 h 222"/>
                  <a:gd name="T66" fmla="*/ 42 w 316"/>
                  <a:gd name="T67" fmla="*/ 83 h 222"/>
                  <a:gd name="T68" fmla="*/ 59 w 316"/>
                  <a:gd name="T69" fmla="*/ 62 h 222"/>
                  <a:gd name="T70" fmla="*/ 80 w 316"/>
                  <a:gd name="T71" fmla="*/ 43 h 222"/>
                  <a:gd name="T72" fmla="*/ 106 w 316"/>
                  <a:gd name="T73" fmla="*/ 28 h 222"/>
                  <a:gd name="T74" fmla="*/ 132 w 316"/>
                  <a:gd name="T75" fmla="*/ 19 h 222"/>
                  <a:gd name="T76" fmla="*/ 158 w 316"/>
                  <a:gd name="T77" fmla="*/ 14 h 222"/>
                  <a:gd name="T78" fmla="*/ 181 w 316"/>
                  <a:gd name="T79" fmla="*/ 17 h 222"/>
                  <a:gd name="T80" fmla="*/ 203 w 316"/>
                  <a:gd name="T81" fmla="*/ 24 h 222"/>
                  <a:gd name="T82" fmla="*/ 219 w 316"/>
                  <a:gd name="T83" fmla="*/ 36 h 222"/>
                  <a:gd name="T84" fmla="*/ 233 w 316"/>
                  <a:gd name="T85" fmla="*/ 52 h 222"/>
                  <a:gd name="T86" fmla="*/ 238 w 316"/>
                  <a:gd name="T87" fmla="*/ 71 h 222"/>
                  <a:gd name="T88" fmla="*/ 240 w 316"/>
                  <a:gd name="T89" fmla="*/ 90 h 222"/>
                  <a:gd name="T90" fmla="*/ 236 w 316"/>
                  <a:gd name="T91" fmla="*/ 111 h 222"/>
                  <a:gd name="T92" fmla="*/ 229 w 316"/>
                  <a:gd name="T93" fmla="*/ 132 h 222"/>
                  <a:gd name="T94" fmla="*/ 217 w 316"/>
                  <a:gd name="T95" fmla="*/ 151 h 222"/>
                  <a:gd name="T96" fmla="*/ 198 w 316"/>
                  <a:gd name="T97" fmla="*/ 168 h 222"/>
                  <a:gd name="T98" fmla="*/ 207 w 316"/>
                  <a:gd name="T99" fmla="*/ 170 h 222"/>
                  <a:gd name="T100" fmla="*/ 222 w 316"/>
                  <a:gd name="T101" fmla="*/ 170 h 222"/>
                  <a:gd name="T102" fmla="*/ 233 w 316"/>
                  <a:gd name="T103" fmla="*/ 168 h 222"/>
                  <a:gd name="T104" fmla="*/ 243 w 316"/>
                  <a:gd name="T105" fmla="*/ 163 h 222"/>
                  <a:gd name="T106" fmla="*/ 252 w 316"/>
                  <a:gd name="T107" fmla="*/ 159 h 222"/>
                  <a:gd name="T108" fmla="*/ 262 w 316"/>
                  <a:gd name="T109" fmla="*/ 151 h 222"/>
                  <a:gd name="T110" fmla="*/ 266 w 316"/>
                  <a:gd name="T111" fmla="*/ 142 h 222"/>
                  <a:gd name="T112" fmla="*/ 274 w 316"/>
                  <a:gd name="T113" fmla="*/ 13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16" h="222">
                    <a:moveTo>
                      <a:pt x="276" y="125"/>
                    </a:moveTo>
                    <a:lnTo>
                      <a:pt x="316" y="5"/>
                    </a:lnTo>
                    <a:lnTo>
                      <a:pt x="269" y="5"/>
                    </a:lnTo>
                    <a:lnTo>
                      <a:pt x="248" y="76"/>
                    </a:lnTo>
                    <a:lnTo>
                      <a:pt x="248" y="73"/>
                    </a:lnTo>
                    <a:lnTo>
                      <a:pt x="245" y="71"/>
                    </a:lnTo>
                    <a:lnTo>
                      <a:pt x="245" y="69"/>
                    </a:lnTo>
                    <a:lnTo>
                      <a:pt x="245" y="66"/>
                    </a:lnTo>
                    <a:lnTo>
                      <a:pt x="245" y="64"/>
                    </a:lnTo>
                    <a:lnTo>
                      <a:pt x="245" y="62"/>
                    </a:lnTo>
                    <a:lnTo>
                      <a:pt x="243" y="59"/>
                    </a:lnTo>
                    <a:lnTo>
                      <a:pt x="243" y="57"/>
                    </a:lnTo>
                    <a:lnTo>
                      <a:pt x="243" y="52"/>
                    </a:lnTo>
                    <a:lnTo>
                      <a:pt x="240" y="50"/>
                    </a:lnTo>
                    <a:lnTo>
                      <a:pt x="240" y="47"/>
                    </a:lnTo>
                    <a:lnTo>
                      <a:pt x="240" y="45"/>
                    </a:lnTo>
                    <a:lnTo>
                      <a:pt x="238" y="43"/>
                    </a:lnTo>
                    <a:lnTo>
                      <a:pt x="236" y="40"/>
                    </a:lnTo>
                    <a:lnTo>
                      <a:pt x="236" y="38"/>
                    </a:lnTo>
                    <a:lnTo>
                      <a:pt x="233" y="36"/>
                    </a:lnTo>
                    <a:lnTo>
                      <a:pt x="231" y="33"/>
                    </a:lnTo>
                    <a:lnTo>
                      <a:pt x="229" y="28"/>
                    </a:lnTo>
                    <a:lnTo>
                      <a:pt x="224" y="26"/>
                    </a:lnTo>
                    <a:lnTo>
                      <a:pt x="222" y="21"/>
                    </a:lnTo>
                    <a:lnTo>
                      <a:pt x="217" y="19"/>
                    </a:lnTo>
                    <a:lnTo>
                      <a:pt x="212" y="17"/>
                    </a:lnTo>
                    <a:lnTo>
                      <a:pt x="207" y="14"/>
                    </a:lnTo>
                    <a:lnTo>
                      <a:pt x="205" y="12"/>
                    </a:lnTo>
                    <a:lnTo>
                      <a:pt x="200" y="10"/>
                    </a:lnTo>
                    <a:lnTo>
                      <a:pt x="196" y="7"/>
                    </a:lnTo>
                    <a:lnTo>
                      <a:pt x="188" y="5"/>
                    </a:lnTo>
                    <a:lnTo>
                      <a:pt x="184" y="5"/>
                    </a:lnTo>
                    <a:lnTo>
                      <a:pt x="179" y="2"/>
                    </a:lnTo>
                    <a:lnTo>
                      <a:pt x="174" y="2"/>
                    </a:lnTo>
                    <a:lnTo>
                      <a:pt x="167" y="2"/>
                    </a:lnTo>
                    <a:lnTo>
                      <a:pt x="163" y="2"/>
                    </a:lnTo>
                    <a:lnTo>
                      <a:pt x="158" y="0"/>
                    </a:lnTo>
                    <a:lnTo>
                      <a:pt x="151" y="2"/>
                    </a:lnTo>
                    <a:lnTo>
                      <a:pt x="146" y="2"/>
                    </a:lnTo>
                    <a:lnTo>
                      <a:pt x="139" y="2"/>
                    </a:lnTo>
                    <a:lnTo>
                      <a:pt x="134" y="2"/>
                    </a:lnTo>
                    <a:lnTo>
                      <a:pt x="127" y="5"/>
                    </a:lnTo>
                    <a:lnTo>
                      <a:pt x="122" y="5"/>
                    </a:lnTo>
                    <a:lnTo>
                      <a:pt x="115" y="7"/>
                    </a:lnTo>
                    <a:lnTo>
                      <a:pt x="111" y="10"/>
                    </a:lnTo>
                    <a:lnTo>
                      <a:pt x="103" y="12"/>
                    </a:lnTo>
                    <a:lnTo>
                      <a:pt x="99" y="14"/>
                    </a:lnTo>
                    <a:lnTo>
                      <a:pt x="92" y="17"/>
                    </a:lnTo>
                    <a:lnTo>
                      <a:pt x="87" y="19"/>
                    </a:lnTo>
                    <a:lnTo>
                      <a:pt x="80" y="24"/>
                    </a:lnTo>
                    <a:lnTo>
                      <a:pt x="75" y="26"/>
                    </a:lnTo>
                    <a:lnTo>
                      <a:pt x="68" y="31"/>
                    </a:lnTo>
                    <a:lnTo>
                      <a:pt x="63" y="33"/>
                    </a:lnTo>
                    <a:lnTo>
                      <a:pt x="59" y="38"/>
                    </a:lnTo>
                    <a:lnTo>
                      <a:pt x="51" y="43"/>
                    </a:lnTo>
                    <a:lnTo>
                      <a:pt x="47" y="47"/>
                    </a:lnTo>
                    <a:lnTo>
                      <a:pt x="42" y="52"/>
                    </a:lnTo>
                    <a:lnTo>
                      <a:pt x="37" y="57"/>
                    </a:lnTo>
                    <a:lnTo>
                      <a:pt x="33" y="62"/>
                    </a:lnTo>
                    <a:lnTo>
                      <a:pt x="30" y="66"/>
                    </a:lnTo>
                    <a:lnTo>
                      <a:pt x="26" y="71"/>
                    </a:lnTo>
                    <a:lnTo>
                      <a:pt x="23" y="76"/>
                    </a:lnTo>
                    <a:lnTo>
                      <a:pt x="18" y="80"/>
                    </a:lnTo>
                    <a:lnTo>
                      <a:pt x="16" y="85"/>
                    </a:lnTo>
                    <a:lnTo>
                      <a:pt x="14" y="90"/>
                    </a:lnTo>
                    <a:lnTo>
                      <a:pt x="11" y="97"/>
                    </a:lnTo>
                    <a:lnTo>
                      <a:pt x="9" y="102"/>
                    </a:lnTo>
                    <a:lnTo>
                      <a:pt x="7" y="106"/>
                    </a:lnTo>
                    <a:lnTo>
                      <a:pt x="4" y="111"/>
                    </a:lnTo>
                    <a:lnTo>
                      <a:pt x="2" y="118"/>
                    </a:lnTo>
                    <a:lnTo>
                      <a:pt x="2" y="123"/>
                    </a:lnTo>
                    <a:lnTo>
                      <a:pt x="2" y="128"/>
                    </a:lnTo>
                    <a:lnTo>
                      <a:pt x="0" y="132"/>
                    </a:lnTo>
                    <a:lnTo>
                      <a:pt x="0" y="140"/>
                    </a:lnTo>
                    <a:lnTo>
                      <a:pt x="0" y="144"/>
                    </a:lnTo>
                    <a:lnTo>
                      <a:pt x="0" y="149"/>
                    </a:lnTo>
                    <a:lnTo>
                      <a:pt x="0" y="154"/>
                    </a:lnTo>
                    <a:lnTo>
                      <a:pt x="2" y="159"/>
                    </a:lnTo>
                    <a:lnTo>
                      <a:pt x="2" y="163"/>
                    </a:lnTo>
                    <a:lnTo>
                      <a:pt x="4" y="168"/>
                    </a:lnTo>
                    <a:lnTo>
                      <a:pt x="7" y="173"/>
                    </a:lnTo>
                    <a:lnTo>
                      <a:pt x="7" y="177"/>
                    </a:lnTo>
                    <a:lnTo>
                      <a:pt x="9" y="182"/>
                    </a:lnTo>
                    <a:lnTo>
                      <a:pt x="14" y="187"/>
                    </a:lnTo>
                    <a:lnTo>
                      <a:pt x="16" y="189"/>
                    </a:lnTo>
                    <a:lnTo>
                      <a:pt x="18" y="194"/>
                    </a:lnTo>
                    <a:lnTo>
                      <a:pt x="21" y="196"/>
                    </a:lnTo>
                    <a:lnTo>
                      <a:pt x="26" y="201"/>
                    </a:lnTo>
                    <a:lnTo>
                      <a:pt x="28" y="203"/>
                    </a:lnTo>
                    <a:lnTo>
                      <a:pt x="33" y="206"/>
                    </a:lnTo>
                    <a:lnTo>
                      <a:pt x="37" y="208"/>
                    </a:lnTo>
                    <a:lnTo>
                      <a:pt x="42" y="211"/>
                    </a:lnTo>
                    <a:lnTo>
                      <a:pt x="44" y="213"/>
                    </a:lnTo>
                    <a:lnTo>
                      <a:pt x="49" y="215"/>
                    </a:lnTo>
                    <a:lnTo>
                      <a:pt x="54" y="218"/>
                    </a:lnTo>
                    <a:lnTo>
                      <a:pt x="59" y="218"/>
                    </a:lnTo>
                    <a:lnTo>
                      <a:pt x="63" y="220"/>
                    </a:lnTo>
                    <a:lnTo>
                      <a:pt x="70" y="220"/>
                    </a:lnTo>
                    <a:lnTo>
                      <a:pt x="75" y="220"/>
                    </a:lnTo>
                    <a:lnTo>
                      <a:pt x="80" y="222"/>
                    </a:lnTo>
                    <a:lnTo>
                      <a:pt x="85" y="222"/>
                    </a:lnTo>
                    <a:lnTo>
                      <a:pt x="89" y="222"/>
                    </a:lnTo>
                    <a:lnTo>
                      <a:pt x="96" y="222"/>
                    </a:lnTo>
                    <a:lnTo>
                      <a:pt x="101" y="222"/>
                    </a:lnTo>
                    <a:lnTo>
                      <a:pt x="108" y="220"/>
                    </a:lnTo>
                    <a:lnTo>
                      <a:pt x="113" y="220"/>
                    </a:lnTo>
                    <a:lnTo>
                      <a:pt x="118" y="218"/>
                    </a:lnTo>
                    <a:lnTo>
                      <a:pt x="125" y="218"/>
                    </a:lnTo>
                    <a:lnTo>
                      <a:pt x="129" y="215"/>
                    </a:lnTo>
                    <a:lnTo>
                      <a:pt x="137" y="213"/>
                    </a:lnTo>
                    <a:lnTo>
                      <a:pt x="141" y="213"/>
                    </a:lnTo>
                    <a:lnTo>
                      <a:pt x="146" y="211"/>
                    </a:lnTo>
                    <a:lnTo>
                      <a:pt x="153" y="208"/>
                    </a:lnTo>
                    <a:lnTo>
                      <a:pt x="158" y="203"/>
                    </a:lnTo>
                    <a:lnTo>
                      <a:pt x="165" y="201"/>
                    </a:lnTo>
                    <a:lnTo>
                      <a:pt x="170" y="199"/>
                    </a:lnTo>
                    <a:lnTo>
                      <a:pt x="170" y="189"/>
                    </a:lnTo>
                    <a:lnTo>
                      <a:pt x="165" y="192"/>
                    </a:lnTo>
                    <a:lnTo>
                      <a:pt x="160" y="194"/>
                    </a:lnTo>
                    <a:lnTo>
                      <a:pt x="155" y="196"/>
                    </a:lnTo>
                    <a:lnTo>
                      <a:pt x="151" y="199"/>
                    </a:lnTo>
                    <a:lnTo>
                      <a:pt x="146" y="199"/>
                    </a:lnTo>
                    <a:lnTo>
                      <a:pt x="141" y="201"/>
                    </a:lnTo>
                    <a:lnTo>
                      <a:pt x="137" y="203"/>
                    </a:lnTo>
                    <a:lnTo>
                      <a:pt x="132" y="203"/>
                    </a:lnTo>
                    <a:lnTo>
                      <a:pt x="127" y="206"/>
                    </a:lnTo>
                    <a:lnTo>
                      <a:pt x="122" y="206"/>
                    </a:lnTo>
                    <a:lnTo>
                      <a:pt x="118" y="206"/>
                    </a:lnTo>
                    <a:lnTo>
                      <a:pt x="113" y="206"/>
                    </a:lnTo>
                    <a:lnTo>
                      <a:pt x="108" y="206"/>
                    </a:lnTo>
                    <a:lnTo>
                      <a:pt x="103" y="206"/>
                    </a:lnTo>
                    <a:lnTo>
                      <a:pt x="99" y="206"/>
                    </a:lnTo>
                    <a:lnTo>
                      <a:pt x="94" y="206"/>
                    </a:lnTo>
                    <a:lnTo>
                      <a:pt x="89" y="206"/>
                    </a:lnTo>
                    <a:lnTo>
                      <a:pt x="85" y="206"/>
                    </a:lnTo>
                    <a:lnTo>
                      <a:pt x="82" y="203"/>
                    </a:lnTo>
                    <a:lnTo>
                      <a:pt x="77" y="203"/>
                    </a:lnTo>
                    <a:lnTo>
                      <a:pt x="73" y="201"/>
                    </a:lnTo>
                    <a:lnTo>
                      <a:pt x="70" y="201"/>
                    </a:lnTo>
                    <a:lnTo>
                      <a:pt x="66" y="199"/>
                    </a:lnTo>
                    <a:lnTo>
                      <a:pt x="61" y="196"/>
                    </a:lnTo>
                    <a:lnTo>
                      <a:pt x="59" y="194"/>
                    </a:lnTo>
                    <a:lnTo>
                      <a:pt x="54" y="192"/>
                    </a:lnTo>
                    <a:lnTo>
                      <a:pt x="51" y="189"/>
                    </a:lnTo>
                    <a:lnTo>
                      <a:pt x="49" y="187"/>
                    </a:lnTo>
                    <a:lnTo>
                      <a:pt x="44" y="185"/>
                    </a:lnTo>
                    <a:lnTo>
                      <a:pt x="42" y="182"/>
                    </a:lnTo>
                    <a:lnTo>
                      <a:pt x="40" y="177"/>
                    </a:lnTo>
                    <a:lnTo>
                      <a:pt x="37" y="175"/>
                    </a:lnTo>
                    <a:lnTo>
                      <a:pt x="35" y="170"/>
                    </a:lnTo>
                    <a:lnTo>
                      <a:pt x="33" y="168"/>
                    </a:lnTo>
                    <a:lnTo>
                      <a:pt x="33" y="163"/>
                    </a:lnTo>
                    <a:lnTo>
                      <a:pt x="30" y="159"/>
                    </a:lnTo>
                    <a:lnTo>
                      <a:pt x="28" y="156"/>
                    </a:lnTo>
                    <a:lnTo>
                      <a:pt x="28" y="151"/>
                    </a:lnTo>
                    <a:lnTo>
                      <a:pt x="28" y="147"/>
                    </a:lnTo>
                    <a:lnTo>
                      <a:pt x="26" y="142"/>
                    </a:lnTo>
                    <a:lnTo>
                      <a:pt x="26" y="137"/>
                    </a:lnTo>
                    <a:lnTo>
                      <a:pt x="26" y="132"/>
                    </a:lnTo>
                    <a:lnTo>
                      <a:pt x="26" y="128"/>
                    </a:lnTo>
                    <a:lnTo>
                      <a:pt x="28" y="123"/>
                    </a:lnTo>
                    <a:lnTo>
                      <a:pt x="28" y="121"/>
                    </a:lnTo>
                    <a:lnTo>
                      <a:pt x="28" y="116"/>
                    </a:lnTo>
                    <a:lnTo>
                      <a:pt x="30" y="111"/>
                    </a:lnTo>
                    <a:lnTo>
                      <a:pt x="33" y="106"/>
                    </a:lnTo>
                    <a:lnTo>
                      <a:pt x="33" y="102"/>
                    </a:lnTo>
                    <a:lnTo>
                      <a:pt x="35" y="97"/>
                    </a:lnTo>
                    <a:lnTo>
                      <a:pt x="37" y="92"/>
                    </a:lnTo>
                    <a:lnTo>
                      <a:pt x="40" y="88"/>
                    </a:lnTo>
                    <a:lnTo>
                      <a:pt x="42" y="83"/>
                    </a:lnTo>
                    <a:lnTo>
                      <a:pt x="44" y="78"/>
                    </a:lnTo>
                    <a:lnTo>
                      <a:pt x="49" y="73"/>
                    </a:lnTo>
                    <a:lnTo>
                      <a:pt x="51" y="71"/>
                    </a:lnTo>
                    <a:lnTo>
                      <a:pt x="56" y="66"/>
                    </a:lnTo>
                    <a:lnTo>
                      <a:pt x="59" y="62"/>
                    </a:lnTo>
                    <a:lnTo>
                      <a:pt x="63" y="57"/>
                    </a:lnTo>
                    <a:lnTo>
                      <a:pt x="66" y="54"/>
                    </a:lnTo>
                    <a:lnTo>
                      <a:pt x="70" y="50"/>
                    </a:lnTo>
                    <a:lnTo>
                      <a:pt x="75" y="47"/>
                    </a:lnTo>
                    <a:lnTo>
                      <a:pt x="80" y="43"/>
                    </a:lnTo>
                    <a:lnTo>
                      <a:pt x="85" y="40"/>
                    </a:lnTo>
                    <a:lnTo>
                      <a:pt x="89" y="36"/>
                    </a:lnTo>
                    <a:lnTo>
                      <a:pt x="94" y="33"/>
                    </a:lnTo>
                    <a:lnTo>
                      <a:pt x="101" y="31"/>
                    </a:lnTo>
                    <a:lnTo>
                      <a:pt x="106" y="28"/>
                    </a:lnTo>
                    <a:lnTo>
                      <a:pt x="111" y="26"/>
                    </a:lnTo>
                    <a:lnTo>
                      <a:pt x="115" y="24"/>
                    </a:lnTo>
                    <a:lnTo>
                      <a:pt x="120" y="21"/>
                    </a:lnTo>
                    <a:lnTo>
                      <a:pt x="125" y="19"/>
                    </a:lnTo>
                    <a:lnTo>
                      <a:pt x="132" y="19"/>
                    </a:lnTo>
                    <a:lnTo>
                      <a:pt x="137" y="17"/>
                    </a:lnTo>
                    <a:lnTo>
                      <a:pt x="141" y="17"/>
                    </a:lnTo>
                    <a:lnTo>
                      <a:pt x="146" y="17"/>
                    </a:lnTo>
                    <a:lnTo>
                      <a:pt x="151" y="14"/>
                    </a:lnTo>
                    <a:lnTo>
                      <a:pt x="158" y="14"/>
                    </a:lnTo>
                    <a:lnTo>
                      <a:pt x="163" y="14"/>
                    </a:lnTo>
                    <a:lnTo>
                      <a:pt x="167" y="14"/>
                    </a:lnTo>
                    <a:lnTo>
                      <a:pt x="172" y="14"/>
                    </a:lnTo>
                    <a:lnTo>
                      <a:pt x="177" y="17"/>
                    </a:lnTo>
                    <a:lnTo>
                      <a:pt x="181" y="17"/>
                    </a:lnTo>
                    <a:lnTo>
                      <a:pt x="186" y="17"/>
                    </a:lnTo>
                    <a:lnTo>
                      <a:pt x="191" y="19"/>
                    </a:lnTo>
                    <a:lnTo>
                      <a:pt x="193" y="21"/>
                    </a:lnTo>
                    <a:lnTo>
                      <a:pt x="198" y="21"/>
                    </a:lnTo>
                    <a:lnTo>
                      <a:pt x="203" y="24"/>
                    </a:lnTo>
                    <a:lnTo>
                      <a:pt x="205" y="26"/>
                    </a:lnTo>
                    <a:lnTo>
                      <a:pt x="210" y="28"/>
                    </a:lnTo>
                    <a:lnTo>
                      <a:pt x="214" y="31"/>
                    </a:lnTo>
                    <a:lnTo>
                      <a:pt x="217" y="33"/>
                    </a:lnTo>
                    <a:lnTo>
                      <a:pt x="219" y="36"/>
                    </a:lnTo>
                    <a:lnTo>
                      <a:pt x="224" y="40"/>
                    </a:lnTo>
                    <a:lnTo>
                      <a:pt x="226" y="43"/>
                    </a:lnTo>
                    <a:lnTo>
                      <a:pt x="229" y="47"/>
                    </a:lnTo>
                    <a:lnTo>
                      <a:pt x="231" y="50"/>
                    </a:lnTo>
                    <a:lnTo>
                      <a:pt x="233" y="52"/>
                    </a:lnTo>
                    <a:lnTo>
                      <a:pt x="233" y="57"/>
                    </a:lnTo>
                    <a:lnTo>
                      <a:pt x="236" y="59"/>
                    </a:lnTo>
                    <a:lnTo>
                      <a:pt x="236" y="64"/>
                    </a:lnTo>
                    <a:lnTo>
                      <a:pt x="238" y="66"/>
                    </a:lnTo>
                    <a:lnTo>
                      <a:pt x="238" y="71"/>
                    </a:lnTo>
                    <a:lnTo>
                      <a:pt x="238" y="73"/>
                    </a:lnTo>
                    <a:lnTo>
                      <a:pt x="238" y="78"/>
                    </a:lnTo>
                    <a:lnTo>
                      <a:pt x="240" y="83"/>
                    </a:lnTo>
                    <a:lnTo>
                      <a:pt x="240" y="85"/>
                    </a:lnTo>
                    <a:lnTo>
                      <a:pt x="240" y="90"/>
                    </a:lnTo>
                    <a:lnTo>
                      <a:pt x="238" y="95"/>
                    </a:lnTo>
                    <a:lnTo>
                      <a:pt x="238" y="97"/>
                    </a:lnTo>
                    <a:lnTo>
                      <a:pt x="238" y="102"/>
                    </a:lnTo>
                    <a:lnTo>
                      <a:pt x="238" y="106"/>
                    </a:lnTo>
                    <a:lnTo>
                      <a:pt x="236" y="111"/>
                    </a:lnTo>
                    <a:lnTo>
                      <a:pt x="236" y="116"/>
                    </a:lnTo>
                    <a:lnTo>
                      <a:pt x="233" y="118"/>
                    </a:lnTo>
                    <a:lnTo>
                      <a:pt x="231" y="123"/>
                    </a:lnTo>
                    <a:lnTo>
                      <a:pt x="231" y="128"/>
                    </a:lnTo>
                    <a:lnTo>
                      <a:pt x="229" y="132"/>
                    </a:lnTo>
                    <a:lnTo>
                      <a:pt x="226" y="135"/>
                    </a:lnTo>
                    <a:lnTo>
                      <a:pt x="224" y="140"/>
                    </a:lnTo>
                    <a:lnTo>
                      <a:pt x="222" y="144"/>
                    </a:lnTo>
                    <a:lnTo>
                      <a:pt x="219" y="147"/>
                    </a:lnTo>
                    <a:lnTo>
                      <a:pt x="217" y="151"/>
                    </a:lnTo>
                    <a:lnTo>
                      <a:pt x="212" y="154"/>
                    </a:lnTo>
                    <a:lnTo>
                      <a:pt x="210" y="159"/>
                    </a:lnTo>
                    <a:lnTo>
                      <a:pt x="205" y="161"/>
                    </a:lnTo>
                    <a:lnTo>
                      <a:pt x="203" y="166"/>
                    </a:lnTo>
                    <a:lnTo>
                      <a:pt x="198" y="168"/>
                    </a:lnTo>
                    <a:lnTo>
                      <a:pt x="200" y="168"/>
                    </a:lnTo>
                    <a:lnTo>
                      <a:pt x="203" y="168"/>
                    </a:lnTo>
                    <a:lnTo>
                      <a:pt x="205" y="170"/>
                    </a:lnTo>
                    <a:lnTo>
                      <a:pt x="205" y="170"/>
                    </a:lnTo>
                    <a:lnTo>
                      <a:pt x="207" y="170"/>
                    </a:lnTo>
                    <a:lnTo>
                      <a:pt x="210" y="170"/>
                    </a:lnTo>
                    <a:lnTo>
                      <a:pt x="212" y="170"/>
                    </a:lnTo>
                    <a:lnTo>
                      <a:pt x="214" y="170"/>
                    </a:lnTo>
                    <a:lnTo>
                      <a:pt x="217" y="170"/>
                    </a:lnTo>
                    <a:lnTo>
                      <a:pt x="222" y="170"/>
                    </a:lnTo>
                    <a:lnTo>
                      <a:pt x="224" y="170"/>
                    </a:lnTo>
                    <a:lnTo>
                      <a:pt x="226" y="170"/>
                    </a:lnTo>
                    <a:lnTo>
                      <a:pt x="229" y="168"/>
                    </a:lnTo>
                    <a:lnTo>
                      <a:pt x="231" y="168"/>
                    </a:lnTo>
                    <a:lnTo>
                      <a:pt x="233" y="168"/>
                    </a:lnTo>
                    <a:lnTo>
                      <a:pt x="236" y="168"/>
                    </a:lnTo>
                    <a:lnTo>
                      <a:pt x="238" y="166"/>
                    </a:lnTo>
                    <a:lnTo>
                      <a:pt x="238" y="166"/>
                    </a:lnTo>
                    <a:lnTo>
                      <a:pt x="240" y="166"/>
                    </a:lnTo>
                    <a:lnTo>
                      <a:pt x="243" y="163"/>
                    </a:lnTo>
                    <a:lnTo>
                      <a:pt x="245" y="163"/>
                    </a:lnTo>
                    <a:lnTo>
                      <a:pt x="248" y="161"/>
                    </a:lnTo>
                    <a:lnTo>
                      <a:pt x="250" y="161"/>
                    </a:lnTo>
                    <a:lnTo>
                      <a:pt x="250" y="159"/>
                    </a:lnTo>
                    <a:lnTo>
                      <a:pt x="252" y="159"/>
                    </a:lnTo>
                    <a:lnTo>
                      <a:pt x="255" y="156"/>
                    </a:lnTo>
                    <a:lnTo>
                      <a:pt x="255" y="156"/>
                    </a:lnTo>
                    <a:lnTo>
                      <a:pt x="257" y="154"/>
                    </a:lnTo>
                    <a:lnTo>
                      <a:pt x="259" y="154"/>
                    </a:lnTo>
                    <a:lnTo>
                      <a:pt x="262" y="151"/>
                    </a:lnTo>
                    <a:lnTo>
                      <a:pt x="262" y="149"/>
                    </a:lnTo>
                    <a:lnTo>
                      <a:pt x="264" y="149"/>
                    </a:lnTo>
                    <a:lnTo>
                      <a:pt x="264" y="147"/>
                    </a:lnTo>
                    <a:lnTo>
                      <a:pt x="266" y="144"/>
                    </a:lnTo>
                    <a:lnTo>
                      <a:pt x="266" y="142"/>
                    </a:lnTo>
                    <a:lnTo>
                      <a:pt x="269" y="142"/>
                    </a:lnTo>
                    <a:lnTo>
                      <a:pt x="269" y="140"/>
                    </a:lnTo>
                    <a:lnTo>
                      <a:pt x="271" y="137"/>
                    </a:lnTo>
                    <a:lnTo>
                      <a:pt x="271" y="135"/>
                    </a:lnTo>
                    <a:lnTo>
                      <a:pt x="274" y="135"/>
                    </a:lnTo>
                    <a:lnTo>
                      <a:pt x="274" y="132"/>
                    </a:lnTo>
                    <a:lnTo>
                      <a:pt x="276" y="130"/>
                    </a:lnTo>
                    <a:lnTo>
                      <a:pt x="276" y="128"/>
                    </a:lnTo>
                    <a:lnTo>
                      <a:pt x="276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auto">
              <a:xfrm>
                <a:off x="460" y="1830"/>
                <a:ext cx="156" cy="123"/>
              </a:xfrm>
              <a:custGeom>
                <a:avLst/>
                <a:gdLst>
                  <a:gd name="T0" fmla="*/ 31 w 156"/>
                  <a:gd name="T1" fmla="*/ 123 h 123"/>
                  <a:gd name="T2" fmla="*/ 31 w 156"/>
                  <a:gd name="T3" fmla="*/ 123 h 123"/>
                  <a:gd name="T4" fmla="*/ 38 w 156"/>
                  <a:gd name="T5" fmla="*/ 123 h 123"/>
                  <a:gd name="T6" fmla="*/ 43 w 156"/>
                  <a:gd name="T7" fmla="*/ 121 h 123"/>
                  <a:gd name="T8" fmla="*/ 50 w 156"/>
                  <a:gd name="T9" fmla="*/ 121 h 123"/>
                  <a:gd name="T10" fmla="*/ 57 w 156"/>
                  <a:gd name="T11" fmla="*/ 119 h 123"/>
                  <a:gd name="T12" fmla="*/ 62 w 156"/>
                  <a:gd name="T13" fmla="*/ 116 h 123"/>
                  <a:gd name="T14" fmla="*/ 69 w 156"/>
                  <a:gd name="T15" fmla="*/ 112 h 123"/>
                  <a:gd name="T16" fmla="*/ 73 w 156"/>
                  <a:gd name="T17" fmla="*/ 107 h 123"/>
                  <a:gd name="T18" fmla="*/ 78 w 156"/>
                  <a:gd name="T19" fmla="*/ 104 h 123"/>
                  <a:gd name="T20" fmla="*/ 118 w 156"/>
                  <a:gd name="T21" fmla="*/ 121 h 123"/>
                  <a:gd name="T22" fmla="*/ 111 w 156"/>
                  <a:gd name="T23" fmla="*/ 0 h 123"/>
                  <a:gd name="T24" fmla="*/ 90 w 156"/>
                  <a:gd name="T25" fmla="*/ 67 h 123"/>
                  <a:gd name="T26" fmla="*/ 88 w 156"/>
                  <a:gd name="T27" fmla="*/ 71 h 123"/>
                  <a:gd name="T28" fmla="*/ 85 w 156"/>
                  <a:gd name="T29" fmla="*/ 76 h 123"/>
                  <a:gd name="T30" fmla="*/ 83 w 156"/>
                  <a:gd name="T31" fmla="*/ 78 h 123"/>
                  <a:gd name="T32" fmla="*/ 81 w 156"/>
                  <a:gd name="T33" fmla="*/ 81 h 123"/>
                  <a:gd name="T34" fmla="*/ 76 w 156"/>
                  <a:gd name="T35" fmla="*/ 83 h 123"/>
                  <a:gd name="T36" fmla="*/ 73 w 156"/>
                  <a:gd name="T37" fmla="*/ 85 h 123"/>
                  <a:gd name="T38" fmla="*/ 69 w 156"/>
                  <a:gd name="T39" fmla="*/ 88 h 123"/>
                  <a:gd name="T40" fmla="*/ 64 w 156"/>
                  <a:gd name="T41" fmla="*/ 88 h 123"/>
                  <a:gd name="T42" fmla="*/ 59 w 156"/>
                  <a:gd name="T43" fmla="*/ 88 h 123"/>
                  <a:gd name="T44" fmla="*/ 59 w 156"/>
                  <a:gd name="T45" fmla="*/ 88 h 123"/>
                  <a:gd name="T46" fmla="*/ 57 w 156"/>
                  <a:gd name="T47" fmla="*/ 88 h 123"/>
                  <a:gd name="T48" fmla="*/ 55 w 156"/>
                  <a:gd name="T49" fmla="*/ 85 h 123"/>
                  <a:gd name="T50" fmla="*/ 55 w 156"/>
                  <a:gd name="T51" fmla="*/ 85 h 123"/>
                  <a:gd name="T52" fmla="*/ 52 w 156"/>
                  <a:gd name="T53" fmla="*/ 83 h 123"/>
                  <a:gd name="T54" fmla="*/ 52 w 156"/>
                  <a:gd name="T55" fmla="*/ 81 h 123"/>
                  <a:gd name="T56" fmla="*/ 52 w 156"/>
                  <a:gd name="T57" fmla="*/ 78 h 123"/>
                  <a:gd name="T58" fmla="*/ 52 w 156"/>
                  <a:gd name="T59" fmla="*/ 76 h 123"/>
                  <a:gd name="T60" fmla="*/ 76 w 156"/>
                  <a:gd name="T61" fmla="*/ 0 h 123"/>
                  <a:gd name="T62" fmla="*/ 3 w 156"/>
                  <a:gd name="T63" fmla="*/ 83 h 123"/>
                  <a:gd name="T64" fmla="*/ 3 w 156"/>
                  <a:gd name="T65" fmla="*/ 88 h 123"/>
                  <a:gd name="T66" fmla="*/ 3 w 156"/>
                  <a:gd name="T67" fmla="*/ 90 h 123"/>
                  <a:gd name="T68" fmla="*/ 0 w 156"/>
                  <a:gd name="T69" fmla="*/ 93 h 123"/>
                  <a:gd name="T70" fmla="*/ 0 w 156"/>
                  <a:gd name="T71" fmla="*/ 97 h 123"/>
                  <a:gd name="T72" fmla="*/ 3 w 156"/>
                  <a:gd name="T73" fmla="*/ 102 h 123"/>
                  <a:gd name="T74" fmla="*/ 3 w 156"/>
                  <a:gd name="T75" fmla="*/ 107 h 123"/>
                  <a:gd name="T76" fmla="*/ 5 w 156"/>
                  <a:gd name="T77" fmla="*/ 112 h 123"/>
                  <a:gd name="T78" fmla="*/ 7 w 156"/>
                  <a:gd name="T79" fmla="*/ 114 h 123"/>
                  <a:gd name="T80" fmla="*/ 12 w 156"/>
                  <a:gd name="T81" fmla="*/ 119 h 123"/>
                  <a:gd name="T82" fmla="*/ 17 w 156"/>
                  <a:gd name="T83" fmla="*/ 121 h 123"/>
                  <a:gd name="T84" fmla="*/ 22 w 156"/>
                  <a:gd name="T85" fmla="*/ 123 h 123"/>
                  <a:gd name="T86" fmla="*/ 26 w 156"/>
                  <a:gd name="T87" fmla="*/ 123 h 123"/>
                  <a:gd name="T88" fmla="*/ 29 w 156"/>
                  <a:gd name="T89" fmla="*/ 123 h 123"/>
                  <a:gd name="T90" fmla="*/ 29 w 156"/>
                  <a:gd name="T9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6" h="123">
                    <a:moveTo>
                      <a:pt x="29" y="123"/>
                    </a:moveTo>
                    <a:lnTo>
                      <a:pt x="31" y="123"/>
                    </a:lnTo>
                    <a:lnTo>
                      <a:pt x="31" y="123"/>
                    </a:lnTo>
                    <a:lnTo>
                      <a:pt x="31" y="123"/>
                    </a:lnTo>
                    <a:lnTo>
                      <a:pt x="33" y="123"/>
                    </a:lnTo>
                    <a:lnTo>
                      <a:pt x="38" y="123"/>
                    </a:lnTo>
                    <a:lnTo>
                      <a:pt x="40" y="123"/>
                    </a:lnTo>
                    <a:lnTo>
                      <a:pt x="43" y="121"/>
                    </a:lnTo>
                    <a:lnTo>
                      <a:pt x="47" y="121"/>
                    </a:lnTo>
                    <a:lnTo>
                      <a:pt x="50" y="121"/>
                    </a:lnTo>
                    <a:lnTo>
                      <a:pt x="52" y="119"/>
                    </a:lnTo>
                    <a:lnTo>
                      <a:pt x="57" y="119"/>
                    </a:lnTo>
                    <a:lnTo>
                      <a:pt x="59" y="116"/>
                    </a:lnTo>
                    <a:lnTo>
                      <a:pt x="62" y="116"/>
                    </a:lnTo>
                    <a:lnTo>
                      <a:pt x="64" y="114"/>
                    </a:lnTo>
                    <a:lnTo>
                      <a:pt x="69" y="112"/>
                    </a:lnTo>
                    <a:lnTo>
                      <a:pt x="71" y="109"/>
                    </a:lnTo>
                    <a:lnTo>
                      <a:pt x="73" y="107"/>
                    </a:lnTo>
                    <a:lnTo>
                      <a:pt x="76" y="107"/>
                    </a:lnTo>
                    <a:lnTo>
                      <a:pt x="78" y="104"/>
                    </a:lnTo>
                    <a:lnTo>
                      <a:pt x="73" y="121"/>
                    </a:lnTo>
                    <a:lnTo>
                      <a:pt x="118" y="121"/>
                    </a:lnTo>
                    <a:lnTo>
                      <a:pt x="156" y="0"/>
                    </a:lnTo>
                    <a:lnTo>
                      <a:pt x="111" y="0"/>
                    </a:lnTo>
                    <a:lnTo>
                      <a:pt x="90" y="64"/>
                    </a:lnTo>
                    <a:lnTo>
                      <a:pt x="90" y="67"/>
                    </a:lnTo>
                    <a:lnTo>
                      <a:pt x="88" y="69"/>
                    </a:lnTo>
                    <a:lnTo>
                      <a:pt x="88" y="71"/>
                    </a:lnTo>
                    <a:lnTo>
                      <a:pt x="88" y="74"/>
                    </a:lnTo>
                    <a:lnTo>
                      <a:pt x="85" y="76"/>
                    </a:lnTo>
                    <a:lnTo>
                      <a:pt x="85" y="76"/>
                    </a:lnTo>
                    <a:lnTo>
                      <a:pt x="83" y="78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78" y="83"/>
                    </a:lnTo>
                    <a:lnTo>
                      <a:pt x="76" y="83"/>
                    </a:lnTo>
                    <a:lnTo>
                      <a:pt x="73" y="85"/>
                    </a:lnTo>
                    <a:lnTo>
                      <a:pt x="73" y="85"/>
                    </a:lnTo>
                    <a:lnTo>
                      <a:pt x="71" y="88"/>
                    </a:lnTo>
                    <a:lnTo>
                      <a:pt x="69" y="88"/>
                    </a:lnTo>
                    <a:lnTo>
                      <a:pt x="66" y="88"/>
                    </a:lnTo>
                    <a:lnTo>
                      <a:pt x="64" y="88"/>
                    </a:lnTo>
                    <a:lnTo>
                      <a:pt x="62" y="88"/>
                    </a:lnTo>
                    <a:lnTo>
                      <a:pt x="59" y="88"/>
                    </a:lnTo>
                    <a:lnTo>
                      <a:pt x="59" y="88"/>
                    </a:lnTo>
                    <a:lnTo>
                      <a:pt x="59" y="88"/>
                    </a:lnTo>
                    <a:lnTo>
                      <a:pt x="57" y="88"/>
                    </a:lnTo>
                    <a:lnTo>
                      <a:pt x="57" y="88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2" y="83"/>
                    </a:lnTo>
                    <a:lnTo>
                      <a:pt x="52" y="83"/>
                    </a:lnTo>
                    <a:lnTo>
                      <a:pt x="52" y="81"/>
                    </a:lnTo>
                    <a:lnTo>
                      <a:pt x="52" y="81"/>
                    </a:lnTo>
                    <a:lnTo>
                      <a:pt x="52" y="81"/>
                    </a:lnTo>
                    <a:lnTo>
                      <a:pt x="52" y="78"/>
                    </a:lnTo>
                    <a:lnTo>
                      <a:pt x="52" y="78"/>
                    </a:lnTo>
                    <a:lnTo>
                      <a:pt x="52" y="76"/>
                    </a:lnTo>
                    <a:lnTo>
                      <a:pt x="52" y="74"/>
                    </a:lnTo>
                    <a:lnTo>
                      <a:pt x="76" y="0"/>
                    </a:lnTo>
                    <a:lnTo>
                      <a:pt x="31" y="0"/>
                    </a:lnTo>
                    <a:lnTo>
                      <a:pt x="3" y="83"/>
                    </a:lnTo>
                    <a:lnTo>
                      <a:pt x="3" y="85"/>
                    </a:lnTo>
                    <a:lnTo>
                      <a:pt x="3" y="88"/>
                    </a:lnTo>
                    <a:lnTo>
                      <a:pt x="3" y="88"/>
                    </a:lnTo>
                    <a:lnTo>
                      <a:pt x="3" y="90"/>
                    </a:lnTo>
                    <a:lnTo>
                      <a:pt x="3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3" y="102"/>
                    </a:lnTo>
                    <a:lnTo>
                      <a:pt x="3" y="104"/>
                    </a:lnTo>
                    <a:lnTo>
                      <a:pt x="3" y="107"/>
                    </a:lnTo>
                    <a:lnTo>
                      <a:pt x="5" y="109"/>
                    </a:lnTo>
                    <a:lnTo>
                      <a:pt x="5" y="112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10" y="116"/>
                    </a:lnTo>
                    <a:lnTo>
                      <a:pt x="12" y="119"/>
                    </a:lnTo>
                    <a:lnTo>
                      <a:pt x="14" y="119"/>
                    </a:lnTo>
                    <a:lnTo>
                      <a:pt x="17" y="121"/>
                    </a:lnTo>
                    <a:lnTo>
                      <a:pt x="19" y="121"/>
                    </a:lnTo>
                    <a:lnTo>
                      <a:pt x="22" y="123"/>
                    </a:lnTo>
                    <a:lnTo>
                      <a:pt x="24" y="123"/>
                    </a:lnTo>
                    <a:lnTo>
                      <a:pt x="26" y="123"/>
                    </a:lnTo>
                    <a:lnTo>
                      <a:pt x="29" y="123"/>
                    </a:lnTo>
                    <a:lnTo>
                      <a:pt x="29" y="123"/>
                    </a:lnTo>
                    <a:lnTo>
                      <a:pt x="29" y="123"/>
                    </a:lnTo>
                    <a:lnTo>
                      <a:pt x="29" y="1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auto">
              <a:xfrm>
                <a:off x="304" y="1788"/>
                <a:ext cx="156" cy="165"/>
              </a:xfrm>
              <a:custGeom>
                <a:avLst/>
                <a:gdLst>
                  <a:gd name="T0" fmla="*/ 126 w 156"/>
                  <a:gd name="T1" fmla="*/ 42 h 165"/>
                  <a:gd name="T2" fmla="*/ 123 w 156"/>
                  <a:gd name="T3" fmla="*/ 42 h 165"/>
                  <a:gd name="T4" fmla="*/ 116 w 156"/>
                  <a:gd name="T5" fmla="*/ 42 h 165"/>
                  <a:gd name="T6" fmla="*/ 109 w 156"/>
                  <a:gd name="T7" fmla="*/ 45 h 165"/>
                  <a:gd name="T8" fmla="*/ 102 w 156"/>
                  <a:gd name="T9" fmla="*/ 47 h 165"/>
                  <a:gd name="T10" fmla="*/ 97 w 156"/>
                  <a:gd name="T11" fmla="*/ 49 h 165"/>
                  <a:gd name="T12" fmla="*/ 92 w 156"/>
                  <a:gd name="T13" fmla="*/ 52 h 165"/>
                  <a:gd name="T14" fmla="*/ 85 w 156"/>
                  <a:gd name="T15" fmla="*/ 57 h 165"/>
                  <a:gd name="T16" fmla="*/ 81 w 156"/>
                  <a:gd name="T17" fmla="*/ 59 h 165"/>
                  <a:gd name="T18" fmla="*/ 100 w 156"/>
                  <a:gd name="T19" fmla="*/ 0 h 165"/>
                  <a:gd name="T20" fmla="*/ 0 w 156"/>
                  <a:gd name="T21" fmla="*/ 165 h 165"/>
                  <a:gd name="T22" fmla="*/ 66 w 156"/>
                  <a:gd name="T23" fmla="*/ 99 h 165"/>
                  <a:gd name="T24" fmla="*/ 66 w 156"/>
                  <a:gd name="T25" fmla="*/ 99 h 165"/>
                  <a:gd name="T26" fmla="*/ 69 w 156"/>
                  <a:gd name="T27" fmla="*/ 94 h 165"/>
                  <a:gd name="T28" fmla="*/ 71 w 156"/>
                  <a:gd name="T29" fmla="*/ 90 h 165"/>
                  <a:gd name="T30" fmla="*/ 74 w 156"/>
                  <a:gd name="T31" fmla="*/ 87 h 165"/>
                  <a:gd name="T32" fmla="*/ 76 w 156"/>
                  <a:gd name="T33" fmla="*/ 85 h 165"/>
                  <a:gd name="T34" fmla="*/ 81 w 156"/>
                  <a:gd name="T35" fmla="*/ 83 h 165"/>
                  <a:gd name="T36" fmla="*/ 83 w 156"/>
                  <a:gd name="T37" fmla="*/ 80 h 165"/>
                  <a:gd name="T38" fmla="*/ 88 w 156"/>
                  <a:gd name="T39" fmla="*/ 78 h 165"/>
                  <a:gd name="T40" fmla="*/ 92 w 156"/>
                  <a:gd name="T41" fmla="*/ 78 h 165"/>
                  <a:gd name="T42" fmla="*/ 95 w 156"/>
                  <a:gd name="T43" fmla="*/ 78 h 165"/>
                  <a:gd name="T44" fmla="*/ 97 w 156"/>
                  <a:gd name="T45" fmla="*/ 78 h 165"/>
                  <a:gd name="T46" fmla="*/ 100 w 156"/>
                  <a:gd name="T47" fmla="*/ 78 h 165"/>
                  <a:gd name="T48" fmla="*/ 102 w 156"/>
                  <a:gd name="T49" fmla="*/ 80 h 165"/>
                  <a:gd name="T50" fmla="*/ 102 w 156"/>
                  <a:gd name="T51" fmla="*/ 80 h 165"/>
                  <a:gd name="T52" fmla="*/ 104 w 156"/>
                  <a:gd name="T53" fmla="*/ 83 h 165"/>
                  <a:gd name="T54" fmla="*/ 104 w 156"/>
                  <a:gd name="T55" fmla="*/ 85 h 165"/>
                  <a:gd name="T56" fmla="*/ 104 w 156"/>
                  <a:gd name="T57" fmla="*/ 87 h 165"/>
                  <a:gd name="T58" fmla="*/ 104 w 156"/>
                  <a:gd name="T59" fmla="*/ 90 h 165"/>
                  <a:gd name="T60" fmla="*/ 81 w 156"/>
                  <a:gd name="T61" fmla="*/ 165 h 165"/>
                  <a:gd name="T62" fmla="*/ 154 w 156"/>
                  <a:gd name="T63" fmla="*/ 80 h 165"/>
                  <a:gd name="T64" fmla="*/ 154 w 156"/>
                  <a:gd name="T65" fmla="*/ 78 h 165"/>
                  <a:gd name="T66" fmla="*/ 154 w 156"/>
                  <a:gd name="T67" fmla="*/ 75 h 165"/>
                  <a:gd name="T68" fmla="*/ 156 w 156"/>
                  <a:gd name="T69" fmla="*/ 73 h 165"/>
                  <a:gd name="T70" fmla="*/ 156 w 156"/>
                  <a:gd name="T71" fmla="*/ 68 h 165"/>
                  <a:gd name="T72" fmla="*/ 154 w 156"/>
                  <a:gd name="T73" fmla="*/ 64 h 165"/>
                  <a:gd name="T74" fmla="*/ 154 w 156"/>
                  <a:gd name="T75" fmla="*/ 59 h 165"/>
                  <a:gd name="T76" fmla="*/ 152 w 156"/>
                  <a:gd name="T77" fmla="*/ 54 h 165"/>
                  <a:gd name="T78" fmla="*/ 147 w 156"/>
                  <a:gd name="T79" fmla="*/ 49 h 165"/>
                  <a:gd name="T80" fmla="*/ 144 w 156"/>
                  <a:gd name="T81" fmla="*/ 47 h 165"/>
                  <a:gd name="T82" fmla="*/ 140 w 156"/>
                  <a:gd name="T83" fmla="*/ 45 h 165"/>
                  <a:gd name="T84" fmla="*/ 135 w 156"/>
                  <a:gd name="T85" fmla="*/ 42 h 165"/>
                  <a:gd name="T86" fmla="*/ 130 w 156"/>
                  <a:gd name="T87" fmla="*/ 42 h 165"/>
                  <a:gd name="T88" fmla="*/ 128 w 156"/>
                  <a:gd name="T89" fmla="*/ 42 h 165"/>
                  <a:gd name="T90" fmla="*/ 126 w 156"/>
                  <a:gd name="T91" fmla="*/ 4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6" h="165">
                    <a:moveTo>
                      <a:pt x="126" y="42"/>
                    </a:moveTo>
                    <a:lnTo>
                      <a:pt x="126" y="42"/>
                    </a:lnTo>
                    <a:lnTo>
                      <a:pt x="126" y="42"/>
                    </a:lnTo>
                    <a:lnTo>
                      <a:pt x="123" y="42"/>
                    </a:lnTo>
                    <a:lnTo>
                      <a:pt x="118" y="42"/>
                    </a:lnTo>
                    <a:lnTo>
                      <a:pt x="116" y="42"/>
                    </a:lnTo>
                    <a:lnTo>
                      <a:pt x="111" y="45"/>
                    </a:lnTo>
                    <a:lnTo>
                      <a:pt x="109" y="45"/>
                    </a:lnTo>
                    <a:lnTo>
                      <a:pt x="107" y="45"/>
                    </a:lnTo>
                    <a:lnTo>
                      <a:pt x="102" y="47"/>
                    </a:lnTo>
                    <a:lnTo>
                      <a:pt x="100" y="47"/>
                    </a:lnTo>
                    <a:lnTo>
                      <a:pt x="97" y="49"/>
                    </a:lnTo>
                    <a:lnTo>
                      <a:pt x="95" y="49"/>
                    </a:lnTo>
                    <a:lnTo>
                      <a:pt x="92" y="52"/>
                    </a:lnTo>
                    <a:lnTo>
                      <a:pt x="88" y="54"/>
                    </a:lnTo>
                    <a:lnTo>
                      <a:pt x="85" y="57"/>
                    </a:lnTo>
                    <a:lnTo>
                      <a:pt x="83" y="57"/>
                    </a:lnTo>
                    <a:lnTo>
                      <a:pt x="81" y="59"/>
                    </a:lnTo>
                    <a:lnTo>
                      <a:pt x="78" y="61"/>
                    </a:lnTo>
                    <a:lnTo>
                      <a:pt x="100" y="0"/>
                    </a:lnTo>
                    <a:lnTo>
                      <a:pt x="52" y="0"/>
                    </a:lnTo>
                    <a:lnTo>
                      <a:pt x="0" y="165"/>
                    </a:lnTo>
                    <a:lnTo>
                      <a:pt x="45" y="165"/>
                    </a:lnTo>
                    <a:lnTo>
                      <a:pt x="66" y="99"/>
                    </a:lnTo>
                    <a:lnTo>
                      <a:pt x="66" y="99"/>
                    </a:lnTo>
                    <a:lnTo>
                      <a:pt x="66" y="99"/>
                    </a:lnTo>
                    <a:lnTo>
                      <a:pt x="69" y="97"/>
                    </a:lnTo>
                    <a:lnTo>
                      <a:pt x="69" y="94"/>
                    </a:lnTo>
                    <a:lnTo>
                      <a:pt x="69" y="92"/>
                    </a:lnTo>
                    <a:lnTo>
                      <a:pt x="71" y="90"/>
                    </a:lnTo>
                    <a:lnTo>
                      <a:pt x="71" y="90"/>
                    </a:lnTo>
                    <a:lnTo>
                      <a:pt x="74" y="87"/>
                    </a:lnTo>
                    <a:lnTo>
                      <a:pt x="76" y="85"/>
                    </a:lnTo>
                    <a:lnTo>
                      <a:pt x="76" y="85"/>
                    </a:lnTo>
                    <a:lnTo>
                      <a:pt x="78" y="83"/>
                    </a:lnTo>
                    <a:lnTo>
                      <a:pt x="81" y="83"/>
                    </a:lnTo>
                    <a:lnTo>
                      <a:pt x="83" y="80"/>
                    </a:lnTo>
                    <a:lnTo>
                      <a:pt x="83" y="80"/>
                    </a:lnTo>
                    <a:lnTo>
                      <a:pt x="85" y="78"/>
                    </a:lnTo>
                    <a:lnTo>
                      <a:pt x="88" y="78"/>
                    </a:lnTo>
                    <a:lnTo>
                      <a:pt x="90" y="78"/>
                    </a:lnTo>
                    <a:lnTo>
                      <a:pt x="92" y="78"/>
                    </a:lnTo>
                    <a:lnTo>
                      <a:pt x="95" y="78"/>
                    </a:lnTo>
                    <a:lnTo>
                      <a:pt x="95" y="78"/>
                    </a:lnTo>
                    <a:lnTo>
                      <a:pt x="97" y="78"/>
                    </a:lnTo>
                    <a:lnTo>
                      <a:pt x="97" y="78"/>
                    </a:lnTo>
                    <a:lnTo>
                      <a:pt x="100" y="78"/>
                    </a:lnTo>
                    <a:lnTo>
                      <a:pt x="100" y="78"/>
                    </a:lnTo>
                    <a:lnTo>
                      <a:pt x="100" y="78"/>
                    </a:lnTo>
                    <a:lnTo>
                      <a:pt x="102" y="80"/>
                    </a:lnTo>
                    <a:lnTo>
                      <a:pt x="102" y="80"/>
                    </a:lnTo>
                    <a:lnTo>
                      <a:pt x="102" y="80"/>
                    </a:lnTo>
                    <a:lnTo>
                      <a:pt x="104" y="83"/>
                    </a:lnTo>
                    <a:lnTo>
                      <a:pt x="104" y="83"/>
                    </a:lnTo>
                    <a:lnTo>
                      <a:pt x="104" y="83"/>
                    </a:lnTo>
                    <a:lnTo>
                      <a:pt x="104" y="85"/>
                    </a:lnTo>
                    <a:lnTo>
                      <a:pt x="104" y="85"/>
                    </a:lnTo>
                    <a:lnTo>
                      <a:pt x="104" y="87"/>
                    </a:lnTo>
                    <a:lnTo>
                      <a:pt x="104" y="87"/>
                    </a:lnTo>
                    <a:lnTo>
                      <a:pt x="104" y="90"/>
                    </a:lnTo>
                    <a:lnTo>
                      <a:pt x="104" y="92"/>
                    </a:lnTo>
                    <a:lnTo>
                      <a:pt x="81" y="165"/>
                    </a:lnTo>
                    <a:lnTo>
                      <a:pt x="126" y="165"/>
                    </a:lnTo>
                    <a:lnTo>
                      <a:pt x="154" y="80"/>
                    </a:lnTo>
                    <a:lnTo>
                      <a:pt x="154" y="80"/>
                    </a:lnTo>
                    <a:lnTo>
                      <a:pt x="154" y="78"/>
                    </a:lnTo>
                    <a:lnTo>
                      <a:pt x="154" y="78"/>
                    </a:lnTo>
                    <a:lnTo>
                      <a:pt x="154" y="75"/>
                    </a:lnTo>
                    <a:lnTo>
                      <a:pt x="154" y="73"/>
                    </a:lnTo>
                    <a:lnTo>
                      <a:pt x="156" y="73"/>
                    </a:lnTo>
                    <a:lnTo>
                      <a:pt x="156" y="71"/>
                    </a:lnTo>
                    <a:lnTo>
                      <a:pt x="156" y="68"/>
                    </a:lnTo>
                    <a:lnTo>
                      <a:pt x="156" y="66"/>
                    </a:lnTo>
                    <a:lnTo>
                      <a:pt x="154" y="64"/>
                    </a:lnTo>
                    <a:lnTo>
                      <a:pt x="154" y="61"/>
                    </a:lnTo>
                    <a:lnTo>
                      <a:pt x="154" y="59"/>
                    </a:lnTo>
                    <a:lnTo>
                      <a:pt x="152" y="57"/>
                    </a:lnTo>
                    <a:lnTo>
                      <a:pt x="152" y="54"/>
                    </a:lnTo>
                    <a:lnTo>
                      <a:pt x="149" y="52"/>
                    </a:lnTo>
                    <a:lnTo>
                      <a:pt x="147" y="49"/>
                    </a:lnTo>
                    <a:lnTo>
                      <a:pt x="147" y="49"/>
                    </a:lnTo>
                    <a:lnTo>
                      <a:pt x="144" y="47"/>
                    </a:lnTo>
                    <a:lnTo>
                      <a:pt x="142" y="47"/>
                    </a:lnTo>
                    <a:lnTo>
                      <a:pt x="140" y="45"/>
                    </a:lnTo>
                    <a:lnTo>
                      <a:pt x="137" y="45"/>
                    </a:lnTo>
                    <a:lnTo>
                      <a:pt x="135" y="42"/>
                    </a:lnTo>
                    <a:lnTo>
                      <a:pt x="133" y="42"/>
                    </a:lnTo>
                    <a:lnTo>
                      <a:pt x="130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6" y="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3" name="Freeform 15"/>
              <p:cNvSpPr>
                <a:spLocks noEditPoints="1"/>
              </p:cNvSpPr>
              <p:nvPr/>
            </p:nvSpPr>
            <p:spPr bwMode="auto">
              <a:xfrm>
                <a:off x="217" y="1975"/>
                <a:ext cx="302" cy="30"/>
              </a:xfrm>
              <a:custGeom>
                <a:avLst/>
                <a:gdLst>
                  <a:gd name="T0" fmla="*/ 267 w 302"/>
                  <a:gd name="T1" fmla="*/ 28 h 30"/>
                  <a:gd name="T2" fmla="*/ 253 w 302"/>
                  <a:gd name="T3" fmla="*/ 30 h 30"/>
                  <a:gd name="T4" fmla="*/ 248 w 302"/>
                  <a:gd name="T5" fmla="*/ 23 h 30"/>
                  <a:gd name="T6" fmla="*/ 248 w 302"/>
                  <a:gd name="T7" fmla="*/ 7 h 30"/>
                  <a:gd name="T8" fmla="*/ 255 w 302"/>
                  <a:gd name="T9" fmla="*/ 0 h 30"/>
                  <a:gd name="T10" fmla="*/ 267 w 302"/>
                  <a:gd name="T11" fmla="*/ 0 h 30"/>
                  <a:gd name="T12" fmla="*/ 272 w 302"/>
                  <a:gd name="T13" fmla="*/ 7 h 30"/>
                  <a:gd name="T14" fmla="*/ 262 w 302"/>
                  <a:gd name="T15" fmla="*/ 4 h 30"/>
                  <a:gd name="T16" fmla="*/ 253 w 302"/>
                  <a:gd name="T17" fmla="*/ 7 h 30"/>
                  <a:gd name="T18" fmla="*/ 250 w 302"/>
                  <a:gd name="T19" fmla="*/ 16 h 30"/>
                  <a:gd name="T20" fmla="*/ 255 w 302"/>
                  <a:gd name="T21" fmla="*/ 23 h 30"/>
                  <a:gd name="T22" fmla="*/ 265 w 302"/>
                  <a:gd name="T23" fmla="*/ 26 h 30"/>
                  <a:gd name="T24" fmla="*/ 210 w 302"/>
                  <a:gd name="T25" fmla="*/ 14 h 30"/>
                  <a:gd name="T26" fmla="*/ 215 w 302"/>
                  <a:gd name="T27" fmla="*/ 2 h 30"/>
                  <a:gd name="T28" fmla="*/ 227 w 302"/>
                  <a:gd name="T29" fmla="*/ 0 h 30"/>
                  <a:gd name="T30" fmla="*/ 239 w 302"/>
                  <a:gd name="T31" fmla="*/ 7 h 30"/>
                  <a:gd name="T32" fmla="*/ 239 w 302"/>
                  <a:gd name="T33" fmla="*/ 19 h 30"/>
                  <a:gd name="T34" fmla="*/ 231 w 302"/>
                  <a:gd name="T35" fmla="*/ 30 h 30"/>
                  <a:gd name="T36" fmla="*/ 217 w 302"/>
                  <a:gd name="T37" fmla="*/ 28 h 30"/>
                  <a:gd name="T38" fmla="*/ 210 w 302"/>
                  <a:gd name="T39" fmla="*/ 19 h 30"/>
                  <a:gd name="T40" fmla="*/ 217 w 302"/>
                  <a:gd name="T41" fmla="*/ 21 h 30"/>
                  <a:gd name="T42" fmla="*/ 227 w 302"/>
                  <a:gd name="T43" fmla="*/ 26 h 30"/>
                  <a:gd name="T44" fmla="*/ 231 w 302"/>
                  <a:gd name="T45" fmla="*/ 21 h 30"/>
                  <a:gd name="T46" fmla="*/ 231 w 302"/>
                  <a:gd name="T47" fmla="*/ 9 h 30"/>
                  <a:gd name="T48" fmla="*/ 224 w 302"/>
                  <a:gd name="T49" fmla="*/ 4 h 30"/>
                  <a:gd name="T50" fmla="*/ 217 w 302"/>
                  <a:gd name="T51" fmla="*/ 9 h 30"/>
                  <a:gd name="T52" fmla="*/ 142 w 302"/>
                  <a:gd name="T53" fmla="*/ 21 h 30"/>
                  <a:gd name="T54" fmla="*/ 90 w 302"/>
                  <a:gd name="T55" fmla="*/ 0 h 30"/>
                  <a:gd name="T56" fmla="*/ 97 w 302"/>
                  <a:gd name="T57" fmla="*/ 16 h 30"/>
                  <a:gd name="T58" fmla="*/ 52 w 302"/>
                  <a:gd name="T59" fmla="*/ 11 h 30"/>
                  <a:gd name="T60" fmla="*/ 274 w 302"/>
                  <a:gd name="T61" fmla="*/ 0 h 30"/>
                  <a:gd name="T62" fmla="*/ 189 w 302"/>
                  <a:gd name="T63" fmla="*/ 0 h 30"/>
                  <a:gd name="T64" fmla="*/ 153 w 302"/>
                  <a:gd name="T65" fmla="*/ 11 h 30"/>
                  <a:gd name="T66" fmla="*/ 161 w 302"/>
                  <a:gd name="T67" fmla="*/ 2 h 30"/>
                  <a:gd name="T68" fmla="*/ 175 w 302"/>
                  <a:gd name="T69" fmla="*/ 0 h 30"/>
                  <a:gd name="T70" fmla="*/ 182 w 302"/>
                  <a:gd name="T71" fmla="*/ 9 h 30"/>
                  <a:gd name="T72" fmla="*/ 182 w 302"/>
                  <a:gd name="T73" fmla="*/ 23 h 30"/>
                  <a:gd name="T74" fmla="*/ 172 w 302"/>
                  <a:gd name="T75" fmla="*/ 30 h 30"/>
                  <a:gd name="T76" fmla="*/ 158 w 302"/>
                  <a:gd name="T77" fmla="*/ 28 h 30"/>
                  <a:gd name="T78" fmla="*/ 153 w 302"/>
                  <a:gd name="T79" fmla="*/ 14 h 30"/>
                  <a:gd name="T80" fmla="*/ 163 w 302"/>
                  <a:gd name="T81" fmla="*/ 23 h 30"/>
                  <a:gd name="T82" fmla="*/ 172 w 302"/>
                  <a:gd name="T83" fmla="*/ 26 h 30"/>
                  <a:gd name="T84" fmla="*/ 177 w 302"/>
                  <a:gd name="T85" fmla="*/ 19 h 30"/>
                  <a:gd name="T86" fmla="*/ 175 w 302"/>
                  <a:gd name="T87" fmla="*/ 7 h 30"/>
                  <a:gd name="T88" fmla="*/ 168 w 302"/>
                  <a:gd name="T89" fmla="*/ 4 h 30"/>
                  <a:gd name="T90" fmla="*/ 161 w 302"/>
                  <a:gd name="T91" fmla="*/ 9 h 30"/>
                  <a:gd name="T92" fmla="*/ 83 w 302"/>
                  <a:gd name="T93" fmla="*/ 26 h 30"/>
                  <a:gd name="T94" fmla="*/ 76 w 302"/>
                  <a:gd name="T95" fmla="*/ 30 h 30"/>
                  <a:gd name="T96" fmla="*/ 64 w 302"/>
                  <a:gd name="T97" fmla="*/ 28 h 30"/>
                  <a:gd name="T98" fmla="*/ 57 w 302"/>
                  <a:gd name="T99" fmla="*/ 16 h 30"/>
                  <a:gd name="T100" fmla="*/ 61 w 302"/>
                  <a:gd name="T101" fmla="*/ 2 h 30"/>
                  <a:gd name="T102" fmla="*/ 73 w 302"/>
                  <a:gd name="T103" fmla="*/ 0 h 30"/>
                  <a:gd name="T104" fmla="*/ 83 w 302"/>
                  <a:gd name="T105" fmla="*/ 4 h 30"/>
                  <a:gd name="T106" fmla="*/ 73 w 302"/>
                  <a:gd name="T107" fmla="*/ 4 h 30"/>
                  <a:gd name="T108" fmla="*/ 66 w 302"/>
                  <a:gd name="T109" fmla="*/ 7 h 30"/>
                  <a:gd name="T110" fmla="*/ 61 w 302"/>
                  <a:gd name="T111" fmla="*/ 14 h 30"/>
                  <a:gd name="T112" fmla="*/ 66 w 302"/>
                  <a:gd name="T113" fmla="*/ 23 h 30"/>
                  <a:gd name="T114" fmla="*/ 73 w 302"/>
                  <a:gd name="T115" fmla="*/ 26 h 30"/>
                  <a:gd name="T116" fmla="*/ 0 w 302"/>
                  <a:gd name="T117" fmla="*/ 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2" h="30">
                    <a:moveTo>
                      <a:pt x="260" y="19"/>
                    </a:moveTo>
                    <a:lnTo>
                      <a:pt x="260" y="14"/>
                    </a:lnTo>
                    <a:lnTo>
                      <a:pt x="272" y="14"/>
                    </a:lnTo>
                    <a:lnTo>
                      <a:pt x="272" y="23"/>
                    </a:lnTo>
                    <a:lnTo>
                      <a:pt x="272" y="26"/>
                    </a:lnTo>
                    <a:lnTo>
                      <a:pt x="272" y="30"/>
                    </a:lnTo>
                    <a:lnTo>
                      <a:pt x="267" y="30"/>
                    </a:lnTo>
                    <a:lnTo>
                      <a:pt x="267" y="28"/>
                    </a:lnTo>
                    <a:lnTo>
                      <a:pt x="267" y="28"/>
                    </a:lnTo>
                    <a:lnTo>
                      <a:pt x="265" y="30"/>
                    </a:lnTo>
                    <a:lnTo>
                      <a:pt x="262" y="30"/>
                    </a:lnTo>
                    <a:lnTo>
                      <a:pt x="262" y="30"/>
                    </a:lnTo>
                    <a:lnTo>
                      <a:pt x="262" y="30"/>
                    </a:lnTo>
                    <a:lnTo>
                      <a:pt x="260" y="30"/>
                    </a:lnTo>
                    <a:lnTo>
                      <a:pt x="257" y="30"/>
                    </a:lnTo>
                    <a:lnTo>
                      <a:pt x="255" y="30"/>
                    </a:lnTo>
                    <a:lnTo>
                      <a:pt x="255" y="30"/>
                    </a:lnTo>
                    <a:lnTo>
                      <a:pt x="253" y="30"/>
                    </a:lnTo>
                    <a:lnTo>
                      <a:pt x="253" y="28"/>
                    </a:lnTo>
                    <a:lnTo>
                      <a:pt x="253" y="28"/>
                    </a:lnTo>
                    <a:lnTo>
                      <a:pt x="250" y="28"/>
                    </a:lnTo>
                    <a:lnTo>
                      <a:pt x="250" y="28"/>
                    </a:lnTo>
                    <a:lnTo>
                      <a:pt x="250" y="26"/>
                    </a:lnTo>
                    <a:lnTo>
                      <a:pt x="248" y="26"/>
                    </a:lnTo>
                    <a:lnTo>
                      <a:pt x="248" y="26"/>
                    </a:lnTo>
                    <a:lnTo>
                      <a:pt x="248" y="23"/>
                    </a:lnTo>
                    <a:lnTo>
                      <a:pt x="248" y="23"/>
                    </a:lnTo>
                    <a:lnTo>
                      <a:pt x="246" y="23"/>
                    </a:lnTo>
                    <a:lnTo>
                      <a:pt x="246" y="21"/>
                    </a:lnTo>
                    <a:lnTo>
                      <a:pt x="246" y="19"/>
                    </a:lnTo>
                    <a:lnTo>
                      <a:pt x="246" y="16"/>
                    </a:lnTo>
                    <a:lnTo>
                      <a:pt x="246" y="14"/>
                    </a:lnTo>
                    <a:lnTo>
                      <a:pt x="246" y="11"/>
                    </a:lnTo>
                    <a:lnTo>
                      <a:pt x="246" y="9"/>
                    </a:lnTo>
                    <a:lnTo>
                      <a:pt x="246" y="9"/>
                    </a:lnTo>
                    <a:lnTo>
                      <a:pt x="248" y="7"/>
                    </a:lnTo>
                    <a:lnTo>
                      <a:pt x="248" y="4"/>
                    </a:lnTo>
                    <a:lnTo>
                      <a:pt x="248" y="4"/>
                    </a:lnTo>
                    <a:lnTo>
                      <a:pt x="248" y="4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53" y="0"/>
                    </a:lnTo>
                    <a:lnTo>
                      <a:pt x="253" y="0"/>
                    </a:lnTo>
                    <a:lnTo>
                      <a:pt x="255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72" y="4"/>
                    </a:lnTo>
                    <a:lnTo>
                      <a:pt x="272" y="4"/>
                    </a:lnTo>
                    <a:lnTo>
                      <a:pt x="272" y="7"/>
                    </a:lnTo>
                    <a:lnTo>
                      <a:pt x="272" y="7"/>
                    </a:lnTo>
                    <a:lnTo>
                      <a:pt x="272" y="7"/>
                    </a:lnTo>
                    <a:lnTo>
                      <a:pt x="267" y="9"/>
                    </a:lnTo>
                    <a:lnTo>
                      <a:pt x="267" y="7"/>
                    </a:lnTo>
                    <a:lnTo>
                      <a:pt x="267" y="7"/>
                    </a:lnTo>
                    <a:lnTo>
                      <a:pt x="265" y="7"/>
                    </a:lnTo>
                    <a:lnTo>
                      <a:pt x="265" y="4"/>
                    </a:lnTo>
                    <a:lnTo>
                      <a:pt x="265" y="4"/>
                    </a:lnTo>
                    <a:lnTo>
                      <a:pt x="262" y="4"/>
                    </a:lnTo>
                    <a:lnTo>
                      <a:pt x="262" y="4"/>
                    </a:lnTo>
                    <a:lnTo>
                      <a:pt x="260" y="4"/>
                    </a:lnTo>
                    <a:lnTo>
                      <a:pt x="260" y="4"/>
                    </a:lnTo>
                    <a:lnTo>
                      <a:pt x="257" y="4"/>
                    </a:lnTo>
                    <a:lnTo>
                      <a:pt x="257" y="4"/>
                    </a:lnTo>
                    <a:lnTo>
                      <a:pt x="255" y="4"/>
                    </a:lnTo>
                    <a:lnTo>
                      <a:pt x="255" y="4"/>
                    </a:lnTo>
                    <a:lnTo>
                      <a:pt x="255" y="4"/>
                    </a:lnTo>
                    <a:lnTo>
                      <a:pt x="253" y="7"/>
                    </a:lnTo>
                    <a:lnTo>
                      <a:pt x="253" y="7"/>
                    </a:lnTo>
                    <a:lnTo>
                      <a:pt x="253" y="7"/>
                    </a:lnTo>
                    <a:lnTo>
                      <a:pt x="253" y="9"/>
                    </a:lnTo>
                    <a:lnTo>
                      <a:pt x="253" y="9"/>
                    </a:lnTo>
                    <a:lnTo>
                      <a:pt x="250" y="9"/>
                    </a:lnTo>
                    <a:lnTo>
                      <a:pt x="250" y="11"/>
                    </a:lnTo>
                    <a:lnTo>
                      <a:pt x="250" y="11"/>
                    </a:lnTo>
                    <a:lnTo>
                      <a:pt x="250" y="14"/>
                    </a:lnTo>
                    <a:lnTo>
                      <a:pt x="250" y="14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50" y="19"/>
                    </a:lnTo>
                    <a:lnTo>
                      <a:pt x="250" y="19"/>
                    </a:lnTo>
                    <a:lnTo>
                      <a:pt x="253" y="21"/>
                    </a:lnTo>
                    <a:lnTo>
                      <a:pt x="253" y="21"/>
                    </a:lnTo>
                    <a:lnTo>
                      <a:pt x="253" y="21"/>
                    </a:lnTo>
                    <a:lnTo>
                      <a:pt x="253" y="23"/>
                    </a:lnTo>
                    <a:lnTo>
                      <a:pt x="253" y="23"/>
                    </a:lnTo>
                    <a:lnTo>
                      <a:pt x="255" y="23"/>
                    </a:lnTo>
                    <a:lnTo>
                      <a:pt x="255" y="23"/>
                    </a:lnTo>
                    <a:lnTo>
                      <a:pt x="255" y="23"/>
                    </a:lnTo>
                    <a:lnTo>
                      <a:pt x="257" y="26"/>
                    </a:lnTo>
                    <a:lnTo>
                      <a:pt x="257" y="26"/>
                    </a:lnTo>
                    <a:lnTo>
                      <a:pt x="260" y="26"/>
                    </a:lnTo>
                    <a:lnTo>
                      <a:pt x="260" y="26"/>
                    </a:lnTo>
                    <a:lnTo>
                      <a:pt x="262" y="26"/>
                    </a:lnTo>
                    <a:lnTo>
                      <a:pt x="262" y="26"/>
                    </a:lnTo>
                    <a:lnTo>
                      <a:pt x="265" y="26"/>
                    </a:lnTo>
                    <a:lnTo>
                      <a:pt x="265" y="23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7" y="23"/>
                    </a:lnTo>
                    <a:lnTo>
                      <a:pt x="267" y="23"/>
                    </a:lnTo>
                    <a:lnTo>
                      <a:pt x="267" y="19"/>
                    </a:lnTo>
                    <a:lnTo>
                      <a:pt x="260" y="19"/>
                    </a:lnTo>
                    <a:close/>
                    <a:moveTo>
                      <a:pt x="210" y="14"/>
                    </a:moveTo>
                    <a:lnTo>
                      <a:pt x="210" y="14"/>
                    </a:lnTo>
                    <a:lnTo>
                      <a:pt x="210" y="11"/>
                    </a:lnTo>
                    <a:lnTo>
                      <a:pt x="210" y="11"/>
                    </a:lnTo>
                    <a:lnTo>
                      <a:pt x="210" y="11"/>
                    </a:lnTo>
                    <a:lnTo>
                      <a:pt x="210" y="9"/>
                    </a:lnTo>
                    <a:lnTo>
                      <a:pt x="213" y="7"/>
                    </a:lnTo>
                    <a:lnTo>
                      <a:pt x="213" y="4"/>
                    </a:lnTo>
                    <a:lnTo>
                      <a:pt x="213" y="4"/>
                    </a:lnTo>
                    <a:lnTo>
                      <a:pt x="215" y="4"/>
                    </a:lnTo>
                    <a:lnTo>
                      <a:pt x="215" y="2"/>
                    </a:lnTo>
                    <a:lnTo>
                      <a:pt x="215" y="2"/>
                    </a:lnTo>
                    <a:lnTo>
                      <a:pt x="217" y="2"/>
                    </a:lnTo>
                    <a:lnTo>
                      <a:pt x="217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24" y="0"/>
                    </a:lnTo>
                    <a:lnTo>
                      <a:pt x="227" y="0"/>
                    </a:lnTo>
                    <a:lnTo>
                      <a:pt x="229" y="0"/>
                    </a:lnTo>
                    <a:lnTo>
                      <a:pt x="229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4" y="2"/>
                    </a:lnTo>
                    <a:lnTo>
                      <a:pt x="234" y="2"/>
                    </a:lnTo>
                    <a:lnTo>
                      <a:pt x="236" y="4"/>
                    </a:lnTo>
                    <a:lnTo>
                      <a:pt x="236" y="4"/>
                    </a:lnTo>
                    <a:lnTo>
                      <a:pt x="239" y="7"/>
                    </a:lnTo>
                    <a:lnTo>
                      <a:pt x="239" y="7"/>
                    </a:lnTo>
                    <a:lnTo>
                      <a:pt x="239" y="9"/>
                    </a:lnTo>
                    <a:lnTo>
                      <a:pt x="239" y="9"/>
                    </a:lnTo>
                    <a:lnTo>
                      <a:pt x="241" y="11"/>
                    </a:lnTo>
                    <a:lnTo>
                      <a:pt x="241" y="14"/>
                    </a:lnTo>
                    <a:lnTo>
                      <a:pt x="241" y="14"/>
                    </a:lnTo>
                    <a:lnTo>
                      <a:pt x="241" y="16"/>
                    </a:lnTo>
                    <a:lnTo>
                      <a:pt x="241" y="19"/>
                    </a:lnTo>
                    <a:lnTo>
                      <a:pt x="239" y="19"/>
                    </a:lnTo>
                    <a:lnTo>
                      <a:pt x="239" y="21"/>
                    </a:lnTo>
                    <a:lnTo>
                      <a:pt x="239" y="23"/>
                    </a:lnTo>
                    <a:lnTo>
                      <a:pt x="239" y="23"/>
                    </a:lnTo>
                    <a:lnTo>
                      <a:pt x="236" y="26"/>
                    </a:lnTo>
                    <a:lnTo>
                      <a:pt x="236" y="26"/>
                    </a:lnTo>
                    <a:lnTo>
                      <a:pt x="234" y="28"/>
                    </a:lnTo>
                    <a:lnTo>
                      <a:pt x="234" y="28"/>
                    </a:lnTo>
                    <a:lnTo>
                      <a:pt x="231" y="28"/>
                    </a:lnTo>
                    <a:lnTo>
                      <a:pt x="231" y="30"/>
                    </a:lnTo>
                    <a:lnTo>
                      <a:pt x="229" y="30"/>
                    </a:lnTo>
                    <a:lnTo>
                      <a:pt x="229" y="30"/>
                    </a:lnTo>
                    <a:lnTo>
                      <a:pt x="227" y="30"/>
                    </a:lnTo>
                    <a:lnTo>
                      <a:pt x="224" y="30"/>
                    </a:lnTo>
                    <a:lnTo>
                      <a:pt x="224" y="30"/>
                    </a:lnTo>
                    <a:lnTo>
                      <a:pt x="222" y="30"/>
                    </a:lnTo>
                    <a:lnTo>
                      <a:pt x="220" y="30"/>
                    </a:lnTo>
                    <a:lnTo>
                      <a:pt x="220" y="30"/>
                    </a:lnTo>
                    <a:lnTo>
                      <a:pt x="217" y="28"/>
                    </a:lnTo>
                    <a:lnTo>
                      <a:pt x="217" y="28"/>
                    </a:lnTo>
                    <a:lnTo>
                      <a:pt x="215" y="28"/>
                    </a:lnTo>
                    <a:lnTo>
                      <a:pt x="215" y="26"/>
                    </a:lnTo>
                    <a:lnTo>
                      <a:pt x="213" y="26"/>
                    </a:lnTo>
                    <a:lnTo>
                      <a:pt x="213" y="23"/>
                    </a:lnTo>
                    <a:lnTo>
                      <a:pt x="213" y="23"/>
                    </a:lnTo>
                    <a:lnTo>
                      <a:pt x="210" y="21"/>
                    </a:lnTo>
                    <a:lnTo>
                      <a:pt x="210" y="19"/>
                    </a:lnTo>
                    <a:lnTo>
                      <a:pt x="210" y="19"/>
                    </a:lnTo>
                    <a:lnTo>
                      <a:pt x="210" y="16"/>
                    </a:lnTo>
                    <a:lnTo>
                      <a:pt x="210" y="14"/>
                    </a:lnTo>
                    <a:close/>
                    <a:moveTo>
                      <a:pt x="217" y="14"/>
                    </a:moveTo>
                    <a:lnTo>
                      <a:pt x="217" y="16"/>
                    </a:lnTo>
                    <a:lnTo>
                      <a:pt x="217" y="19"/>
                    </a:lnTo>
                    <a:lnTo>
                      <a:pt x="217" y="19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0" y="23"/>
                    </a:lnTo>
                    <a:lnTo>
                      <a:pt x="220" y="23"/>
                    </a:lnTo>
                    <a:lnTo>
                      <a:pt x="220" y="23"/>
                    </a:lnTo>
                    <a:lnTo>
                      <a:pt x="222" y="23"/>
                    </a:lnTo>
                    <a:lnTo>
                      <a:pt x="222" y="26"/>
                    </a:lnTo>
                    <a:lnTo>
                      <a:pt x="222" y="26"/>
                    </a:lnTo>
                    <a:lnTo>
                      <a:pt x="224" y="26"/>
                    </a:lnTo>
                    <a:lnTo>
                      <a:pt x="224" y="26"/>
                    </a:lnTo>
                    <a:lnTo>
                      <a:pt x="227" y="26"/>
                    </a:lnTo>
                    <a:lnTo>
                      <a:pt x="227" y="26"/>
                    </a:lnTo>
                    <a:lnTo>
                      <a:pt x="229" y="26"/>
                    </a:lnTo>
                    <a:lnTo>
                      <a:pt x="229" y="23"/>
                    </a:lnTo>
                    <a:lnTo>
                      <a:pt x="229" y="23"/>
                    </a:lnTo>
                    <a:lnTo>
                      <a:pt x="231" y="23"/>
                    </a:lnTo>
                    <a:lnTo>
                      <a:pt x="231" y="23"/>
                    </a:lnTo>
                    <a:lnTo>
                      <a:pt x="231" y="21"/>
                    </a:lnTo>
                    <a:lnTo>
                      <a:pt x="231" y="21"/>
                    </a:lnTo>
                    <a:lnTo>
                      <a:pt x="231" y="21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6"/>
                    </a:lnTo>
                    <a:lnTo>
                      <a:pt x="234" y="14"/>
                    </a:lnTo>
                    <a:lnTo>
                      <a:pt x="234" y="11"/>
                    </a:lnTo>
                    <a:lnTo>
                      <a:pt x="234" y="11"/>
                    </a:lnTo>
                    <a:lnTo>
                      <a:pt x="234" y="9"/>
                    </a:lnTo>
                    <a:lnTo>
                      <a:pt x="231" y="9"/>
                    </a:lnTo>
                    <a:lnTo>
                      <a:pt x="231" y="9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29" y="4"/>
                    </a:lnTo>
                    <a:lnTo>
                      <a:pt x="229" y="4"/>
                    </a:lnTo>
                    <a:lnTo>
                      <a:pt x="229" y="4"/>
                    </a:lnTo>
                    <a:lnTo>
                      <a:pt x="227" y="4"/>
                    </a:lnTo>
                    <a:lnTo>
                      <a:pt x="227" y="4"/>
                    </a:lnTo>
                    <a:lnTo>
                      <a:pt x="224" y="4"/>
                    </a:lnTo>
                    <a:lnTo>
                      <a:pt x="224" y="4"/>
                    </a:lnTo>
                    <a:lnTo>
                      <a:pt x="222" y="4"/>
                    </a:lnTo>
                    <a:lnTo>
                      <a:pt x="222" y="4"/>
                    </a:lnTo>
                    <a:lnTo>
                      <a:pt x="222" y="4"/>
                    </a:lnTo>
                    <a:lnTo>
                      <a:pt x="220" y="4"/>
                    </a:lnTo>
                    <a:lnTo>
                      <a:pt x="220" y="7"/>
                    </a:lnTo>
                    <a:lnTo>
                      <a:pt x="220" y="7"/>
                    </a:lnTo>
                    <a:lnTo>
                      <a:pt x="217" y="7"/>
                    </a:lnTo>
                    <a:lnTo>
                      <a:pt x="217" y="9"/>
                    </a:lnTo>
                    <a:lnTo>
                      <a:pt x="217" y="9"/>
                    </a:lnTo>
                    <a:lnTo>
                      <a:pt x="217" y="9"/>
                    </a:lnTo>
                    <a:lnTo>
                      <a:pt x="217" y="11"/>
                    </a:lnTo>
                    <a:lnTo>
                      <a:pt x="217" y="11"/>
                    </a:lnTo>
                    <a:lnTo>
                      <a:pt x="217" y="14"/>
                    </a:lnTo>
                    <a:close/>
                    <a:moveTo>
                      <a:pt x="123" y="30"/>
                    </a:moveTo>
                    <a:lnTo>
                      <a:pt x="123" y="0"/>
                    </a:lnTo>
                    <a:lnTo>
                      <a:pt x="128" y="0"/>
                    </a:lnTo>
                    <a:lnTo>
                      <a:pt x="142" y="2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49" y="30"/>
                    </a:lnTo>
                    <a:lnTo>
                      <a:pt x="142" y="30"/>
                    </a:lnTo>
                    <a:lnTo>
                      <a:pt x="128" y="9"/>
                    </a:lnTo>
                    <a:lnTo>
                      <a:pt x="128" y="30"/>
                    </a:lnTo>
                    <a:lnTo>
                      <a:pt x="123" y="30"/>
                    </a:lnTo>
                    <a:close/>
                    <a:moveTo>
                      <a:pt x="90" y="30"/>
                    </a:moveTo>
                    <a:lnTo>
                      <a:pt x="90" y="0"/>
                    </a:lnTo>
                    <a:lnTo>
                      <a:pt x="97" y="0"/>
                    </a:lnTo>
                    <a:lnTo>
                      <a:pt x="97" y="11"/>
                    </a:lnTo>
                    <a:lnTo>
                      <a:pt x="111" y="11"/>
                    </a:lnTo>
                    <a:lnTo>
                      <a:pt x="111" y="0"/>
                    </a:lnTo>
                    <a:lnTo>
                      <a:pt x="116" y="0"/>
                    </a:lnTo>
                    <a:lnTo>
                      <a:pt x="116" y="30"/>
                    </a:lnTo>
                    <a:lnTo>
                      <a:pt x="111" y="30"/>
                    </a:lnTo>
                    <a:lnTo>
                      <a:pt x="111" y="16"/>
                    </a:lnTo>
                    <a:lnTo>
                      <a:pt x="97" y="16"/>
                    </a:lnTo>
                    <a:lnTo>
                      <a:pt x="97" y="30"/>
                    </a:lnTo>
                    <a:lnTo>
                      <a:pt x="90" y="30"/>
                    </a:lnTo>
                    <a:close/>
                    <a:moveTo>
                      <a:pt x="31" y="30"/>
                    </a:moveTo>
                    <a:lnTo>
                      <a:pt x="31" y="0"/>
                    </a:lnTo>
                    <a:lnTo>
                      <a:pt x="52" y="0"/>
                    </a:lnTo>
                    <a:lnTo>
                      <a:pt x="52" y="4"/>
                    </a:lnTo>
                    <a:lnTo>
                      <a:pt x="35" y="4"/>
                    </a:lnTo>
                    <a:lnTo>
                      <a:pt x="35" y="11"/>
                    </a:lnTo>
                    <a:lnTo>
                      <a:pt x="52" y="11"/>
                    </a:lnTo>
                    <a:lnTo>
                      <a:pt x="52" y="16"/>
                    </a:lnTo>
                    <a:lnTo>
                      <a:pt x="35" y="16"/>
                    </a:lnTo>
                    <a:lnTo>
                      <a:pt x="35" y="26"/>
                    </a:lnTo>
                    <a:lnTo>
                      <a:pt x="52" y="26"/>
                    </a:lnTo>
                    <a:lnTo>
                      <a:pt x="52" y="30"/>
                    </a:lnTo>
                    <a:lnTo>
                      <a:pt x="31" y="30"/>
                    </a:lnTo>
                    <a:close/>
                    <a:moveTo>
                      <a:pt x="286" y="30"/>
                    </a:moveTo>
                    <a:lnTo>
                      <a:pt x="286" y="16"/>
                    </a:lnTo>
                    <a:lnTo>
                      <a:pt x="274" y="0"/>
                    </a:lnTo>
                    <a:lnTo>
                      <a:pt x="281" y="0"/>
                    </a:lnTo>
                    <a:lnTo>
                      <a:pt x="288" y="11"/>
                    </a:lnTo>
                    <a:lnTo>
                      <a:pt x="295" y="0"/>
                    </a:lnTo>
                    <a:lnTo>
                      <a:pt x="302" y="0"/>
                    </a:lnTo>
                    <a:lnTo>
                      <a:pt x="290" y="16"/>
                    </a:lnTo>
                    <a:lnTo>
                      <a:pt x="290" y="30"/>
                    </a:lnTo>
                    <a:lnTo>
                      <a:pt x="286" y="30"/>
                    </a:lnTo>
                    <a:close/>
                    <a:moveTo>
                      <a:pt x="189" y="30"/>
                    </a:moveTo>
                    <a:lnTo>
                      <a:pt x="189" y="0"/>
                    </a:lnTo>
                    <a:lnTo>
                      <a:pt x="194" y="0"/>
                    </a:lnTo>
                    <a:lnTo>
                      <a:pt x="194" y="26"/>
                    </a:lnTo>
                    <a:lnTo>
                      <a:pt x="208" y="26"/>
                    </a:lnTo>
                    <a:lnTo>
                      <a:pt x="208" y="30"/>
                    </a:lnTo>
                    <a:lnTo>
                      <a:pt x="189" y="30"/>
                    </a:lnTo>
                    <a:close/>
                    <a:moveTo>
                      <a:pt x="153" y="14"/>
                    </a:moveTo>
                    <a:lnTo>
                      <a:pt x="153" y="14"/>
                    </a:lnTo>
                    <a:lnTo>
                      <a:pt x="153" y="11"/>
                    </a:lnTo>
                    <a:lnTo>
                      <a:pt x="153" y="11"/>
                    </a:lnTo>
                    <a:lnTo>
                      <a:pt x="153" y="11"/>
                    </a:lnTo>
                    <a:lnTo>
                      <a:pt x="156" y="9"/>
                    </a:lnTo>
                    <a:lnTo>
                      <a:pt x="156" y="7"/>
                    </a:lnTo>
                    <a:lnTo>
                      <a:pt x="156" y="4"/>
                    </a:lnTo>
                    <a:lnTo>
                      <a:pt x="158" y="4"/>
                    </a:lnTo>
                    <a:lnTo>
                      <a:pt x="158" y="4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1" y="2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8" y="0"/>
                    </a:lnTo>
                    <a:lnTo>
                      <a:pt x="170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5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7" y="2"/>
                    </a:lnTo>
                    <a:lnTo>
                      <a:pt x="179" y="2"/>
                    </a:lnTo>
                    <a:lnTo>
                      <a:pt x="179" y="4"/>
                    </a:lnTo>
                    <a:lnTo>
                      <a:pt x="179" y="4"/>
                    </a:lnTo>
                    <a:lnTo>
                      <a:pt x="182" y="7"/>
                    </a:lnTo>
                    <a:lnTo>
                      <a:pt x="182" y="7"/>
                    </a:lnTo>
                    <a:lnTo>
                      <a:pt x="182" y="9"/>
                    </a:lnTo>
                    <a:lnTo>
                      <a:pt x="184" y="9"/>
                    </a:lnTo>
                    <a:lnTo>
                      <a:pt x="184" y="11"/>
                    </a:lnTo>
                    <a:lnTo>
                      <a:pt x="184" y="14"/>
                    </a:lnTo>
                    <a:lnTo>
                      <a:pt x="184" y="14"/>
                    </a:lnTo>
                    <a:lnTo>
                      <a:pt x="184" y="16"/>
                    </a:lnTo>
                    <a:lnTo>
                      <a:pt x="184" y="19"/>
                    </a:lnTo>
                    <a:lnTo>
                      <a:pt x="184" y="19"/>
                    </a:lnTo>
                    <a:lnTo>
                      <a:pt x="182" y="21"/>
                    </a:lnTo>
                    <a:lnTo>
                      <a:pt x="182" y="23"/>
                    </a:lnTo>
                    <a:lnTo>
                      <a:pt x="182" y="23"/>
                    </a:lnTo>
                    <a:lnTo>
                      <a:pt x="179" y="26"/>
                    </a:lnTo>
                    <a:lnTo>
                      <a:pt x="179" y="26"/>
                    </a:lnTo>
                    <a:lnTo>
                      <a:pt x="179" y="28"/>
                    </a:lnTo>
                    <a:lnTo>
                      <a:pt x="177" y="28"/>
                    </a:lnTo>
                    <a:lnTo>
                      <a:pt x="177" y="2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2" y="30"/>
                    </a:lnTo>
                    <a:lnTo>
                      <a:pt x="170" y="30"/>
                    </a:lnTo>
                    <a:lnTo>
                      <a:pt x="170" y="30"/>
                    </a:lnTo>
                    <a:lnTo>
                      <a:pt x="168" y="30"/>
                    </a:lnTo>
                    <a:lnTo>
                      <a:pt x="165" y="30"/>
                    </a:lnTo>
                    <a:lnTo>
                      <a:pt x="165" y="30"/>
                    </a:lnTo>
                    <a:lnTo>
                      <a:pt x="163" y="30"/>
                    </a:lnTo>
                    <a:lnTo>
                      <a:pt x="161" y="28"/>
                    </a:lnTo>
                    <a:lnTo>
                      <a:pt x="161" y="28"/>
                    </a:lnTo>
                    <a:lnTo>
                      <a:pt x="158" y="28"/>
                    </a:lnTo>
                    <a:lnTo>
                      <a:pt x="158" y="26"/>
                    </a:lnTo>
                    <a:lnTo>
                      <a:pt x="158" y="26"/>
                    </a:lnTo>
                    <a:lnTo>
                      <a:pt x="156" y="23"/>
                    </a:lnTo>
                    <a:lnTo>
                      <a:pt x="156" y="23"/>
                    </a:lnTo>
                    <a:lnTo>
                      <a:pt x="156" y="21"/>
                    </a:lnTo>
                    <a:lnTo>
                      <a:pt x="153" y="19"/>
                    </a:lnTo>
                    <a:lnTo>
                      <a:pt x="153" y="19"/>
                    </a:lnTo>
                    <a:lnTo>
                      <a:pt x="153" y="16"/>
                    </a:lnTo>
                    <a:lnTo>
                      <a:pt x="153" y="14"/>
                    </a:lnTo>
                    <a:close/>
                    <a:moveTo>
                      <a:pt x="161" y="14"/>
                    </a:moveTo>
                    <a:lnTo>
                      <a:pt x="161" y="16"/>
                    </a:lnTo>
                    <a:lnTo>
                      <a:pt x="161" y="19"/>
                    </a:lnTo>
                    <a:lnTo>
                      <a:pt x="161" y="19"/>
                    </a:lnTo>
                    <a:lnTo>
                      <a:pt x="161" y="21"/>
                    </a:lnTo>
                    <a:lnTo>
                      <a:pt x="161" y="21"/>
                    </a:lnTo>
                    <a:lnTo>
                      <a:pt x="163" y="21"/>
                    </a:lnTo>
                    <a:lnTo>
                      <a:pt x="163" y="23"/>
                    </a:lnTo>
                    <a:lnTo>
                      <a:pt x="163" y="23"/>
                    </a:lnTo>
                    <a:lnTo>
                      <a:pt x="165" y="23"/>
                    </a:lnTo>
                    <a:lnTo>
                      <a:pt x="165" y="23"/>
                    </a:lnTo>
                    <a:lnTo>
                      <a:pt x="165" y="26"/>
                    </a:lnTo>
                    <a:lnTo>
                      <a:pt x="168" y="26"/>
                    </a:lnTo>
                    <a:lnTo>
                      <a:pt x="168" y="26"/>
                    </a:lnTo>
                    <a:lnTo>
                      <a:pt x="170" y="26"/>
                    </a:lnTo>
                    <a:lnTo>
                      <a:pt x="170" y="26"/>
                    </a:lnTo>
                    <a:lnTo>
                      <a:pt x="170" y="26"/>
                    </a:lnTo>
                    <a:lnTo>
                      <a:pt x="172" y="26"/>
                    </a:lnTo>
                    <a:lnTo>
                      <a:pt x="172" y="23"/>
                    </a:lnTo>
                    <a:lnTo>
                      <a:pt x="175" y="23"/>
                    </a:lnTo>
                    <a:lnTo>
                      <a:pt x="175" y="23"/>
                    </a:lnTo>
                    <a:lnTo>
                      <a:pt x="175" y="23"/>
                    </a:lnTo>
                    <a:lnTo>
                      <a:pt x="175" y="21"/>
                    </a:lnTo>
                    <a:lnTo>
                      <a:pt x="177" y="21"/>
                    </a:lnTo>
                    <a:lnTo>
                      <a:pt x="177" y="21"/>
                    </a:lnTo>
                    <a:lnTo>
                      <a:pt x="177" y="19"/>
                    </a:lnTo>
                    <a:lnTo>
                      <a:pt x="177" y="19"/>
                    </a:lnTo>
                    <a:lnTo>
                      <a:pt x="177" y="16"/>
                    </a:lnTo>
                    <a:lnTo>
                      <a:pt x="177" y="14"/>
                    </a:lnTo>
                    <a:lnTo>
                      <a:pt x="177" y="11"/>
                    </a:lnTo>
                    <a:lnTo>
                      <a:pt x="177" y="11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75" y="7"/>
                    </a:lnTo>
                    <a:lnTo>
                      <a:pt x="175" y="7"/>
                    </a:lnTo>
                    <a:lnTo>
                      <a:pt x="175" y="7"/>
                    </a:lnTo>
                    <a:lnTo>
                      <a:pt x="175" y="4"/>
                    </a:lnTo>
                    <a:lnTo>
                      <a:pt x="172" y="4"/>
                    </a:lnTo>
                    <a:lnTo>
                      <a:pt x="172" y="4"/>
                    </a:lnTo>
                    <a:lnTo>
                      <a:pt x="170" y="4"/>
                    </a:lnTo>
                    <a:lnTo>
                      <a:pt x="170" y="4"/>
                    </a:lnTo>
                    <a:lnTo>
                      <a:pt x="170" y="4"/>
                    </a:lnTo>
                    <a:lnTo>
                      <a:pt x="168" y="4"/>
                    </a:lnTo>
                    <a:lnTo>
                      <a:pt x="168" y="4"/>
                    </a:lnTo>
                    <a:lnTo>
                      <a:pt x="165" y="4"/>
                    </a:lnTo>
                    <a:lnTo>
                      <a:pt x="165" y="4"/>
                    </a:lnTo>
                    <a:lnTo>
                      <a:pt x="163" y="4"/>
                    </a:lnTo>
                    <a:lnTo>
                      <a:pt x="163" y="7"/>
                    </a:lnTo>
                    <a:lnTo>
                      <a:pt x="163" y="7"/>
                    </a:lnTo>
                    <a:lnTo>
                      <a:pt x="163" y="7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1" y="11"/>
                    </a:lnTo>
                    <a:lnTo>
                      <a:pt x="161" y="11"/>
                    </a:lnTo>
                    <a:lnTo>
                      <a:pt x="161" y="14"/>
                    </a:lnTo>
                    <a:close/>
                    <a:moveTo>
                      <a:pt x="78" y="19"/>
                    </a:moveTo>
                    <a:lnTo>
                      <a:pt x="85" y="21"/>
                    </a:lnTo>
                    <a:lnTo>
                      <a:pt x="85" y="21"/>
                    </a:lnTo>
                    <a:lnTo>
                      <a:pt x="83" y="23"/>
                    </a:lnTo>
                    <a:lnTo>
                      <a:pt x="83" y="23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0" y="26"/>
                    </a:lnTo>
                    <a:lnTo>
                      <a:pt x="80" y="28"/>
                    </a:lnTo>
                    <a:lnTo>
                      <a:pt x="80" y="28"/>
                    </a:lnTo>
                    <a:lnTo>
                      <a:pt x="78" y="28"/>
                    </a:lnTo>
                    <a:lnTo>
                      <a:pt x="78" y="28"/>
                    </a:lnTo>
                    <a:lnTo>
                      <a:pt x="76" y="30"/>
                    </a:lnTo>
                    <a:lnTo>
                      <a:pt x="76" y="30"/>
                    </a:lnTo>
                    <a:lnTo>
                      <a:pt x="76" y="30"/>
                    </a:lnTo>
                    <a:lnTo>
                      <a:pt x="73" y="30"/>
                    </a:lnTo>
                    <a:lnTo>
                      <a:pt x="73" y="30"/>
                    </a:lnTo>
                    <a:lnTo>
                      <a:pt x="71" y="30"/>
                    </a:lnTo>
                    <a:lnTo>
                      <a:pt x="68" y="30"/>
                    </a:lnTo>
                    <a:lnTo>
                      <a:pt x="68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4" y="28"/>
                    </a:lnTo>
                    <a:lnTo>
                      <a:pt x="64" y="28"/>
                    </a:lnTo>
                    <a:lnTo>
                      <a:pt x="61" y="28"/>
                    </a:lnTo>
                    <a:lnTo>
                      <a:pt x="61" y="26"/>
                    </a:lnTo>
                    <a:lnTo>
                      <a:pt x="59" y="26"/>
                    </a:lnTo>
                    <a:lnTo>
                      <a:pt x="59" y="23"/>
                    </a:lnTo>
                    <a:lnTo>
                      <a:pt x="59" y="23"/>
                    </a:lnTo>
                    <a:lnTo>
                      <a:pt x="57" y="21"/>
                    </a:lnTo>
                    <a:lnTo>
                      <a:pt x="57" y="19"/>
                    </a:lnTo>
                    <a:lnTo>
                      <a:pt x="57" y="19"/>
                    </a:lnTo>
                    <a:lnTo>
                      <a:pt x="57" y="16"/>
                    </a:lnTo>
                    <a:lnTo>
                      <a:pt x="57" y="14"/>
                    </a:lnTo>
                    <a:lnTo>
                      <a:pt x="57" y="14"/>
                    </a:lnTo>
                    <a:lnTo>
                      <a:pt x="57" y="11"/>
                    </a:lnTo>
                    <a:lnTo>
                      <a:pt x="57" y="9"/>
                    </a:lnTo>
                    <a:lnTo>
                      <a:pt x="57" y="9"/>
                    </a:lnTo>
                    <a:lnTo>
                      <a:pt x="59" y="7"/>
                    </a:lnTo>
                    <a:lnTo>
                      <a:pt x="59" y="4"/>
                    </a:lnTo>
                    <a:lnTo>
                      <a:pt x="59" y="4"/>
                    </a:lnTo>
                    <a:lnTo>
                      <a:pt x="61" y="2"/>
                    </a:lnTo>
                    <a:lnTo>
                      <a:pt x="61" y="2"/>
                    </a:lnTo>
                    <a:lnTo>
                      <a:pt x="64" y="2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3" y="2"/>
                    </a:lnTo>
                    <a:lnTo>
                      <a:pt x="83" y="4"/>
                    </a:lnTo>
                    <a:lnTo>
                      <a:pt x="83" y="7"/>
                    </a:lnTo>
                    <a:lnTo>
                      <a:pt x="85" y="7"/>
                    </a:lnTo>
                    <a:lnTo>
                      <a:pt x="78" y="9"/>
                    </a:lnTo>
                    <a:lnTo>
                      <a:pt x="78" y="9"/>
                    </a:lnTo>
                    <a:lnTo>
                      <a:pt x="78" y="7"/>
                    </a:lnTo>
                    <a:lnTo>
                      <a:pt x="76" y="7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3" y="4"/>
                    </a:lnTo>
                    <a:lnTo>
                      <a:pt x="73" y="4"/>
                    </a:lnTo>
                    <a:lnTo>
                      <a:pt x="71" y="4"/>
                    </a:lnTo>
                    <a:lnTo>
                      <a:pt x="71" y="4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66" y="7"/>
                    </a:lnTo>
                    <a:lnTo>
                      <a:pt x="66" y="7"/>
                    </a:lnTo>
                    <a:lnTo>
                      <a:pt x="64" y="7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1" y="14"/>
                    </a:lnTo>
                    <a:lnTo>
                      <a:pt x="61" y="14"/>
                    </a:lnTo>
                    <a:lnTo>
                      <a:pt x="61" y="16"/>
                    </a:lnTo>
                    <a:lnTo>
                      <a:pt x="64" y="16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4" y="21"/>
                    </a:lnTo>
                    <a:lnTo>
                      <a:pt x="64" y="21"/>
                    </a:lnTo>
                    <a:lnTo>
                      <a:pt x="64" y="21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8" y="23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71" y="26"/>
                    </a:lnTo>
                    <a:lnTo>
                      <a:pt x="71" y="26"/>
                    </a:lnTo>
                    <a:lnTo>
                      <a:pt x="73" y="26"/>
                    </a:lnTo>
                    <a:lnTo>
                      <a:pt x="73" y="26"/>
                    </a:lnTo>
                    <a:lnTo>
                      <a:pt x="76" y="23"/>
                    </a:lnTo>
                    <a:lnTo>
                      <a:pt x="76" y="23"/>
                    </a:lnTo>
                    <a:lnTo>
                      <a:pt x="76" y="23"/>
                    </a:lnTo>
                    <a:lnTo>
                      <a:pt x="78" y="21"/>
                    </a:lnTo>
                    <a:lnTo>
                      <a:pt x="78" y="21"/>
                    </a:lnTo>
                    <a:lnTo>
                      <a:pt x="78" y="19"/>
                    </a:lnTo>
                    <a:close/>
                    <a:moveTo>
                      <a:pt x="9" y="30"/>
                    </a:moveTo>
                    <a:lnTo>
                      <a:pt x="9" y="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4"/>
                    </a:lnTo>
                    <a:lnTo>
                      <a:pt x="16" y="4"/>
                    </a:lnTo>
                    <a:lnTo>
                      <a:pt x="16" y="30"/>
                    </a:lnTo>
                    <a:lnTo>
                      <a:pt x="9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4" name="Freeform 16"/>
              <p:cNvSpPr>
                <a:spLocks noEditPoints="1"/>
              </p:cNvSpPr>
              <p:nvPr/>
            </p:nvSpPr>
            <p:spPr bwMode="auto">
              <a:xfrm>
                <a:off x="73" y="1830"/>
                <a:ext cx="151" cy="123"/>
              </a:xfrm>
              <a:custGeom>
                <a:avLst/>
                <a:gdLst>
                  <a:gd name="T0" fmla="*/ 85 w 151"/>
                  <a:gd name="T1" fmla="*/ 67 h 123"/>
                  <a:gd name="T2" fmla="*/ 73 w 151"/>
                  <a:gd name="T3" fmla="*/ 71 h 123"/>
                  <a:gd name="T4" fmla="*/ 57 w 151"/>
                  <a:gd name="T5" fmla="*/ 76 h 123"/>
                  <a:gd name="T6" fmla="*/ 52 w 151"/>
                  <a:gd name="T7" fmla="*/ 81 h 123"/>
                  <a:gd name="T8" fmla="*/ 47 w 151"/>
                  <a:gd name="T9" fmla="*/ 85 h 123"/>
                  <a:gd name="T10" fmla="*/ 47 w 151"/>
                  <a:gd name="T11" fmla="*/ 90 h 123"/>
                  <a:gd name="T12" fmla="*/ 52 w 151"/>
                  <a:gd name="T13" fmla="*/ 95 h 123"/>
                  <a:gd name="T14" fmla="*/ 57 w 151"/>
                  <a:gd name="T15" fmla="*/ 97 h 123"/>
                  <a:gd name="T16" fmla="*/ 68 w 151"/>
                  <a:gd name="T17" fmla="*/ 95 h 123"/>
                  <a:gd name="T18" fmla="*/ 75 w 151"/>
                  <a:gd name="T19" fmla="*/ 93 h 123"/>
                  <a:gd name="T20" fmla="*/ 85 w 151"/>
                  <a:gd name="T21" fmla="*/ 88 h 123"/>
                  <a:gd name="T22" fmla="*/ 90 w 151"/>
                  <a:gd name="T23" fmla="*/ 81 h 123"/>
                  <a:gd name="T24" fmla="*/ 94 w 151"/>
                  <a:gd name="T25" fmla="*/ 71 h 123"/>
                  <a:gd name="T26" fmla="*/ 83 w 151"/>
                  <a:gd name="T27" fmla="*/ 48 h 123"/>
                  <a:gd name="T28" fmla="*/ 101 w 151"/>
                  <a:gd name="T29" fmla="*/ 43 h 123"/>
                  <a:gd name="T30" fmla="*/ 104 w 151"/>
                  <a:gd name="T31" fmla="*/ 36 h 123"/>
                  <a:gd name="T32" fmla="*/ 101 w 151"/>
                  <a:gd name="T33" fmla="*/ 29 h 123"/>
                  <a:gd name="T34" fmla="*/ 94 w 151"/>
                  <a:gd name="T35" fmla="*/ 26 h 123"/>
                  <a:gd name="T36" fmla="*/ 83 w 151"/>
                  <a:gd name="T37" fmla="*/ 29 h 123"/>
                  <a:gd name="T38" fmla="*/ 73 w 151"/>
                  <a:gd name="T39" fmla="*/ 31 h 123"/>
                  <a:gd name="T40" fmla="*/ 64 w 151"/>
                  <a:gd name="T41" fmla="*/ 41 h 123"/>
                  <a:gd name="T42" fmla="*/ 28 w 151"/>
                  <a:gd name="T43" fmla="*/ 26 h 123"/>
                  <a:gd name="T44" fmla="*/ 35 w 151"/>
                  <a:gd name="T45" fmla="*/ 17 h 123"/>
                  <a:gd name="T46" fmla="*/ 47 w 151"/>
                  <a:gd name="T47" fmla="*/ 10 h 123"/>
                  <a:gd name="T48" fmla="*/ 57 w 151"/>
                  <a:gd name="T49" fmla="*/ 5 h 123"/>
                  <a:gd name="T50" fmla="*/ 71 w 151"/>
                  <a:gd name="T51" fmla="*/ 0 h 123"/>
                  <a:gd name="T52" fmla="*/ 85 w 151"/>
                  <a:gd name="T53" fmla="*/ 0 h 123"/>
                  <a:gd name="T54" fmla="*/ 104 w 151"/>
                  <a:gd name="T55" fmla="*/ 0 h 123"/>
                  <a:gd name="T56" fmla="*/ 120 w 151"/>
                  <a:gd name="T57" fmla="*/ 0 h 123"/>
                  <a:gd name="T58" fmla="*/ 134 w 151"/>
                  <a:gd name="T59" fmla="*/ 5 h 123"/>
                  <a:gd name="T60" fmla="*/ 146 w 151"/>
                  <a:gd name="T61" fmla="*/ 15 h 123"/>
                  <a:gd name="T62" fmla="*/ 151 w 151"/>
                  <a:gd name="T63" fmla="*/ 26 h 123"/>
                  <a:gd name="T64" fmla="*/ 151 w 151"/>
                  <a:gd name="T65" fmla="*/ 38 h 123"/>
                  <a:gd name="T66" fmla="*/ 146 w 151"/>
                  <a:gd name="T67" fmla="*/ 52 h 123"/>
                  <a:gd name="T68" fmla="*/ 132 w 151"/>
                  <a:gd name="T69" fmla="*/ 97 h 123"/>
                  <a:gd name="T70" fmla="*/ 127 w 151"/>
                  <a:gd name="T71" fmla="*/ 116 h 123"/>
                  <a:gd name="T72" fmla="*/ 125 w 151"/>
                  <a:gd name="T73" fmla="*/ 121 h 123"/>
                  <a:gd name="T74" fmla="*/ 85 w 151"/>
                  <a:gd name="T75" fmla="*/ 119 h 123"/>
                  <a:gd name="T76" fmla="*/ 83 w 151"/>
                  <a:gd name="T77" fmla="*/ 112 h 123"/>
                  <a:gd name="T78" fmla="*/ 80 w 151"/>
                  <a:gd name="T79" fmla="*/ 109 h 123"/>
                  <a:gd name="T80" fmla="*/ 68 w 151"/>
                  <a:gd name="T81" fmla="*/ 116 h 123"/>
                  <a:gd name="T82" fmla="*/ 54 w 151"/>
                  <a:gd name="T83" fmla="*/ 121 h 123"/>
                  <a:gd name="T84" fmla="*/ 33 w 151"/>
                  <a:gd name="T85" fmla="*/ 123 h 123"/>
                  <a:gd name="T86" fmla="*/ 21 w 151"/>
                  <a:gd name="T87" fmla="*/ 121 h 123"/>
                  <a:gd name="T88" fmla="*/ 12 w 151"/>
                  <a:gd name="T89" fmla="*/ 119 h 123"/>
                  <a:gd name="T90" fmla="*/ 7 w 151"/>
                  <a:gd name="T91" fmla="*/ 114 h 123"/>
                  <a:gd name="T92" fmla="*/ 2 w 151"/>
                  <a:gd name="T93" fmla="*/ 107 h 123"/>
                  <a:gd name="T94" fmla="*/ 0 w 151"/>
                  <a:gd name="T95" fmla="*/ 100 h 123"/>
                  <a:gd name="T96" fmla="*/ 0 w 151"/>
                  <a:gd name="T97" fmla="*/ 93 h 123"/>
                  <a:gd name="T98" fmla="*/ 2 w 151"/>
                  <a:gd name="T99" fmla="*/ 83 h 123"/>
                  <a:gd name="T100" fmla="*/ 7 w 151"/>
                  <a:gd name="T101" fmla="*/ 76 h 123"/>
                  <a:gd name="T102" fmla="*/ 19 w 151"/>
                  <a:gd name="T103" fmla="*/ 64 h 123"/>
                  <a:gd name="T104" fmla="*/ 40 w 151"/>
                  <a:gd name="T105" fmla="*/ 57 h 123"/>
                  <a:gd name="T106" fmla="*/ 59 w 151"/>
                  <a:gd name="T107" fmla="*/ 52 h 123"/>
                  <a:gd name="T108" fmla="*/ 71 w 151"/>
                  <a:gd name="T109" fmla="*/ 5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1" h="123">
                    <a:moveTo>
                      <a:pt x="97" y="64"/>
                    </a:moveTo>
                    <a:lnTo>
                      <a:pt x="92" y="64"/>
                    </a:lnTo>
                    <a:lnTo>
                      <a:pt x="90" y="67"/>
                    </a:lnTo>
                    <a:lnTo>
                      <a:pt x="87" y="67"/>
                    </a:lnTo>
                    <a:lnTo>
                      <a:pt x="85" y="67"/>
                    </a:lnTo>
                    <a:lnTo>
                      <a:pt x="83" y="69"/>
                    </a:lnTo>
                    <a:lnTo>
                      <a:pt x="80" y="69"/>
                    </a:lnTo>
                    <a:lnTo>
                      <a:pt x="78" y="69"/>
                    </a:lnTo>
                    <a:lnTo>
                      <a:pt x="75" y="69"/>
                    </a:lnTo>
                    <a:lnTo>
                      <a:pt x="73" y="71"/>
                    </a:lnTo>
                    <a:lnTo>
                      <a:pt x="71" y="71"/>
                    </a:lnTo>
                    <a:lnTo>
                      <a:pt x="66" y="71"/>
                    </a:lnTo>
                    <a:lnTo>
                      <a:pt x="61" y="74"/>
                    </a:lnTo>
                    <a:lnTo>
                      <a:pt x="59" y="76"/>
                    </a:lnTo>
                    <a:lnTo>
                      <a:pt x="57" y="76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54" y="78"/>
                    </a:lnTo>
                    <a:lnTo>
                      <a:pt x="52" y="78"/>
                    </a:lnTo>
                    <a:lnTo>
                      <a:pt x="52" y="81"/>
                    </a:lnTo>
                    <a:lnTo>
                      <a:pt x="49" y="81"/>
                    </a:lnTo>
                    <a:lnTo>
                      <a:pt x="49" y="81"/>
                    </a:lnTo>
                    <a:lnTo>
                      <a:pt x="49" y="83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0"/>
                    </a:lnTo>
                    <a:lnTo>
                      <a:pt x="47" y="93"/>
                    </a:lnTo>
                    <a:lnTo>
                      <a:pt x="49" y="93"/>
                    </a:lnTo>
                    <a:lnTo>
                      <a:pt x="49" y="95"/>
                    </a:lnTo>
                    <a:lnTo>
                      <a:pt x="49" y="95"/>
                    </a:lnTo>
                    <a:lnTo>
                      <a:pt x="52" y="95"/>
                    </a:lnTo>
                    <a:lnTo>
                      <a:pt x="52" y="97"/>
                    </a:lnTo>
                    <a:lnTo>
                      <a:pt x="52" y="97"/>
                    </a:lnTo>
                    <a:lnTo>
                      <a:pt x="54" y="97"/>
                    </a:lnTo>
                    <a:lnTo>
                      <a:pt x="57" y="97"/>
                    </a:lnTo>
                    <a:lnTo>
                      <a:pt x="57" y="97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6" y="97"/>
                    </a:lnTo>
                    <a:lnTo>
                      <a:pt x="66" y="97"/>
                    </a:lnTo>
                    <a:lnTo>
                      <a:pt x="68" y="95"/>
                    </a:lnTo>
                    <a:lnTo>
                      <a:pt x="71" y="95"/>
                    </a:lnTo>
                    <a:lnTo>
                      <a:pt x="71" y="95"/>
                    </a:lnTo>
                    <a:lnTo>
                      <a:pt x="73" y="95"/>
                    </a:lnTo>
                    <a:lnTo>
                      <a:pt x="73" y="95"/>
                    </a:lnTo>
                    <a:lnTo>
                      <a:pt x="75" y="93"/>
                    </a:lnTo>
                    <a:lnTo>
                      <a:pt x="78" y="93"/>
                    </a:lnTo>
                    <a:lnTo>
                      <a:pt x="80" y="90"/>
                    </a:lnTo>
                    <a:lnTo>
                      <a:pt x="80" y="90"/>
                    </a:lnTo>
                    <a:lnTo>
                      <a:pt x="83" y="88"/>
                    </a:lnTo>
                    <a:lnTo>
                      <a:pt x="85" y="88"/>
                    </a:lnTo>
                    <a:lnTo>
                      <a:pt x="85" y="85"/>
                    </a:lnTo>
                    <a:lnTo>
                      <a:pt x="85" y="85"/>
                    </a:lnTo>
                    <a:lnTo>
                      <a:pt x="87" y="83"/>
                    </a:lnTo>
                    <a:lnTo>
                      <a:pt x="87" y="83"/>
                    </a:lnTo>
                    <a:lnTo>
                      <a:pt x="90" y="81"/>
                    </a:lnTo>
                    <a:lnTo>
                      <a:pt x="90" y="78"/>
                    </a:lnTo>
                    <a:lnTo>
                      <a:pt x="92" y="76"/>
                    </a:lnTo>
                    <a:lnTo>
                      <a:pt x="92" y="76"/>
                    </a:lnTo>
                    <a:lnTo>
                      <a:pt x="92" y="74"/>
                    </a:lnTo>
                    <a:lnTo>
                      <a:pt x="94" y="71"/>
                    </a:lnTo>
                    <a:lnTo>
                      <a:pt x="97" y="64"/>
                    </a:lnTo>
                    <a:close/>
                    <a:moveTo>
                      <a:pt x="71" y="50"/>
                    </a:moveTo>
                    <a:lnTo>
                      <a:pt x="75" y="50"/>
                    </a:lnTo>
                    <a:lnTo>
                      <a:pt x="80" y="48"/>
                    </a:lnTo>
                    <a:lnTo>
                      <a:pt x="83" y="48"/>
                    </a:lnTo>
                    <a:lnTo>
                      <a:pt x="85" y="48"/>
                    </a:lnTo>
                    <a:lnTo>
                      <a:pt x="90" y="45"/>
                    </a:lnTo>
                    <a:lnTo>
                      <a:pt x="94" y="45"/>
                    </a:lnTo>
                    <a:lnTo>
                      <a:pt x="97" y="43"/>
                    </a:lnTo>
                    <a:lnTo>
                      <a:pt x="101" y="43"/>
                    </a:lnTo>
                    <a:lnTo>
                      <a:pt x="104" y="41"/>
                    </a:lnTo>
                    <a:lnTo>
                      <a:pt x="104" y="41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4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4" y="31"/>
                    </a:lnTo>
                    <a:lnTo>
                      <a:pt x="101" y="29"/>
                    </a:lnTo>
                    <a:lnTo>
                      <a:pt x="99" y="29"/>
                    </a:lnTo>
                    <a:lnTo>
                      <a:pt x="99" y="29"/>
                    </a:lnTo>
                    <a:lnTo>
                      <a:pt x="97" y="29"/>
                    </a:lnTo>
                    <a:lnTo>
                      <a:pt x="94" y="29"/>
                    </a:lnTo>
                    <a:lnTo>
                      <a:pt x="94" y="26"/>
                    </a:lnTo>
                    <a:lnTo>
                      <a:pt x="92" y="26"/>
                    </a:lnTo>
                    <a:lnTo>
                      <a:pt x="90" y="26"/>
                    </a:lnTo>
                    <a:lnTo>
                      <a:pt x="87" y="26"/>
                    </a:lnTo>
                    <a:lnTo>
                      <a:pt x="85" y="26"/>
                    </a:lnTo>
                    <a:lnTo>
                      <a:pt x="83" y="29"/>
                    </a:lnTo>
                    <a:lnTo>
                      <a:pt x="80" y="29"/>
                    </a:lnTo>
                    <a:lnTo>
                      <a:pt x="78" y="29"/>
                    </a:lnTo>
                    <a:lnTo>
                      <a:pt x="75" y="29"/>
                    </a:lnTo>
                    <a:lnTo>
                      <a:pt x="73" y="31"/>
                    </a:lnTo>
                    <a:lnTo>
                      <a:pt x="73" y="31"/>
                    </a:lnTo>
                    <a:lnTo>
                      <a:pt x="71" y="33"/>
                    </a:lnTo>
                    <a:lnTo>
                      <a:pt x="71" y="33"/>
                    </a:lnTo>
                    <a:lnTo>
                      <a:pt x="68" y="36"/>
                    </a:lnTo>
                    <a:lnTo>
                      <a:pt x="66" y="38"/>
                    </a:lnTo>
                    <a:lnTo>
                      <a:pt x="64" y="41"/>
                    </a:lnTo>
                    <a:lnTo>
                      <a:pt x="21" y="36"/>
                    </a:lnTo>
                    <a:lnTo>
                      <a:pt x="23" y="33"/>
                    </a:lnTo>
                    <a:lnTo>
                      <a:pt x="23" y="31"/>
                    </a:lnTo>
                    <a:lnTo>
                      <a:pt x="26" y="29"/>
                    </a:lnTo>
                    <a:lnTo>
                      <a:pt x="28" y="26"/>
                    </a:lnTo>
                    <a:lnTo>
                      <a:pt x="31" y="24"/>
                    </a:lnTo>
                    <a:lnTo>
                      <a:pt x="31" y="22"/>
                    </a:lnTo>
                    <a:lnTo>
                      <a:pt x="33" y="22"/>
                    </a:lnTo>
                    <a:lnTo>
                      <a:pt x="35" y="19"/>
                    </a:lnTo>
                    <a:lnTo>
                      <a:pt x="35" y="17"/>
                    </a:lnTo>
                    <a:lnTo>
                      <a:pt x="38" y="17"/>
                    </a:lnTo>
                    <a:lnTo>
                      <a:pt x="40" y="15"/>
                    </a:lnTo>
                    <a:lnTo>
                      <a:pt x="42" y="12"/>
                    </a:lnTo>
                    <a:lnTo>
                      <a:pt x="45" y="12"/>
                    </a:lnTo>
                    <a:lnTo>
                      <a:pt x="47" y="10"/>
                    </a:lnTo>
                    <a:lnTo>
                      <a:pt x="47" y="10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4" y="5"/>
                    </a:lnTo>
                    <a:lnTo>
                      <a:pt x="57" y="5"/>
                    </a:lnTo>
                    <a:lnTo>
                      <a:pt x="59" y="5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9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0" y="0"/>
                    </a:lnTo>
                    <a:lnTo>
                      <a:pt x="123" y="0"/>
                    </a:lnTo>
                    <a:lnTo>
                      <a:pt x="127" y="3"/>
                    </a:lnTo>
                    <a:lnTo>
                      <a:pt x="130" y="3"/>
                    </a:lnTo>
                    <a:lnTo>
                      <a:pt x="132" y="3"/>
                    </a:lnTo>
                    <a:lnTo>
                      <a:pt x="134" y="5"/>
                    </a:lnTo>
                    <a:lnTo>
                      <a:pt x="137" y="5"/>
                    </a:lnTo>
                    <a:lnTo>
                      <a:pt x="139" y="7"/>
                    </a:lnTo>
                    <a:lnTo>
                      <a:pt x="142" y="10"/>
                    </a:lnTo>
                    <a:lnTo>
                      <a:pt x="144" y="12"/>
                    </a:lnTo>
                    <a:lnTo>
                      <a:pt x="146" y="15"/>
                    </a:lnTo>
                    <a:lnTo>
                      <a:pt x="146" y="17"/>
                    </a:lnTo>
                    <a:lnTo>
                      <a:pt x="149" y="19"/>
                    </a:lnTo>
                    <a:lnTo>
                      <a:pt x="149" y="22"/>
                    </a:lnTo>
                    <a:lnTo>
                      <a:pt x="151" y="24"/>
                    </a:lnTo>
                    <a:lnTo>
                      <a:pt x="151" y="26"/>
                    </a:lnTo>
                    <a:lnTo>
                      <a:pt x="151" y="29"/>
                    </a:lnTo>
                    <a:lnTo>
                      <a:pt x="151" y="33"/>
                    </a:lnTo>
                    <a:lnTo>
                      <a:pt x="151" y="33"/>
                    </a:lnTo>
                    <a:lnTo>
                      <a:pt x="151" y="36"/>
                    </a:lnTo>
                    <a:lnTo>
                      <a:pt x="151" y="38"/>
                    </a:lnTo>
                    <a:lnTo>
                      <a:pt x="151" y="38"/>
                    </a:lnTo>
                    <a:lnTo>
                      <a:pt x="151" y="41"/>
                    </a:lnTo>
                    <a:lnTo>
                      <a:pt x="151" y="43"/>
                    </a:lnTo>
                    <a:lnTo>
                      <a:pt x="149" y="48"/>
                    </a:lnTo>
                    <a:lnTo>
                      <a:pt x="146" y="52"/>
                    </a:lnTo>
                    <a:lnTo>
                      <a:pt x="144" y="59"/>
                    </a:lnTo>
                    <a:lnTo>
                      <a:pt x="142" y="67"/>
                    </a:lnTo>
                    <a:lnTo>
                      <a:pt x="139" y="76"/>
                    </a:lnTo>
                    <a:lnTo>
                      <a:pt x="137" y="85"/>
                    </a:lnTo>
                    <a:lnTo>
                      <a:pt x="132" y="97"/>
                    </a:lnTo>
                    <a:lnTo>
                      <a:pt x="127" y="109"/>
                    </a:lnTo>
                    <a:lnTo>
                      <a:pt x="127" y="112"/>
                    </a:lnTo>
                    <a:lnTo>
                      <a:pt x="127" y="112"/>
                    </a:lnTo>
                    <a:lnTo>
                      <a:pt x="127" y="114"/>
                    </a:lnTo>
                    <a:lnTo>
                      <a:pt x="127" y="116"/>
                    </a:lnTo>
                    <a:lnTo>
                      <a:pt x="127" y="116"/>
                    </a:lnTo>
                    <a:lnTo>
                      <a:pt x="127" y="119"/>
                    </a:lnTo>
                    <a:lnTo>
                      <a:pt x="127" y="119"/>
                    </a:lnTo>
                    <a:lnTo>
                      <a:pt x="130" y="121"/>
                    </a:lnTo>
                    <a:lnTo>
                      <a:pt x="125" y="121"/>
                    </a:lnTo>
                    <a:lnTo>
                      <a:pt x="116" y="121"/>
                    </a:lnTo>
                    <a:lnTo>
                      <a:pt x="94" y="121"/>
                    </a:lnTo>
                    <a:lnTo>
                      <a:pt x="85" y="121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3" y="116"/>
                    </a:lnTo>
                    <a:lnTo>
                      <a:pt x="83" y="116"/>
                    </a:lnTo>
                    <a:lnTo>
                      <a:pt x="83" y="114"/>
                    </a:lnTo>
                    <a:lnTo>
                      <a:pt x="83" y="112"/>
                    </a:lnTo>
                    <a:lnTo>
                      <a:pt x="83" y="109"/>
                    </a:lnTo>
                    <a:lnTo>
                      <a:pt x="83" y="109"/>
                    </a:lnTo>
                    <a:lnTo>
                      <a:pt x="83" y="107"/>
                    </a:lnTo>
                    <a:lnTo>
                      <a:pt x="85" y="107"/>
                    </a:lnTo>
                    <a:lnTo>
                      <a:pt x="80" y="109"/>
                    </a:lnTo>
                    <a:lnTo>
                      <a:pt x="78" y="112"/>
                    </a:lnTo>
                    <a:lnTo>
                      <a:pt x="75" y="112"/>
                    </a:lnTo>
                    <a:lnTo>
                      <a:pt x="71" y="114"/>
                    </a:lnTo>
                    <a:lnTo>
                      <a:pt x="68" y="116"/>
                    </a:lnTo>
                    <a:lnTo>
                      <a:pt x="68" y="116"/>
                    </a:lnTo>
                    <a:lnTo>
                      <a:pt x="66" y="116"/>
                    </a:lnTo>
                    <a:lnTo>
                      <a:pt x="64" y="119"/>
                    </a:lnTo>
                    <a:lnTo>
                      <a:pt x="61" y="119"/>
                    </a:lnTo>
                    <a:lnTo>
                      <a:pt x="57" y="121"/>
                    </a:lnTo>
                    <a:lnTo>
                      <a:pt x="54" y="121"/>
                    </a:lnTo>
                    <a:lnTo>
                      <a:pt x="49" y="121"/>
                    </a:lnTo>
                    <a:lnTo>
                      <a:pt x="45" y="123"/>
                    </a:lnTo>
                    <a:lnTo>
                      <a:pt x="42" y="123"/>
                    </a:lnTo>
                    <a:lnTo>
                      <a:pt x="38" y="123"/>
                    </a:lnTo>
                    <a:lnTo>
                      <a:pt x="33" y="123"/>
                    </a:lnTo>
                    <a:lnTo>
                      <a:pt x="31" y="123"/>
                    </a:lnTo>
                    <a:lnTo>
                      <a:pt x="28" y="123"/>
                    </a:lnTo>
                    <a:lnTo>
                      <a:pt x="26" y="123"/>
                    </a:lnTo>
                    <a:lnTo>
                      <a:pt x="23" y="123"/>
                    </a:lnTo>
                    <a:lnTo>
                      <a:pt x="21" y="121"/>
                    </a:lnTo>
                    <a:lnTo>
                      <a:pt x="19" y="121"/>
                    </a:lnTo>
                    <a:lnTo>
                      <a:pt x="16" y="121"/>
                    </a:lnTo>
                    <a:lnTo>
                      <a:pt x="16" y="121"/>
                    </a:lnTo>
                    <a:lnTo>
                      <a:pt x="14" y="119"/>
                    </a:lnTo>
                    <a:lnTo>
                      <a:pt x="12" y="119"/>
                    </a:lnTo>
                    <a:lnTo>
                      <a:pt x="12" y="119"/>
                    </a:lnTo>
                    <a:lnTo>
                      <a:pt x="9" y="116"/>
                    </a:lnTo>
                    <a:lnTo>
                      <a:pt x="9" y="116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5" y="112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2" y="107"/>
                    </a:lnTo>
                    <a:lnTo>
                      <a:pt x="2" y="104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0" y="90"/>
                    </a:lnTo>
                    <a:lnTo>
                      <a:pt x="2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7" y="76"/>
                    </a:lnTo>
                    <a:lnTo>
                      <a:pt x="9" y="74"/>
                    </a:lnTo>
                    <a:lnTo>
                      <a:pt x="12" y="71"/>
                    </a:lnTo>
                    <a:lnTo>
                      <a:pt x="14" y="69"/>
                    </a:lnTo>
                    <a:lnTo>
                      <a:pt x="16" y="67"/>
                    </a:lnTo>
                    <a:lnTo>
                      <a:pt x="19" y="64"/>
                    </a:lnTo>
                    <a:lnTo>
                      <a:pt x="23" y="62"/>
                    </a:lnTo>
                    <a:lnTo>
                      <a:pt x="26" y="62"/>
                    </a:lnTo>
                    <a:lnTo>
                      <a:pt x="31" y="59"/>
                    </a:lnTo>
                    <a:lnTo>
                      <a:pt x="35" y="57"/>
                    </a:lnTo>
                    <a:lnTo>
                      <a:pt x="40" y="57"/>
                    </a:lnTo>
                    <a:lnTo>
                      <a:pt x="45" y="55"/>
                    </a:lnTo>
                    <a:lnTo>
                      <a:pt x="49" y="55"/>
                    </a:lnTo>
                    <a:lnTo>
                      <a:pt x="54" y="52"/>
                    </a:lnTo>
                    <a:lnTo>
                      <a:pt x="57" y="52"/>
                    </a:lnTo>
                    <a:lnTo>
                      <a:pt x="59" y="52"/>
                    </a:lnTo>
                    <a:lnTo>
                      <a:pt x="61" y="52"/>
                    </a:lnTo>
                    <a:lnTo>
                      <a:pt x="64" y="52"/>
                    </a:lnTo>
                    <a:lnTo>
                      <a:pt x="66" y="50"/>
                    </a:lnTo>
                    <a:lnTo>
                      <a:pt x="68" y="50"/>
                    </a:lnTo>
                    <a:lnTo>
                      <a:pt x="71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5" name="Freeform 17"/>
              <p:cNvSpPr>
                <a:spLocks noEditPoints="1"/>
              </p:cNvSpPr>
              <p:nvPr/>
            </p:nvSpPr>
            <p:spPr bwMode="auto">
              <a:xfrm>
                <a:off x="609" y="1830"/>
                <a:ext cx="151" cy="123"/>
              </a:xfrm>
              <a:custGeom>
                <a:avLst/>
                <a:gdLst>
                  <a:gd name="T0" fmla="*/ 85 w 151"/>
                  <a:gd name="T1" fmla="*/ 67 h 123"/>
                  <a:gd name="T2" fmla="*/ 73 w 151"/>
                  <a:gd name="T3" fmla="*/ 71 h 123"/>
                  <a:gd name="T4" fmla="*/ 57 w 151"/>
                  <a:gd name="T5" fmla="*/ 76 h 123"/>
                  <a:gd name="T6" fmla="*/ 52 w 151"/>
                  <a:gd name="T7" fmla="*/ 81 h 123"/>
                  <a:gd name="T8" fmla="*/ 47 w 151"/>
                  <a:gd name="T9" fmla="*/ 85 h 123"/>
                  <a:gd name="T10" fmla="*/ 47 w 151"/>
                  <a:gd name="T11" fmla="*/ 90 h 123"/>
                  <a:gd name="T12" fmla="*/ 50 w 151"/>
                  <a:gd name="T13" fmla="*/ 95 h 123"/>
                  <a:gd name="T14" fmla="*/ 57 w 151"/>
                  <a:gd name="T15" fmla="*/ 97 h 123"/>
                  <a:gd name="T16" fmla="*/ 71 w 151"/>
                  <a:gd name="T17" fmla="*/ 95 h 123"/>
                  <a:gd name="T18" fmla="*/ 83 w 151"/>
                  <a:gd name="T19" fmla="*/ 88 h 123"/>
                  <a:gd name="T20" fmla="*/ 92 w 151"/>
                  <a:gd name="T21" fmla="*/ 76 h 123"/>
                  <a:gd name="T22" fmla="*/ 76 w 151"/>
                  <a:gd name="T23" fmla="*/ 50 h 123"/>
                  <a:gd name="T24" fmla="*/ 95 w 151"/>
                  <a:gd name="T25" fmla="*/ 45 h 123"/>
                  <a:gd name="T26" fmla="*/ 104 w 151"/>
                  <a:gd name="T27" fmla="*/ 38 h 123"/>
                  <a:gd name="T28" fmla="*/ 104 w 151"/>
                  <a:gd name="T29" fmla="*/ 31 h 123"/>
                  <a:gd name="T30" fmla="*/ 95 w 151"/>
                  <a:gd name="T31" fmla="*/ 29 h 123"/>
                  <a:gd name="T32" fmla="*/ 83 w 151"/>
                  <a:gd name="T33" fmla="*/ 29 h 123"/>
                  <a:gd name="T34" fmla="*/ 73 w 151"/>
                  <a:gd name="T35" fmla="*/ 31 h 123"/>
                  <a:gd name="T36" fmla="*/ 64 w 151"/>
                  <a:gd name="T37" fmla="*/ 41 h 123"/>
                  <a:gd name="T38" fmla="*/ 28 w 151"/>
                  <a:gd name="T39" fmla="*/ 26 h 123"/>
                  <a:gd name="T40" fmla="*/ 36 w 151"/>
                  <a:gd name="T41" fmla="*/ 17 h 123"/>
                  <a:gd name="T42" fmla="*/ 47 w 151"/>
                  <a:gd name="T43" fmla="*/ 10 h 123"/>
                  <a:gd name="T44" fmla="*/ 57 w 151"/>
                  <a:gd name="T45" fmla="*/ 5 h 123"/>
                  <a:gd name="T46" fmla="*/ 71 w 151"/>
                  <a:gd name="T47" fmla="*/ 0 h 123"/>
                  <a:gd name="T48" fmla="*/ 85 w 151"/>
                  <a:gd name="T49" fmla="*/ 0 h 123"/>
                  <a:gd name="T50" fmla="*/ 102 w 151"/>
                  <a:gd name="T51" fmla="*/ 0 h 123"/>
                  <a:gd name="T52" fmla="*/ 121 w 151"/>
                  <a:gd name="T53" fmla="*/ 0 h 123"/>
                  <a:gd name="T54" fmla="*/ 135 w 151"/>
                  <a:gd name="T55" fmla="*/ 5 h 123"/>
                  <a:gd name="T56" fmla="*/ 144 w 151"/>
                  <a:gd name="T57" fmla="*/ 15 h 123"/>
                  <a:gd name="T58" fmla="*/ 151 w 151"/>
                  <a:gd name="T59" fmla="*/ 26 h 123"/>
                  <a:gd name="T60" fmla="*/ 151 w 151"/>
                  <a:gd name="T61" fmla="*/ 38 h 123"/>
                  <a:gd name="T62" fmla="*/ 142 w 151"/>
                  <a:gd name="T63" fmla="*/ 67 h 123"/>
                  <a:gd name="T64" fmla="*/ 128 w 151"/>
                  <a:gd name="T65" fmla="*/ 112 h 123"/>
                  <a:gd name="T66" fmla="*/ 128 w 151"/>
                  <a:gd name="T67" fmla="*/ 119 h 123"/>
                  <a:gd name="T68" fmla="*/ 92 w 151"/>
                  <a:gd name="T69" fmla="*/ 121 h 123"/>
                  <a:gd name="T70" fmla="*/ 83 w 151"/>
                  <a:gd name="T71" fmla="*/ 116 h 123"/>
                  <a:gd name="T72" fmla="*/ 83 w 151"/>
                  <a:gd name="T73" fmla="*/ 109 h 123"/>
                  <a:gd name="T74" fmla="*/ 76 w 151"/>
                  <a:gd name="T75" fmla="*/ 112 h 123"/>
                  <a:gd name="T76" fmla="*/ 64 w 151"/>
                  <a:gd name="T77" fmla="*/ 119 h 123"/>
                  <a:gd name="T78" fmla="*/ 45 w 151"/>
                  <a:gd name="T79" fmla="*/ 123 h 123"/>
                  <a:gd name="T80" fmla="*/ 28 w 151"/>
                  <a:gd name="T81" fmla="*/ 123 h 123"/>
                  <a:gd name="T82" fmla="*/ 17 w 151"/>
                  <a:gd name="T83" fmla="*/ 121 h 123"/>
                  <a:gd name="T84" fmla="*/ 10 w 151"/>
                  <a:gd name="T85" fmla="*/ 116 h 123"/>
                  <a:gd name="T86" fmla="*/ 5 w 151"/>
                  <a:gd name="T87" fmla="*/ 112 h 123"/>
                  <a:gd name="T88" fmla="*/ 2 w 151"/>
                  <a:gd name="T89" fmla="*/ 104 h 123"/>
                  <a:gd name="T90" fmla="*/ 0 w 151"/>
                  <a:gd name="T91" fmla="*/ 97 h 123"/>
                  <a:gd name="T92" fmla="*/ 0 w 151"/>
                  <a:gd name="T93" fmla="*/ 88 h 123"/>
                  <a:gd name="T94" fmla="*/ 5 w 151"/>
                  <a:gd name="T95" fmla="*/ 81 h 123"/>
                  <a:gd name="T96" fmla="*/ 12 w 151"/>
                  <a:gd name="T97" fmla="*/ 71 h 123"/>
                  <a:gd name="T98" fmla="*/ 26 w 151"/>
                  <a:gd name="T99" fmla="*/ 62 h 123"/>
                  <a:gd name="T100" fmla="*/ 50 w 151"/>
                  <a:gd name="T101" fmla="*/ 55 h 123"/>
                  <a:gd name="T102" fmla="*/ 64 w 151"/>
                  <a:gd name="T103" fmla="*/ 5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1" h="123">
                    <a:moveTo>
                      <a:pt x="95" y="64"/>
                    </a:moveTo>
                    <a:lnTo>
                      <a:pt x="92" y="64"/>
                    </a:lnTo>
                    <a:lnTo>
                      <a:pt x="90" y="67"/>
                    </a:lnTo>
                    <a:lnTo>
                      <a:pt x="87" y="67"/>
                    </a:lnTo>
                    <a:lnTo>
                      <a:pt x="85" y="67"/>
                    </a:lnTo>
                    <a:lnTo>
                      <a:pt x="83" y="69"/>
                    </a:lnTo>
                    <a:lnTo>
                      <a:pt x="80" y="69"/>
                    </a:lnTo>
                    <a:lnTo>
                      <a:pt x="78" y="69"/>
                    </a:lnTo>
                    <a:lnTo>
                      <a:pt x="76" y="69"/>
                    </a:lnTo>
                    <a:lnTo>
                      <a:pt x="73" y="71"/>
                    </a:lnTo>
                    <a:lnTo>
                      <a:pt x="71" y="71"/>
                    </a:lnTo>
                    <a:lnTo>
                      <a:pt x="66" y="71"/>
                    </a:lnTo>
                    <a:lnTo>
                      <a:pt x="61" y="74"/>
                    </a:lnTo>
                    <a:lnTo>
                      <a:pt x="59" y="76"/>
                    </a:lnTo>
                    <a:lnTo>
                      <a:pt x="57" y="76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54" y="78"/>
                    </a:lnTo>
                    <a:lnTo>
                      <a:pt x="52" y="78"/>
                    </a:lnTo>
                    <a:lnTo>
                      <a:pt x="52" y="81"/>
                    </a:lnTo>
                    <a:lnTo>
                      <a:pt x="50" y="81"/>
                    </a:lnTo>
                    <a:lnTo>
                      <a:pt x="50" y="81"/>
                    </a:lnTo>
                    <a:lnTo>
                      <a:pt x="50" y="83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0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50" y="95"/>
                    </a:lnTo>
                    <a:lnTo>
                      <a:pt x="50" y="95"/>
                    </a:lnTo>
                    <a:lnTo>
                      <a:pt x="50" y="95"/>
                    </a:lnTo>
                    <a:lnTo>
                      <a:pt x="52" y="97"/>
                    </a:lnTo>
                    <a:lnTo>
                      <a:pt x="52" y="97"/>
                    </a:lnTo>
                    <a:lnTo>
                      <a:pt x="54" y="97"/>
                    </a:lnTo>
                    <a:lnTo>
                      <a:pt x="57" y="97"/>
                    </a:lnTo>
                    <a:lnTo>
                      <a:pt x="57" y="97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6" y="97"/>
                    </a:lnTo>
                    <a:lnTo>
                      <a:pt x="69" y="97"/>
                    </a:lnTo>
                    <a:lnTo>
                      <a:pt x="71" y="95"/>
                    </a:lnTo>
                    <a:lnTo>
                      <a:pt x="73" y="95"/>
                    </a:lnTo>
                    <a:lnTo>
                      <a:pt x="76" y="93"/>
                    </a:lnTo>
                    <a:lnTo>
                      <a:pt x="78" y="93"/>
                    </a:lnTo>
                    <a:lnTo>
                      <a:pt x="80" y="90"/>
                    </a:lnTo>
                    <a:lnTo>
                      <a:pt x="83" y="88"/>
                    </a:lnTo>
                    <a:lnTo>
                      <a:pt x="85" y="85"/>
                    </a:lnTo>
                    <a:lnTo>
                      <a:pt x="87" y="83"/>
                    </a:lnTo>
                    <a:lnTo>
                      <a:pt x="87" y="81"/>
                    </a:lnTo>
                    <a:lnTo>
                      <a:pt x="90" y="78"/>
                    </a:lnTo>
                    <a:lnTo>
                      <a:pt x="92" y="76"/>
                    </a:lnTo>
                    <a:lnTo>
                      <a:pt x="92" y="74"/>
                    </a:lnTo>
                    <a:lnTo>
                      <a:pt x="95" y="71"/>
                    </a:lnTo>
                    <a:lnTo>
                      <a:pt x="95" y="64"/>
                    </a:lnTo>
                    <a:close/>
                    <a:moveTo>
                      <a:pt x="71" y="50"/>
                    </a:moveTo>
                    <a:lnTo>
                      <a:pt x="76" y="50"/>
                    </a:lnTo>
                    <a:lnTo>
                      <a:pt x="80" y="48"/>
                    </a:lnTo>
                    <a:lnTo>
                      <a:pt x="83" y="48"/>
                    </a:lnTo>
                    <a:lnTo>
                      <a:pt x="85" y="48"/>
                    </a:lnTo>
                    <a:lnTo>
                      <a:pt x="90" y="45"/>
                    </a:lnTo>
                    <a:lnTo>
                      <a:pt x="95" y="45"/>
                    </a:lnTo>
                    <a:lnTo>
                      <a:pt x="97" y="43"/>
                    </a:lnTo>
                    <a:lnTo>
                      <a:pt x="102" y="43"/>
                    </a:lnTo>
                    <a:lnTo>
                      <a:pt x="104" y="41"/>
                    </a:lnTo>
                    <a:lnTo>
                      <a:pt x="104" y="41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4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2" y="31"/>
                    </a:lnTo>
                    <a:lnTo>
                      <a:pt x="102" y="29"/>
                    </a:lnTo>
                    <a:lnTo>
                      <a:pt x="99" y="29"/>
                    </a:lnTo>
                    <a:lnTo>
                      <a:pt x="97" y="29"/>
                    </a:lnTo>
                    <a:lnTo>
                      <a:pt x="95" y="29"/>
                    </a:lnTo>
                    <a:lnTo>
                      <a:pt x="92" y="26"/>
                    </a:lnTo>
                    <a:lnTo>
                      <a:pt x="90" y="26"/>
                    </a:lnTo>
                    <a:lnTo>
                      <a:pt x="87" y="26"/>
                    </a:lnTo>
                    <a:lnTo>
                      <a:pt x="85" y="26"/>
                    </a:lnTo>
                    <a:lnTo>
                      <a:pt x="83" y="29"/>
                    </a:lnTo>
                    <a:lnTo>
                      <a:pt x="80" y="29"/>
                    </a:lnTo>
                    <a:lnTo>
                      <a:pt x="78" y="29"/>
                    </a:lnTo>
                    <a:lnTo>
                      <a:pt x="76" y="29"/>
                    </a:lnTo>
                    <a:lnTo>
                      <a:pt x="73" y="31"/>
                    </a:lnTo>
                    <a:lnTo>
                      <a:pt x="73" y="31"/>
                    </a:lnTo>
                    <a:lnTo>
                      <a:pt x="71" y="33"/>
                    </a:lnTo>
                    <a:lnTo>
                      <a:pt x="69" y="33"/>
                    </a:lnTo>
                    <a:lnTo>
                      <a:pt x="69" y="36"/>
                    </a:lnTo>
                    <a:lnTo>
                      <a:pt x="66" y="38"/>
                    </a:lnTo>
                    <a:lnTo>
                      <a:pt x="64" y="41"/>
                    </a:lnTo>
                    <a:lnTo>
                      <a:pt x="21" y="36"/>
                    </a:lnTo>
                    <a:lnTo>
                      <a:pt x="24" y="33"/>
                    </a:lnTo>
                    <a:lnTo>
                      <a:pt x="24" y="31"/>
                    </a:lnTo>
                    <a:lnTo>
                      <a:pt x="26" y="29"/>
                    </a:lnTo>
                    <a:lnTo>
                      <a:pt x="28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3" y="22"/>
                    </a:lnTo>
                    <a:lnTo>
                      <a:pt x="36" y="19"/>
                    </a:lnTo>
                    <a:lnTo>
                      <a:pt x="36" y="17"/>
                    </a:lnTo>
                    <a:lnTo>
                      <a:pt x="38" y="17"/>
                    </a:lnTo>
                    <a:lnTo>
                      <a:pt x="40" y="15"/>
                    </a:lnTo>
                    <a:lnTo>
                      <a:pt x="43" y="12"/>
                    </a:lnTo>
                    <a:lnTo>
                      <a:pt x="45" y="12"/>
                    </a:lnTo>
                    <a:lnTo>
                      <a:pt x="47" y="10"/>
                    </a:lnTo>
                    <a:lnTo>
                      <a:pt x="47" y="10"/>
                    </a:lnTo>
                    <a:lnTo>
                      <a:pt x="50" y="7"/>
                    </a:lnTo>
                    <a:lnTo>
                      <a:pt x="52" y="7"/>
                    </a:lnTo>
                    <a:lnTo>
                      <a:pt x="54" y="5"/>
                    </a:lnTo>
                    <a:lnTo>
                      <a:pt x="57" y="5"/>
                    </a:lnTo>
                    <a:lnTo>
                      <a:pt x="59" y="5"/>
                    </a:lnTo>
                    <a:lnTo>
                      <a:pt x="61" y="3"/>
                    </a:lnTo>
                    <a:lnTo>
                      <a:pt x="66" y="3"/>
                    </a:lnTo>
                    <a:lnTo>
                      <a:pt x="69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5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8" y="3"/>
                    </a:lnTo>
                    <a:lnTo>
                      <a:pt x="130" y="3"/>
                    </a:lnTo>
                    <a:lnTo>
                      <a:pt x="132" y="3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39" y="7"/>
                    </a:lnTo>
                    <a:lnTo>
                      <a:pt x="142" y="10"/>
                    </a:lnTo>
                    <a:lnTo>
                      <a:pt x="144" y="12"/>
                    </a:lnTo>
                    <a:lnTo>
                      <a:pt x="144" y="15"/>
                    </a:lnTo>
                    <a:lnTo>
                      <a:pt x="147" y="17"/>
                    </a:lnTo>
                    <a:lnTo>
                      <a:pt x="149" y="19"/>
                    </a:lnTo>
                    <a:lnTo>
                      <a:pt x="149" y="22"/>
                    </a:lnTo>
                    <a:lnTo>
                      <a:pt x="151" y="24"/>
                    </a:lnTo>
                    <a:lnTo>
                      <a:pt x="151" y="26"/>
                    </a:lnTo>
                    <a:lnTo>
                      <a:pt x="151" y="29"/>
                    </a:lnTo>
                    <a:lnTo>
                      <a:pt x="151" y="33"/>
                    </a:lnTo>
                    <a:lnTo>
                      <a:pt x="151" y="33"/>
                    </a:lnTo>
                    <a:lnTo>
                      <a:pt x="151" y="36"/>
                    </a:lnTo>
                    <a:lnTo>
                      <a:pt x="151" y="38"/>
                    </a:lnTo>
                    <a:lnTo>
                      <a:pt x="149" y="43"/>
                    </a:lnTo>
                    <a:lnTo>
                      <a:pt x="149" y="48"/>
                    </a:lnTo>
                    <a:lnTo>
                      <a:pt x="147" y="52"/>
                    </a:lnTo>
                    <a:lnTo>
                      <a:pt x="144" y="59"/>
                    </a:lnTo>
                    <a:lnTo>
                      <a:pt x="142" y="67"/>
                    </a:lnTo>
                    <a:lnTo>
                      <a:pt x="139" y="76"/>
                    </a:lnTo>
                    <a:lnTo>
                      <a:pt x="137" y="85"/>
                    </a:lnTo>
                    <a:lnTo>
                      <a:pt x="132" y="97"/>
                    </a:lnTo>
                    <a:lnTo>
                      <a:pt x="128" y="109"/>
                    </a:lnTo>
                    <a:lnTo>
                      <a:pt x="128" y="112"/>
                    </a:lnTo>
                    <a:lnTo>
                      <a:pt x="128" y="112"/>
                    </a:lnTo>
                    <a:lnTo>
                      <a:pt x="128" y="114"/>
                    </a:lnTo>
                    <a:lnTo>
                      <a:pt x="128" y="116"/>
                    </a:lnTo>
                    <a:lnTo>
                      <a:pt x="128" y="116"/>
                    </a:lnTo>
                    <a:lnTo>
                      <a:pt x="128" y="119"/>
                    </a:lnTo>
                    <a:lnTo>
                      <a:pt x="128" y="119"/>
                    </a:lnTo>
                    <a:lnTo>
                      <a:pt x="130" y="121"/>
                    </a:lnTo>
                    <a:lnTo>
                      <a:pt x="125" y="121"/>
                    </a:lnTo>
                    <a:lnTo>
                      <a:pt x="116" y="121"/>
                    </a:lnTo>
                    <a:lnTo>
                      <a:pt x="92" y="121"/>
                    </a:lnTo>
                    <a:lnTo>
                      <a:pt x="85" y="121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3" y="116"/>
                    </a:lnTo>
                    <a:lnTo>
                      <a:pt x="83" y="116"/>
                    </a:lnTo>
                    <a:lnTo>
                      <a:pt x="83" y="114"/>
                    </a:lnTo>
                    <a:lnTo>
                      <a:pt x="83" y="112"/>
                    </a:lnTo>
                    <a:lnTo>
                      <a:pt x="83" y="109"/>
                    </a:lnTo>
                    <a:lnTo>
                      <a:pt x="83" y="109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80" y="109"/>
                    </a:lnTo>
                    <a:lnTo>
                      <a:pt x="78" y="112"/>
                    </a:lnTo>
                    <a:lnTo>
                      <a:pt x="76" y="112"/>
                    </a:lnTo>
                    <a:lnTo>
                      <a:pt x="71" y="114"/>
                    </a:lnTo>
                    <a:lnTo>
                      <a:pt x="69" y="116"/>
                    </a:lnTo>
                    <a:lnTo>
                      <a:pt x="69" y="116"/>
                    </a:lnTo>
                    <a:lnTo>
                      <a:pt x="66" y="116"/>
                    </a:lnTo>
                    <a:lnTo>
                      <a:pt x="64" y="119"/>
                    </a:lnTo>
                    <a:lnTo>
                      <a:pt x="59" y="119"/>
                    </a:lnTo>
                    <a:lnTo>
                      <a:pt x="57" y="121"/>
                    </a:lnTo>
                    <a:lnTo>
                      <a:pt x="54" y="121"/>
                    </a:lnTo>
                    <a:lnTo>
                      <a:pt x="50" y="121"/>
                    </a:lnTo>
                    <a:lnTo>
                      <a:pt x="45" y="123"/>
                    </a:lnTo>
                    <a:lnTo>
                      <a:pt x="43" y="123"/>
                    </a:lnTo>
                    <a:lnTo>
                      <a:pt x="38" y="123"/>
                    </a:lnTo>
                    <a:lnTo>
                      <a:pt x="33" y="123"/>
                    </a:lnTo>
                    <a:lnTo>
                      <a:pt x="31" y="123"/>
                    </a:lnTo>
                    <a:lnTo>
                      <a:pt x="28" y="123"/>
                    </a:lnTo>
                    <a:lnTo>
                      <a:pt x="26" y="123"/>
                    </a:lnTo>
                    <a:lnTo>
                      <a:pt x="24" y="123"/>
                    </a:lnTo>
                    <a:lnTo>
                      <a:pt x="21" y="121"/>
                    </a:lnTo>
                    <a:lnTo>
                      <a:pt x="19" y="121"/>
                    </a:lnTo>
                    <a:lnTo>
                      <a:pt x="17" y="121"/>
                    </a:lnTo>
                    <a:lnTo>
                      <a:pt x="17" y="121"/>
                    </a:lnTo>
                    <a:lnTo>
                      <a:pt x="14" y="119"/>
                    </a:lnTo>
                    <a:lnTo>
                      <a:pt x="12" y="119"/>
                    </a:lnTo>
                    <a:lnTo>
                      <a:pt x="12" y="119"/>
                    </a:lnTo>
                    <a:lnTo>
                      <a:pt x="10" y="116"/>
                    </a:lnTo>
                    <a:lnTo>
                      <a:pt x="10" y="116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5" y="112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2" y="107"/>
                    </a:lnTo>
                    <a:lnTo>
                      <a:pt x="2" y="104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7" y="76"/>
                    </a:lnTo>
                    <a:lnTo>
                      <a:pt x="10" y="74"/>
                    </a:lnTo>
                    <a:lnTo>
                      <a:pt x="12" y="71"/>
                    </a:lnTo>
                    <a:lnTo>
                      <a:pt x="14" y="69"/>
                    </a:lnTo>
                    <a:lnTo>
                      <a:pt x="17" y="67"/>
                    </a:lnTo>
                    <a:lnTo>
                      <a:pt x="19" y="64"/>
                    </a:lnTo>
                    <a:lnTo>
                      <a:pt x="24" y="62"/>
                    </a:lnTo>
                    <a:lnTo>
                      <a:pt x="26" y="62"/>
                    </a:lnTo>
                    <a:lnTo>
                      <a:pt x="31" y="59"/>
                    </a:lnTo>
                    <a:lnTo>
                      <a:pt x="36" y="57"/>
                    </a:lnTo>
                    <a:lnTo>
                      <a:pt x="40" y="57"/>
                    </a:lnTo>
                    <a:lnTo>
                      <a:pt x="45" y="55"/>
                    </a:lnTo>
                    <a:lnTo>
                      <a:pt x="50" y="55"/>
                    </a:lnTo>
                    <a:lnTo>
                      <a:pt x="52" y="52"/>
                    </a:lnTo>
                    <a:lnTo>
                      <a:pt x="57" y="52"/>
                    </a:lnTo>
                    <a:lnTo>
                      <a:pt x="59" y="52"/>
                    </a:lnTo>
                    <a:lnTo>
                      <a:pt x="61" y="52"/>
                    </a:lnTo>
                    <a:lnTo>
                      <a:pt x="64" y="52"/>
                    </a:lnTo>
                    <a:lnTo>
                      <a:pt x="66" y="50"/>
                    </a:lnTo>
                    <a:lnTo>
                      <a:pt x="69" y="50"/>
                    </a:lnTo>
                    <a:lnTo>
                      <a:pt x="71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6" name="Freeform 18"/>
              <p:cNvSpPr>
                <a:spLocks noEditPoints="1"/>
              </p:cNvSpPr>
              <p:nvPr/>
            </p:nvSpPr>
            <p:spPr bwMode="auto">
              <a:xfrm>
                <a:off x="850" y="1821"/>
                <a:ext cx="1429" cy="104"/>
              </a:xfrm>
              <a:custGeom>
                <a:avLst/>
                <a:gdLst>
                  <a:gd name="T0" fmla="*/ 1365 w 1429"/>
                  <a:gd name="T1" fmla="*/ 90 h 104"/>
                  <a:gd name="T2" fmla="*/ 1384 w 1429"/>
                  <a:gd name="T3" fmla="*/ 35 h 104"/>
                  <a:gd name="T4" fmla="*/ 1358 w 1429"/>
                  <a:gd name="T5" fmla="*/ 80 h 104"/>
                  <a:gd name="T6" fmla="*/ 1406 w 1429"/>
                  <a:gd name="T7" fmla="*/ 94 h 104"/>
                  <a:gd name="T8" fmla="*/ 1417 w 1429"/>
                  <a:gd name="T9" fmla="*/ 2 h 104"/>
                  <a:gd name="T10" fmla="*/ 1214 w 1429"/>
                  <a:gd name="T11" fmla="*/ 92 h 104"/>
                  <a:gd name="T12" fmla="*/ 1240 w 1429"/>
                  <a:gd name="T13" fmla="*/ 87 h 104"/>
                  <a:gd name="T14" fmla="*/ 1297 w 1429"/>
                  <a:gd name="T15" fmla="*/ 104 h 104"/>
                  <a:gd name="T16" fmla="*/ 1295 w 1429"/>
                  <a:gd name="T17" fmla="*/ 47 h 104"/>
                  <a:gd name="T18" fmla="*/ 1261 w 1429"/>
                  <a:gd name="T19" fmla="*/ 2 h 104"/>
                  <a:gd name="T20" fmla="*/ 1217 w 1429"/>
                  <a:gd name="T21" fmla="*/ 35 h 104"/>
                  <a:gd name="T22" fmla="*/ 1191 w 1429"/>
                  <a:gd name="T23" fmla="*/ 92 h 104"/>
                  <a:gd name="T24" fmla="*/ 1155 w 1429"/>
                  <a:gd name="T25" fmla="*/ 57 h 104"/>
                  <a:gd name="T26" fmla="*/ 1193 w 1429"/>
                  <a:gd name="T27" fmla="*/ 40 h 104"/>
                  <a:gd name="T28" fmla="*/ 1150 w 1429"/>
                  <a:gd name="T29" fmla="*/ 2 h 104"/>
                  <a:gd name="T30" fmla="*/ 1176 w 1429"/>
                  <a:gd name="T31" fmla="*/ 21 h 104"/>
                  <a:gd name="T32" fmla="*/ 1157 w 1429"/>
                  <a:gd name="T33" fmla="*/ 31 h 104"/>
                  <a:gd name="T34" fmla="*/ 1108 w 1429"/>
                  <a:gd name="T35" fmla="*/ 2 h 104"/>
                  <a:gd name="T36" fmla="*/ 1120 w 1429"/>
                  <a:gd name="T37" fmla="*/ 45 h 104"/>
                  <a:gd name="T38" fmla="*/ 1110 w 1429"/>
                  <a:gd name="T39" fmla="*/ 92 h 104"/>
                  <a:gd name="T40" fmla="*/ 1115 w 1429"/>
                  <a:gd name="T41" fmla="*/ 12 h 104"/>
                  <a:gd name="T42" fmla="*/ 964 w 1429"/>
                  <a:gd name="T43" fmla="*/ 59 h 104"/>
                  <a:gd name="T44" fmla="*/ 1056 w 1429"/>
                  <a:gd name="T45" fmla="*/ 21 h 104"/>
                  <a:gd name="T46" fmla="*/ 1070 w 1429"/>
                  <a:gd name="T47" fmla="*/ 40 h 104"/>
                  <a:gd name="T48" fmla="*/ 1037 w 1429"/>
                  <a:gd name="T49" fmla="*/ 80 h 104"/>
                  <a:gd name="T50" fmla="*/ 1009 w 1429"/>
                  <a:gd name="T51" fmla="*/ 38 h 104"/>
                  <a:gd name="T52" fmla="*/ 917 w 1429"/>
                  <a:gd name="T53" fmla="*/ 42 h 104"/>
                  <a:gd name="T54" fmla="*/ 912 w 1429"/>
                  <a:gd name="T55" fmla="*/ 94 h 104"/>
                  <a:gd name="T56" fmla="*/ 872 w 1429"/>
                  <a:gd name="T57" fmla="*/ 33 h 104"/>
                  <a:gd name="T58" fmla="*/ 926 w 1429"/>
                  <a:gd name="T59" fmla="*/ 33 h 104"/>
                  <a:gd name="T60" fmla="*/ 924 w 1429"/>
                  <a:gd name="T61" fmla="*/ 2 h 104"/>
                  <a:gd name="T62" fmla="*/ 850 w 1429"/>
                  <a:gd name="T63" fmla="*/ 24 h 104"/>
                  <a:gd name="T64" fmla="*/ 730 w 1429"/>
                  <a:gd name="T65" fmla="*/ 102 h 104"/>
                  <a:gd name="T66" fmla="*/ 758 w 1429"/>
                  <a:gd name="T67" fmla="*/ 0 h 104"/>
                  <a:gd name="T68" fmla="*/ 749 w 1429"/>
                  <a:gd name="T69" fmla="*/ 57 h 104"/>
                  <a:gd name="T70" fmla="*/ 789 w 1429"/>
                  <a:gd name="T71" fmla="*/ 97 h 104"/>
                  <a:gd name="T72" fmla="*/ 820 w 1429"/>
                  <a:gd name="T73" fmla="*/ 42 h 104"/>
                  <a:gd name="T74" fmla="*/ 789 w 1429"/>
                  <a:gd name="T75" fmla="*/ 14 h 104"/>
                  <a:gd name="T76" fmla="*/ 817 w 1429"/>
                  <a:gd name="T77" fmla="*/ 24 h 104"/>
                  <a:gd name="T78" fmla="*/ 770 w 1429"/>
                  <a:gd name="T79" fmla="*/ 31 h 104"/>
                  <a:gd name="T80" fmla="*/ 619 w 1429"/>
                  <a:gd name="T81" fmla="*/ 99 h 104"/>
                  <a:gd name="T82" fmla="*/ 699 w 1429"/>
                  <a:gd name="T83" fmla="*/ 92 h 104"/>
                  <a:gd name="T84" fmla="*/ 635 w 1429"/>
                  <a:gd name="T85" fmla="*/ 14 h 104"/>
                  <a:gd name="T86" fmla="*/ 565 w 1429"/>
                  <a:gd name="T87" fmla="*/ 45 h 104"/>
                  <a:gd name="T88" fmla="*/ 581 w 1429"/>
                  <a:gd name="T89" fmla="*/ 54 h 104"/>
                  <a:gd name="T90" fmla="*/ 536 w 1429"/>
                  <a:gd name="T91" fmla="*/ 102 h 104"/>
                  <a:gd name="T92" fmla="*/ 489 w 1429"/>
                  <a:gd name="T93" fmla="*/ 90 h 104"/>
                  <a:gd name="T94" fmla="*/ 418 w 1429"/>
                  <a:gd name="T95" fmla="*/ 59 h 104"/>
                  <a:gd name="T96" fmla="*/ 430 w 1429"/>
                  <a:gd name="T97" fmla="*/ 47 h 104"/>
                  <a:gd name="T98" fmla="*/ 364 w 1429"/>
                  <a:gd name="T99" fmla="*/ 16 h 104"/>
                  <a:gd name="T100" fmla="*/ 177 w 1429"/>
                  <a:gd name="T101" fmla="*/ 104 h 104"/>
                  <a:gd name="T102" fmla="*/ 158 w 1429"/>
                  <a:gd name="T103" fmla="*/ 28 h 104"/>
                  <a:gd name="T104" fmla="*/ 255 w 1429"/>
                  <a:gd name="T105" fmla="*/ 102 h 104"/>
                  <a:gd name="T106" fmla="*/ 335 w 1429"/>
                  <a:gd name="T107" fmla="*/ 90 h 104"/>
                  <a:gd name="T108" fmla="*/ 236 w 1429"/>
                  <a:gd name="T109" fmla="*/ 104 h 104"/>
                  <a:gd name="T110" fmla="*/ 52 w 1429"/>
                  <a:gd name="T111" fmla="*/ 94 h 104"/>
                  <a:gd name="T112" fmla="*/ 104 w 1429"/>
                  <a:gd name="T113" fmla="*/ 0 h 104"/>
                  <a:gd name="T114" fmla="*/ 78 w 1429"/>
                  <a:gd name="T115" fmla="*/ 40 h 104"/>
                  <a:gd name="T116" fmla="*/ 50 w 1429"/>
                  <a:gd name="T117" fmla="*/ 35 h 104"/>
                  <a:gd name="T118" fmla="*/ 31 w 1429"/>
                  <a:gd name="T119" fmla="*/ 94 h 104"/>
                  <a:gd name="T120" fmla="*/ 2 w 1429"/>
                  <a:gd name="T121" fmla="*/ 104 h 104"/>
                  <a:gd name="T122" fmla="*/ 19 w 1429"/>
                  <a:gd name="T123" fmla="*/ 45 h 104"/>
                  <a:gd name="T124" fmla="*/ 19 w 1429"/>
                  <a:gd name="T125" fmla="*/ 1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29" h="104">
                    <a:moveTo>
                      <a:pt x="1387" y="35"/>
                    </a:moveTo>
                    <a:lnTo>
                      <a:pt x="1389" y="35"/>
                    </a:lnTo>
                    <a:lnTo>
                      <a:pt x="1391" y="35"/>
                    </a:lnTo>
                    <a:lnTo>
                      <a:pt x="1391" y="38"/>
                    </a:lnTo>
                    <a:lnTo>
                      <a:pt x="1394" y="38"/>
                    </a:lnTo>
                    <a:lnTo>
                      <a:pt x="1394" y="38"/>
                    </a:lnTo>
                    <a:lnTo>
                      <a:pt x="1396" y="38"/>
                    </a:lnTo>
                    <a:lnTo>
                      <a:pt x="1396" y="38"/>
                    </a:lnTo>
                    <a:lnTo>
                      <a:pt x="1396" y="40"/>
                    </a:lnTo>
                    <a:lnTo>
                      <a:pt x="1398" y="40"/>
                    </a:lnTo>
                    <a:lnTo>
                      <a:pt x="1398" y="40"/>
                    </a:lnTo>
                    <a:lnTo>
                      <a:pt x="1398" y="42"/>
                    </a:lnTo>
                    <a:lnTo>
                      <a:pt x="1398" y="42"/>
                    </a:lnTo>
                    <a:lnTo>
                      <a:pt x="1398" y="45"/>
                    </a:lnTo>
                    <a:lnTo>
                      <a:pt x="1401" y="47"/>
                    </a:lnTo>
                    <a:lnTo>
                      <a:pt x="1401" y="47"/>
                    </a:lnTo>
                    <a:lnTo>
                      <a:pt x="1401" y="50"/>
                    </a:lnTo>
                    <a:lnTo>
                      <a:pt x="1401" y="78"/>
                    </a:lnTo>
                    <a:lnTo>
                      <a:pt x="1401" y="78"/>
                    </a:lnTo>
                    <a:lnTo>
                      <a:pt x="1398" y="80"/>
                    </a:lnTo>
                    <a:lnTo>
                      <a:pt x="1398" y="83"/>
                    </a:lnTo>
                    <a:lnTo>
                      <a:pt x="1398" y="83"/>
                    </a:lnTo>
                    <a:lnTo>
                      <a:pt x="1398" y="85"/>
                    </a:lnTo>
                    <a:lnTo>
                      <a:pt x="1398" y="85"/>
                    </a:lnTo>
                    <a:lnTo>
                      <a:pt x="1396" y="87"/>
                    </a:lnTo>
                    <a:lnTo>
                      <a:pt x="1396" y="87"/>
                    </a:lnTo>
                    <a:lnTo>
                      <a:pt x="1394" y="87"/>
                    </a:lnTo>
                    <a:lnTo>
                      <a:pt x="1394" y="87"/>
                    </a:lnTo>
                    <a:lnTo>
                      <a:pt x="1391" y="90"/>
                    </a:lnTo>
                    <a:lnTo>
                      <a:pt x="1389" y="90"/>
                    </a:lnTo>
                    <a:lnTo>
                      <a:pt x="1389" y="90"/>
                    </a:lnTo>
                    <a:lnTo>
                      <a:pt x="1387" y="90"/>
                    </a:lnTo>
                    <a:lnTo>
                      <a:pt x="1384" y="90"/>
                    </a:lnTo>
                    <a:lnTo>
                      <a:pt x="1382" y="90"/>
                    </a:lnTo>
                    <a:lnTo>
                      <a:pt x="1375" y="90"/>
                    </a:lnTo>
                    <a:lnTo>
                      <a:pt x="1370" y="90"/>
                    </a:lnTo>
                    <a:lnTo>
                      <a:pt x="1365" y="90"/>
                    </a:lnTo>
                    <a:lnTo>
                      <a:pt x="1363" y="90"/>
                    </a:lnTo>
                    <a:lnTo>
                      <a:pt x="1361" y="90"/>
                    </a:lnTo>
                    <a:lnTo>
                      <a:pt x="1358" y="90"/>
                    </a:lnTo>
                    <a:lnTo>
                      <a:pt x="1356" y="90"/>
                    </a:lnTo>
                    <a:lnTo>
                      <a:pt x="1356" y="90"/>
                    </a:lnTo>
                    <a:lnTo>
                      <a:pt x="1356" y="90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1" y="85"/>
                    </a:lnTo>
                    <a:lnTo>
                      <a:pt x="1351" y="85"/>
                    </a:lnTo>
                    <a:lnTo>
                      <a:pt x="1351" y="83"/>
                    </a:lnTo>
                    <a:lnTo>
                      <a:pt x="1351" y="90"/>
                    </a:lnTo>
                    <a:lnTo>
                      <a:pt x="1335" y="90"/>
                    </a:lnTo>
                    <a:lnTo>
                      <a:pt x="1335" y="38"/>
                    </a:lnTo>
                    <a:lnTo>
                      <a:pt x="1351" y="38"/>
                    </a:lnTo>
                    <a:lnTo>
                      <a:pt x="1351" y="42"/>
                    </a:lnTo>
                    <a:lnTo>
                      <a:pt x="1354" y="40"/>
                    </a:lnTo>
                    <a:lnTo>
                      <a:pt x="1354" y="40"/>
                    </a:lnTo>
                    <a:lnTo>
                      <a:pt x="1354" y="38"/>
                    </a:lnTo>
                    <a:lnTo>
                      <a:pt x="1354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8" y="38"/>
                    </a:lnTo>
                    <a:lnTo>
                      <a:pt x="1358" y="35"/>
                    </a:lnTo>
                    <a:lnTo>
                      <a:pt x="1361" y="35"/>
                    </a:lnTo>
                    <a:lnTo>
                      <a:pt x="1363" y="35"/>
                    </a:lnTo>
                    <a:lnTo>
                      <a:pt x="1365" y="35"/>
                    </a:lnTo>
                    <a:lnTo>
                      <a:pt x="1368" y="35"/>
                    </a:lnTo>
                    <a:lnTo>
                      <a:pt x="1370" y="35"/>
                    </a:lnTo>
                    <a:lnTo>
                      <a:pt x="1375" y="35"/>
                    </a:lnTo>
                    <a:lnTo>
                      <a:pt x="1377" y="35"/>
                    </a:lnTo>
                    <a:lnTo>
                      <a:pt x="1380" y="35"/>
                    </a:lnTo>
                    <a:lnTo>
                      <a:pt x="1384" y="35"/>
                    </a:lnTo>
                    <a:lnTo>
                      <a:pt x="1387" y="35"/>
                    </a:lnTo>
                    <a:close/>
                    <a:moveTo>
                      <a:pt x="1370" y="80"/>
                    </a:moveTo>
                    <a:lnTo>
                      <a:pt x="1372" y="80"/>
                    </a:lnTo>
                    <a:lnTo>
                      <a:pt x="1375" y="80"/>
                    </a:lnTo>
                    <a:lnTo>
                      <a:pt x="1375" y="78"/>
                    </a:lnTo>
                    <a:lnTo>
                      <a:pt x="1377" y="78"/>
                    </a:lnTo>
                    <a:lnTo>
                      <a:pt x="1377" y="78"/>
                    </a:lnTo>
                    <a:lnTo>
                      <a:pt x="1377" y="78"/>
                    </a:lnTo>
                    <a:lnTo>
                      <a:pt x="1380" y="78"/>
                    </a:lnTo>
                    <a:lnTo>
                      <a:pt x="1380" y="78"/>
                    </a:lnTo>
                    <a:lnTo>
                      <a:pt x="1380" y="76"/>
                    </a:lnTo>
                    <a:lnTo>
                      <a:pt x="1380" y="76"/>
                    </a:lnTo>
                    <a:lnTo>
                      <a:pt x="1380" y="76"/>
                    </a:lnTo>
                    <a:lnTo>
                      <a:pt x="1380" y="73"/>
                    </a:lnTo>
                    <a:lnTo>
                      <a:pt x="1380" y="73"/>
                    </a:lnTo>
                    <a:lnTo>
                      <a:pt x="1380" y="71"/>
                    </a:lnTo>
                    <a:lnTo>
                      <a:pt x="1380" y="47"/>
                    </a:lnTo>
                    <a:lnTo>
                      <a:pt x="1375" y="47"/>
                    </a:lnTo>
                    <a:lnTo>
                      <a:pt x="1370" y="47"/>
                    </a:lnTo>
                    <a:lnTo>
                      <a:pt x="1365" y="47"/>
                    </a:lnTo>
                    <a:lnTo>
                      <a:pt x="1361" y="47"/>
                    </a:lnTo>
                    <a:lnTo>
                      <a:pt x="1361" y="47"/>
                    </a:lnTo>
                    <a:lnTo>
                      <a:pt x="1358" y="47"/>
                    </a:lnTo>
                    <a:lnTo>
                      <a:pt x="1356" y="47"/>
                    </a:lnTo>
                    <a:lnTo>
                      <a:pt x="1356" y="47"/>
                    </a:lnTo>
                    <a:lnTo>
                      <a:pt x="1354" y="50"/>
                    </a:lnTo>
                    <a:lnTo>
                      <a:pt x="1354" y="50"/>
                    </a:lnTo>
                    <a:lnTo>
                      <a:pt x="1354" y="50"/>
                    </a:lnTo>
                    <a:lnTo>
                      <a:pt x="1351" y="50"/>
                    </a:lnTo>
                    <a:lnTo>
                      <a:pt x="1351" y="76"/>
                    </a:lnTo>
                    <a:lnTo>
                      <a:pt x="1351" y="76"/>
                    </a:lnTo>
                    <a:lnTo>
                      <a:pt x="1354" y="78"/>
                    </a:lnTo>
                    <a:lnTo>
                      <a:pt x="1354" y="78"/>
                    </a:lnTo>
                    <a:lnTo>
                      <a:pt x="1356" y="78"/>
                    </a:lnTo>
                    <a:lnTo>
                      <a:pt x="1356" y="78"/>
                    </a:lnTo>
                    <a:lnTo>
                      <a:pt x="1358" y="80"/>
                    </a:lnTo>
                    <a:lnTo>
                      <a:pt x="1358" y="80"/>
                    </a:lnTo>
                    <a:lnTo>
                      <a:pt x="1361" y="80"/>
                    </a:lnTo>
                    <a:lnTo>
                      <a:pt x="1365" y="80"/>
                    </a:lnTo>
                    <a:lnTo>
                      <a:pt x="1365" y="80"/>
                    </a:lnTo>
                    <a:lnTo>
                      <a:pt x="1365" y="80"/>
                    </a:lnTo>
                    <a:lnTo>
                      <a:pt x="1370" y="80"/>
                    </a:lnTo>
                    <a:close/>
                    <a:moveTo>
                      <a:pt x="1330" y="31"/>
                    </a:moveTo>
                    <a:lnTo>
                      <a:pt x="1330" y="19"/>
                    </a:lnTo>
                    <a:lnTo>
                      <a:pt x="1339" y="19"/>
                    </a:lnTo>
                    <a:lnTo>
                      <a:pt x="1349" y="19"/>
                    </a:lnTo>
                    <a:lnTo>
                      <a:pt x="1358" y="19"/>
                    </a:lnTo>
                    <a:lnTo>
                      <a:pt x="1365" y="19"/>
                    </a:lnTo>
                    <a:lnTo>
                      <a:pt x="1375" y="19"/>
                    </a:lnTo>
                    <a:lnTo>
                      <a:pt x="1382" y="19"/>
                    </a:lnTo>
                    <a:lnTo>
                      <a:pt x="1391" y="19"/>
                    </a:lnTo>
                    <a:lnTo>
                      <a:pt x="1401" y="19"/>
                    </a:lnTo>
                    <a:lnTo>
                      <a:pt x="1401" y="31"/>
                    </a:lnTo>
                    <a:lnTo>
                      <a:pt x="1391" y="31"/>
                    </a:lnTo>
                    <a:lnTo>
                      <a:pt x="1382" y="31"/>
                    </a:lnTo>
                    <a:lnTo>
                      <a:pt x="1372" y="31"/>
                    </a:lnTo>
                    <a:lnTo>
                      <a:pt x="1365" y="31"/>
                    </a:lnTo>
                    <a:lnTo>
                      <a:pt x="1358" y="31"/>
                    </a:lnTo>
                    <a:lnTo>
                      <a:pt x="1349" y="31"/>
                    </a:lnTo>
                    <a:lnTo>
                      <a:pt x="1342" y="31"/>
                    </a:lnTo>
                    <a:lnTo>
                      <a:pt x="1330" y="31"/>
                    </a:lnTo>
                    <a:close/>
                    <a:moveTo>
                      <a:pt x="1410" y="12"/>
                    </a:moveTo>
                    <a:lnTo>
                      <a:pt x="1410" y="83"/>
                    </a:lnTo>
                    <a:lnTo>
                      <a:pt x="1410" y="87"/>
                    </a:lnTo>
                    <a:lnTo>
                      <a:pt x="1410" y="87"/>
                    </a:lnTo>
                    <a:lnTo>
                      <a:pt x="1410" y="90"/>
                    </a:lnTo>
                    <a:lnTo>
                      <a:pt x="1410" y="90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6" y="92"/>
                    </a:lnTo>
                    <a:lnTo>
                      <a:pt x="1406" y="94"/>
                    </a:lnTo>
                    <a:lnTo>
                      <a:pt x="1406" y="94"/>
                    </a:lnTo>
                    <a:lnTo>
                      <a:pt x="1403" y="94"/>
                    </a:lnTo>
                    <a:lnTo>
                      <a:pt x="1403" y="94"/>
                    </a:lnTo>
                    <a:lnTo>
                      <a:pt x="1401" y="94"/>
                    </a:lnTo>
                    <a:lnTo>
                      <a:pt x="1391" y="94"/>
                    </a:lnTo>
                    <a:lnTo>
                      <a:pt x="1391" y="104"/>
                    </a:lnTo>
                    <a:lnTo>
                      <a:pt x="1408" y="104"/>
                    </a:lnTo>
                    <a:lnTo>
                      <a:pt x="1413" y="104"/>
                    </a:lnTo>
                    <a:lnTo>
                      <a:pt x="1413" y="104"/>
                    </a:lnTo>
                    <a:lnTo>
                      <a:pt x="1415" y="102"/>
                    </a:lnTo>
                    <a:lnTo>
                      <a:pt x="1417" y="102"/>
                    </a:lnTo>
                    <a:lnTo>
                      <a:pt x="1420" y="102"/>
                    </a:lnTo>
                    <a:lnTo>
                      <a:pt x="1422" y="102"/>
                    </a:lnTo>
                    <a:lnTo>
                      <a:pt x="1422" y="99"/>
                    </a:lnTo>
                    <a:lnTo>
                      <a:pt x="1424" y="99"/>
                    </a:lnTo>
                    <a:lnTo>
                      <a:pt x="1427" y="97"/>
                    </a:lnTo>
                    <a:lnTo>
                      <a:pt x="1427" y="97"/>
                    </a:lnTo>
                    <a:lnTo>
                      <a:pt x="1427" y="94"/>
                    </a:lnTo>
                    <a:lnTo>
                      <a:pt x="1429" y="94"/>
                    </a:lnTo>
                    <a:lnTo>
                      <a:pt x="1429" y="92"/>
                    </a:lnTo>
                    <a:lnTo>
                      <a:pt x="1429" y="90"/>
                    </a:lnTo>
                    <a:lnTo>
                      <a:pt x="1429" y="87"/>
                    </a:lnTo>
                    <a:lnTo>
                      <a:pt x="1429" y="85"/>
                    </a:lnTo>
                    <a:lnTo>
                      <a:pt x="1429" y="16"/>
                    </a:lnTo>
                    <a:lnTo>
                      <a:pt x="1429" y="14"/>
                    </a:lnTo>
                    <a:lnTo>
                      <a:pt x="1429" y="14"/>
                    </a:lnTo>
                    <a:lnTo>
                      <a:pt x="1429" y="12"/>
                    </a:lnTo>
                    <a:lnTo>
                      <a:pt x="1429" y="12"/>
                    </a:lnTo>
                    <a:lnTo>
                      <a:pt x="1429" y="9"/>
                    </a:lnTo>
                    <a:lnTo>
                      <a:pt x="1427" y="7"/>
                    </a:lnTo>
                    <a:lnTo>
                      <a:pt x="1427" y="7"/>
                    </a:lnTo>
                    <a:lnTo>
                      <a:pt x="1427" y="7"/>
                    </a:lnTo>
                    <a:lnTo>
                      <a:pt x="1424" y="5"/>
                    </a:lnTo>
                    <a:lnTo>
                      <a:pt x="1424" y="5"/>
                    </a:lnTo>
                    <a:lnTo>
                      <a:pt x="1422" y="5"/>
                    </a:lnTo>
                    <a:lnTo>
                      <a:pt x="1422" y="2"/>
                    </a:lnTo>
                    <a:lnTo>
                      <a:pt x="1420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15" y="2"/>
                    </a:lnTo>
                    <a:lnTo>
                      <a:pt x="1403" y="2"/>
                    </a:lnTo>
                    <a:lnTo>
                      <a:pt x="1394" y="2"/>
                    </a:lnTo>
                    <a:lnTo>
                      <a:pt x="1384" y="2"/>
                    </a:lnTo>
                    <a:lnTo>
                      <a:pt x="1375" y="2"/>
                    </a:lnTo>
                    <a:lnTo>
                      <a:pt x="1365" y="2"/>
                    </a:lnTo>
                    <a:lnTo>
                      <a:pt x="1356" y="2"/>
                    </a:lnTo>
                    <a:lnTo>
                      <a:pt x="1344" y="2"/>
                    </a:lnTo>
                    <a:lnTo>
                      <a:pt x="1335" y="2"/>
                    </a:lnTo>
                    <a:lnTo>
                      <a:pt x="1335" y="12"/>
                    </a:lnTo>
                    <a:lnTo>
                      <a:pt x="1344" y="12"/>
                    </a:lnTo>
                    <a:lnTo>
                      <a:pt x="1354" y="12"/>
                    </a:lnTo>
                    <a:lnTo>
                      <a:pt x="1363" y="12"/>
                    </a:lnTo>
                    <a:lnTo>
                      <a:pt x="1372" y="12"/>
                    </a:lnTo>
                    <a:lnTo>
                      <a:pt x="1380" y="12"/>
                    </a:lnTo>
                    <a:lnTo>
                      <a:pt x="1389" y="12"/>
                    </a:lnTo>
                    <a:lnTo>
                      <a:pt x="1398" y="12"/>
                    </a:lnTo>
                    <a:lnTo>
                      <a:pt x="1410" y="12"/>
                    </a:lnTo>
                    <a:close/>
                    <a:moveTo>
                      <a:pt x="1235" y="102"/>
                    </a:moveTo>
                    <a:lnTo>
                      <a:pt x="1231" y="102"/>
                    </a:lnTo>
                    <a:lnTo>
                      <a:pt x="1228" y="102"/>
                    </a:lnTo>
                    <a:lnTo>
                      <a:pt x="1226" y="102"/>
                    </a:lnTo>
                    <a:lnTo>
                      <a:pt x="1224" y="102"/>
                    </a:lnTo>
                    <a:lnTo>
                      <a:pt x="1221" y="99"/>
                    </a:lnTo>
                    <a:lnTo>
                      <a:pt x="1221" y="99"/>
                    </a:lnTo>
                    <a:lnTo>
                      <a:pt x="1219" y="99"/>
                    </a:lnTo>
                    <a:lnTo>
                      <a:pt x="1219" y="99"/>
                    </a:lnTo>
                    <a:lnTo>
                      <a:pt x="1219" y="99"/>
                    </a:lnTo>
                    <a:lnTo>
                      <a:pt x="1217" y="97"/>
                    </a:lnTo>
                    <a:lnTo>
                      <a:pt x="1217" y="97"/>
                    </a:lnTo>
                    <a:lnTo>
                      <a:pt x="1217" y="97"/>
                    </a:lnTo>
                    <a:lnTo>
                      <a:pt x="1217" y="94"/>
                    </a:lnTo>
                    <a:lnTo>
                      <a:pt x="1217" y="94"/>
                    </a:lnTo>
                    <a:lnTo>
                      <a:pt x="1214" y="94"/>
                    </a:lnTo>
                    <a:lnTo>
                      <a:pt x="1214" y="92"/>
                    </a:lnTo>
                    <a:lnTo>
                      <a:pt x="1214" y="92"/>
                    </a:lnTo>
                    <a:lnTo>
                      <a:pt x="1214" y="90"/>
                    </a:lnTo>
                    <a:lnTo>
                      <a:pt x="1214" y="90"/>
                    </a:lnTo>
                    <a:lnTo>
                      <a:pt x="1214" y="87"/>
                    </a:lnTo>
                    <a:lnTo>
                      <a:pt x="1217" y="87"/>
                    </a:lnTo>
                    <a:lnTo>
                      <a:pt x="1217" y="87"/>
                    </a:lnTo>
                    <a:lnTo>
                      <a:pt x="1217" y="85"/>
                    </a:lnTo>
                    <a:lnTo>
                      <a:pt x="1217" y="85"/>
                    </a:lnTo>
                    <a:lnTo>
                      <a:pt x="1219" y="80"/>
                    </a:lnTo>
                    <a:lnTo>
                      <a:pt x="1219" y="78"/>
                    </a:lnTo>
                    <a:lnTo>
                      <a:pt x="1226" y="68"/>
                    </a:lnTo>
                    <a:lnTo>
                      <a:pt x="1231" y="64"/>
                    </a:lnTo>
                    <a:lnTo>
                      <a:pt x="1233" y="61"/>
                    </a:lnTo>
                    <a:lnTo>
                      <a:pt x="1235" y="59"/>
                    </a:lnTo>
                    <a:lnTo>
                      <a:pt x="1235" y="57"/>
                    </a:lnTo>
                    <a:lnTo>
                      <a:pt x="1238" y="54"/>
                    </a:lnTo>
                    <a:lnTo>
                      <a:pt x="1243" y="50"/>
                    </a:lnTo>
                    <a:lnTo>
                      <a:pt x="1250" y="40"/>
                    </a:lnTo>
                    <a:lnTo>
                      <a:pt x="1252" y="40"/>
                    </a:lnTo>
                    <a:lnTo>
                      <a:pt x="1257" y="40"/>
                    </a:lnTo>
                    <a:lnTo>
                      <a:pt x="1259" y="40"/>
                    </a:lnTo>
                    <a:lnTo>
                      <a:pt x="1261" y="40"/>
                    </a:lnTo>
                    <a:lnTo>
                      <a:pt x="1266" y="40"/>
                    </a:lnTo>
                    <a:lnTo>
                      <a:pt x="1269" y="40"/>
                    </a:lnTo>
                    <a:lnTo>
                      <a:pt x="1271" y="40"/>
                    </a:lnTo>
                    <a:lnTo>
                      <a:pt x="1273" y="40"/>
                    </a:lnTo>
                    <a:lnTo>
                      <a:pt x="1271" y="45"/>
                    </a:lnTo>
                    <a:lnTo>
                      <a:pt x="1269" y="47"/>
                    </a:lnTo>
                    <a:lnTo>
                      <a:pt x="1264" y="54"/>
                    </a:lnTo>
                    <a:lnTo>
                      <a:pt x="1261" y="59"/>
                    </a:lnTo>
                    <a:lnTo>
                      <a:pt x="1257" y="64"/>
                    </a:lnTo>
                    <a:lnTo>
                      <a:pt x="1252" y="71"/>
                    </a:lnTo>
                    <a:lnTo>
                      <a:pt x="1247" y="76"/>
                    </a:lnTo>
                    <a:lnTo>
                      <a:pt x="1243" y="80"/>
                    </a:lnTo>
                    <a:lnTo>
                      <a:pt x="1243" y="83"/>
                    </a:lnTo>
                    <a:lnTo>
                      <a:pt x="1240" y="85"/>
                    </a:lnTo>
                    <a:lnTo>
                      <a:pt x="1240" y="85"/>
                    </a:lnTo>
                    <a:lnTo>
                      <a:pt x="1240" y="87"/>
                    </a:lnTo>
                    <a:lnTo>
                      <a:pt x="1240" y="87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2"/>
                    </a:lnTo>
                    <a:lnTo>
                      <a:pt x="1240" y="92"/>
                    </a:lnTo>
                    <a:lnTo>
                      <a:pt x="1243" y="92"/>
                    </a:lnTo>
                    <a:lnTo>
                      <a:pt x="1243" y="92"/>
                    </a:lnTo>
                    <a:lnTo>
                      <a:pt x="1245" y="92"/>
                    </a:lnTo>
                    <a:lnTo>
                      <a:pt x="1252" y="92"/>
                    </a:lnTo>
                    <a:lnTo>
                      <a:pt x="1257" y="92"/>
                    </a:lnTo>
                    <a:lnTo>
                      <a:pt x="1261" y="92"/>
                    </a:lnTo>
                    <a:lnTo>
                      <a:pt x="1264" y="92"/>
                    </a:lnTo>
                    <a:lnTo>
                      <a:pt x="1269" y="92"/>
                    </a:lnTo>
                    <a:lnTo>
                      <a:pt x="1271" y="92"/>
                    </a:lnTo>
                    <a:lnTo>
                      <a:pt x="1276" y="92"/>
                    </a:lnTo>
                    <a:lnTo>
                      <a:pt x="1278" y="92"/>
                    </a:lnTo>
                    <a:lnTo>
                      <a:pt x="1278" y="102"/>
                    </a:lnTo>
                    <a:lnTo>
                      <a:pt x="1273" y="102"/>
                    </a:lnTo>
                    <a:lnTo>
                      <a:pt x="1269" y="102"/>
                    </a:lnTo>
                    <a:lnTo>
                      <a:pt x="1264" y="102"/>
                    </a:lnTo>
                    <a:lnTo>
                      <a:pt x="1257" y="102"/>
                    </a:lnTo>
                    <a:lnTo>
                      <a:pt x="1252" y="102"/>
                    </a:lnTo>
                    <a:lnTo>
                      <a:pt x="1247" y="102"/>
                    </a:lnTo>
                    <a:lnTo>
                      <a:pt x="1240" y="102"/>
                    </a:lnTo>
                    <a:lnTo>
                      <a:pt x="1235" y="102"/>
                    </a:lnTo>
                    <a:close/>
                    <a:moveTo>
                      <a:pt x="1287" y="99"/>
                    </a:moveTo>
                    <a:lnTo>
                      <a:pt x="1287" y="99"/>
                    </a:lnTo>
                    <a:lnTo>
                      <a:pt x="1287" y="99"/>
                    </a:lnTo>
                    <a:lnTo>
                      <a:pt x="1287" y="99"/>
                    </a:lnTo>
                    <a:lnTo>
                      <a:pt x="1290" y="102"/>
                    </a:lnTo>
                    <a:lnTo>
                      <a:pt x="1290" y="102"/>
                    </a:lnTo>
                    <a:lnTo>
                      <a:pt x="1292" y="102"/>
                    </a:lnTo>
                    <a:lnTo>
                      <a:pt x="1292" y="102"/>
                    </a:lnTo>
                    <a:lnTo>
                      <a:pt x="1295" y="104"/>
                    </a:lnTo>
                    <a:lnTo>
                      <a:pt x="1297" y="104"/>
                    </a:lnTo>
                    <a:lnTo>
                      <a:pt x="1299" y="104"/>
                    </a:lnTo>
                    <a:lnTo>
                      <a:pt x="1316" y="104"/>
                    </a:lnTo>
                    <a:lnTo>
                      <a:pt x="1316" y="94"/>
                    </a:lnTo>
                    <a:lnTo>
                      <a:pt x="1311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6" y="92"/>
                    </a:lnTo>
                    <a:lnTo>
                      <a:pt x="1306" y="92"/>
                    </a:lnTo>
                    <a:lnTo>
                      <a:pt x="1290" y="59"/>
                    </a:lnTo>
                    <a:lnTo>
                      <a:pt x="1285" y="59"/>
                    </a:lnTo>
                    <a:lnTo>
                      <a:pt x="1283" y="59"/>
                    </a:lnTo>
                    <a:lnTo>
                      <a:pt x="1278" y="59"/>
                    </a:lnTo>
                    <a:lnTo>
                      <a:pt x="1276" y="59"/>
                    </a:lnTo>
                    <a:lnTo>
                      <a:pt x="1273" y="59"/>
                    </a:lnTo>
                    <a:lnTo>
                      <a:pt x="1271" y="59"/>
                    </a:lnTo>
                    <a:lnTo>
                      <a:pt x="1269" y="59"/>
                    </a:lnTo>
                    <a:lnTo>
                      <a:pt x="1266" y="59"/>
                    </a:lnTo>
                    <a:lnTo>
                      <a:pt x="1269" y="64"/>
                    </a:lnTo>
                    <a:lnTo>
                      <a:pt x="1271" y="68"/>
                    </a:lnTo>
                    <a:lnTo>
                      <a:pt x="1271" y="71"/>
                    </a:lnTo>
                    <a:lnTo>
                      <a:pt x="1273" y="76"/>
                    </a:lnTo>
                    <a:lnTo>
                      <a:pt x="1276" y="80"/>
                    </a:lnTo>
                    <a:lnTo>
                      <a:pt x="1280" y="85"/>
                    </a:lnTo>
                    <a:lnTo>
                      <a:pt x="1283" y="90"/>
                    </a:lnTo>
                    <a:lnTo>
                      <a:pt x="1287" y="99"/>
                    </a:lnTo>
                    <a:close/>
                    <a:moveTo>
                      <a:pt x="1287" y="40"/>
                    </a:moveTo>
                    <a:lnTo>
                      <a:pt x="1287" y="40"/>
                    </a:lnTo>
                    <a:lnTo>
                      <a:pt x="1287" y="42"/>
                    </a:lnTo>
                    <a:lnTo>
                      <a:pt x="1290" y="42"/>
                    </a:lnTo>
                    <a:lnTo>
                      <a:pt x="1290" y="42"/>
                    </a:lnTo>
                    <a:lnTo>
                      <a:pt x="1290" y="45"/>
                    </a:lnTo>
                    <a:lnTo>
                      <a:pt x="1292" y="45"/>
                    </a:lnTo>
                    <a:lnTo>
                      <a:pt x="1292" y="45"/>
                    </a:lnTo>
                    <a:lnTo>
                      <a:pt x="1295" y="45"/>
                    </a:lnTo>
                    <a:lnTo>
                      <a:pt x="1295" y="47"/>
                    </a:lnTo>
                    <a:lnTo>
                      <a:pt x="1297" y="47"/>
                    </a:lnTo>
                    <a:lnTo>
                      <a:pt x="1299" y="47"/>
                    </a:lnTo>
                    <a:lnTo>
                      <a:pt x="1302" y="47"/>
                    </a:lnTo>
                    <a:lnTo>
                      <a:pt x="1302" y="47"/>
                    </a:lnTo>
                    <a:lnTo>
                      <a:pt x="1304" y="47"/>
                    </a:lnTo>
                    <a:lnTo>
                      <a:pt x="1306" y="47"/>
                    </a:lnTo>
                    <a:lnTo>
                      <a:pt x="1309" y="47"/>
                    </a:lnTo>
                    <a:lnTo>
                      <a:pt x="1316" y="47"/>
                    </a:lnTo>
                    <a:lnTo>
                      <a:pt x="1316" y="38"/>
                    </a:lnTo>
                    <a:lnTo>
                      <a:pt x="1316" y="38"/>
                    </a:lnTo>
                    <a:lnTo>
                      <a:pt x="1313" y="38"/>
                    </a:lnTo>
                    <a:lnTo>
                      <a:pt x="1311" y="38"/>
                    </a:lnTo>
                    <a:lnTo>
                      <a:pt x="1311" y="38"/>
                    </a:lnTo>
                    <a:lnTo>
                      <a:pt x="1309" y="38"/>
                    </a:lnTo>
                    <a:lnTo>
                      <a:pt x="1309" y="35"/>
                    </a:lnTo>
                    <a:lnTo>
                      <a:pt x="1309" y="35"/>
                    </a:lnTo>
                    <a:lnTo>
                      <a:pt x="1306" y="33"/>
                    </a:lnTo>
                    <a:lnTo>
                      <a:pt x="1295" y="12"/>
                    </a:lnTo>
                    <a:lnTo>
                      <a:pt x="1295" y="12"/>
                    </a:lnTo>
                    <a:lnTo>
                      <a:pt x="1292" y="9"/>
                    </a:lnTo>
                    <a:lnTo>
                      <a:pt x="1292" y="9"/>
                    </a:lnTo>
                    <a:lnTo>
                      <a:pt x="1292" y="9"/>
                    </a:lnTo>
                    <a:lnTo>
                      <a:pt x="1290" y="7"/>
                    </a:lnTo>
                    <a:lnTo>
                      <a:pt x="1290" y="7"/>
                    </a:lnTo>
                    <a:lnTo>
                      <a:pt x="1290" y="7"/>
                    </a:lnTo>
                    <a:lnTo>
                      <a:pt x="1287" y="5"/>
                    </a:lnTo>
                    <a:lnTo>
                      <a:pt x="1287" y="5"/>
                    </a:lnTo>
                    <a:lnTo>
                      <a:pt x="1285" y="5"/>
                    </a:lnTo>
                    <a:lnTo>
                      <a:pt x="1285" y="5"/>
                    </a:lnTo>
                    <a:lnTo>
                      <a:pt x="1283" y="5"/>
                    </a:lnTo>
                    <a:lnTo>
                      <a:pt x="1280" y="5"/>
                    </a:lnTo>
                    <a:lnTo>
                      <a:pt x="1280" y="5"/>
                    </a:lnTo>
                    <a:lnTo>
                      <a:pt x="1278" y="2"/>
                    </a:lnTo>
                    <a:lnTo>
                      <a:pt x="1278" y="2"/>
                    </a:lnTo>
                    <a:lnTo>
                      <a:pt x="1273" y="2"/>
                    </a:lnTo>
                    <a:lnTo>
                      <a:pt x="1266" y="2"/>
                    </a:lnTo>
                    <a:lnTo>
                      <a:pt x="1261" y="2"/>
                    </a:lnTo>
                    <a:lnTo>
                      <a:pt x="1254" y="2"/>
                    </a:lnTo>
                    <a:lnTo>
                      <a:pt x="1247" y="2"/>
                    </a:lnTo>
                    <a:lnTo>
                      <a:pt x="1240" y="2"/>
                    </a:lnTo>
                    <a:lnTo>
                      <a:pt x="1233" y="2"/>
                    </a:lnTo>
                    <a:lnTo>
                      <a:pt x="1226" y="2"/>
                    </a:lnTo>
                    <a:lnTo>
                      <a:pt x="1226" y="14"/>
                    </a:lnTo>
                    <a:lnTo>
                      <a:pt x="1233" y="14"/>
                    </a:lnTo>
                    <a:lnTo>
                      <a:pt x="1238" y="14"/>
                    </a:lnTo>
                    <a:lnTo>
                      <a:pt x="1243" y="14"/>
                    </a:lnTo>
                    <a:lnTo>
                      <a:pt x="1247" y="14"/>
                    </a:lnTo>
                    <a:lnTo>
                      <a:pt x="1252" y="14"/>
                    </a:lnTo>
                    <a:lnTo>
                      <a:pt x="1257" y="14"/>
                    </a:lnTo>
                    <a:lnTo>
                      <a:pt x="1264" y="14"/>
                    </a:lnTo>
                    <a:lnTo>
                      <a:pt x="1271" y="14"/>
                    </a:lnTo>
                    <a:lnTo>
                      <a:pt x="1287" y="40"/>
                    </a:lnTo>
                    <a:close/>
                    <a:moveTo>
                      <a:pt x="1238" y="40"/>
                    </a:moveTo>
                    <a:lnTo>
                      <a:pt x="1238" y="40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3" y="45"/>
                    </a:lnTo>
                    <a:lnTo>
                      <a:pt x="1233" y="45"/>
                    </a:lnTo>
                    <a:lnTo>
                      <a:pt x="1231" y="45"/>
                    </a:lnTo>
                    <a:lnTo>
                      <a:pt x="1231" y="45"/>
                    </a:lnTo>
                    <a:lnTo>
                      <a:pt x="1228" y="47"/>
                    </a:lnTo>
                    <a:lnTo>
                      <a:pt x="1226" y="47"/>
                    </a:lnTo>
                    <a:lnTo>
                      <a:pt x="1226" y="47"/>
                    </a:lnTo>
                    <a:lnTo>
                      <a:pt x="1224" y="47"/>
                    </a:lnTo>
                    <a:lnTo>
                      <a:pt x="1219" y="47"/>
                    </a:lnTo>
                    <a:lnTo>
                      <a:pt x="1214" y="47"/>
                    </a:lnTo>
                    <a:lnTo>
                      <a:pt x="1212" y="47"/>
                    </a:lnTo>
                    <a:lnTo>
                      <a:pt x="1209" y="47"/>
                    </a:lnTo>
                    <a:lnTo>
                      <a:pt x="1209" y="38"/>
                    </a:lnTo>
                    <a:lnTo>
                      <a:pt x="1212" y="38"/>
                    </a:lnTo>
                    <a:lnTo>
                      <a:pt x="1214" y="38"/>
                    </a:lnTo>
                    <a:lnTo>
                      <a:pt x="1214" y="38"/>
                    </a:lnTo>
                    <a:lnTo>
                      <a:pt x="1217" y="35"/>
                    </a:lnTo>
                    <a:lnTo>
                      <a:pt x="1217" y="35"/>
                    </a:lnTo>
                    <a:lnTo>
                      <a:pt x="1217" y="35"/>
                    </a:lnTo>
                    <a:lnTo>
                      <a:pt x="1219" y="33"/>
                    </a:lnTo>
                    <a:lnTo>
                      <a:pt x="1219" y="33"/>
                    </a:lnTo>
                    <a:lnTo>
                      <a:pt x="1226" y="19"/>
                    </a:lnTo>
                    <a:lnTo>
                      <a:pt x="1231" y="19"/>
                    </a:lnTo>
                    <a:lnTo>
                      <a:pt x="1235" y="19"/>
                    </a:lnTo>
                    <a:lnTo>
                      <a:pt x="1235" y="19"/>
                    </a:lnTo>
                    <a:lnTo>
                      <a:pt x="1238" y="19"/>
                    </a:lnTo>
                    <a:lnTo>
                      <a:pt x="1240" y="19"/>
                    </a:lnTo>
                    <a:lnTo>
                      <a:pt x="1240" y="19"/>
                    </a:lnTo>
                    <a:lnTo>
                      <a:pt x="1245" y="19"/>
                    </a:lnTo>
                    <a:lnTo>
                      <a:pt x="1250" y="19"/>
                    </a:lnTo>
                    <a:lnTo>
                      <a:pt x="1238" y="40"/>
                    </a:lnTo>
                    <a:close/>
                    <a:moveTo>
                      <a:pt x="1162" y="104"/>
                    </a:moveTo>
                    <a:lnTo>
                      <a:pt x="1162" y="92"/>
                    </a:lnTo>
                    <a:lnTo>
                      <a:pt x="1162" y="104"/>
                    </a:lnTo>
                    <a:close/>
                    <a:moveTo>
                      <a:pt x="1169" y="94"/>
                    </a:moveTo>
                    <a:lnTo>
                      <a:pt x="1169" y="94"/>
                    </a:lnTo>
                    <a:lnTo>
                      <a:pt x="1169" y="97"/>
                    </a:lnTo>
                    <a:lnTo>
                      <a:pt x="1172" y="97"/>
                    </a:lnTo>
                    <a:lnTo>
                      <a:pt x="1172" y="97"/>
                    </a:lnTo>
                    <a:lnTo>
                      <a:pt x="1172" y="99"/>
                    </a:lnTo>
                    <a:lnTo>
                      <a:pt x="1174" y="99"/>
                    </a:lnTo>
                    <a:lnTo>
                      <a:pt x="1174" y="99"/>
                    </a:lnTo>
                    <a:lnTo>
                      <a:pt x="1176" y="102"/>
                    </a:lnTo>
                    <a:lnTo>
                      <a:pt x="1176" y="102"/>
                    </a:lnTo>
                    <a:lnTo>
                      <a:pt x="1179" y="102"/>
                    </a:lnTo>
                    <a:lnTo>
                      <a:pt x="1181" y="104"/>
                    </a:lnTo>
                    <a:lnTo>
                      <a:pt x="1183" y="104"/>
                    </a:lnTo>
                    <a:lnTo>
                      <a:pt x="1186" y="104"/>
                    </a:lnTo>
                    <a:lnTo>
                      <a:pt x="1188" y="104"/>
                    </a:lnTo>
                    <a:lnTo>
                      <a:pt x="1198" y="104"/>
                    </a:lnTo>
                    <a:lnTo>
                      <a:pt x="1198" y="94"/>
                    </a:lnTo>
                    <a:lnTo>
                      <a:pt x="1193" y="94"/>
                    </a:lnTo>
                    <a:lnTo>
                      <a:pt x="1193" y="94"/>
                    </a:lnTo>
                    <a:lnTo>
                      <a:pt x="1191" y="92"/>
                    </a:lnTo>
                    <a:lnTo>
                      <a:pt x="1191" y="92"/>
                    </a:lnTo>
                    <a:lnTo>
                      <a:pt x="1188" y="92"/>
                    </a:lnTo>
                    <a:lnTo>
                      <a:pt x="1188" y="92"/>
                    </a:lnTo>
                    <a:lnTo>
                      <a:pt x="1188" y="90"/>
                    </a:lnTo>
                    <a:lnTo>
                      <a:pt x="1188" y="90"/>
                    </a:lnTo>
                    <a:lnTo>
                      <a:pt x="1186" y="90"/>
                    </a:lnTo>
                    <a:lnTo>
                      <a:pt x="1179" y="78"/>
                    </a:lnTo>
                    <a:lnTo>
                      <a:pt x="1179" y="78"/>
                    </a:lnTo>
                    <a:lnTo>
                      <a:pt x="1181" y="78"/>
                    </a:lnTo>
                    <a:lnTo>
                      <a:pt x="1181" y="78"/>
                    </a:lnTo>
                    <a:lnTo>
                      <a:pt x="1183" y="78"/>
                    </a:lnTo>
                    <a:lnTo>
                      <a:pt x="1183" y="78"/>
                    </a:lnTo>
                    <a:lnTo>
                      <a:pt x="1186" y="76"/>
                    </a:lnTo>
                    <a:lnTo>
                      <a:pt x="1186" y="76"/>
                    </a:lnTo>
                    <a:lnTo>
                      <a:pt x="1186" y="76"/>
                    </a:lnTo>
                    <a:lnTo>
                      <a:pt x="1188" y="76"/>
                    </a:lnTo>
                    <a:lnTo>
                      <a:pt x="1188" y="76"/>
                    </a:lnTo>
                    <a:lnTo>
                      <a:pt x="1188" y="73"/>
                    </a:lnTo>
                    <a:lnTo>
                      <a:pt x="1191" y="73"/>
                    </a:lnTo>
                    <a:lnTo>
                      <a:pt x="1191" y="73"/>
                    </a:lnTo>
                    <a:lnTo>
                      <a:pt x="1191" y="73"/>
                    </a:lnTo>
                    <a:lnTo>
                      <a:pt x="1191" y="71"/>
                    </a:lnTo>
                    <a:lnTo>
                      <a:pt x="1191" y="71"/>
                    </a:lnTo>
                    <a:lnTo>
                      <a:pt x="1193" y="68"/>
                    </a:lnTo>
                    <a:lnTo>
                      <a:pt x="1195" y="64"/>
                    </a:lnTo>
                    <a:lnTo>
                      <a:pt x="1195" y="59"/>
                    </a:lnTo>
                    <a:lnTo>
                      <a:pt x="1198" y="57"/>
                    </a:lnTo>
                    <a:lnTo>
                      <a:pt x="1181" y="57"/>
                    </a:lnTo>
                    <a:lnTo>
                      <a:pt x="1174" y="71"/>
                    </a:lnTo>
                    <a:lnTo>
                      <a:pt x="1165" y="57"/>
                    </a:lnTo>
                    <a:lnTo>
                      <a:pt x="1165" y="57"/>
                    </a:lnTo>
                    <a:lnTo>
                      <a:pt x="1165" y="57"/>
                    </a:lnTo>
                    <a:lnTo>
                      <a:pt x="1162" y="57"/>
                    </a:lnTo>
                    <a:lnTo>
                      <a:pt x="1162" y="57"/>
                    </a:lnTo>
                    <a:lnTo>
                      <a:pt x="1160" y="57"/>
                    </a:lnTo>
                    <a:lnTo>
                      <a:pt x="1157" y="57"/>
                    </a:lnTo>
                    <a:lnTo>
                      <a:pt x="1155" y="57"/>
                    </a:lnTo>
                    <a:lnTo>
                      <a:pt x="1150" y="57"/>
                    </a:lnTo>
                    <a:lnTo>
                      <a:pt x="1150" y="47"/>
                    </a:lnTo>
                    <a:lnTo>
                      <a:pt x="1150" y="47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2"/>
                    </a:lnTo>
                    <a:lnTo>
                      <a:pt x="1150" y="52"/>
                    </a:lnTo>
                    <a:lnTo>
                      <a:pt x="1153" y="52"/>
                    </a:lnTo>
                    <a:lnTo>
                      <a:pt x="1153" y="52"/>
                    </a:lnTo>
                    <a:lnTo>
                      <a:pt x="1155" y="52"/>
                    </a:lnTo>
                    <a:lnTo>
                      <a:pt x="1155" y="52"/>
                    </a:lnTo>
                    <a:lnTo>
                      <a:pt x="1157" y="52"/>
                    </a:lnTo>
                    <a:lnTo>
                      <a:pt x="1160" y="52"/>
                    </a:lnTo>
                    <a:lnTo>
                      <a:pt x="1162" y="52"/>
                    </a:lnTo>
                    <a:lnTo>
                      <a:pt x="1165" y="52"/>
                    </a:lnTo>
                    <a:lnTo>
                      <a:pt x="1167" y="52"/>
                    </a:lnTo>
                    <a:lnTo>
                      <a:pt x="1167" y="52"/>
                    </a:lnTo>
                    <a:lnTo>
                      <a:pt x="1169" y="52"/>
                    </a:lnTo>
                    <a:lnTo>
                      <a:pt x="1174" y="52"/>
                    </a:lnTo>
                    <a:lnTo>
                      <a:pt x="1179" y="52"/>
                    </a:lnTo>
                    <a:lnTo>
                      <a:pt x="1181" y="52"/>
                    </a:lnTo>
                    <a:lnTo>
                      <a:pt x="1183" y="52"/>
                    </a:lnTo>
                    <a:lnTo>
                      <a:pt x="1183" y="52"/>
                    </a:lnTo>
                    <a:lnTo>
                      <a:pt x="1186" y="52"/>
                    </a:lnTo>
                    <a:lnTo>
                      <a:pt x="1186" y="52"/>
                    </a:lnTo>
                    <a:lnTo>
                      <a:pt x="1188" y="50"/>
                    </a:lnTo>
                    <a:lnTo>
                      <a:pt x="1188" y="50"/>
                    </a:lnTo>
                    <a:lnTo>
                      <a:pt x="1191" y="50"/>
                    </a:lnTo>
                    <a:lnTo>
                      <a:pt x="1191" y="47"/>
                    </a:lnTo>
                    <a:lnTo>
                      <a:pt x="1191" y="47"/>
                    </a:lnTo>
                    <a:lnTo>
                      <a:pt x="1191" y="47"/>
                    </a:lnTo>
                    <a:lnTo>
                      <a:pt x="1193" y="45"/>
                    </a:lnTo>
                    <a:lnTo>
                      <a:pt x="1193" y="45"/>
                    </a:lnTo>
                    <a:lnTo>
                      <a:pt x="1193" y="42"/>
                    </a:lnTo>
                    <a:lnTo>
                      <a:pt x="1193" y="40"/>
                    </a:lnTo>
                    <a:lnTo>
                      <a:pt x="1193" y="40"/>
                    </a:lnTo>
                    <a:lnTo>
                      <a:pt x="1193" y="14"/>
                    </a:lnTo>
                    <a:lnTo>
                      <a:pt x="1193" y="12"/>
                    </a:lnTo>
                    <a:lnTo>
                      <a:pt x="1193" y="12"/>
                    </a:lnTo>
                    <a:lnTo>
                      <a:pt x="1193" y="9"/>
                    </a:lnTo>
                    <a:lnTo>
                      <a:pt x="1193" y="9"/>
                    </a:lnTo>
                    <a:lnTo>
                      <a:pt x="1191" y="7"/>
                    </a:lnTo>
                    <a:lnTo>
                      <a:pt x="1191" y="7"/>
                    </a:lnTo>
                    <a:lnTo>
                      <a:pt x="1191" y="7"/>
                    </a:lnTo>
                    <a:lnTo>
                      <a:pt x="1191" y="5"/>
                    </a:lnTo>
                    <a:lnTo>
                      <a:pt x="1188" y="5"/>
                    </a:lnTo>
                    <a:lnTo>
                      <a:pt x="1188" y="5"/>
                    </a:lnTo>
                    <a:lnTo>
                      <a:pt x="1186" y="5"/>
                    </a:lnTo>
                    <a:lnTo>
                      <a:pt x="1186" y="2"/>
                    </a:lnTo>
                    <a:lnTo>
                      <a:pt x="1183" y="2"/>
                    </a:lnTo>
                    <a:lnTo>
                      <a:pt x="1183" y="2"/>
                    </a:lnTo>
                    <a:lnTo>
                      <a:pt x="1181" y="2"/>
                    </a:lnTo>
                    <a:lnTo>
                      <a:pt x="1181" y="2"/>
                    </a:lnTo>
                    <a:lnTo>
                      <a:pt x="1176" y="2"/>
                    </a:lnTo>
                    <a:lnTo>
                      <a:pt x="1174" y="2"/>
                    </a:lnTo>
                    <a:lnTo>
                      <a:pt x="1169" y="2"/>
                    </a:lnTo>
                    <a:lnTo>
                      <a:pt x="1167" y="2"/>
                    </a:lnTo>
                    <a:lnTo>
                      <a:pt x="1165" y="2"/>
                    </a:lnTo>
                    <a:lnTo>
                      <a:pt x="1162" y="2"/>
                    </a:lnTo>
                    <a:lnTo>
                      <a:pt x="1162" y="2"/>
                    </a:lnTo>
                    <a:lnTo>
                      <a:pt x="1160" y="2"/>
                    </a:lnTo>
                    <a:lnTo>
                      <a:pt x="1157" y="2"/>
                    </a:lnTo>
                    <a:lnTo>
                      <a:pt x="1155" y="2"/>
                    </a:lnTo>
                    <a:lnTo>
                      <a:pt x="1153" y="2"/>
                    </a:lnTo>
                    <a:lnTo>
                      <a:pt x="1153" y="2"/>
                    </a:lnTo>
                    <a:lnTo>
                      <a:pt x="1153" y="5"/>
                    </a:lnTo>
                    <a:lnTo>
                      <a:pt x="1150" y="5"/>
                    </a:lnTo>
                    <a:lnTo>
                      <a:pt x="1150" y="5"/>
                    </a:lnTo>
                    <a:lnTo>
                      <a:pt x="1150" y="5"/>
                    </a:lnTo>
                    <a:lnTo>
                      <a:pt x="1150" y="7"/>
                    </a:lnTo>
                    <a:lnTo>
                      <a:pt x="1150" y="7"/>
                    </a:lnTo>
                    <a:lnTo>
                      <a:pt x="1150" y="2"/>
                    </a:lnTo>
                    <a:lnTo>
                      <a:pt x="1134" y="2"/>
                    </a:lnTo>
                    <a:lnTo>
                      <a:pt x="1134" y="85"/>
                    </a:lnTo>
                    <a:lnTo>
                      <a:pt x="1132" y="87"/>
                    </a:lnTo>
                    <a:lnTo>
                      <a:pt x="1132" y="90"/>
                    </a:lnTo>
                    <a:lnTo>
                      <a:pt x="1134" y="92"/>
                    </a:lnTo>
                    <a:lnTo>
                      <a:pt x="1134" y="94"/>
                    </a:lnTo>
                    <a:lnTo>
                      <a:pt x="1134" y="97"/>
                    </a:lnTo>
                    <a:lnTo>
                      <a:pt x="1134" y="97"/>
                    </a:lnTo>
                    <a:lnTo>
                      <a:pt x="1136" y="99"/>
                    </a:lnTo>
                    <a:lnTo>
                      <a:pt x="1136" y="99"/>
                    </a:lnTo>
                    <a:lnTo>
                      <a:pt x="1136" y="102"/>
                    </a:lnTo>
                    <a:lnTo>
                      <a:pt x="1139" y="102"/>
                    </a:lnTo>
                    <a:lnTo>
                      <a:pt x="1139" y="102"/>
                    </a:lnTo>
                    <a:lnTo>
                      <a:pt x="1141" y="102"/>
                    </a:lnTo>
                    <a:lnTo>
                      <a:pt x="1143" y="104"/>
                    </a:lnTo>
                    <a:lnTo>
                      <a:pt x="1143" y="104"/>
                    </a:lnTo>
                    <a:lnTo>
                      <a:pt x="1146" y="104"/>
                    </a:lnTo>
                    <a:lnTo>
                      <a:pt x="1148" y="104"/>
                    </a:lnTo>
                    <a:lnTo>
                      <a:pt x="1162" y="104"/>
                    </a:lnTo>
                    <a:lnTo>
                      <a:pt x="1162" y="92"/>
                    </a:lnTo>
                    <a:lnTo>
                      <a:pt x="1157" y="92"/>
                    </a:lnTo>
                    <a:lnTo>
                      <a:pt x="1155" y="92"/>
                    </a:lnTo>
                    <a:lnTo>
                      <a:pt x="1153" y="92"/>
                    </a:lnTo>
                    <a:lnTo>
                      <a:pt x="1153" y="92"/>
                    </a:lnTo>
                    <a:lnTo>
                      <a:pt x="1150" y="92"/>
                    </a:lnTo>
                    <a:lnTo>
                      <a:pt x="1150" y="92"/>
                    </a:lnTo>
                    <a:lnTo>
                      <a:pt x="1150" y="92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87"/>
                    </a:lnTo>
                    <a:lnTo>
                      <a:pt x="1150" y="83"/>
                    </a:lnTo>
                    <a:lnTo>
                      <a:pt x="1150" y="59"/>
                    </a:lnTo>
                    <a:lnTo>
                      <a:pt x="1169" y="94"/>
                    </a:lnTo>
                    <a:close/>
                    <a:moveTo>
                      <a:pt x="1176" y="12"/>
                    </a:moveTo>
                    <a:lnTo>
                      <a:pt x="1176" y="21"/>
                    </a:lnTo>
                    <a:lnTo>
                      <a:pt x="1172" y="21"/>
                    </a:lnTo>
                    <a:lnTo>
                      <a:pt x="1167" y="21"/>
                    </a:lnTo>
                    <a:lnTo>
                      <a:pt x="1165" y="21"/>
                    </a:lnTo>
                    <a:lnTo>
                      <a:pt x="1162" y="21"/>
                    </a:lnTo>
                    <a:lnTo>
                      <a:pt x="1162" y="21"/>
                    </a:lnTo>
                    <a:lnTo>
                      <a:pt x="1160" y="21"/>
                    </a:lnTo>
                    <a:lnTo>
                      <a:pt x="1155" y="21"/>
                    </a:lnTo>
                    <a:lnTo>
                      <a:pt x="1150" y="21"/>
                    </a:lnTo>
                    <a:lnTo>
                      <a:pt x="1150" y="16"/>
                    </a:lnTo>
                    <a:lnTo>
                      <a:pt x="1150" y="14"/>
                    </a:lnTo>
                    <a:lnTo>
                      <a:pt x="1150" y="14"/>
                    </a:lnTo>
                    <a:lnTo>
                      <a:pt x="1150" y="14"/>
                    </a:lnTo>
                    <a:lnTo>
                      <a:pt x="1153" y="12"/>
                    </a:lnTo>
                    <a:lnTo>
                      <a:pt x="1153" y="12"/>
                    </a:lnTo>
                    <a:lnTo>
                      <a:pt x="1155" y="12"/>
                    </a:lnTo>
                    <a:lnTo>
                      <a:pt x="1155" y="12"/>
                    </a:lnTo>
                    <a:lnTo>
                      <a:pt x="1157" y="12"/>
                    </a:lnTo>
                    <a:lnTo>
                      <a:pt x="1160" y="12"/>
                    </a:lnTo>
                    <a:lnTo>
                      <a:pt x="1162" y="12"/>
                    </a:lnTo>
                    <a:lnTo>
                      <a:pt x="1165" y="12"/>
                    </a:lnTo>
                    <a:lnTo>
                      <a:pt x="1165" y="12"/>
                    </a:lnTo>
                    <a:lnTo>
                      <a:pt x="1167" y="12"/>
                    </a:lnTo>
                    <a:lnTo>
                      <a:pt x="1169" y="12"/>
                    </a:lnTo>
                    <a:lnTo>
                      <a:pt x="1172" y="12"/>
                    </a:lnTo>
                    <a:lnTo>
                      <a:pt x="1176" y="12"/>
                    </a:lnTo>
                    <a:close/>
                    <a:moveTo>
                      <a:pt x="1155" y="42"/>
                    </a:moveTo>
                    <a:lnTo>
                      <a:pt x="1153" y="42"/>
                    </a:lnTo>
                    <a:lnTo>
                      <a:pt x="1153" y="42"/>
                    </a:lnTo>
                    <a:lnTo>
                      <a:pt x="1153" y="42"/>
                    </a:lnTo>
                    <a:lnTo>
                      <a:pt x="1153" y="42"/>
                    </a:lnTo>
                    <a:lnTo>
                      <a:pt x="1150" y="42"/>
                    </a:lnTo>
                    <a:lnTo>
                      <a:pt x="1150" y="40"/>
                    </a:lnTo>
                    <a:lnTo>
                      <a:pt x="1150" y="40"/>
                    </a:lnTo>
                    <a:lnTo>
                      <a:pt x="1150" y="38"/>
                    </a:lnTo>
                    <a:lnTo>
                      <a:pt x="1150" y="31"/>
                    </a:lnTo>
                    <a:lnTo>
                      <a:pt x="1155" y="31"/>
                    </a:lnTo>
                    <a:lnTo>
                      <a:pt x="1157" y="31"/>
                    </a:lnTo>
                    <a:lnTo>
                      <a:pt x="1160" y="31"/>
                    </a:lnTo>
                    <a:lnTo>
                      <a:pt x="1162" y="31"/>
                    </a:lnTo>
                    <a:lnTo>
                      <a:pt x="1167" y="31"/>
                    </a:lnTo>
                    <a:lnTo>
                      <a:pt x="1169" y="31"/>
                    </a:lnTo>
                    <a:lnTo>
                      <a:pt x="1172" y="31"/>
                    </a:lnTo>
                    <a:lnTo>
                      <a:pt x="1176" y="31"/>
                    </a:lnTo>
                    <a:lnTo>
                      <a:pt x="1176" y="35"/>
                    </a:lnTo>
                    <a:lnTo>
                      <a:pt x="1176" y="38"/>
                    </a:lnTo>
                    <a:lnTo>
                      <a:pt x="1176" y="38"/>
                    </a:lnTo>
                    <a:lnTo>
                      <a:pt x="1176" y="38"/>
                    </a:lnTo>
                    <a:lnTo>
                      <a:pt x="1176" y="40"/>
                    </a:lnTo>
                    <a:lnTo>
                      <a:pt x="1176" y="40"/>
                    </a:lnTo>
                    <a:lnTo>
                      <a:pt x="1176" y="40"/>
                    </a:lnTo>
                    <a:lnTo>
                      <a:pt x="1174" y="40"/>
                    </a:lnTo>
                    <a:lnTo>
                      <a:pt x="1174" y="40"/>
                    </a:lnTo>
                    <a:lnTo>
                      <a:pt x="1174" y="42"/>
                    </a:lnTo>
                    <a:lnTo>
                      <a:pt x="1172" y="42"/>
                    </a:lnTo>
                    <a:lnTo>
                      <a:pt x="1172" y="42"/>
                    </a:lnTo>
                    <a:lnTo>
                      <a:pt x="1169" y="42"/>
                    </a:lnTo>
                    <a:lnTo>
                      <a:pt x="1167" y="42"/>
                    </a:lnTo>
                    <a:lnTo>
                      <a:pt x="1165" y="42"/>
                    </a:lnTo>
                    <a:lnTo>
                      <a:pt x="1165" y="42"/>
                    </a:lnTo>
                    <a:lnTo>
                      <a:pt x="1162" y="42"/>
                    </a:lnTo>
                    <a:lnTo>
                      <a:pt x="1162" y="42"/>
                    </a:lnTo>
                    <a:lnTo>
                      <a:pt x="1160" y="42"/>
                    </a:lnTo>
                    <a:lnTo>
                      <a:pt x="1157" y="42"/>
                    </a:lnTo>
                    <a:lnTo>
                      <a:pt x="1155" y="42"/>
                    </a:lnTo>
                    <a:close/>
                    <a:moveTo>
                      <a:pt x="1106" y="92"/>
                    </a:moveTo>
                    <a:lnTo>
                      <a:pt x="1106" y="104"/>
                    </a:lnTo>
                    <a:lnTo>
                      <a:pt x="1094" y="104"/>
                    </a:lnTo>
                    <a:lnTo>
                      <a:pt x="1094" y="2"/>
                    </a:lnTo>
                    <a:lnTo>
                      <a:pt x="1106" y="2"/>
                    </a:lnTo>
                    <a:lnTo>
                      <a:pt x="1106" y="5"/>
                    </a:lnTo>
                    <a:lnTo>
                      <a:pt x="1108" y="5"/>
                    </a:lnTo>
                    <a:lnTo>
                      <a:pt x="1108" y="2"/>
                    </a:lnTo>
                    <a:lnTo>
                      <a:pt x="1108" y="2"/>
                    </a:lnTo>
                    <a:lnTo>
                      <a:pt x="1108" y="2"/>
                    </a:lnTo>
                    <a:lnTo>
                      <a:pt x="1110" y="2"/>
                    </a:lnTo>
                    <a:lnTo>
                      <a:pt x="1110" y="2"/>
                    </a:lnTo>
                    <a:lnTo>
                      <a:pt x="1110" y="2"/>
                    </a:lnTo>
                    <a:lnTo>
                      <a:pt x="1113" y="2"/>
                    </a:lnTo>
                    <a:lnTo>
                      <a:pt x="1120" y="2"/>
                    </a:lnTo>
                    <a:lnTo>
                      <a:pt x="1120" y="2"/>
                    </a:lnTo>
                    <a:lnTo>
                      <a:pt x="1122" y="2"/>
                    </a:lnTo>
                    <a:lnTo>
                      <a:pt x="1122" y="2"/>
                    </a:lnTo>
                    <a:lnTo>
                      <a:pt x="1124" y="2"/>
                    </a:lnTo>
                    <a:lnTo>
                      <a:pt x="1124" y="2"/>
                    </a:lnTo>
                    <a:lnTo>
                      <a:pt x="1127" y="2"/>
                    </a:lnTo>
                    <a:lnTo>
                      <a:pt x="1127" y="2"/>
                    </a:lnTo>
                    <a:lnTo>
                      <a:pt x="1127" y="5"/>
                    </a:lnTo>
                    <a:lnTo>
                      <a:pt x="1127" y="5"/>
                    </a:lnTo>
                    <a:lnTo>
                      <a:pt x="1129" y="5"/>
                    </a:lnTo>
                    <a:lnTo>
                      <a:pt x="1129" y="5"/>
                    </a:lnTo>
                    <a:lnTo>
                      <a:pt x="1129" y="7"/>
                    </a:lnTo>
                    <a:lnTo>
                      <a:pt x="1129" y="7"/>
                    </a:lnTo>
                    <a:lnTo>
                      <a:pt x="1129" y="9"/>
                    </a:lnTo>
                    <a:lnTo>
                      <a:pt x="1129" y="9"/>
                    </a:lnTo>
                    <a:lnTo>
                      <a:pt x="1129" y="12"/>
                    </a:lnTo>
                    <a:lnTo>
                      <a:pt x="1129" y="35"/>
                    </a:lnTo>
                    <a:lnTo>
                      <a:pt x="1129" y="35"/>
                    </a:lnTo>
                    <a:lnTo>
                      <a:pt x="1129" y="35"/>
                    </a:lnTo>
                    <a:lnTo>
                      <a:pt x="1129" y="38"/>
                    </a:lnTo>
                    <a:lnTo>
                      <a:pt x="1129" y="38"/>
                    </a:lnTo>
                    <a:lnTo>
                      <a:pt x="1129" y="40"/>
                    </a:lnTo>
                    <a:lnTo>
                      <a:pt x="1127" y="40"/>
                    </a:lnTo>
                    <a:lnTo>
                      <a:pt x="1127" y="40"/>
                    </a:lnTo>
                    <a:lnTo>
                      <a:pt x="1127" y="42"/>
                    </a:lnTo>
                    <a:lnTo>
                      <a:pt x="1127" y="42"/>
                    </a:lnTo>
                    <a:lnTo>
                      <a:pt x="1124" y="42"/>
                    </a:lnTo>
                    <a:lnTo>
                      <a:pt x="1124" y="42"/>
                    </a:lnTo>
                    <a:lnTo>
                      <a:pt x="1124" y="45"/>
                    </a:lnTo>
                    <a:lnTo>
                      <a:pt x="1122" y="45"/>
                    </a:lnTo>
                    <a:lnTo>
                      <a:pt x="1122" y="45"/>
                    </a:lnTo>
                    <a:lnTo>
                      <a:pt x="1120" y="45"/>
                    </a:lnTo>
                    <a:lnTo>
                      <a:pt x="1120" y="45"/>
                    </a:lnTo>
                    <a:lnTo>
                      <a:pt x="1120" y="47"/>
                    </a:lnTo>
                    <a:lnTo>
                      <a:pt x="1122" y="47"/>
                    </a:lnTo>
                    <a:lnTo>
                      <a:pt x="1122" y="47"/>
                    </a:lnTo>
                    <a:lnTo>
                      <a:pt x="1124" y="47"/>
                    </a:lnTo>
                    <a:lnTo>
                      <a:pt x="1124" y="50"/>
                    </a:lnTo>
                    <a:lnTo>
                      <a:pt x="1124" y="50"/>
                    </a:lnTo>
                    <a:lnTo>
                      <a:pt x="1127" y="50"/>
                    </a:lnTo>
                    <a:lnTo>
                      <a:pt x="1127" y="50"/>
                    </a:lnTo>
                    <a:lnTo>
                      <a:pt x="1127" y="52"/>
                    </a:lnTo>
                    <a:lnTo>
                      <a:pt x="1127" y="52"/>
                    </a:lnTo>
                    <a:lnTo>
                      <a:pt x="1129" y="54"/>
                    </a:lnTo>
                    <a:lnTo>
                      <a:pt x="1129" y="54"/>
                    </a:lnTo>
                    <a:lnTo>
                      <a:pt x="1129" y="54"/>
                    </a:lnTo>
                    <a:lnTo>
                      <a:pt x="1129" y="57"/>
                    </a:lnTo>
                    <a:lnTo>
                      <a:pt x="1129" y="57"/>
                    </a:lnTo>
                    <a:lnTo>
                      <a:pt x="1129" y="59"/>
                    </a:lnTo>
                    <a:lnTo>
                      <a:pt x="1129" y="80"/>
                    </a:lnTo>
                    <a:lnTo>
                      <a:pt x="1129" y="80"/>
                    </a:lnTo>
                    <a:lnTo>
                      <a:pt x="1129" y="83"/>
                    </a:lnTo>
                    <a:lnTo>
                      <a:pt x="1129" y="83"/>
                    </a:lnTo>
                    <a:lnTo>
                      <a:pt x="1129" y="85"/>
                    </a:lnTo>
                    <a:lnTo>
                      <a:pt x="1129" y="85"/>
                    </a:lnTo>
                    <a:lnTo>
                      <a:pt x="1127" y="87"/>
                    </a:lnTo>
                    <a:lnTo>
                      <a:pt x="1127" y="87"/>
                    </a:lnTo>
                    <a:lnTo>
                      <a:pt x="1127" y="90"/>
                    </a:lnTo>
                    <a:lnTo>
                      <a:pt x="1124" y="90"/>
                    </a:lnTo>
                    <a:lnTo>
                      <a:pt x="1124" y="90"/>
                    </a:lnTo>
                    <a:lnTo>
                      <a:pt x="1122" y="90"/>
                    </a:lnTo>
                    <a:lnTo>
                      <a:pt x="1122" y="92"/>
                    </a:lnTo>
                    <a:lnTo>
                      <a:pt x="1120" y="92"/>
                    </a:lnTo>
                    <a:lnTo>
                      <a:pt x="1120" y="92"/>
                    </a:lnTo>
                    <a:lnTo>
                      <a:pt x="1117" y="92"/>
                    </a:lnTo>
                    <a:lnTo>
                      <a:pt x="1115" y="92"/>
                    </a:lnTo>
                    <a:lnTo>
                      <a:pt x="1113" y="92"/>
                    </a:lnTo>
                    <a:lnTo>
                      <a:pt x="1110" y="92"/>
                    </a:lnTo>
                    <a:lnTo>
                      <a:pt x="1110" y="92"/>
                    </a:lnTo>
                    <a:lnTo>
                      <a:pt x="1106" y="92"/>
                    </a:lnTo>
                    <a:close/>
                    <a:moveTo>
                      <a:pt x="1115" y="78"/>
                    </a:moveTo>
                    <a:lnTo>
                      <a:pt x="1115" y="59"/>
                    </a:lnTo>
                    <a:lnTo>
                      <a:pt x="1115" y="57"/>
                    </a:lnTo>
                    <a:lnTo>
                      <a:pt x="1115" y="57"/>
                    </a:lnTo>
                    <a:lnTo>
                      <a:pt x="1115" y="54"/>
                    </a:lnTo>
                    <a:lnTo>
                      <a:pt x="1115" y="54"/>
                    </a:lnTo>
                    <a:lnTo>
                      <a:pt x="1115" y="54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0" y="52"/>
                    </a:lnTo>
                    <a:lnTo>
                      <a:pt x="1110" y="50"/>
                    </a:lnTo>
                    <a:lnTo>
                      <a:pt x="1110" y="50"/>
                    </a:lnTo>
                    <a:lnTo>
                      <a:pt x="1108" y="50"/>
                    </a:lnTo>
                    <a:lnTo>
                      <a:pt x="1106" y="50"/>
                    </a:lnTo>
                    <a:lnTo>
                      <a:pt x="1106" y="83"/>
                    </a:lnTo>
                    <a:lnTo>
                      <a:pt x="1108" y="83"/>
                    </a:lnTo>
                    <a:lnTo>
                      <a:pt x="1110" y="83"/>
                    </a:lnTo>
                    <a:lnTo>
                      <a:pt x="1110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5" y="80"/>
                    </a:lnTo>
                    <a:lnTo>
                      <a:pt x="1115" y="80"/>
                    </a:lnTo>
                    <a:lnTo>
                      <a:pt x="1115" y="80"/>
                    </a:lnTo>
                    <a:lnTo>
                      <a:pt x="1115" y="78"/>
                    </a:lnTo>
                    <a:lnTo>
                      <a:pt x="1115" y="78"/>
                    </a:lnTo>
                    <a:close/>
                    <a:moveTo>
                      <a:pt x="1115" y="31"/>
                    </a:move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3" y="12"/>
                    </a:lnTo>
                    <a:lnTo>
                      <a:pt x="1110" y="12"/>
                    </a:lnTo>
                    <a:lnTo>
                      <a:pt x="1110" y="12"/>
                    </a:lnTo>
                    <a:lnTo>
                      <a:pt x="1110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6" y="12"/>
                    </a:lnTo>
                    <a:lnTo>
                      <a:pt x="1106" y="12"/>
                    </a:lnTo>
                    <a:lnTo>
                      <a:pt x="1106" y="14"/>
                    </a:lnTo>
                    <a:lnTo>
                      <a:pt x="1106" y="40"/>
                    </a:lnTo>
                    <a:lnTo>
                      <a:pt x="1108" y="40"/>
                    </a:lnTo>
                    <a:lnTo>
                      <a:pt x="1110" y="40"/>
                    </a:lnTo>
                    <a:lnTo>
                      <a:pt x="1110" y="40"/>
                    </a:lnTo>
                    <a:lnTo>
                      <a:pt x="1110" y="40"/>
                    </a:lnTo>
                    <a:lnTo>
                      <a:pt x="1110" y="38"/>
                    </a:lnTo>
                    <a:lnTo>
                      <a:pt x="1113" y="38"/>
                    </a:lnTo>
                    <a:lnTo>
                      <a:pt x="1113" y="38"/>
                    </a:lnTo>
                    <a:lnTo>
                      <a:pt x="1113" y="38"/>
                    </a:lnTo>
                    <a:lnTo>
                      <a:pt x="1113" y="35"/>
                    </a:lnTo>
                    <a:lnTo>
                      <a:pt x="1115" y="35"/>
                    </a:lnTo>
                    <a:lnTo>
                      <a:pt x="1115" y="35"/>
                    </a:lnTo>
                    <a:lnTo>
                      <a:pt x="1115" y="33"/>
                    </a:lnTo>
                    <a:lnTo>
                      <a:pt x="1115" y="33"/>
                    </a:lnTo>
                    <a:lnTo>
                      <a:pt x="1115" y="31"/>
                    </a:lnTo>
                    <a:close/>
                    <a:moveTo>
                      <a:pt x="1002" y="80"/>
                    </a:moveTo>
                    <a:lnTo>
                      <a:pt x="1002" y="104"/>
                    </a:lnTo>
                    <a:lnTo>
                      <a:pt x="983" y="104"/>
                    </a:lnTo>
                    <a:lnTo>
                      <a:pt x="983" y="57"/>
                    </a:lnTo>
                    <a:lnTo>
                      <a:pt x="980" y="57"/>
                    </a:lnTo>
                    <a:lnTo>
                      <a:pt x="978" y="59"/>
                    </a:lnTo>
                    <a:lnTo>
                      <a:pt x="976" y="59"/>
                    </a:lnTo>
                    <a:lnTo>
                      <a:pt x="971" y="59"/>
                    </a:lnTo>
                    <a:lnTo>
                      <a:pt x="964" y="59"/>
                    </a:lnTo>
                    <a:lnTo>
                      <a:pt x="964" y="59"/>
                    </a:lnTo>
                    <a:lnTo>
                      <a:pt x="964" y="47"/>
                    </a:lnTo>
                    <a:lnTo>
                      <a:pt x="964" y="47"/>
                    </a:lnTo>
                    <a:lnTo>
                      <a:pt x="966" y="47"/>
                    </a:lnTo>
                    <a:lnTo>
                      <a:pt x="969" y="47"/>
                    </a:lnTo>
                    <a:lnTo>
                      <a:pt x="969" y="47"/>
                    </a:lnTo>
                    <a:lnTo>
                      <a:pt x="971" y="47"/>
                    </a:lnTo>
                    <a:lnTo>
                      <a:pt x="971" y="47"/>
                    </a:lnTo>
                    <a:lnTo>
                      <a:pt x="973" y="47"/>
                    </a:lnTo>
                    <a:lnTo>
                      <a:pt x="973" y="47"/>
                    </a:lnTo>
                    <a:lnTo>
                      <a:pt x="973" y="47"/>
                    </a:lnTo>
                    <a:lnTo>
                      <a:pt x="976" y="45"/>
                    </a:lnTo>
                    <a:lnTo>
                      <a:pt x="976" y="45"/>
                    </a:lnTo>
                    <a:lnTo>
                      <a:pt x="976" y="45"/>
                    </a:lnTo>
                    <a:lnTo>
                      <a:pt x="976" y="42"/>
                    </a:lnTo>
                    <a:lnTo>
                      <a:pt x="978" y="42"/>
                    </a:lnTo>
                    <a:lnTo>
                      <a:pt x="978" y="42"/>
                    </a:lnTo>
                    <a:lnTo>
                      <a:pt x="978" y="40"/>
                    </a:lnTo>
                    <a:lnTo>
                      <a:pt x="978" y="40"/>
                    </a:lnTo>
                    <a:lnTo>
                      <a:pt x="990" y="21"/>
                    </a:lnTo>
                    <a:lnTo>
                      <a:pt x="969" y="21"/>
                    </a:lnTo>
                    <a:lnTo>
                      <a:pt x="969" y="9"/>
                    </a:lnTo>
                    <a:lnTo>
                      <a:pt x="992" y="9"/>
                    </a:lnTo>
                    <a:lnTo>
                      <a:pt x="997" y="0"/>
                    </a:lnTo>
                    <a:lnTo>
                      <a:pt x="1020" y="0"/>
                    </a:lnTo>
                    <a:lnTo>
                      <a:pt x="1016" y="9"/>
                    </a:lnTo>
                    <a:lnTo>
                      <a:pt x="1023" y="9"/>
                    </a:lnTo>
                    <a:lnTo>
                      <a:pt x="1030" y="9"/>
                    </a:lnTo>
                    <a:lnTo>
                      <a:pt x="1037" y="9"/>
                    </a:lnTo>
                    <a:lnTo>
                      <a:pt x="1044" y="9"/>
                    </a:lnTo>
                    <a:lnTo>
                      <a:pt x="1051" y="9"/>
                    </a:lnTo>
                    <a:lnTo>
                      <a:pt x="1058" y="9"/>
                    </a:lnTo>
                    <a:lnTo>
                      <a:pt x="1065" y="9"/>
                    </a:lnTo>
                    <a:lnTo>
                      <a:pt x="1072" y="9"/>
                    </a:lnTo>
                    <a:lnTo>
                      <a:pt x="1072" y="21"/>
                    </a:lnTo>
                    <a:lnTo>
                      <a:pt x="1065" y="21"/>
                    </a:lnTo>
                    <a:lnTo>
                      <a:pt x="1056" y="21"/>
                    </a:lnTo>
                    <a:lnTo>
                      <a:pt x="1049" y="21"/>
                    </a:lnTo>
                    <a:lnTo>
                      <a:pt x="1039" y="21"/>
                    </a:lnTo>
                    <a:lnTo>
                      <a:pt x="1032" y="21"/>
                    </a:lnTo>
                    <a:lnTo>
                      <a:pt x="1025" y="21"/>
                    </a:lnTo>
                    <a:lnTo>
                      <a:pt x="1018" y="21"/>
                    </a:lnTo>
                    <a:lnTo>
                      <a:pt x="1011" y="21"/>
                    </a:lnTo>
                    <a:lnTo>
                      <a:pt x="1006" y="31"/>
                    </a:lnTo>
                    <a:lnTo>
                      <a:pt x="1006" y="31"/>
                    </a:lnTo>
                    <a:lnTo>
                      <a:pt x="1009" y="28"/>
                    </a:lnTo>
                    <a:lnTo>
                      <a:pt x="1009" y="28"/>
                    </a:lnTo>
                    <a:lnTo>
                      <a:pt x="1009" y="28"/>
                    </a:lnTo>
                    <a:lnTo>
                      <a:pt x="1011" y="28"/>
                    </a:lnTo>
                    <a:lnTo>
                      <a:pt x="1011" y="28"/>
                    </a:lnTo>
                    <a:lnTo>
                      <a:pt x="1013" y="28"/>
                    </a:lnTo>
                    <a:lnTo>
                      <a:pt x="1016" y="28"/>
                    </a:lnTo>
                    <a:lnTo>
                      <a:pt x="1020" y="28"/>
                    </a:lnTo>
                    <a:lnTo>
                      <a:pt x="1025" y="28"/>
                    </a:lnTo>
                    <a:lnTo>
                      <a:pt x="1028" y="28"/>
                    </a:lnTo>
                    <a:lnTo>
                      <a:pt x="1032" y="28"/>
                    </a:lnTo>
                    <a:lnTo>
                      <a:pt x="1035" y="28"/>
                    </a:lnTo>
                    <a:lnTo>
                      <a:pt x="1039" y="28"/>
                    </a:lnTo>
                    <a:lnTo>
                      <a:pt x="1046" y="28"/>
                    </a:lnTo>
                    <a:lnTo>
                      <a:pt x="1054" y="28"/>
                    </a:lnTo>
                    <a:lnTo>
                      <a:pt x="1056" y="28"/>
                    </a:lnTo>
                    <a:lnTo>
                      <a:pt x="1058" y="28"/>
                    </a:lnTo>
                    <a:lnTo>
                      <a:pt x="1061" y="28"/>
                    </a:lnTo>
                    <a:lnTo>
                      <a:pt x="1061" y="28"/>
                    </a:lnTo>
                    <a:lnTo>
                      <a:pt x="1063" y="31"/>
                    </a:lnTo>
                    <a:lnTo>
                      <a:pt x="1065" y="31"/>
                    </a:lnTo>
                    <a:lnTo>
                      <a:pt x="1065" y="31"/>
                    </a:lnTo>
                    <a:lnTo>
                      <a:pt x="1068" y="33"/>
                    </a:lnTo>
                    <a:lnTo>
                      <a:pt x="1068" y="33"/>
                    </a:lnTo>
                    <a:lnTo>
                      <a:pt x="1068" y="33"/>
                    </a:lnTo>
                    <a:lnTo>
                      <a:pt x="1068" y="35"/>
                    </a:lnTo>
                    <a:lnTo>
                      <a:pt x="1070" y="35"/>
                    </a:lnTo>
                    <a:lnTo>
                      <a:pt x="1070" y="38"/>
                    </a:lnTo>
                    <a:lnTo>
                      <a:pt x="1070" y="40"/>
                    </a:lnTo>
                    <a:lnTo>
                      <a:pt x="1070" y="40"/>
                    </a:lnTo>
                    <a:lnTo>
                      <a:pt x="1070" y="42"/>
                    </a:lnTo>
                    <a:lnTo>
                      <a:pt x="1070" y="90"/>
                    </a:lnTo>
                    <a:lnTo>
                      <a:pt x="1070" y="92"/>
                    </a:lnTo>
                    <a:lnTo>
                      <a:pt x="1070" y="92"/>
                    </a:lnTo>
                    <a:lnTo>
                      <a:pt x="1070" y="94"/>
                    </a:lnTo>
                    <a:lnTo>
                      <a:pt x="1068" y="94"/>
                    </a:lnTo>
                    <a:lnTo>
                      <a:pt x="1068" y="97"/>
                    </a:lnTo>
                    <a:lnTo>
                      <a:pt x="1068" y="97"/>
                    </a:lnTo>
                    <a:lnTo>
                      <a:pt x="1065" y="99"/>
                    </a:lnTo>
                    <a:lnTo>
                      <a:pt x="1065" y="99"/>
                    </a:lnTo>
                    <a:lnTo>
                      <a:pt x="1063" y="102"/>
                    </a:lnTo>
                    <a:lnTo>
                      <a:pt x="1063" y="102"/>
                    </a:lnTo>
                    <a:lnTo>
                      <a:pt x="1061" y="102"/>
                    </a:lnTo>
                    <a:lnTo>
                      <a:pt x="1061" y="102"/>
                    </a:lnTo>
                    <a:lnTo>
                      <a:pt x="1058" y="102"/>
                    </a:lnTo>
                    <a:lnTo>
                      <a:pt x="1056" y="104"/>
                    </a:lnTo>
                    <a:lnTo>
                      <a:pt x="1056" y="104"/>
                    </a:lnTo>
                    <a:lnTo>
                      <a:pt x="1054" y="104"/>
                    </a:lnTo>
                    <a:lnTo>
                      <a:pt x="1035" y="104"/>
                    </a:lnTo>
                    <a:lnTo>
                      <a:pt x="1035" y="92"/>
                    </a:lnTo>
                    <a:lnTo>
                      <a:pt x="1046" y="92"/>
                    </a:lnTo>
                    <a:lnTo>
                      <a:pt x="1046" y="92"/>
                    </a:lnTo>
                    <a:lnTo>
                      <a:pt x="1046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51" y="90"/>
                    </a:lnTo>
                    <a:lnTo>
                      <a:pt x="1051" y="90"/>
                    </a:lnTo>
                    <a:lnTo>
                      <a:pt x="1051" y="87"/>
                    </a:lnTo>
                    <a:lnTo>
                      <a:pt x="1051" y="87"/>
                    </a:lnTo>
                    <a:lnTo>
                      <a:pt x="1051" y="80"/>
                    </a:lnTo>
                    <a:lnTo>
                      <a:pt x="1042" y="80"/>
                    </a:lnTo>
                    <a:lnTo>
                      <a:pt x="1037" y="80"/>
                    </a:lnTo>
                    <a:lnTo>
                      <a:pt x="1032" y="80"/>
                    </a:lnTo>
                    <a:lnTo>
                      <a:pt x="1028" y="80"/>
                    </a:lnTo>
                    <a:lnTo>
                      <a:pt x="1023" y="80"/>
                    </a:lnTo>
                    <a:lnTo>
                      <a:pt x="1016" y="80"/>
                    </a:lnTo>
                    <a:lnTo>
                      <a:pt x="1011" y="80"/>
                    </a:lnTo>
                    <a:lnTo>
                      <a:pt x="1002" y="80"/>
                    </a:lnTo>
                    <a:close/>
                    <a:moveTo>
                      <a:pt x="1051" y="68"/>
                    </a:moveTo>
                    <a:lnTo>
                      <a:pt x="1051" y="59"/>
                    </a:lnTo>
                    <a:lnTo>
                      <a:pt x="1044" y="59"/>
                    </a:lnTo>
                    <a:lnTo>
                      <a:pt x="1037" y="59"/>
                    </a:lnTo>
                    <a:lnTo>
                      <a:pt x="1032" y="59"/>
                    </a:lnTo>
                    <a:lnTo>
                      <a:pt x="1025" y="59"/>
                    </a:lnTo>
                    <a:lnTo>
                      <a:pt x="1020" y="59"/>
                    </a:lnTo>
                    <a:lnTo>
                      <a:pt x="1016" y="59"/>
                    </a:lnTo>
                    <a:lnTo>
                      <a:pt x="1009" y="59"/>
                    </a:lnTo>
                    <a:lnTo>
                      <a:pt x="1002" y="59"/>
                    </a:lnTo>
                    <a:lnTo>
                      <a:pt x="1002" y="68"/>
                    </a:lnTo>
                    <a:lnTo>
                      <a:pt x="1009" y="68"/>
                    </a:lnTo>
                    <a:lnTo>
                      <a:pt x="1016" y="68"/>
                    </a:lnTo>
                    <a:lnTo>
                      <a:pt x="1020" y="68"/>
                    </a:lnTo>
                    <a:lnTo>
                      <a:pt x="1025" y="68"/>
                    </a:lnTo>
                    <a:lnTo>
                      <a:pt x="1032" y="68"/>
                    </a:lnTo>
                    <a:lnTo>
                      <a:pt x="1037" y="68"/>
                    </a:lnTo>
                    <a:lnTo>
                      <a:pt x="1044" y="68"/>
                    </a:lnTo>
                    <a:lnTo>
                      <a:pt x="1051" y="68"/>
                    </a:lnTo>
                    <a:close/>
                    <a:moveTo>
                      <a:pt x="1051" y="50"/>
                    </a:moveTo>
                    <a:lnTo>
                      <a:pt x="1051" y="38"/>
                    </a:lnTo>
                    <a:lnTo>
                      <a:pt x="1044" y="38"/>
                    </a:lnTo>
                    <a:lnTo>
                      <a:pt x="1039" y="38"/>
                    </a:lnTo>
                    <a:lnTo>
                      <a:pt x="1035" y="38"/>
                    </a:lnTo>
                    <a:lnTo>
                      <a:pt x="1030" y="38"/>
                    </a:lnTo>
                    <a:lnTo>
                      <a:pt x="1028" y="38"/>
                    </a:lnTo>
                    <a:lnTo>
                      <a:pt x="1023" y="38"/>
                    </a:lnTo>
                    <a:lnTo>
                      <a:pt x="1018" y="38"/>
                    </a:lnTo>
                    <a:lnTo>
                      <a:pt x="1013" y="38"/>
                    </a:lnTo>
                    <a:lnTo>
                      <a:pt x="1011" y="38"/>
                    </a:lnTo>
                    <a:lnTo>
                      <a:pt x="1009" y="38"/>
                    </a:lnTo>
                    <a:lnTo>
                      <a:pt x="1006" y="38"/>
                    </a:lnTo>
                    <a:lnTo>
                      <a:pt x="1006" y="40"/>
                    </a:lnTo>
                    <a:lnTo>
                      <a:pt x="1004" y="40"/>
                    </a:lnTo>
                    <a:lnTo>
                      <a:pt x="1004" y="40"/>
                    </a:lnTo>
                    <a:lnTo>
                      <a:pt x="1004" y="42"/>
                    </a:lnTo>
                    <a:lnTo>
                      <a:pt x="1002" y="45"/>
                    </a:lnTo>
                    <a:lnTo>
                      <a:pt x="1002" y="50"/>
                    </a:lnTo>
                    <a:lnTo>
                      <a:pt x="1009" y="50"/>
                    </a:lnTo>
                    <a:lnTo>
                      <a:pt x="1016" y="50"/>
                    </a:lnTo>
                    <a:lnTo>
                      <a:pt x="1020" y="50"/>
                    </a:lnTo>
                    <a:lnTo>
                      <a:pt x="1025" y="50"/>
                    </a:lnTo>
                    <a:lnTo>
                      <a:pt x="1032" y="50"/>
                    </a:lnTo>
                    <a:lnTo>
                      <a:pt x="1037" y="50"/>
                    </a:lnTo>
                    <a:lnTo>
                      <a:pt x="1044" y="50"/>
                    </a:lnTo>
                    <a:lnTo>
                      <a:pt x="1051" y="50"/>
                    </a:lnTo>
                    <a:close/>
                    <a:moveTo>
                      <a:pt x="881" y="104"/>
                    </a:moveTo>
                    <a:lnTo>
                      <a:pt x="874" y="104"/>
                    </a:lnTo>
                    <a:lnTo>
                      <a:pt x="874" y="94"/>
                    </a:lnTo>
                    <a:lnTo>
                      <a:pt x="874" y="94"/>
                    </a:lnTo>
                    <a:lnTo>
                      <a:pt x="876" y="94"/>
                    </a:lnTo>
                    <a:lnTo>
                      <a:pt x="876" y="94"/>
                    </a:lnTo>
                    <a:lnTo>
                      <a:pt x="876" y="94"/>
                    </a:lnTo>
                    <a:lnTo>
                      <a:pt x="879" y="94"/>
                    </a:lnTo>
                    <a:lnTo>
                      <a:pt x="879" y="92"/>
                    </a:lnTo>
                    <a:lnTo>
                      <a:pt x="879" y="92"/>
                    </a:lnTo>
                    <a:lnTo>
                      <a:pt x="879" y="90"/>
                    </a:lnTo>
                    <a:lnTo>
                      <a:pt x="881" y="90"/>
                    </a:lnTo>
                    <a:lnTo>
                      <a:pt x="886" y="54"/>
                    </a:lnTo>
                    <a:lnTo>
                      <a:pt x="876" y="54"/>
                    </a:lnTo>
                    <a:lnTo>
                      <a:pt x="876" y="42"/>
                    </a:lnTo>
                    <a:lnTo>
                      <a:pt x="883" y="42"/>
                    </a:lnTo>
                    <a:lnTo>
                      <a:pt x="891" y="42"/>
                    </a:lnTo>
                    <a:lnTo>
                      <a:pt x="893" y="42"/>
                    </a:lnTo>
                    <a:lnTo>
                      <a:pt x="898" y="42"/>
                    </a:lnTo>
                    <a:lnTo>
                      <a:pt x="900" y="42"/>
                    </a:lnTo>
                    <a:lnTo>
                      <a:pt x="907" y="42"/>
                    </a:lnTo>
                    <a:lnTo>
                      <a:pt x="917" y="42"/>
                    </a:lnTo>
                    <a:lnTo>
                      <a:pt x="928" y="42"/>
                    </a:lnTo>
                    <a:lnTo>
                      <a:pt x="931" y="42"/>
                    </a:lnTo>
                    <a:lnTo>
                      <a:pt x="931" y="42"/>
                    </a:lnTo>
                    <a:lnTo>
                      <a:pt x="933" y="45"/>
                    </a:lnTo>
                    <a:lnTo>
                      <a:pt x="935" y="45"/>
                    </a:lnTo>
                    <a:lnTo>
                      <a:pt x="935" y="45"/>
                    </a:lnTo>
                    <a:lnTo>
                      <a:pt x="938" y="45"/>
                    </a:lnTo>
                    <a:lnTo>
                      <a:pt x="938" y="47"/>
                    </a:lnTo>
                    <a:lnTo>
                      <a:pt x="940" y="47"/>
                    </a:lnTo>
                    <a:lnTo>
                      <a:pt x="940" y="47"/>
                    </a:lnTo>
                    <a:lnTo>
                      <a:pt x="940" y="50"/>
                    </a:lnTo>
                    <a:lnTo>
                      <a:pt x="940" y="50"/>
                    </a:lnTo>
                    <a:lnTo>
                      <a:pt x="943" y="52"/>
                    </a:lnTo>
                    <a:lnTo>
                      <a:pt x="943" y="52"/>
                    </a:lnTo>
                    <a:lnTo>
                      <a:pt x="943" y="54"/>
                    </a:lnTo>
                    <a:lnTo>
                      <a:pt x="943" y="57"/>
                    </a:lnTo>
                    <a:lnTo>
                      <a:pt x="943" y="57"/>
                    </a:lnTo>
                    <a:lnTo>
                      <a:pt x="943" y="90"/>
                    </a:lnTo>
                    <a:lnTo>
                      <a:pt x="943" y="92"/>
                    </a:lnTo>
                    <a:lnTo>
                      <a:pt x="943" y="92"/>
                    </a:lnTo>
                    <a:lnTo>
                      <a:pt x="943" y="94"/>
                    </a:lnTo>
                    <a:lnTo>
                      <a:pt x="940" y="94"/>
                    </a:lnTo>
                    <a:lnTo>
                      <a:pt x="940" y="97"/>
                    </a:lnTo>
                    <a:lnTo>
                      <a:pt x="940" y="97"/>
                    </a:lnTo>
                    <a:lnTo>
                      <a:pt x="940" y="99"/>
                    </a:lnTo>
                    <a:lnTo>
                      <a:pt x="938" y="99"/>
                    </a:lnTo>
                    <a:lnTo>
                      <a:pt x="938" y="102"/>
                    </a:lnTo>
                    <a:lnTo>
                      <a:pt x="935" y="102"/>
                    </a:lnTo>
                    <a:lnTo>
                      <a:pt x="935" y="102"/>
                    </a:lnTo>
                    <a:lnTo>
                      <a:pt x="933" y="102"/>
                    </a:lnTo>
                    <a:lnTo>
                      <a:pt x="931" y="102"/>
                    </a:lnTo>
                    <a:lnTo>
                      <a:pt x="931" y="104"/>
                    </a:lnTo>
                    <a:lnTo>
                      <a:pt x="928" y="104"/>
                    </a:lnTo>
                    <a:lnTo>
                      <a:pt x="926" y="104"/>
                    </a:lnTo>
                    <a:lnTo>
                      <a:pt x="907" y="104"/>
                    </a:lnTo>
                    <a:lnTo>
                      <a:pt x="907" y="94"/>
                    </a:lnTo>
                    <a:lnTo>
                      <a:pt x="912" y="94"/>
                    </a:lnTo>
                    <a:lnTo>
                      <a:pt x="914" y="94"/>
                    </a:lnTo>
                    <a:lnTo>
                      <a:pt x="914" y="94"/>
                    </a:lnTo>
                    <a:lnTo>
                      <a:pt x="917" y="94"/>
                    </a:lnTo>
                    <a:lnTo>
                      <a:pt x="917" y="94"/>
                    </a:lnTo>
                    <a:lnTo>
                      <a:pt x="919" y="94"/>
                    </a:lnTo>
                    <a:lnTo>
                      <a:pt x="919" y="92"/>
                    </a:lnTo>
                    <a:lnTo>
                      <a:pt x="921" y="92"/>
                    </a:lnTo>
                    <a:lnTo>
                      <a:pt x="921" y="92"/>
                    </a:lnTo>
                    <a:lnTo>
                      <a:pt x="924" y="90"/>
                    </a:lnTo>
                    <a:lnTo>
                      <a:pt x="924" y="90"/>
                    </a:lnTo>
                    <a:lnTo>
                      <a:pt x="924" y="87"/>
                    </a:lnTo>
                    <a:lnTo>
                      <a:pt x="924" y="87"/>
                    </a:lnTo>
                    <a:lnTo>
                      <a:pt x="924" y="85"/>
                    </a:lnTo>
                    <a:lnTo>
                      <a:pt x="924" y="54"/>
                    </a:lnTo>
                    <a:lnTo>
                      <a:pt x="905" y="54"/>
                    </a:lnTo>
                    <a:lnTo>
                      <a:pt x="898" y="90"/>
                    </a:lnTo>
                    <a:lnTo>
                      <a:pt x="898" y="92"/>
                    </a:lnTo>
                    <a:lnTo>
                      <a:pt x="898" y="92"/>
                    </a:lnTo>
                    <a:lnTo>
                      <a:pt x="898" y="94"/>
                    </a:lnTo>
                    <a:lnTo>
                      <a:pt x="898" y="94"/>
                    </a:lnTo>
                    <a:lnTo>
                      <a:pt x="895" y="97"/>
                    </a:lnTo>
                    <a:lnTo>
                      <a:pt x="895" y="97"/>
                    </a:lnTo>
                    <a:lnTo>
                      <a:pt x="893" y="99"/>
                    </a:lnTo>
                    <a:lnTo>
                      <a:pt x="893" y="99"/>
                    </a:lnTo>
                    <a:lnTo>
                      <a:pt x="891" y="102"/>
                    </a:lnTo>
                    <a:lnTo>
                      <a:pt x="891" y="102"/>
                    </a:lnTo>
                    <a:lnTo>
                      <a:pt x="888" y="102"/>
                    </a:lnTo>
                    <a:lnTo>
                      <a:pt x="886" y="104"/>
                    </a:lnTo>
                    <a:lnTo>
                      <a:pt x="883" y="104"/>
                    </a:lnTo>
                    <a:lnTo>
                      <a:pt x="881" y="104"/>
                    </a:lnTo>
                    <a:close/>
                    <a:moveTo>
                      <a:pt x="879" y="42"/>
                    </a:moveTo>
                    <a:lnTo>
                      <a:pt x="876" y="42"/>
                    </a:lnTo>
                    <a:lnTo>
                      <a:pt x="874" y="42"/>
                    </a:lnTo>
                    <a:lnTo>
                      <a:pt x="872" y="42"/>
                    </a:lnTo>
                    <a:lnTo>
                      <a:pt x="872" y="42"/>
                    </a:lnTo>
                    <a:lnTo>
                      <a:pt x="872" y="33"/>
                    </a:lnTo>
                    <a:lnTo>
                      <a:pt x="872" y="33"/>
                    </a:lnTo>
                    <a:lnTo>
                      <a:pt x="874" y="33"/>
                    </a:lnTo>
                    <a:lnTo>
                      <a:pt x="874" y="31"/>
                    </a:lnTo>
                    <a:lnTo>
                      <a:pt x="876" y="31"/>
                    </a:lnTo>
                    <a:lnTo>
                      <a:pt x="876" y="31"/>
                    </a:lnTo>
                    <a:lnTo>
                      <a:pt x="876" y="31"/>
                    </a:lnTo>
                    <a:lnTo>
                      <a:pt x="879" y="28"/>
                    </a:lnTo>
                    <a:lnTo>
                      <a:pt x="879" y="26"/>
                    </a:lnTo>
                    <a:lnTo>
                      <a:pt x="879" y="24"/>
                    </a:lnTo>
                    <a:lnTo>
                      <a:pt x="881" y="21"/>
                    </a:lnTo>
                    <a:lnTo>
                      <a:pt x="881" y="19"/>
                    </a:lnTo>
                    <a:lnTo>
                      <a:pt x="883" y="14"/>
                    </a:lnTo>
                    <a:lnTo>
                      <a:pt x="888" y="14"/>
                    </a:lnTo>
                    <a:lnTo>
                      <a:pt x="891" y="14"/>
                    </a:lnTo>
                    <a:lnTo>
                      <a:pt x="893" y="14"/>
                    </a:lnTo>
                    <a:lnTo>
                      <a:pt x="893" y="14"/>
                    </a:lnTo>
                    <a:lnTo>
                      <a:pt x="893" y="14"/>
                    </a:lnTo>
                    <a:lnTo>
                      <a:pt x="895" y="14"/>
                    </a:lnTo>
                    <a:lnTo>
                      <a:pt x="898" y="14"/>
                    </a:lnTo>
                    <a:lnTo>
                      <a:pt x="902" y="14"/>
                    </a:lnTo>
                    <a:lnTo>
                      <a:pt x="895" y="33"/>
                    </a:lnTo>
                    <a:lnTo>
                      <a:pt x="895" y="33"/>
                    </a:lnTo>
                    <a:lnTo>
                      <a:pt x="895" y="35"/>
                    </a:lnTo>
                    <a:lnTo>
                      <a:pt x="895" y="35"/>
                    </a:lnTo>
                    <a:lnTo>
                      <a:pt x="893" y="38"/>
                    </a:lnTo>
                    <a:lnTo>
                      <a:pt x="893" y="38"/>
                    </a:lnTo>
                    <a:lnTo>
                      <a:pt x="893" y="38"/>
                    </a:lnTo>
                    <a:lnTo>
                      <a:pt x="891" y="38"/>
                    </a:lnTo>
                    <a:lnTo>
                      <a:pt x="891" y="40"/>
                    </a:lnTo>
                    <a:lnTo>
                      <a:pt x="891" y="40"/>
                    </a:lnTo>
                    <a:lnTo>
                      <a:pt x="888" y="40"/>
                    </a:lnTo>
                    <a:lnTo>
                      <a:pt x="886" y="40"/>
                    </a:lnTo>
                    <a:lnTo>
                      <a:pt x="886" y="40"/>
                    </a:lnTo>
                    <a:lnTo>
                      <a:pt x="883" y="40"/>
                    </a:lnTo>
                    <a:lnTo>
                      <a:pt x="879" y="42"/>
                    </a:lnTo>
                    <a:close/>
                    <a:moveTo>
                      <a:pt x="917" y="9"/>
                    </a:moveTo>
                    <a:lnTo>
                      <a:pt x="926" y="33"/>
                    </a:lnTo>
                    <a:lnTo>
                      <a:pt x="926" y="33"/>
                    </a:lnTo>
                    <a:lnTo>
                      <a:pt x="926" y="35"/>
                    </a:lnTo>
                    <a:lnTo>
                      <a:pt x="926" y="35"/>
                    </a:lnTo>
                    <a:lnTo>
                      <a:pt x="926" y="38"/>
                    </a:lnTo>
                    <a:lnTo>
                      <a:pt x="928" y="38"/>
                    </a:lnTo>
                    <a:lnTo>
                      <a:pt x="928" y="38"/>
                    </a:lnTo>
                    <a:lnTo>
                      <a:pt x="931" y="40"/>
                    </a:lnTo>
                    <a:lnTo>
                      <a:pt x="931" y="40"/>
                    </a:lnTo>
                    <a:lnTo>
                      <a:pt x="931" y="40"/>
                    </a:lnTo>
                    <a:lnTo>
                      <a:pt x="933" y="40"/>
                    </a:lnTo>
                    <a:lnTo>
                      <a:pt x="933" y="40"/>
                    </a:lnTo>
                    <a:lnTo>
                      <a:pt x="935" y="40"/>
                    </a:lnTo>
                    <a:lnTo>
                      <a:pt x="938" y="40"/>
                    </a:lnTo>
                    <a:lnTo>
                      <a:pt x="940" y="42"/>
                    </a:lnTo>
                    <a:lnTo>
                      <a:pt x="950" y="42"/>
                    </a:lnTo>
                    <a:lnTo>
                      <a:pt x="950" y="33"/>
                    </a:lnTo>
                    <a:lnTo>
                      <a:pt x="947" y="33"/>
                    </a:lnTo>
                    <a:lnTo>
                      <a:pt x="947" y="33"/>
                    </a:lnTo>
                    <a:lnTo>
                      <a:pt x="945" y="33"/>
                    </a:lnTo>
                    <a:lnTo>
                      <a:pt x="945" y="33"/>
                    </a:lnTo>
                    <a:lnTo>
                      <a:pt x="945" y="33"/>
                    </a:lnTo>
                    <a:lnTo>
                      <a:pt x="945" y="31"/>
                    </a:lnTo>
                    <a:lnTo>
                      <a:pt x="943" y="31"/>
                    </a:lnTo>
                    <a:lnTo>
                      <a:pt x="943" y="28"/>
                    </a:lnTo>
                    <a:lnTo>
                      <a:pt x="938" y="12"/>
                    </a:lnTo>
                    <a:lnTo>
                      <a:pt x="938" y="12"/>
                    </a:lnTo>
                    <a:lnTo>
                      <a:pt x="938" y="9"/>
                    </a:lnTo>
                    <a:lnTo>
                      <a:pt x="935" y="9"/>
                    </a:lnTo>
                    <a:lnTo>
                      <a:pt x="935" y="7"/>
                    </a:lnTo>
                    <a:lnTo>
                      <a:pt x="935" y="7"/>
                    </a:lnTo>
                    <a:lnTo>
                      <a:pt x="933" y="7"/>
                    </a:lnTo>
                    <a:lnTo>
                      <a:pt x="933" y="5"/>
                    </a:lnTo>
                    <a:lnTo>
                      <a:pt x="933" y="5"/>
                    </a:lnTo>
                    <a:lnTo>
                      <a:pt x="931" y="5"/>
                    </a:lnTo>
                    <a:lnTo>
                      <a:pt x="931" y="2"/>
                    </a:lnTo>
                    <a:lnTo>
                      <a:pt x="928" y="2"/>
                    </a:lnTo>
                    <a:lnTo>
                      <a:pt x="928" y="2"/>
                    </a:lnTo>
                    <a:lnTo>
                      <a:pt x="924" y="2"/>
                    </a:lnTo>
                    <a:lnTo>
                      <a:pt x="921" y="2"/>
                    </a:lnTo>
                    <a:lnTo>
                      <a:pt x="917" y="2"/>
                    </a:lnTo>
                    <a:lnTo>
                      <a:pt x="909" y="2"/>
                    </a:lnTo>
                    <a:lnTo>
                      <a:pt x="905" y="2"/>
                    </a:lnTo>
                    <a:lnTo>
                      <a:pt x="902" y="2"/>
                    </a:lnTo>
                    <a:lnTo>
                      <a:pt x="898" y="2"/>
                    </a:lnTo>
                    <a:lnTo>
                      <a:pt x="893" y="2"/>
                    </a:lnTo>
                    <a:lnTo>
                      <a:pt x="888" y="2"/>
                    </a:lnTo>
                    <a:lnTo>
                      <a:pt x="886" y="2"/>
                    </a:lnTo>
                    <a:lnTo>
                      <a:pt x="883" y="9"/>
                    </a:lnTo>
                    <a:lnTo>
                      <a:pt x="888" y="9"/>
                    </a:lnTo>
                    <a:lnTo>
                      <a:pt x="893" y="9"/>
                    </a:lnTo>
                    <a:lnTo>
                      <a:pt x="895" y="9"/>
                    </a:lnTo>
                    <a:lnTo>
                      <a:pt x="900" y="9"/>
                    </a:lnTo>
                    <a:lnTo>
                      <a:pt x="902" y="9"/>
                    </a:lnTo>
                    <a:lnTo>
                      <a:pt x="907" y="9"/>
                    </a:lnTo>
                    <a:lnTo>
                      <a:pt x="912" y="9"/>
                    </a:lnTo>
                    <a:lnTo>
                      <a:pt x="917" y="9"/>
                    </a:lnTo>
                    <a:close/>
                    <a:moveTo>
                      <a:pt x="869" y="31"/>
                    </a:moveTo>
                    <a:lnTo>
                      <a:pt x="869" y="104"/>
                    </a:lnTo>
                    <a:lnTo>
                      <a:pt x="850" y="104"/>
                    </a:lnTo>
                    <a:lnTo>
                      <a:pt x="850" y="47"/>
                    </a:lnTo>
                    <a:lnTo>
                      <a:pt x="843" y="47"/>
                    </a:lnTo>
                    <a:lnTo>
                      <a:pt x="841" y="47"/>
                    </a:lnTo>
                    <a:lnTo>
                      <a:pt x="841" y="38"/>
                    </a:lnTo>
                    <a:lnTo>
                      <a:pt x="843" y="38"/>
                    </a:lnTo>
                    <a:lnTo>
                      <a:pt x="843" y="38"/>
                    </a:lnTo>
                    <a:lnTo>
                      <a:pt x="843" y="38"/>
                    </a:lnTo>
                    <a:lnTo>
                      <a:pt x="846" y="38"/>
                    </a:lnTo>
                    <a:lnTo>
                      <a:pt x="846" y="38"/>
                    </a:lnTo>
                    <a:lnTo>
                      <a:pt x="846" y="35"/>
                    </a:lnTo>
                    <a:lnTo>
                      <a:pt x="848" y="35"/>
                    </a:lnTo>
                    <a:lnTo>
                      <a:pt x="848" y="33"/>
                    </a:lnTo>
                    <a:lnTo>
                      <a:pt x="848" y="33"/>
                    </a:lnTo>
                    <a:lnTo>
                      <a:pt x="850" y="31"/>
                    </a:lnTo>
                    <a:lnTo>
                      <a:pt x="850" y="26"/>
                    </a:lnTo>
                    <a:lnTo>
                      <a:pt x="850" y="24"/>
                    </a:lnTo>
                    <a:lnTo>
                      <a:pt x="853" y="19"/>
                    </a:lnTo>
                    <a:lnTo>
                      <a:pt x="853" y="16"/>
                    </a:lnTo>
                    <a:lnTo>
                      <a:pt x="855" y="12"/>
                    </a:lnTo>
                    <a:lnTo>
                      <a:pt x="855" y="7"/>
                    </a:lnTo>
                    <a:lnTo>
                      <a:pt x="857" y="0"/>
                    </a:lnTo>
                    <a:lnTo>
                      <a:pt x="876" y="0"/>
                    </a:lnTo>
                    <a:lnTo>
                      <a:pt x="869" y="31"/>
                    </a:lnTo>
                    <a:close/>
                    <a:moveTo>
                      <a:pt x="874" y="94"/>
                    </a:moveTo>
                    <a:lnTo>
                      <a:pt x="874" y="104"/>
                    </a:lnTo>
                    <a:lnTo>
                      <a:pt x="874" y="94"/>
                    </a:lnTo>
                    <a:close/>
                    <a:moveTo>
                      <a:pt x="744" y="94"/>
                    </a:moveTo>
                    <a:lnTo>
                      <a:pt x="744" y="94"/>
                    </a:lnTo>
                    <a:lnTo>
                      <a:pt x="746" y="94"/>
                    </a:lnTo>
                    <a:lnTo>
                      <a:pt x="746" y="94"/>
                    </a:lnTo>
                    <a:lnTo>
                      <a:pt x="746" y="94"/>
                    </a:lnTo>
                    <a:lnTo>
                      <a:pt x="746" y="92"/>
                    </a:lnTo>
                    <a:lnTo>
                      <a:pt x="746" y="92"/>
                    </a:lnTo>
                    <a:lnTo>
                      <a:pt x="749" y="92"/>
                    </a:lnTo>
                    <a:lnTo>
                      <a:pt x="749" y="90"/>
                    </a:lnTo>
                    <a:lnTo>
                      <a:pt x="749" y="66"/>
                    </a:lnTo>
                    <a:lnTo>
                      <a:pt x="744" y="66"/>
                    </a:lnTo>
                    <a:lnTo>
                      <a:pt x="744" y="66"/>
                    </a:lnTo>
                    <a:lnTo>
                      <a:pt x="744" y="66"/>
                    </a:lnTo>
                    <a:lnTo>
                      <a:pt x="739" y="66"/>
                    </a:lnTo>
                    <a:lnTo>
                      <a:pt x="739" y="87"/>
                    </a:lnTo>
                    <a:lnTo>
                      <a:pt x="739" y="90"/>
                    </a:lnTo>
                    <a:lnTo>
                      <a:pt x="739" y="90"/>
                    </a:lnTo>
                    <a:lnTo>
                      <a:pt x="739" y="92"/>
                    </a:lnTo>
                    <a:lnTo>
                      <a:pt x="739" y="94"/>
                    </a:lnTo>
                    <a:lnTo>
                      <a:pt x="737" y="94"/>
                    </a:lnTo>
                    <a:lnTo>
                      <a:pt x="737" y="97"/>
                    </a:lnTo>
                    <a:lnTo>
                      <a:pt x="737" y="97"/>
                    </a:lnTo>
                    <a:lnTo>
                      <a:pt x="735" y="99"/>
                    </a:lnTo>
                    <a:lnTo>
                      <a:pt x="735" y="99"/>
                    </a:lnTo>
                    <a:lnTo>
                      <a:pt x="732" y="102"/>
                    </a:lnTo>
                    <a:lnTo>
                      <a:pt x="732" y="102"/>
                    </a:lnTo>
                    <a:lnTo>
                      <a:pt x="730" y="102"/>
                    </a:lnTo>
                    <a:lnTo>
                      <a:pt x="728" y="102"/>
                    </a:lnTo>
                    <a:lnTo>
                      <a:pt x="728" y="104"/>
                    </a:lnTo>
                    <a:lnTo>
                      <a:pt x="725" y="104"/>
                    </a:lnTo>
                    <a:lnTo>
                      <a:pt x="723" y="104"/>
                    </a:lnTo>
                    <a:lnTo>
                      <a:pt x="720" y="104"/>
                    </a:lnTo>
                    <a:lnTo>
                      <a:pt x="718" y="10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20" y="94"/>
                    </a:lnTo>
                    <a:lnTo>
                      <a:pt x="720" y="92"/>
                    </a:lnTo>
                    <a:lnTo>
                      <a:pt x="723" y="92"/>
                    </a:lnTo>
                    <a:lnTo>
                      <a:pt x="723" y="92"/>
                    </a:lnTo>
                    <a:lnTo>
                      <a:pt x="723" y="92"/>
                    </a:lnTo>
                    <a:lnTo>
                      <a:pt x="723" y="90"/>
                    </a:lnTo>
                    <a:lnTo>
                      <a:pt x="723" y="90"/>
                    </a:lnTo>
                    <a:lnTo>
                      <a:pt x="723" y="90"/>
                    </a:lnTo>
                    <a:lnTo>
                      <a:pt x="723" y="87"/>
                    </a:lnTo>
                    <a:lnTo>
                      <a:pt x="725" y="87"/>
                    </a:lnTo>
                    <a:lnTo>
                      <a:pt x="725" y="0"/>
                    </a:lnTo>
                    <a:lnTo>
                      <a:pt x="739" y="0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2"/>
                    </a:lnTo>
                    <a:lnTo>
                      <a:pt x="742" y="2"/>
                    </a:lnTo>
                    <a:lnTo>
                      <a:pt x="742" y="2"/>
                    </a:lnTo>
                    <a:lnTo>
                      <a:pt x="742" y="2"/>
                    </a:lnTo>
                    <a:lnTo>
                      <a:pt x="742" y="0"/>
                    </a:lnTo>
                    <a:lnTo>
                      <a:pt x="744" y="0"/>
                    </a:lnTo>
                    <a:lnTo>
                      <a:pt x="744" y="0"/>
                    </a:lnTo>
                    <a:lnTo>
                      <a:pt x="746" y="0"/>
                    </a:lnTo>
                    <a:lnTo>
                      <a:pt x="749" y="0"/>
                    </a:lnTo>
                    <a:lnTo>
                      <a:pt x="754" y="0"/>
                    </a:lnTo>
                    <a:lnTo>
                      <a:pt x="756" y="0"/>
                    </a:lnTo>
                    <a:lnTo>
                      <a:pt x="756" y="0"/>
                    </a:lnTo>
                    <a:lnTo>
                      <a:pt x="758" y="0"/>
                    </a:lnTo>
                    <a:lnTo>
                      <a:pt x="758" y="0"/>
                    </a:lnTo>
                    <a:lnTo>
                      <a:pt x="758" y="2"/>
                    </a:lnTo>
                    <a:lnTo>
                      <a:pt x="761" y="2"/>
                    </a:lnTo>
                    <a:lnTo>
                      <a:pt x="761" y="2"/>
                    </a:lnTo>
                    <a:lnTo>
                      <a:pt x="761" y="2"/>
                    </a:lnTo>
                    <a:lnTo>
                      <a:pt x="763" y="2"/>
                    </a:lnTo>
                    <a:lnTo>
                      <a:pt x="763" y="2"/>
                    </a:lnTo>
                    <a:lnTo>
                      <a:pt x="763" y="5"/>
                    </a:lnTo>
                    <a:lnTo>
                      <a:pt x="763" y="5"/>
                    </a:lnTo>
                    <a:lnTo>
                      <a:pt x="763" y="5"/>
                    </a:lnTo>
                    <a:lnTo>
                      <a:pt x="763" y="7"/>
                    </a:lnTo>
                    <a:lnTo>
                      <a:pt x="763" y="7"/>
                    </a:lnTo>
                    <a:lnTo>
                      <a:pt x="763" y="7"/>
                    </a:lnTo>
                    <a:lnTo>
                      <a:pt x="763" y="9"/>
                    </a:lnTo>
                    <a:lnTo>
                      <a:pt x="763" y="87"/>
                    </a:lnTo>
                    <a:lnTo>
                      <a:pt x="763" y="90"/>
                    </a:lnTo>
                    <a:lnTo>
                      <a:pt x="763" y="92"/>
                    </a:lnTo>
                    <a:lnTo>
                      <a:pt x="763" y="94"/>
                    </a:lnTo>
                    <a:lnTo>
                      <a:pt x="763" y="94"/>
                    </a:lnTo>
                    <a:lnTo>
                      <a:pt x="763" y="97"/>
                    </a:lnTo>
                    <a:lnTo>
                      <a:pt x="763" y="97"/>
                    </a:lnTo>
                    <a:lnTo>
                      <a:pt x="763" y="99"/>
                    </a:lnTo>
                    <a:lnTo>
                      <a:pt x="761" y="99"/>
                    </a:lnTo>
                    <a:lnTo>
                      <a:pt x="761" y="102"/>
                    </a:lnTo>
                    <a:lnTo>
                      <a:pt x="761" y="102"/>
                    </a:lnTo>
                    <a:lnTo>
                      <a:pt x="758" y="102"/>
                    </a:lnTo>
                    <a:lnTo>
                      <a:pt x="758" y="102"/>
                    </a:lnTo>
                    <a:lnTo>
                      <a:pt x="756" y="104"/>
                    </a:lnTo>
                    <a:lnTo>
                      <a:pt x="756" y="104"/>
                    </a:lnTo>
                    <a:lnTo>
                      <a:pt x="754" y="104"/>
                    </a:lnTo>
                    <a:lnTo>
                      <a:pt x="754" y="104"/>
                    </a:lnTo>
                    <a:lnTo>
                      <a:pt x="744" y="104"/>
                    </a:lnTo>
                    <a:lnTo>
                      <a:pt x="744" y="102"/>
                    </a:lnTo>
                    <a:lnTo>
                      <a:pt x="744" y="99"/>
                    </a:lnTo>
                    <a:lnTo>
                      <a:pt x="744" y="97"/>
                    </a:lnTo>
                    <a:lnTo>
                      <a:pt x="744" y="94"/>
                    </a:lnTo>
                    <a:close/>
                    <a:moveTo>
                      <a:pt x="749" y="57"/>
                    </a:moveTo>
                    <a:lnTo>
                      <a:pt x="749" y="38"/>
                    </a:lnTo>
                    <a:lnTo>
                      <a:pt x="744" y="38"/>
                    </a:lnTo>
                    <a:lnTo>
                      <a:pt x="744" y="38"/>
                    </a:lnTo>
                    <a:lnTo>
                      <a:pt x="742" y="38"/>
                    </a:lnTo>
                    <a:lnTo>
                      <a:pt x="739" y="38"/>
                    </a:lnTo>
                    <a:lnTo>
                      <a:pt x="739" y="57"/>
                    </a:lnTo>
                    <a:lnTo>
                      <a:pt x="744" y="57"/>
                    </a:lnTo>
                    <a:lnTo>
                      <a:pt x="744" y="57"/>
                    </a:lnTo>
                    <a:lnTo>
                      <a:pt x="744" y="57"/>
                    </a:lnTo>
                    <a:lnTo>
                      <a:pt x="749" y="57"/>
                    </a:lnTo>
                    <a:close/>
                    <a:moveTo>
                      <a:pt x="749" y="31"/>
                    </a:moveTo>
                    <a:lnTo>
                      <a:pt x="749" y="9"/>
                    </a:lnTo>
                    <a:lnTo>
                      <a:pt x="744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39" y="9"/>
                    </a:lnTo>
                    <a:lnTo>
                      <a:pt x="739" y="12"/>
                    </a:lnTo>
                    <a:lnTo>
                      <a:pt x="739" y="12"/>
                    </a:lnTo>
                    <a:lnTo>
                      <a:pt x="739" y="12"/>
                    </a:lnTo>
                    <a:lnTo>
                      <a:pt x="739" y="31"/>
                    </a:lnTo>
                    <a:lnTo>
                      <a:pt x="742" y="31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49" y="31"/>
                    </a:lnTo>
                    <a:close/>
                    <a:moveTo>
                      <a:pt x="765" y="104"/>
                    </a:moveTo>
                    <a:lnTo>
                      <a:pt x="765" y="104"/>
                    </a:lnTo>
                    <a:lnTo>
                      <a:pt x="777" y="104"/>
                    </a:lnTo>
                    <a:lnTo>
                      <a:pt x="780" y="104"/>
                    </a:lnTo>
                    <a:lnTo>
                      <a:pt x="782" y="102"/>
                    </a:lnTo>
                    <a:lnTo>
                      <a:pt x="784" y="102"/>
                    </a:lnTo>
                    <a:lnTo>
                      <a:pt x="784" y="102"/>
                    </a:lnTo>
                    <a:lnTo>
                      <a:pt x="787" y="99"/>
                    </a:lnTo>
                    <a:lnTo>
                      <a:pt x="787" y="99"/>
                    </a:lnTo>
                    <a:lnTo>
                      <a:pt x="789" y="99"/>
                    </a:lnTo>
                    <a:lnTo>
                      <a:pt x="789" y="97"/>
                    </a:lnTo>
                    <a:lnTo>
                      <a:pt x="796" y="90"/>
                    </a:lnTo>
                    <a:lnTo>
                      <a:pt x="803" y="99"/>
                    </a:lnTo>
                    <a:lnTo>
                      <a:pt x="803" y="99"/>
                    </a:lnTo>
                    <a:lnTo>
                      <a:pt x="806" y="102"/>
                    </a:lnTo>
                    <a:lnTo>
                      <a:pt x="806" y="102"/>
                    </a:lnTo>
                    <a:lnTo>
                      <a:pt x="808" y="102"/>
                    </a:lnTo>
                    <a:lnTo>
                      <a:pt x="810" y="102"/>
                    </a:lnTo>
                    <a:lnTo>
                      <a:pt x="813" y="104"/>
                    </a:lnTo>
                    <a:lnTo>
                      <a:pt x="815" y="104"/>
                    </a:lnTo>
                    <a:lnTo>
                      <a:pt x="817" y="104"/>
                    </a:lnTo>
                    <a:lnTo>
                      <a:pt x="827" y="104"/>
                    </a:lnTo>
                    <a:lnTo>
                      <a:pt x="827" y="94"/>
                    </a:lnTo>
                    <a:lnTo>
                      <a:pt x="824" y="94"/>
                    </a:lnTo>
                    <a:lnTo>
                      <a:pt x="822" y="94"/>
                    </a:lnTo>
                    <a:lnTo>
                      <a:pt x="822" y="94"/>
                    </a:lnTo>
                    <a:lnTo>
                      <a:pt x="822" y="94"/>
                    </a:lnTo>
                    <a:lnTo>
                      <a:pt x="820" y="94"/>
                    </a:lnTo>
                    <a:lnTo>
                      <a:pt x="820" y="92"/>
                    </a:lnTo>
                    <a:lnTo>
                      <a:pt x="806" y="76"/>
                    </a:lnTo>
                    <a:lnTo>
                      <a:pt x="820" y="57"/>
                    </a:lnTo>
                    <a:lnTo>
                      <a:pt x="822" y="54"/>
                    </a:lnTo>
                    <a:lnTo>
                      <a:pt x="822" y="54"/>
                    </a:lnTo>
                    <a:lnTo>
                      <a:pt x="822" y="54"/>
                    </a:lnTo>
                    <a:lnTo>
                      <a:pt x="822" y="52"/>
                    </a:lnTo>
                    <a:lnTo>
                      <a:pt x="822" y="52"/>
                    </a:lnTo>
                    <a:lnTo>
                      <a:pt x="822" y="52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0" y="42"/>
                    </a:lnTo>
                    <a:lnTo>
                      <a:pt x="820" y="42"/>
                    </a:lnTo>
                    <a:lnTo>
                      <a:pt x="817" y="42"/>
                    </a:lnTo>
                    <a:lnTo>
                      <a:pt x="815" y="42"/>
                    </a:lnTo>
                    <a:lnTo>
                      <a:pt x="765" y="42"/>
                    </a:lnTo>
                    <a:lnTo>
                      <a:pt x="765" y="50"/>
                    </a:lnTo>
                    <a:lnTo>
                      <a:pt x="806" y="50"/>
                    </a:lnTo>
                    <a:lnTo>
                      <a:pt x="796" y="64"/>
                    </a:lnTo>
                    <a:lnTo>
                      <a:pt x="787" y="54"/>
                    </a:lnTo>
                    <a:lnTo>
                      <a:pt x="765" y="54"/>
                    </a:lnTo>
                    <a:lnTo>
                      <a:pt x="784" y="78"/>
                    </a:lnTo>
                    <a:lnTo>
                      <a:pt x="772" y="92"/>
                    </a:lnTo>
                    <a:lnTo>
                      <a:pt x="772" y="92"/>
                    </a:lnTo>
                    <a:lnTo>
                      <a:pt x="772" y="92"/>
                    </a:lnTo>
                    <a:lnTo>
                      <a:pt x="770" y="92"/>
                    </a:lnTo>
                    <a:lnTo>
                      <a:pt x="770" y="94"/>
                    </a:lnTo>
                    <a:lnTo>
                      <a:pt x="768" y="94"/>
                    </a:lnTo>
                    <a:lnTo>
                      <a:pt x="765" y="94"/>
                    </a:lnTo>
                    <a:lnTo>
                      <a:pt x="765" y="94"/>
                    </a:lnTo>
                    <a:lnTo>
                      <a:pt x="765" y="104"/>
                    </a:lnTo>
                    <a:close/>
                    <a:moveTo>
                      <a:pt x="765" y="40"/>
                    </a:moveTo>
                    <a:lnTo>
                      <a:pt x="772" y="40"/>
                    </a:lnTo>
                    <a:lnTo>
                      <a:pt x="775" y="40"/>
                    </a:lnTo>
                    <a:lnTo>
                      <a:pt x="777" y="40"/>
                    </a:lnTo>
                    <a:lnTo>
                      <a:pt x="780" y="38"/>
                    </a:lnTo>
                    <a:lnTo>
                      <a:pt x="780" y="38"/>
                    </a:lnTo>
                    <a:lnTo>
                      <a:pt x="782" y="38"/>
                    </a:lnTo>
                    <a:lnTo>
                      <a:pt x="784" y="38"/>
                    </a:lnTo>
                    <a:lnTo>
                      <a:pt x="784" y="38"/>
                    </a:lnTo>
                    <a:lnTo>
                      <a:pt x="784" y="35"/>
                    </a:lnTo>
                    <a:lnTo>
                      <a:pt x="787" y="35"/>
                    </a:lnTo>
                    <a:lnTo>
                      <a:pt x="787" y="33"/>
                    </a:lnTo>
                    <a:lnTo>
                      <a:pt x="789" y="33"/>
                    </a:lnTo>
                    <a:lnTo>
                      <a:pt x="789" y="33"/>
                    </a:lnTo>
                    <a:lnTo>
                      <a:pt x="789" y="31"/>
                    </a:lnTo>
                    <a:lnTo>
                      <a:pt x="789" y="31"/>
                    </a:lnTo>
                    <a:lnTo>
                      <a:pt x="789" y="28"/>
                    </a:lnTo>
                    <a:lnTo>
                      <a:pt x="789" y="26"/>
                    </a:lnTo>
                    <a:lnTo>
                      <a:pt x="789" y="14"/>
                    </a:lnTo>
                    <a:lnTo>
                      <a:pt x="789" y="14"/>
                    </a:lnTo>
                    <a:lnTo>
                      <a:pt x="789" y="12"/>
                    </a:lnTo>
                    <a:lnTo>
                      <a:pt x="791" y="12"/>
                    </a:lnTo>
                    <a:lnTo>
                      <a:pt x="791" y="12"/>
                    </a:lnTo>
                    <a:lnTo>
                      <a:pt x="791" y="9"/>
                    </a:lnTo>
                    <a:lnTo>
                      <a:pt x="794" y="9"/>
                    </a:lnTo>
                    <a:lnTo>
                      <a:pt x="794" y="9"/>
                    </a:lnTo>
                    <a:lnTo>
                      <a:pt x="796" y="9"/>
                    </a:lnTo>
                    <a:lnTo>
                      <a:pt x="803" y="9"/>
                    </a:lnTo>
                    <a:lnTo>
                      <a:pt x="803" y="26"/>
                    </a:lnTo>
                    <a:lnTo>
                      <a:pt x="803" y="26"/>
                    </a:lnTo>
                    <a:lnTo>
                      <a:pt x="803" y="28"/>
                    </a:lnTo>
                    <a:lnTo>
                      <a:pt x="803" y="31"/>
                    </a:lnTo>
                    <a:lnTo>
                      <a:pt x="803" y="31"/>
                    </a:lnTo>
                    <a:lnTo>
                      <a:pt x="803" y="33"/>
                    </a:lnTo>
                    <a:lnTo>
                      <a:pt x="803" y="33"/>
                    </a:lnTo>
                    <a:lnTo>
                      <a:pt x="803" y="33"/>
                    </a:lnTo>
                    <a:lnTo>
                      <a:pt x="806" y="35"/>
                    </a:lnTo>
                    <a:lnTo>
                      <a:pt x="806" y="35"/>
                    </a:lnTo>
                    <a:lnTo>
                      <a:pt x="806" y="35"/>
                    </a:lnTo>
                    <a:lnTo>
                      <a:pt x="808" y="38"/>
                    </a:lnTo>
                    <a:lnTo>
                      <a:pt x="808" y="38"/>
                    </a:lnTo>
                    <a:lnTo>
                      <a:pt x="810" y="38"/>
                    </a:lnTo>
                    <a:lnTo>
                      <a:pt x="810" y="38"/>
                    </a:lnTo>
                    <a:lnTo>
                      <a:pt x="813" y="38"/>
                    </a:lnTo>
                    <a:lnTo>
                      <a:pt x="815" y="38"/>
                    </a:lnTo>
                    <a:lnTo>
                      <a:pt x="827" y="38"/>
                    </a:lnTo>
                    <a:lnTo>
                      <a:pt x="827" y="28"/>
                    </a:lnTo>
                    <a:lnTo>
                      <a:pt x="822" y="28"/>
                    </a:lnTo>
                    <a:lnTo>
                      <a:pt x="822" y="28"/>
                    </a:lnTo>
                    <a:lnTo>
                      <a:pt x="822" y="28"/>
                    </a:lnTo>
                    <a:lnTo>
                      <a:pt x="820" y="28"/>
                    </a:lnTo>
                    <a:lnTo>
                      <a:pt x="820" y="28"/>
                    </a:lnTo>
                    <a:lnTo>
                      <a:pt x="820" y="28"/>
                    </a:lnTo>
                    <a:lnTo>
                      <a:pt x="820" y="26"/>
                    </a:lnTo>
                    <a:lnTo>
                      <a:pt x="820" y="26"/>
                    </a:lnTo>
                    <a:lnTo>
                      <a:pt x="817" y="24"/>
                    </a:lnTo>
                    <a:lnTo>
                      <a:pt x="817" y="24"/>
                    </a:lnTo>
                    <a:lnTo>
                      <a:pt x="817" y="24"/>
                    </a:lnTo>
                    <a:lnTo>
                      <a:pt x="817" y="9"/>
                    </a:lnTo>
                    <a:lnTo>
                      <a:pt x="817" y="9"/>
                    </a:lnTo>
                    <a:lnTo>
                      <a:pt x="817" y="7"/>
                    </a:lnTo>
                    <a:lnTo>
                      <a:pt x="817" y="7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2"/>
                    </a:lnTo>
                    <a:lnTo>
                      <a:pt x="815" y="2"/>
                    </a:lnTo>
                    <a:lnTo>
                      <a:pt x="815" y="2"/>
                    </a:lnTo>
                    <a:lnTo>
                      <a:pt x="815" y="2"/>
                    </a:lnTo>
                    <a:lnTo>
                      <a:pt x="813" y="2"/>
                    </a:lnTo>
                    <a:lnTo>
                      <a:pt x="813" y="0"/>
                    </a:lnTo>
                    <a:lnTo>
                      <a:pt x="810" y="0"/>
                    </a:lnTo>
                    <a:lnTo>
                      <a:pt x="810" y="0"/>
                    </a:lnTo>
                    <a:lnTo>
                      <a:pt x="808" y="0"/>
                    </a:lnTo>
                    <a:lnTo>
                      <a:pt x="796" y="0"/>
                    </a:lnTo>
                    <a:lnTo>
                      <a:pt x="796" y="0"/>
                    </a:lnTo>
                    <a:lnTo>
                      <a:pt x="794" y="0"/>
                    </a:lnTo>
                    <a:lnTo>
                      <a:pt x="794" y="2"/>
                    </a:lnTo>
                    <a:lnTo>
                      <a:pt x="791" y="2"/>
                    </a:lnTo>
                    <a:lnTo>
                      <a:pt x="791" y="2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0"/>
                    </a:lnTo>
                    <a:lnTo>
                      <a:pt x="772" y="0"/>
                    </a:lnTo>
                    <a:lnTo>
                      <a:pt x="772" y="26"/>
                    </a:lnTo>
                    <a:lnTo>
                      <a:pt x="772" y="28"/>
                    </a:lnTo>
                    <a:lnTo>
                      <a:pt x="770" y="28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68" y="31"/>
                    </a:lnTo>
                    <a:lnTo>
                      <a:pt x="768" y="31"/>
                    </a:lnTo>
                    <a:lnTo>
                      <a:pt x="765" y="31"/>
                    </a:lnTo>
                    <a:lnTo>
                      <a:pt x="765" y="40"/>
                    </a:lnTo>
                    <a:close/>
                    <a:moveTo>
                      <a:pt x="598" y="102"/>
                    </a:moveTo>
                    <a:lnTo>
                      <a:pt x="598" y="92"/>
                    </a:lnTo>
                    <a:lnTo>
                      <a:pt x="602" y="92"/>
                    </a:lnTo>
                    <a:lnTo>
                      <a:pt x="602" y="92"/>
                    </a:lnTo>
                    <a:lnTo>
                      <a:pt x="605" y="92"/>
                    </a:lnTo>
                    <a:lnTo>
                      <a:pt x="605" y="90"/>
                    </a:lnTo>
                    <a:lnTo>
                      <a:pt x="605" y="90"/>
                    </a:lnTo>
                    <a:lnTo>
                      <a:pt x="605" y="90"/>
                    </a:lnTo>
                    <a:lnTo>
                      <a:pt x="607" y="90"/>
                    </a:lnTo>
                    <a:lnTo>
                      <a:pt x="607" y="87"/>
                    </a:lnTo>
                    <a:lnTo>
                      <a:pt x="607" y="87"/>
                    </a:lnTo>
                    <a:lnTo>
                      <a:pt x="607" y="33"/>
                    </a:lnTo>
                    <a:lnTo>
                      <a:pt x="609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4" y="33"/>
                    </a:lnTo>
                    <a:lnTo>
                      <a:pt x="617" y="33"/>
                    </a:lnTo>
                    <a:lnTo>
                      <a:pt x="624" y="33"/>
                    </a:lnTo>
                    <a:lnTo>
                      <a:pt x="624" y="90"/>
                    </a:lnTo>
                    <a:lnTo>
                      <a:pt x="624" y="92"/>
                    </a:lnTo>
                    <a:lnTo>
                      <a:pt x="624" y="94"/>
                    </a:lnTo>
                    <a:lnTo>
                      <a:pt x="624" y="94"/>
                    </a:lnTo>
                    <a:lnTo>
                      <a:pt x="624" y="97"/>
                    </a:lnTo>
                    <a:lnTo>
                      <a:pt x="621" y="97"/>
                    </a:lnTo>
                    <a:lnTo>
                      <a:pt x="621" y="97"/>
                    </a:lnTo>
                    <a:lnTo>
                      <a:pt x="621" y="99"/>
                    </a:lnTo>
                    <a:lnTo>
                      <a:pt x="619" y="99"/>
                    </a:lnTo>
                    <a:lnTo>
                      <a:pt x="619" y="99"/>
                    </a:lnTo>
                    <a:lnTo>
                      <a:pt x="619" y="99"/>
                    </a:lnTo>
                    <a:lnTo>
                      <a:pt x="617" y="102"/>
                    </a:lnTo>
                    <a:lnTo>
                      <a:pt x="617" y="102"/>
                    </a:lnTo>
                    <a:lnTo>
                      <a:pt x="614" y="102"/>
                    </a:lnTo>
                    <a:lnTo>
                      <a:pt x="614" y="102"/>
                    </a:lnTo>
                    <a:lnTo>
                      <a:pt x="612" y="102"/>
                    </a:lnTo>
                    <a:lnTo>
                      <a:pt x="612" y="102"/>
                    </a:lnTo>
                    <a:lnTo>
                      <a:pt x="598" y="102"/>
                    </a:lnTo>
                    <a:close/>
                    <a:moveTo>
                      <a:pt x="643" y="24"/>
                    </a:moveTo>
                    <a:lnTo>
                      <a:pt x="643" y="33"/>
                    </a:lnTo>
                    <a:lnTo>
                      <a:pt x="628" y="33"/>
                    </a:lnTo>
                    <a:lnTo>
                      <a:pt x="628" y="42"/>
                    </a:lnTo>
                    <a:lnTo>
                      <a:pt x="643" y="42"/>
                    </a:lnTo>
                    <a:lnTo>
                      <a:pt x="643" y="104"/>
                    </a:lnTo>
                    <a:lnTo>
                      <a:pt x="659" y="104"/>
                    </a:lnTo>
                    <a:lnTo>
                      <a:pt x="659" y="42"/>
                    </a:lnTo>
                    <a:lnTo>
                      <a:pt x="678" y="42"/>
                    </a:lnTo>
                    <a:lnTo>
                      <a:pt x="678" y="90"/>
                    </a:lnTo>
                    <a:lnTo>
                      <a:pt x="678" y="90"/>
                    </a:lnTo>
                    <a:lnTo>
                      <a:pt x="678" y="92"/>
                    </a:lnTo>
                    <a:lnTo>
                      <a:pt x="678" y="94"/>
                    </a:lnTo>
                    <a:lnTo>
                      <a:pt x="678" y="94"/>
                    </a:lnTo>
                    <a:lnTo>
                      <a:pt x="678" y="94"/>
                    </a:lnTo>
                    <a:lnTo>
                      <a:pt x="678" y="97"/>
                    </a:lnTo>
                    <a:lnTo>
                      <a:pt x="680" y="97"/>
                    </a:lnTo>
                    <a:lnTo>
                      <a:pt x="680" y="99"/>
                    </a:lnTo>
                    <a:lnTo>
                      <a:pt x="680" y="99"/>
                    </a:lnTo>
                    <a:lnTo>
                      <a:pt x="683" y="99"/>
                    </a:lnTo>
                    <a:lnTo>
                      <a:pt x="683" y="99"/>
                    </a:lnTo>
                    <a:lnTo>
                      <a:pt x="683" y="102"/>
                    </a:lnTo>
                    <a:lnTo>
                      <a:pt x="685" y="102"/>
                    </a:lnTo>
                    <a:lnTo>
                      <a:pt x="685" y="102"/>
                    </a:lnTo>
                    <a:lnTo>
                      <a:pt x="687" y="102"/>
                    </a:lnTo>
                    <a:lnTo>
                      <a:pt x="687" y="102"/>
                    </a:lnTo>
                    <a:lnTo>
                      <a:pt x="704" y="102"/>
                    </a:lnTo>
                    <a:lnTo>
                      <a:pt x="704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7" y="92"/>
                    </a:lnTo>
                    <a:lnTo>
                      <a:pt x="697" y="92"/>
                    </a:lnTo>
                    <a:lnTo>
                      <a:pt x="697" y="90"/>
                    </a:lnTo>
                    <a:lnTo>
                      <a:pt x="697" y="90"/>
                    </a:lnTo>
                    <a:lnTo>
                      <a:pt x="697" y="90"/>
                    </a:lnTo>
                    <a:lnTo>
                      <a:pt x="697" y="45"/>
                    </a:lnTo>
                    <a:lnTo>
                      <a:pt x="697" y="42"/>
                    </a:lnTo>
                    <a:lnTo>
                      <a:pt x="697" y="42"/>
                    </a:lnTo>
                    <a:lnTo>
                      <a:pt x="695" y="40"/>
                    </a:lnTo>
                    <a:lnTo>
                      <a:pt x="695" y="40"/>
                    </a:lnTo>
                    <a:lnTo>
                      <a:pt x="695" y="38"/>
                    </a:lnTo>
                    <a:lnTo>
                      <a:pt x="695" y="38"/>
                    </a:lnTo>
                    <a:lnTo>
                      <a:pt x="695" y="35"/>
                    </a:lnTo>
                    <a:lnTo>
                      <a:pt x="692" y="35"/>
                    </a:lnTo>
                    <a:lnTo>
                      <a:pt x="692" y="35"/>
                    </a:lnTo>
                    <a:lnTo>
                      <a:pt x="692" y="35"/>
                    </a:lnTo>
                    <a:lnTo>
                      <a:pt x="690" y="33"/>
                    </a:lnTo>
                    <a:lnTo>
                      <a:pt x="690" y="33"/>
                    </a:lnTo>
                    <a:lnTo>
                      <a:pt x="687" y="33"/>
                    </a:lnTo>
                    <a:lnTo>
                      <a:pt x="685" y="33"/>
                    </a:lnTo>
                    <a:lnTo>
                      <a:pt x="685" y="33"/>
                    </a:lnTo>
                    <a:lnTo>
                      <a:pt x="683" y="33"/>
                    </a:lnTo>
                    <a:lnTo>
                      <a:pt x="659" y="33"/>
                    </a:lnTo>
                    <a:lnTo>
                      <a:pt x="659" y="24"/>
                    </a:lnTo>
                    <a:lnTo>
                      <a:pt x="706" y="24"/>
                    </a:lnTo>
                    <a:lnTo>
                      <a:pt x="706" y="14"/>
                    </a:lnTo>
                    <a:lnTo>
                      <a:pt x="697" y="14"/>
                    </a:lnTo>
                    <a:lnTo>
                      <a:pt x="692" y="5"/>
                    </a:lnTo>
                    <a:lnTo>
                      <a:pt x="673" y="5"/>
                    </a:lnTo>
                    <a:lnTo>
                      <a:pt x="678" y="14"/>
                    </a:lnTo>
                    <a:lnTo>
                      <a:pt x="659" y="14"/>
                    </a:lnTo>
                    <a:lnTo>
                      <a:pt x="659" y="0"/>
                    </a:lnTo>
                    <a:lnTo>
                      <a:pt x="643" y="0"/>
                    </a:lnTo>
                    <a:lnTo>
                      <a:pt x="643" y="14"/>
                    </a:lnTo>
                    <a:lnTo>
                      <a:pt x="635" y="14"/>
                    </a:lnTo>
                    <a:lnTo>
                      <a:pt x="628" y="14"/>
                    </a:lnTo>
                    <a:lnTo>
                      <a:pt x="624" y="14"/>
                    </a:lnTo>
                    <a:lnTo>
                      <a:pt x="619" y="14"/>
                    </a:lnTo>
                    <a:lnTo>
                      <a:pt x="614" y="14"/>
                    </a:lnTo>
                    <a:lnTo>
                      <a:pt x="609" y="14"/>
                    </a:lnTo>
                    <a:lnTo>
                      <a:pt x="605" y="14"/>
                    </a:lnTo>
                    <a:lnTo>
                      <a:pt x="600" y="14"/>
                    </a:lnTo>
                    <a:lnTo>
                      <a:pt x="600" y="24"/>
                    </a:lnTo>
                    <a:lnTo>
                      <a:pt x="605" y="24"/>
                    </a:lnTo>
                    <a:lnTo>
                      <a:pt x="609" y="24"/>
                    </a:lnTo>
                    <a:lnTo>
                      <a:pt x="614" y="24"/>
                    </a:lnTo>
                    <a:lnTo>
                      <a:pt x="619" y="24"/>
                    </a:lnTo>
                    <a:lnTo>
                      <a:pt x="624" y="24"/>
                    </a:lnTo>
                    <a:lnTo>
                      <a:pt x="631" y="24"/>
                    </a:lnTo>
                    <a:lnTo>
                      <a:pt x="635" y="24"/>
                    </a:lnTo>
                    <a:lnTo>
                      <a:pt x="643" y="24"/>
                    </a:lnTo>
                    <a:close/>
                    <a:moveTo>
                      <a:pt x="510" y="104"/>
                    </a:moveTo>
                    <a:lnTo>
                      <a:pt x="510" y="94"/>
                    </a:lnTo>
                    <a:lnTo>
                      <a:pt x="513" y="94"/>
                    </a:lnTo>
                    <a:lnTo>
                      <a:pt x="517" y="94"/>
                    </a:lnTo>
                    <a:lnTo>
                      <a:pt x="520" y="94"/>
                    </a:lnTo>
                    <a:lnTo>
                      <a:pt x="520" y="94"/>
                    </a:lnTo>
                    <a:lnTo>
                      <a:pt x="522" y="92"/>
                    </a:lnTo>
                    <a:lnTo>
                      <a:pt x="522" y="92"/>
                    </a:lnTo>
                    <a:lnTo>
                      <a:pt x="539" y="76"/>
                    </a:lnTo>
                    <a:lnTo>
                      <a:pt x="517" y="50"/>
                    </a:lnTo>
                    <a:lnTo>
                      <a:pt x="539" y="50"/>
                    </a:lnTo>
                    <a:lnTo>
                      <a:pt x="550" y="64"/>
                    </a:lnTo>
                    <a:lnTo>
                      <a:pt x="565" y="52"/>
                    </a:lnTo>
                    <a:lnTo>
                      <a:pt x="565" y="52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47"/>
                    </a:lnTo>
                    <a:lnTo>
                      <a:pt x="565" y="47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2" y="45"/>
                    </a:lnTo>
                    <a:lnTo>
                      <a:pt x="517" y="45"/>
                    </a:lnTo>
                    <a:lnTo>
                      <a:pt x="517" y="35"/>
                    </a:lnTo>
                    <a:lnTo>
                      <a:pt x="541" y="35"/>
                    </a:lnTo>
                    <a:lnTo>
                      <a:pt x="541" y="21"/>
                    </a:lnTo>
                    <a:lnTo>
                      <a:pt x="515" y="21"/>
                    </a:lnTo>
                    <a:lnTo>
                      <a:pt x="515" y="12"/>
                    </a:lnTo>
                    <a:lnTo>
                      <a:pt x="541" y="12"/>
                    </a:lnTo>
                    <a:lnTo>
                      <a:pt x="541" y="0"/>
                    </a:lnTo>
                    <a:lnTo>
                      <a:pt x="557" y="0"/>
                    </a:lnTo>
                    <a:lnTo>
                      <a:pt x="557" y="12"/>
                    </a:lnTo>
                    <a:lnTo>
                      <a:pt x="583" y="12"/>
                    </a:lnTo>
                    <a:lnTo>
                      <a:pt x="583" y="21"/>
                    </a:lnTo>
                    <a:lnTo>
                      <a:pt x="557" y="21"/>
                    </a:lnTo>
                    <a:lnTo>
                      <a:pt x="557" y="35"/>
                    </a:lnTo>
                    <a:lnTo>
                      <a:pt x="572" y="35"/>
                    </a:lnTo>
                    <a:lnTo>
                      <a:pt x="572" y="35"/>
                    </a:lnTo>
                    <a:lnTo>
                      <a:pt x="574" y="35"/>
                    </a:lnTo>
                    <a:lnTo>
                      <a:pt x="576" y="35"/>
                    </a:lnTo>
                    <a:lnTo>
                      <a:pt x="576" y="35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2"/>
                    </a:lnTo>
                    <a:lnTo>
                      <a:pt x="581" y="42"/>
                    </a:lnTo>
                    <a:lnTo>
                      <a:pt x="581" y="52"/>
                    </a:lnTo>
                    <a:lnTo>
                      <a:pt x="581" y="52"/>
                    </a:lnTo>
                    <a:lnTo>
                      <a:pt x="581" y="54"/>
                    </a:lnTo>
                    <a:lnTo>
                      <a:pt x="581" y="54"/>
                    </a:lnTo>
                    <a:lnTo>
                      <a:pt x="581" y="54"/>
                    </a:lnTo>
                    <a:lnTo>
                      <a:pt x="581" y="57"/>
                    </a:lnTo>
                    <a:lnTo>
                      <a:pt x="579" y="59"/>
                    </a:lnTo>
                    <a:lnTo>
                      <a:pt x="579" y="59"/>
                    </a:lnTo>
                    <a:lnTo>
                      <a:pt x="576" y="61"/>
                    </a:lnTo>
                    <a:lnTo>
                      <a:pt x="574" y="64"/>
                    </a:lnTo>
                    <a:lnTo>
                      <a:pt x="574" y="66"/>
                    </a:lnTo>
                    <a:lnTo>
                      <a:pt x="562" y="76"/>
                    </a:lnTo>
                    <a:lnTo>
                      <a:pt x="574" y="92"/>
                    </a:lnTo>
                    <a:lnTo>
                      <a:pt x="576" y="92"/>
                    </a:lnTo>
                    <a:lnTo>
                      <a:pt x="576" y="92"/>
                    </a:lnTo>
                    <a:lnTo>
                      <a:pt x="576" y="92"/>
                    </a:lnTo>
                    <a:lnTo>
                      <a:pt x="579" y="94"/>
                    </a:lnTo>
                    <a:lnTo>
                      <a:pt x="579" y="94"/>
                    </a:lnTo>
                    <a:lnTo>
                      <a:pt x="581" y="94"/>
                    </a:lnTo>
                    <a:lnTo>
                      <a:pt x="586" y="94"/>
                    </a:lnTo>
                    <a:lnTo>
                      <a:pt x="586" y="104"/>
                    </a:lnTo>
                    <a:lnTo>
                      <a:pt x="574" y="104"/>
                    </a:lnTo>
                    <a:lnTo>
                      <a:pt x="572" y="104"/>
                    </a:lnTo>
                    <a:lnTo>
                      <a:pt x="569" y="104"/>
                    </a:lnTo>
                    <a:lnTo>
                      <a:pt x="567" y="102"/>
                    </a:lnTo>
                    <a:lnTo>
                      <a:pt x="565" y="102"/>
                    </a:lnTo>
                    <a:lnTo>
                      <a:pt x="565" y="102"/>
                    </a:lnTo>
                    <a:lnTo>
                      <a:pt x="562" y="102"/>
                    </a:lnTo>
                    <a:lnTo>
                      <a:pt x="562" y="99"/>
                    </a:lnTo>
                    <a:lnTo>
                      <a:pt x="560" y="99"/>
                    </a:lnTo>
                    <a:lnTo>
                      <a:pt x="560" y="99"/>
                    </a:lnTo>
                    <a:lnTo>
                      <a:pt x="560" y="99"/>
                    </a:lnTo>
                    <a:lnTo>
                      <a:pt x="550" y="87"/>
                    </a:lnTo>
                    <a:lnTo>
                      <a:pt x="541" y="97"/>
                    </a:lnTo>
                    <a:lnTo>
                      <a:pt x="539" y="99"/>
                    </a:lnTo>
                    <a:lnTo>
                      <a:pt x="539" y="99"/>
                    </a:lnTo>
                    <a:lnTo>
                      <a:pt x="539" y="99"/>
                    </a:lnTo>
                    <a:lnTo>
                      <a:pt x="536" y="99"/>
                    </a:lnTo>
                    <a:lnTo>
                      <a:pt x="536" y="102"/>
                    </a:lnTo>
                    <a:lnTo>
                      <a:pt x="536" y="102"/>
                    </a:lnTo>
                    <a:lnTo>
                      <a:pt x="534" y="102"/>
                    </a:lnTo>
                    <a:lnTo>
                      <a:pt x="534" y="102"/>
                    </a:lnTo>
                    <a:lnTo>
                      <a:pt x="532" y="102"/>
                    </a:lnTo>
                    <a:lnTo>
                      <a:pt x="529" y="104"/>
                    </a:lnTo>
                    <a:lnTo>
                      <a:pt x="524" y="104"/>
                    </a:lnTo>
                    <a:lnTo>
                      <a:pt x="522" y="104"/>
                    </a:lnTo>
                    <a:lnTo>
                      <a:pt x="510" y="104"/>
                    </a:lnTo>
                    <a:close/>
                    <a:moveTo>
                      <a:pt x="515" y="50"/>
                    </a:moveTo>
                    <a:lnTo>
                      <a:pt x="515" y="35"/>
                    </a:lnTo>
                    <a:lnTo>
                      <a:pt x="508" y="42"/>
                    </a:lnTo>
                    <a:lnTo>
                      <a:pt x="508" y="31"/>
                    </a:lnTo>
                    <a:lnTo>
                      <a:pt x="510" y="31"/>
                    </a:lnTo>
                    <a:lnTo>
                      <a:pt x="513" y="31"/>
                    </a:lnTo>
                    <a:lnTo>
                      <a:pt x="513" y="31"/>
                    </a:lnTo>
                    <a:lnTo>
                      <a:pt x="515" y="31"/>
                    </a:lnTo>
                    <a:lnTo>
                      <a:pt x="515" y="31"/>
                    </a:lnTo>
                    <a:lnTo>
                      <a:pt x="515" y="31"/>
                    </a:lnTo>
                    <a:lnTo>
                      <a:pt x="517" y="31"/>
                    </a:lnTo>
                    <a:lnTo>
                      <a:pt x="520" y="31"/>
                    </a:lnTo>
                    <a:lnTo>
                      <a:pt x="520" y="24"/>
                    </a:lnTo>
                    <a:lnTo>
                      <a:pt x="515" y="24"/>
                    </a:lnTo>
                    <a:lnTo>
                      <a:pt x="515" y="24"/>
                    </a:lnTo>
                    <a:lnTo>
                      <a:pt x="513" y="24"/>
                    </a:lnTo>
                    <a:lnTo>
                      <a:pt x="508" y="24"/>
                    </a:lnTo>
                    <a:lnTo>
                      <a:pt x="508" y="0"/>
                    </a:lnTo>
                    <a:lnTo>
                      <a:pt x="489" y="0"/>
                    </a:lnTo>
                    <a:lnTo>
                      <a:pt x="489" y="24"/>
                    </a:lnTo>
                    <a:lnTo>
                      <a:pt x="477" y="24"/>
                    </a:lnTo>
                    <a:lnTo>
                      <a:pt x="477" y="31"/>
                    </a:lnTo>
                    <a:lnTo>
                      <a:pt x="489" y="31"/>
                    </a:lnTo>
                    <a:lnTo>
                      <a:pt x="489" y="57"/>
                    </a:lnTo>
                    <a:lnTo>
                      <a:pt x="477" y="66"/>
                    </a:lnTo>
                    <a:lnTo>
                      <a:pt x="477" y="80"/>
                    </a:lnTo>
                    <a:lnTo>
                      <a:pt x="489" y="71"/>
                    </a:lnTo>
                    <a:lnTo>
                      <a:pt x="489" y="90"/>
                    </a:lnTo>
                    <a:lnTo>
                      <a:pt x="489" y="90"/>
                    </a:lnTo>
                    <a:lnTo>
                      <a:pt x="489" y="90"/>
                    </a:lnTo>
                    <a:lnTo>
                      <a:pt x="489" y="92"/>
                    </a:lnTo>
                    <a:lnTo>
                      <a:pt x="489" y="92"/>
                    </a:lnTo>
                    <a:lnTo>
                      <a:pt x="489" y="92"/>
                    </a:lnTo>
                    <a:lnTo>
                      <a:pt x="487" y="92"/>
                    </a:lnTo>
                    <a:lnTo>
                      <a:pt x="487" y="92"/>
                    </a:lnTo>
                    <a:lnTo>
                      <a:pt x="487" y="92"/>
                    </a:lnTo>
                    <a:lnTo>
                      <a:pt x="480" y="92"/>
                    </a:lnTo>
                    <a:lnTo>
                      <a:pt x="480" y="104"/>
                    </a:lnTo>
                    <a:lnTo>
                      <a:pt x="494" y="104"/>
                    </a:lnTo>
                    <a:lnTo>
                      <a:pt x="496" y="104"/>
                    </a:lnTo>
                    <a:lnTo>
                      <a:pt x="498" y="104"/>
                    </a:lnTo>
                    <a:lnTo>
                      <a:pt x="501" y="102"/>
                    </a:lnTo>
                    <a:lnTo>
                      <a:pt x="501" y="102"/>
                    </a:lnTo>
                    <a:lnTo>
                      <a:pt x="503" y="102"/>
                    </a:lnTo>
                    <a:lnTo>
                      <a:pt x="503" y="102"/>
                    </a:lnTo>
                    <a:lnTo>
                      <a:pt x="506" y="99"/>
                    </a:lnTo>
                    <a:lnTo>
                      <a:pt x="506" y="99"/>
                    </a:lnTo>
                    <a:lnTo>
                      <a:pt x="506" y="99"/>
                    </a:lnTo>
                    <a:lnTo>
                      <a:pt x="506" y="97"/>
                    </a:lnTo>
                    <a:lnTo>
                      <a:pt x="508" y="97"/>
                    </a:lnTo>
                    <a:lnTo>
                      <a:pt x="508" y="94"/>
                    </a:lnTo>
                    <a:lnTo>
                      <a:pt x="508" y="92"/>
                    </a:lnTo>
                    <a:lnTo>
                      <a:pt x="508" y="90"/>
                    </a:lnTo>
                    <a:lnTo>
                      <a:pt x="508" y="57"/>
                    </a:lnTo>
                    <a:lnTo>
                      <a:pt x="515" y="50"/>
                    </a:lnTo>
                    <a:close/>
                    <a:moveTo>
                      <a:pt x="354" y="80"/>
                    </a:moveTo>
                    <a:lnTo>
                      <a:pt x="354" y="71"/>
                    </a:lnTo>
                    <a:lnTo>
                      <a:pt x="361" y="71"/>
                    </a:lnTo>
                    <a:lnTo>
                      <a:pt x="369" y="71"/>
                    </a:lnTo>
                    <a:lnTo>
                      <a:pt x="376" y="71"/>
                    </a:lnTo>
                    <a:lnTo>
                      <a:pt x="380" y="71"/>
                    </a:lnTo>
                    <a:lnTo>
                      <a:pt x="385" y="71"/>
                    </a:lnTo>
                    <a:lnTo>
                      <a:pt x="392" y="71"/>
                    </a:lnTo>
                    <a:lnTo>
                      <a:pt x="395" y="71"/>
                    </a:lnTo>
                    <a:lnTo>
                      <a:pt x="399" y="71"/>
                    </a:lnTo>
                    <a:lnTo>
                      <a:pt x="399" y="59"/>
                    </a:lnTo>
                    <a:lnTo>
                      <a:pt x="418" y="59"/>
                    </a:lnTo>
                    <a:lnTo>
                      <a:pt x="418" y="71"/>
                    </a:lnTo>
                    <a:lnTo>
                      <a:pt x="463" y="71"/>
                    </a:lnTo>
                    <a:lnTo>
                      <a:pt x="463" y="80"/>
                    </a:lnTo>
                    <a:lnTo>
                      <a:pt x="418" y="80"/>
                    </a:lnTo>
                    <a:lnTo>
                      <a:pt x="418" y="104"/>
                    </a:lnTo>
                    <a:lnTo>
                      <a:pt x="399" y="104"/>
                    </a:lnTo>
                    <a:lnTo>
                      <a:pt x="399" y="80"/>
                    </a:lnTo>
                    <a:lnTo>
                      <a:pt x="395" y="80"/>
                    </a:lnTo>
                    <a:lnTo>
                      <a:pt x="390" y="80"/>
                    </a:lnTo>
                    <a:lnTo>
                      <a:pt x="385" y="80"/>
                    </a:lnTo>
                    <a:lnTo>
                      <a:pt x="380" y="80"/>
                    </a:lnTo>
                    <a:lnTo>
                      <a:pt x="373" y="80"/>
                    </a:lnTo>
                    <a:lnTo>
                      <a:pt x="369" y="80"/>
                    </a:lnTo>
                    <a:lnTo>
                      <a:pt x="361" y="80"/>
                    </a:lnTo>
                    <a:lnTo>
                      <a:pt x="354" y="80"/>
                    </a:lnTo>
                    <a:close/>
                    <a:moveTo>
                      <a:pt x="390" y="40"/>
                    </a:moveTo>
                    <a:lnTo>
                      <a:pt x="390" y="31"/>
                    </a:lnTo>
                    <a:lnTo>
                      <a:pt x="395" y="31"/>
                    </a:lnTo>
                    <a:lnTo>
                      <a:pt x="399" y="28"/>
                    </a:lnTo>
                    <a:lnTo>
                      <a:pt x="402" y="28"/>
                    </a:lnTo>
                    <a:lnTo>
                      <a:pt x="404" y="28"/>
                    </a:lnTo>
                    <a:lnTo>
                      <a:pt x="406" y="28"/>
                    </a:lnTo>
                    <a:lnTo>
                      <a:pt x="409" y="28"/>
                    </a:lnTo>
                    <a:lnTo>
                      <a:pt x="409" y="0"/>
                    </a:lnTo>
                    <a:lnTo>
                      <a:pt x="428" y="0"/>
                    </a:lnTo>
                    <a:lnTo>
                      <a:pt x="428" y="14"/>
                    </a:lnTo>
                    <a:lnTo>
                      <a:pt x="437" y="7"/>
                    </a:lnTo>
                    <a:lnTo>
                      <a:pt x="463" y="7"/>
                    </a:lnTo>
                    <a:lnTo>
                      <a:pt x="428" y="38"/>
                    </a:lnTo>
                    <a:lnTo>
                      <a:pt x="428" y="40"/>
                    </a:lnTo>
                    <a:lnTo>
                      <a:pt x="428" y="42"/>
                    </a:lnTo>
                    <a:lnTo>
                      <a:pt x="428" y="42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30" y="47"/>
                    </a:lnTo>
                    <a:lnTo>
                      <a:pt x="430" y="47"/>
                    </a:lnTo>
                    <a:lnTo>
                      <a:pt x="430" y="47"/>
                    </a:lnTo>
                    <a:lnTo>
                      <a:pt x="432" y="47"/>
                    </a:lnTo>
                    <a:lnTo>
                      <a:pt x="432" y="47"/>
                    </a:lnTo>
                    <a:lnTo>
                      <a:pt x="435" y="47"/>
                    </a:lnTo>
                    <a:lnTo>
                      <a:pt x="437" y="47"/>
                    </a:lnTo>
                    <a:lnTo>
                      <a:pt x="461" y="47"/>
                    </a:lnTo>
                    <a:lnTo>
                      <a:pt x="461" y="59"/>
                    </a:lnTo>
                    <a:lnTo>
                      <a:pt x="432" y="59"/>
                    </a:lnTo>
                    <a:lnTo>
                      <a:pt x="428" y="59"/>
                    </a:lnTo>
                    <a:lnTo>
                      <a:pt x="425" y="59"/>
                    </a:lnTo>
                    <a:lnTo>
                      <a:pt x="423" y="57"/>
                    </a:lnTo>
                    <a:lnTo>
                      <a:pt x="420" y="57"/>
                    </a:lnTo>
                    <a:lnTo>
                      <a:pt x="418" y="57"/>
                    </a:lnTo>
                    <a:lnTo>
                      <a:pt x="416" y="57"/>
                    </a:lnTo>
                    <a:lnTo>
                      <a:pt x="416" y="54"/>
                    </a:lnTo>
                    <a:lnTo>
                      <a:pt x="413" y="54"/>
                    </a:lnTo>
                    <a:lnTo>
                      <a:pt x="413" y="52"/>
                    </a:lnTo>
                    <a:lnTo>
                      <a:pt x="411" y="52"/>
                    </a:lnTo>
                    <a:lnTo>
                      <a:pt x="411" y="50"/>
                    </a:lnTo>
                    <a:lnTo>
                      <a:pt x="409" y="47"/>
                    </a:lnTo>
                    <a:lnTo>
                      <a:pt x="409" y="47"/>
                    </a:lnTo>
                    <a:lnTo>
                      <a:pt x="409" y="45"/>
                    </a:lnTo>
                    <a:lnTo>
                      <a:pt x="409" y="42"/>
                    </a:lnTo>
                    <a:lnTo>
                      <a:pt x="409" y="40"/>
                    </a:lnTo>
                    <a:lnTo>
                      <a:pt x="409" y="40"/>
                    </a:lnTo>
                    <a:lnTo>
                      <a:pt x="402" y="40"/>
                    </a:lnTo>
                    <a:lnTo>
                      <a:pt x="397" y="40"/>
                    </a:lnTo>
                    <a:lnTo>
                      <a:pt x="395" y="40"/>
                    </a:lnTo>
                    <a:lnTo>
                      <a:pt x="390" y="40"/>
                    </a:lnTo>
                    <a:close/>
                    <a:moveTo>
                      <a:pt x="397" y="0"/>
                    </a:moveTo>
                    <a:lnTo>
                      <a:pt x="392" y="0"/>
                    </a:lnTo>
                    <a:lnTo>
                      <a:pt x="387" y="0"/>
                    </a:lnTo>
                    <a:lnTo>
                      <a:pt x="383" y="0"/>
                    </a:lnTo>
                    <a:lnTo>
                      <a:pt x="376" y="0"/>
                    </a:lnTo>
                    <a:lnTo>
                      <a:pt x="366" y="14"/>
                    </a:lnTo>
                    <a:lnTo>
                      <a:pt x="364" y="16"/>
                    </a:lnTo>
                    <a:lnTo>
                      <a:pt x="364" y="19"/>
                    </a:lnTo>
                    <a:lnTo>
                      <a:pt x="361" y="19"/>
                    </a:lnTo>
                    <a:lnTo>
                      <a:pt x="361" y="19"/>
                    </a:lnTo>
                    <a:lnTo>
                      <a:pt x="359" y="21"/>
                    </a:lnTo>
                    <a:lnTo>
                      <a:pt x="359" y="21"/>
                    </a:lnTo>
                    <a:lnTo>
                      <a:pt x="357" y="21"/>
                    </a:lnTo>
                    <a:lnTo>
                      <a:pt x="354" y="21"/>
                    </a:lnTo>
                    <a:lnTo>
                      <a:pt x="354" y="31"/>
                    </a:lnTo>
                    <a:lnTo>
                      <a:pt x="369" y="31"/>
                    </a:lnTo>
                    <a:lnTo>
                      <a:pt x="369" y="59"/>
                    </a:lnTo>
                    <a:lnTo>
                      <a:pt x="385" y="59"/>
                    </a:lnTo>
                    <a:lnTo>
                      <a:pt x="385" y="21"/>
                    </a:lnTo>
                    <a:lnTo>
                      <a:pt x="397" y="0"/>
                    </a:lnTo>
                    <a:close/>
                    <a:moveTo>
                      <a:pt x="154" y="104"/>
                    </a:moveTo>
                    <a:lnTo>
                      <a:pt x="154" y="92"/>
                    </a:lnTo>
                    <a:lnTo>
                      <a:pt x="156" y="92"/>
                    </a:lnTo>
                    <a:lnTo>
                      <a:pt x="158" y="92"/>
                    </a:lnTo>
                    <a:lnTo>
                      <a:pt x="161" y="92"/>
                    </a:lnTo>
                    <a:lnTo>
                      <a:pt x="163" y="92"/>
                    </a:lnTo>
                    <a:lnTo>
                      <a:pt x="168" y="92"/>
                    </a:lnTo>
                    <a:lnTo>
                      <a:pt x="172" y="92"/>
                    </a:lnTo>
                    <a:lnTo>
                      <a:pt x="177" y="92"/>
                    </a:lnTo>
                    <a:lnTo>
                      <a:pt x="182" y="92"/>
                    </a:lnTo>
                    <a:lnTo>
                      <a:pt x="182" y="14"/>
                    </a:lnTo>
                    <a:lnTo>
                      <a:pt x="156" y="14"/>
                    </a:lnTo>
                    <a:lnTo>
                      <a:pt x="156" y="5"/>
                    </a:lnTo>
                    <a:lnTo>
                      <a:pt x="229" y="5"/>
                    </a:lnTo>
                    <a:lnTo>
                      <a:pt x="229" y="14"/>
                    </a:lnTo>
                    <a:lnTo>
                      <a:pt x="201" y="14"/>
                    </a:lnTo>
                    <a:lnTo>
                      <a:pt x="201" y="92"/>
                    </a:lnTo>
                    <a:lnTo>
                      <a:pt x="232" y="92"/>
                    </a:lnTo>
                    <a:lnTo>
                      <a:pt x="232" y="104"/>
                    </a:lnTo>
                    <a:lnTo>
                      <a:pt x="222" y="104"/>
                    </a:lnTo>
                    <a:lnTo>
                      <a:pt x="210" y="104"/>
                    </a:lnTo>
                    <a:lnTo>
                      <a:pt x="201" y="104"/>
                    </a:lnTo>
                    <a:lnTo>
                      <a:pt x="189" y="104"/>
                    </a:lnTo>
                    <a:lnTo>
                      <a:pt x="177" y="104"/>
                    </a:lnTo>
                    <a:lnTo>
                      <a:pt x="168" y="104"/>
                    </a:lnTo>
                    <a:lnTo>
                      <a:pt x="161" y="104"/>
                    </a:lnTo>
                    <a:lnTo>
                      <a:pt x="154" y="104"/>
                    </a:lnTo>
                    <a:close/>
                    <a:moveTo>
                      <a:pt x="156" y="68"/>
                    </a:moveTo>
                    <a:lnTo>
                      <a:pt x="156" y="59"/>
                    </a:lnTo>
                    <a:lnTo>
                      <a:pt x="154" y="59"/>
                    </a:lnTo>
                    <a:lnTo>
                      <a:pt x="151" y="61"/>
                    </a:lnTo>
                    <a:lnTo>
                      <a:pt x="151" y="61"/>
                    </a:lnTo>
                    <a:lnTo>
                      <a:pt x="149" y="61"/>
                    </a:lnTo>
                    <a:lnTo>
                      <a:pt x="146" y="61"/>
                    </a:lnTo>
                    <a:lnTo>
                      <a:pt x="144" y="61"/>
                    </a:lnTo>
                    <a:lnTo>
                      <a:pt x="142" y="64"/>
                    </a:lnTo>
                    <a:lnTo>
                      <a:pt x="139" y="64"/>
                    </a:lnTo>
                    <a:lnTo>
                      <a:pt x="139" y="64"/>
                    </a:lnTo>
                    <a:lnTo>
                      <a:pt x="137" y="66"/>
                    </a:lnTo>
                    <a:lnTo>
                      <a:pt x="135" y="68"/>
                    </a:lnTo>
                    <a:lnTo>
                      <a:pt x="135" y="68"/>
                    </a:lnTo>
                    <a:lnTo>
                      <a:pt x="132" y="71"/>
                    </a:lnTo>
                    <a:lnTo>
                      <a:pt x="132" y="73"/>
                    </a:lnTo>
                    <a:lnTo>
                      <a:pt x="132" y="76"/>
                    </a:lnTo>
                    <a:lnTo>
                      <a:pt x="130" y="78"/>
                    </a:lnTo>
                    <a:lnTo>
                      <a:pt x="125" y="104"/>
                    </a:lnTo>
                    <a:lnTo>
                      <a:pt x="144" y="104"/>
                    </a:lnTo>
                    <a:lnTo>
                      <a:pt x="149" y="78"/>
                    </a:lnTo>
                    <a:lnTo>
                      <a:pt x="149" y="76"/>
                    </a:lnTo>
                    <a:lnTo>
                      <a:pt x="151" y="76"/>
                    </a:lnTo>
                    <a:lnTo>
                      <a:pt x="151" y="73"/>
                    </a:lnTo>
                    <a:lnTo>
                      <a:pt x="151" y="71"/>
                    </a:lnTo>
                    <a:lnTo>
                      <a:pt x="151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6" y="68"/>
                    </a:lnTo>
                    <a:lnTo>
                      <a:pt x="156" y="68"/>
                    </a:lnTo>
                    <a:lnTo>
                      <a:pt x="156" y="68"/>
                    </a:lnTo>
                    <a:close/>
                    <a:moveTo>
                      <a:pt x="158" y="28"/>
                    </a:moveTo>
                    <a:lnTo>
                      <a:pt x="158" y="19"/>
                    </a:lnTo>
                    <a:lnTo>
                      <a:pt x="156" y="19"/>
                    </a:lnTo>
                    <a:lnTo>
                      <a:pt x="156" y="19"/>
                    </a:lnTo>
                    <a:lnTo>
                      <a:pt x="154" y="19"/>
                    </a:lnTo>
                    <a:lnTo>
                      <a:pt x="154" y="19"/>
                    </a:lnTo>
                    <a:lnTo>
                      <a:pt x="154" y="19"/>
                    </a:lnTo>
                    <a:lnTo>
                      <a:pt x="151" y="19"/>
                    </a:lnTo>
                    <a:lnTo>
                      <a:pt x="151" y="16"/>
                    </a:lnTo>
                    <a:lnTo>
                      <a:pt x="151" y="16"/>
                    </a:lnTo>
                    <a:lnTo>
                      <a:pt x="144" y="0"/>
                    </a:lnTo>
                    <a:lnTo>
                      <a:pt x="125" y="0"/>
                    </a:lnTo>
                    <a:lnTo>
                      <a:pt x="132" y="16"/>
                    </a:lnTo>
                    <a:lnTo>
                      <a:pt x="132" y="19"/>
                    </a:lnTo>
                    <a:lnTo>
                      <a:pt x="135" y="19"/>
                    </a:lnTo>
                    <a:lnTo>
                      <a:pt x="135" y="21"/>
                    </a:lnTo>
                    <a:lnTo>
                      <a:pt x="137" y="24"/>
                    </a:lnTo>
                    <a:lnTo>
                      <a:pt x="137" y="24"/>
                    </a:lnTo>
                    <a:lnTo>
                      <a:pt x="139" y="26"/>
                    </a:lnTo>
                    <a:lnTo>
                      <a:pt x="139" y="26"/>
                    </a:lnTo>
                    <a:lnTo>
                      <a:pt x="142" y="26"/>
                    </a:lnTo>
                    <a:lnTo>
                      <a:pt x="142" y="26"/>
                    </a:lnTo>
                    <a:lnTo>
                      <a:pt x="144" y="28"/>
                    </a:lnTo>
                    <a:lnTo>
                      <a:pt x="146" y="28"/>
                    </a:lnTo>
                    <a:lnTo>
                      <a:pt x="146" y="28"/>
                    </a:lnTo>
                    <a:lnTo>
                      <a:pt x="151" y="28"/>
                    </a:lnTo>
                    <a:lnTo>
                      <a:pt x="154" y="28"/>
                    </a:lnTo>
                    <a:lnTo>
                      <a:pt x="154" y="28"/>
                    </a:lnTo>
                    <a:lnTo>
                      <a:pt x="154" y="28"/>
                    </a:lnTo>
                    <a:lnTo>
                      <a:pt x="156" y="28"/>
                    </a:lnTo>
                    <a:lnTo>
                      <a:pt x="158" y="28"/>
                    </a:lnTo>
                    <a:close/>
                    <a:moveTo>
                      <a:pt x="236" y="104"/>
                    </a:moveTo>
                    <a:lnTo>
                      <a:pt x="243" y="104"/>
                    </a:lnTo>
                    <a:lnTo>
                      <a:pt x="250" y="104"/>
                    </a:lnTo>
                    <a:lnTo>
                      <a:pt x="250" y="104"/>
                    </a:lnTo>
                    <a:lnTo>
                      <a:pt x="253" y="104"/>
                    </a:lnTo>
                    <a:lnTo>
                      <a:pt x="255" y="102"/>
                    </a:lnTo>
                    <a:lnTo>
                      <a:pt x="255" y="102"/>
                    </a:lnTo>
                    <a:lnTo>
                      <a:pt x="257" y="102"/>
                    </a:lnTo>
                    <a:lnTo>
                      <a:pt x="260" y="102"/>
                    </a:lnTo>
                    <a:lnTo>
                      <a:pt x="262" y="102"/>
                    </a:lnTo>
                    <a:lnTo>
                      <a:pt x="262" y="99"/>
                    </a:lnTo>
                    <a:lnTo>
                      <a:pt x="265" y="99"/>
                    </a:lnTo>
                    <a:lnTo>
                      <a:pt x="265" y="97"/>
                    </a:lnTo>
                    <a:lnTo>
                      <a:pt x="267" y="97"/>
                    </a:lnTo>
                    <a:lnTo>
                      <a:pt x="269" y="97"/>
                    </a:lnTo>
                    <a:lnTo>
                      <a:pt x="269" y="94"/>
                    </a:lnTo>
                    <a:lnTo>
                      <a:pt x="269" y="94"/>
                    </a:lnTo>
                    <a:lnTo>
                      <a:pt x="272" y="92"/>
                    </a:lnTo>
                    <a:lnTo>
                      <a:pt x="272" y="90"/>
                    </a:lnTo>
                    <a:lnTo>
                      <a:pt x="291" y="50"/>
                    </a:lnTo>
                    <a:lnTo>
                      <a:pt x="309" y="90"/>
                    </a:lnTo>
                    <a:lnTo>
                      <a:pt x="312" y="92"/>
                    </a:lnTo>
                    <a:lnTo>
                      <a:pt x="312" y="94"/>
                    </a:lnTo>
                    <a:lnTo>
                      <a:pt x="314" y="97"/>
                    </a:lnTo>
                    <a:lnTo>
                      <a:pt x="314" y="97"/>
                    </a:lnTo>
                    <a:lnTo>
                      <a:pt x="317" y="99"/>
                    </a:lnTo>
                    <a:lnTo>
                      <a:pt x="319" y="99"/>
                    </a:lnTo>
                    <a:lnTo>
                      <a:pt x="319" y="102"/>
                    </a:lnTo>
                    <a:lnTo>
                      <a:pt x="321" y="102"/>
                    </a:lnTo>
                    <a:lnTo>
                      <a:pt x="324" y="102"/>
                    </a:lnTo>
                    <a:lnTo>
                      <a:pt x="326" y="102"/>
                    </a:lnTo>
                    <a:lnTo>
                      <a:pt x="326" y="104"/>
                    </a:lnTo>
                    <a:lnTo>
                      <a:pt x="328" y="104"/>
                    </a:lnTo>
                    <a:lnTo>
                      <a:pt x="333" y="104"/>
                    </a:lnTo>
                    <a:lnTo>
                      <a:pt x="338" y="104"/>
                    </a:lnTo>
                    <a:lnTo>
                      <a:pt x="345" y="104"/>
                    </a:lnTo>
                    <a:lnTo>
                      <a:pt x="345" y="92"/>
                    </a:lnTo>
                    <a:lnTo>
                      <a:pt x="343" y="92"/>
                    </a:lnTo>
                    <a:lnTo>
                      <a:pt x="340" y="92"/>
                    </a:lnTo>
                    <a:lnTo>
                      <a:pt x="340" y="92"/>
                    </a:lnTo>
                    <a:lnTo>
                      <a:pt x="338" y="92"/>
                    </a:lnTo>
                    <a:lnTo>
                      <a:pt x="338" y="92"/>
                    </a:lnTo>
                    <a:lnTo>
                      <a:pt x="338" y="92"/>
                    </a:lnTo>
                    <a:lnTo>
                      <a:pt x="335" y="90"/>
                    </a:lnTo>
                    <a:lnTo>
                      <a:pt x="335" y="90"/>
                    </a:lnTo>
                    <a:lnTo>
                      <a:pt x="333" y="90"/>
                    </a:lnTo>
                    <a:lnTo>
                      <a:pt x="333" y="87"/>
                    </a:lnTo>
                    <a:lnTo>
                      <a:pt x="333" y="87"/>
                    </a:lnTo>
                    <a:lnTo>
                      <a:pt x="331" y="87"/>
                    </a:lnTo>
                    <a:lnTo>
                      <a:pt x="331" y="85"/>
                    </a:lnTo>
                    <a:lnTo>
                      <a:pt x="328" y="83"/>
                    </a:lnTo>
                    <a:lnTo>
                      <a:pt x="328" y="80"/>
                    </a:lnTo>
                    <a:lnTo>
                      <a:pt x="302" y="28"/>
                    </a:lnTo>
                    <a:lnTo>
                      <a:pt x="345" y="28"/>
                    </a:lnTo>
                    <a:lnTo>
                      <a:pt x="345" y="19"/>
                    </a:lnTo>
                    <a:lnTo>
                      <a:pt x="302" y="19"/>
                    </a:lnTo>
                    <a:lnTo>
                      <a:pt x="302" y="0"/>
                    </a:lnTo>
                    <a:lnTo>
                      <a:pt x="279" y="0"/>
                    </a:lnTo>
                    <a:lnTo>
                      <a:pt x="279" y="19"/>
                    </a:lnTo>
                    <a:lnTo>
                      <a:pt x="236" y="19"/>
                    </a:lnTo>
                    <a:lnTo>
                      <a:pt x="236" y="28"/>
                    </a:lnTo>
                    <a:lnTo>
                      <a:pt x="279" y="28"/>
                    </a:lnTo>
                    <a:lnTo>
                      <a:pt x="255" y="80"/>
                    </a:lnTo>
                    <a:lnTo>
                      <a:pt x="255" y="83"/>
                    </a:lnTo>
                    <a:lnTo>
                      <a:pt x="255" y="85"/>
                    </a:lnTo>
                    <a:lnTo>
                      <a:pt x="253" y="85"/>
                    </a:lnTo>
                    <a:lnTo>
                      <a:pt x="253" y="85"/>
                    </a:lnTo>
                    <a:lnTo>
                      <a:pt x="253" y="87"/>
                    </a:lnTo>
                    <a:lnTo>
                      <a:pt x="250" y="87"/>
                    </a:lnTo>
                    <a:lnTo>
                      <a:pt x="250" y="90"/>
                    </a:lnTo>
                    <a:lnTo>
                      <a:pt x="248" y="90"/>
                    </a:lnTo>
                    <a:lnTo>
                      <a:pt x="248" y="90"/>
                    </a:lnTo>
                    <a:lnTo>
                      <a:pt x="246" y="92"/>
                    </a:lnTo>
                    <a:lnTo>
                      <a:pt x="246" y="92"/>
                    </a:lnTo>
                    <a:lnTo>
                      <a:pt x="243" y="92"/>
                    </a:lnTo>
                    <a:lnTo>
                      <a:pt x="243" y="92"/>
                    </a:lnTo>
                    <a:lnTo>
                      <a:pt x="241" y="92"/>
                    </a:lnTo>
                    <a:lnTo>
                      <a:pt x="241" y="92"/>
                    </a:lnTo>
                    <a:lnTo>
                      <a:pt x="239" y="92"/>
                    </a:lnTo>
                    <a:lnTo>
                      <a:pt x="236" y="92"/>
                    </a:lnTo>
                    <a:lnTo>
                      <a:pt x="236" y="104"/>
                    </a:lnTo>
                    <a:close/>
                    <a:moveTo>
                      <a:pt x="151" y="57"/>
                    </a:moveTo>
                    <a:lnTo>
                      <a:pt x="149" y="57"/>
                    </a:lnTo>
                    <a:lnTo>
                      <a:pt x="144" y="57"/>
                    </a:lnTo>
                    <a:lnTo>
                      <a:pt x="142" y="57"/>
                    </a:lnTo>
                    <a:lnTo>
                      <a:pt x="142" y="57"/>
                    </a:lnTo>
                    <a:lnTo>
                      <a:pt x="139" y="57"/>
                    </a:lnTo>
                    <a:lnTo>
                      <a:pt x="137" y="54"/>
                    </a:lnTo>
                    <a:lnTo>
                      <a:pt x="137" y="54"/>
                    </a:lnTo>
                    <a:lnTo>
                      <a:pt x="135" y="54"/>
                    </a:lnTo>
                    <a:lnTo>
                      <a:pt x="135" y="52"/>
                    </a:lnTo>
                    <a:lnTo>
                      <a:pt x="132" y="52"/>
                    </a:lnTo>
                    <a:lnTo>
                      <a:pt x="132" y="50"/>
                    </a:lnTo>
                    <a:lnTo>
                      <a:pt x="130" y="50"/>
                    </a:lnTo>
                    <a:lnTo>
                      <a:pt x="130" y="47"/>
                    </a:lnTo>
                    <a:lnTo>
                      <a:pt x="130" y="45"/>
                    </a:lnTo>
                    <a:lnTo>
                      <a:pt x="123" y="31"/>
                    </a:lnTo>
                    <a:lnTo>
                      <a:pt x="142" y="31"/>
                    </a:lnTo>
                    <a:lnTo>
                      <a:pt x="146" y="42"/>
                    </a:lnTo>
                    <a:lnTo>
                      <a:pt x="149" y="45"/>
                    </a:lnTo>
                    <a:lnTo>
                      <a:pt x="149" y="45"/>
                    </a:lnTo>
                    <a:lnTo>
                      <a:pt x="149" y="45"/>
                    </a:lnTo>
                    <a:lnTo>
                      <a:pt x="151" y="47"/>
                    </a:lnTo>
                    <a:lnTo>
                      <a:pt x="151" y="47"/>
                    </a:lnTo>
                    <a:lnTo>
                      <a:pt x="151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6" y="47"/>
                    </a:lnTo>
                    <a:lnTo>
                      <a:pt x="156" y="57"/>
                    </a:lnTo>
                    <a:lnTo>
                      <a:pt x="151" y="57"/>
                    </a:lnTo>
                    <a:close/>
                    <a:moveTo>
                      <a:pt x="154" y="92"/>
                    </a:moveTo>
                    <a:lnTo>
                      <a:pt x="154" y="104"/>
                    </a:lnTo>
                    <a:lnTo>
                      <a:pt x="154" y="92"/>
                    </a:lnTo>
                    <a:close/>
                    <a:moveTo>
                      <a:pt x="50" y="104"/>
                    </a:moveTo>
                    <a:lnTo>
                      <a:pt x="50" y="94"/>
                    </a:lnTo>
                    <a:lnTo>
                      <a:pt x="52" y="94"/>
                    </a:lnTo>
                    <a:lnTo>
                      <a:pt x="52" y="94"/>
                    </a:lnTo>
                    <a:lnTo>
                      <a:pt x="54" y="92"/>
                    </a:lnTo>
                    <a:lnTo>
                      <a:pt x="54" y="92"/>
                    </a:lnTo>
                    <a:lnTo>
                      <a:pt x="57" y="92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9" y="87"/>
                    </a:lnTo>
                    <a:lnTo>
                      <a:pt x="59" y="87"/>
                    </a:lnTo>
                    <a:lnTo>
                      <a:pt x="59" y="85"/>
                    </a:lnTo>
                    <a:lnTo>
                      <a:pt x="59" y="83"/>
                    </a:lnTo>
                    <a:lnTo>
                      <a:pt x="59" y="80"/>
                    </a:lnTo>
                    <a:lnTo>
                      <a:pt x="59" y="78"/>
                    </a:lnTo>
                    <a:lnTo>
                      <a:pt x="59" y="12"/>
                    </a:lnTo>
                    <a:lnTo>
                      <a:pt x="59" y="5"/>
                    </a:lnTo>
                    <a:lnTo>
                      <a:pt x="66" y="5"/>
                    </a:lnTo>
                    <a:lnTo>
                      <a:pt x="73" y="5"/>
                    </a:lnTo>
                    <a:lnTo>
                      <a:pt x="73" y="9"/>
                    </a:lnTo>
                    <a:lnTo>
                      <a:pt x="73" y="7"/>
                    </a:lnTo>
                    <a:lnTo>
                      <a:pt x="73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8" y="7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7" y="0"/>
                    </a:lnTo>
                    <a:lnTo>
                      <a:pt x="104" y="0"/>
                    </a:lnTo>
                    <a:lnTo>
                      <a:pt x="102" y="7"/>
                    </a:lnTo>
                    <a:lnTo>
                      <a:pt x="102" y="9"/>
                    </a:lnTo>
                    <a:lnTo>
                      <a:pt x="102" y="9"/>
                    </a:lnTo>
                    <a:lnTo>
                      <a:pt x="99" y="9"/>
                    </a:lnTo>
                    <a:lnTo>
                      <a:pt x="99" y="12"/>
                    </a:lnTo>
                    <a:lnTo>
                      <a:pt x="99" y="12"/>
                    </a:lnTo>
                    <a:lnTo>
                      <a:pt x="97" y="12"/>
                    </a:lnTo>
                    <a:lnTo>
                      <a:pt x="97" y="12"/>
                    </a:lnTo>
                    <a:lnTo>
                      <a:pt x="97" y="14"/>
                    </a:lnTo>
                    <a:lnTo>
                      <a:pt x="95" y="14"/>
                    </a:lnTo>
                    <a:lnTo>
                      <a:pt x="92" y="14"/>
                    </a:lnTo>
                    <a:lnTo>
                      <a:pt x="90" y="14"/>
                    </a:lnTo>
                    <a:lnTo>
                      <a:pt x="87" y="14"/>
                    </a:lnTo>
                    <a:lnTo>
                      <a:pt x="80" y="14"/>
                    </a:lnTo>
                    <a:lnTo>
                      <a:pt x="78" y="14"/>
                    </a:lnTo>
                    <a:lnTo>
                      <a:pt x="78" y="14"/>
                    </a:lnTo>
                    <a:lnTo>
                      <a:pt x="76" y="14"/>
                    </a:lnTo>
                    <a:lnTo>
                      <a:pt x="76" y="14"/>
                    </a:lnTo>
                    <a:lnTo>
                      <a:pt x="76" y="16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3" y="33"/>
                    </a:lnTo>
                    <a:lnTo>
                      <a:pt x="76" y="31"/>
                    </a:lnTo>
                    <a:lnTo>
                      <a:pt x="76" y="31"/>
                    </a:lnTo>
                    <a:lnTo>
                      <a:pt x="78" y="31"/>
                    </a:lnTo>
                    <a:lnTo>
                      <a:pt x="78" y="31"/>
                    </a:lnTo>
                    <a:lnTo>
                      <a:pt x="80" y="31"/>
                    </a:lnTo>
                    <a:lnTo>
                      <a:pt x="80" y="31"/>
                    </a:lnTo>
                    <a:lnTo>
                      <a:pt x="106" y="31"/>
                    </a:lnTo>
                    <a:lnTo>
                      <a:pt x="106" y="40"/>
                    </a:lnTo>
                    <a:lnTo>
                      <a:pt x="97" y="40"/>
                    </a:lnTo>
                    <a:lnTo>
                      <a:pt x="97" y="104"/>
                    </a:lnTo>
                    <a:lnTo>
                      <a:pt x="83" y="104"/>
                    </a:lnTo>
                    <a:lnTo>
                      <a:pt x="83" y="40"/>
                    </a:lnTo>
                    <a:lnTo>
                      <a:pt x="78" y="40"/>
                    </a:lnTo>
                    <a:lnTo>
                      <a:pt x="78" y="40"/>
                    </a:lnTo>
                    <a:lnTo>
                      <a:pt x="78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3" y="83"/>
                    </a:lnTo>
                    <a:lnTo>
                      <a:pt x="73" y="85"/>
                    </a:lnTo>
                    <a:lnTo>
                      <a:pt x="73" y="87"/>
                    </a:lnTo>
                    <a:lnTo>
                      <a:pt x="73" y="90"/>
                    </a:lnTo>
                    <a:lnTo>
                      <a:pt x="73" y="92"/>
                    </a:lnTo>
                    <a:lnTo>
                      <a:pt x="73" y="94"/>
                    </a:lnTo>
                    <a:lnTo>
                      <a:pt x="71" y="94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69" y="99"/>
                    </a:lnTo>
                    <a:lnTo>
                      <a:pt x="69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4" y="102"/>
                    </a:lnTo>
                    <a:lnTo>
                      <a:pt x="61" y="104"/>
                    </a:lnTo>
                    <a:lnTo>
                      <a:pt x="61" y="104"/>
                    </a:lnTo>
                    <a:lnTo>
                      <a:pt x="59" y="104"/>
                    </a:lnTo>
                    <a:lnTo>
                      <a:pt x="57" y="104"/>
                    </a:lnTo>
                    <a:lnTo>
                      <a:pt x="54" y="104"/>
                    </a:lnTo>
                    <a:lnTo>
                      <a:pt x="52" y="104"/>
                    </a:lnTo>
                    <a:lnTo>
                      <a:pt x="50" y="104"/>
                    </a:lnTo>
                    <a:close/>
                    <a:moveTo>
                      <a:pt x="54" y="50"/>
                    </a:moveTo>
                    <a:lnTo>
                      <a:pt x="54" y="38"/>
                    </a:lnTo>
                    <a:lnTo>
                      <a:pt x="52" y="38"/>
                    </a:lnTo>
                    <a:lnTo>
                      <a:pt x="52" y="40"/>
                    </a:lnTo>
                    <a:lnTo>
                      <a:pt x="50" y="40"/>
                    </a:lnTo>
                    <a:lnTo>
                      <a:pt x="50" y="42"/>
                    </a:lnTo>
                    <a:lnTo>
                      <a:pt x="50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0" y="31"/>
                    </a:lnTo>
                    <a:lnTo>
                      <a:pt x="52" y="31"/>
                    </a:lnTo>
                    <a:lnTo>
                      <a:pt x="52" y="31"/>
                    </a:lnTo>
                    <a:lnTo>
                      <a:pt x="54" y="31"/>
                    </a:lnTo>
                    <a:lnTo>
                      <a:pt x="57" y="31"/>
                    </a:lnTo>
                    <a:lnTo>
                      <a:pt x="57" y="21"/>
                    </a:lnTo>
                    <a:lnTo>
                      <a:pt x="54" y="21"/>
                    </a:lnTo>
                    <a:lnTo>
                      <a:pt x="52" y="21"/>
                    </a:lnTo>
                    <a:lnTo>
                      <a:pt x="52" y="21"/>
                    </a:lnTo>
                    <a:lnTo>
                      <a:pt x="50" y="21"/>
                    </a:lnTo>
                    <a:lnTo>
                      <a:pt x="50" y="0"/>
                    </a:lnTo>
                    <a:lnTo>
                      <a:pt x="33" y="0"/>
                    </a:lnTo>
                    <a:lnTo>
                      <a:pt x="33" y="21"/>
                    </a:lnTo>
                    <a:lnTo>
                      <a:pt x="26" y="21"/>
                    </a:lnTo>
                    <a:lnTo>
                      <a:pt x="26" y="31"/>
                    </a:lnTo>
                    <a:lnTo>
                      <a:pt x="33" y="31"/>
                    </a:lnTo>
                    <a:lnTo>
                      <a:pt x="33" y="35"/>
                    </a:lnTo>
                    <a:lnTo>
                      <a:pt x="33" y="40"/>
                    </a:lnTo>
                    <a:lnTo>
                      <a:pt x="33" y="42"/>
                    </a:lnTo>
                    <a:lnTo>
                      <a:pt x="33" y="47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3" y="52"/>
                    </a:lnTo>
                    <a:lnTo>
                      <a:pt x="33" y="54"/>
                    </a:lnTo>
                    <a:lnTo>
                      <a:pt x="28" y="59"/>
                    </a:lnTo>
                    <a:lnTo>
                      <a:pt x="28" y="73"/>
                    </a:lnTo>
                    <a:lnTo>
                      <a:pt x="33" y="68"/>
                    </a:lnTo>
                    <a:lnTo>
                      <a:pt x="33" y="87"/>
                    </a:lnTo>
                    <a:lnTo>
                      <a:pt x="33" y="90"/>
                    </a:lnTo>
                    <a:lnTo>
                      <a:pt x="33" y="90"/>
                    </a:lnTo>
                    <a:lnTo>
                      <a:pt x="33" y="90"/>
                    </a:lnTo>
                    <a:lnTo>
                      <a:pt x="33" y="92"/>
                    </a:lnTo>
                    <a:lnTo>
                      <a:pt x="33" y="92"/>
                    </a:lnTo>
                    <a:lnTo>
                      <a:pt x="33" y="92"/>
                    </a:lnTo>
                    <a:lnTo>
                      <a:pt x="33" y="94"/>
                    </a:lnTo>
                    <a:lnTo>
                      <a:pt x="33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28" y="94"/>
                    </a:lnTo>
                    <a:lnTo>
                      <a:pt x="26" y="94"/>
                    </a:lnTo>
                    <a:lnTo>
                      <a:pt x="26" y="104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3" y="104"/>
                    </a:lnTo>
                    <a:lnTo>
                      <a:pt x="45" y="102"/>
                    </a:lnTo>
                    <a:lnTo>
                      <a:pt x="45" y="102"/>
                    </a:lnTo>
                    <a:lnTo>
                      <a:pt x="45" y="102"/>
                    </a:lnTo>
                    <a:lnTo>
                      <a:pt x="47" y="102"/>
                    </a:lnTo>
                    <a:lnTo>
                      <a:pt x="47" y="102"/>
                    </a:lnTo>
                    <a:lnTo>
                      <a:pt x="47" y="99"/>
                    </a:lnTo>
                    <a:lnTo>
                      <a:pt x="47" y="99"/>
                    </a:lnTo>
                    <a:lnTo>
                      <a:pt x="50" y="97"/>
                    </a:lnTo>
                    <a:lnTo>
                      <a:pt x="50" y="97"/>
                    </a:lnTo>
                    <a:lnTo>
                      <a:pt x="50" y="94"/>
                    </a:lnTo>
                    <a:lnTo>
                      <a:pt x="50" y="92"/>
                    </a:lnTo>
                    <a:lnTo>
                      <a:pt x="50" y="92"/>
                    </a:lnTo>
                    <a:lnTo>
                      <a:pt x="50" y="83"/>
                    </a:lnTo>
                    <a:lnTo>
                      <a:pt x="50" y="78"/>
                    </a:lnTo>
                    <a:lnTo>
                      <a:pt x="50" y="71"/>
                    </a:lnTo>
                    <a:lnTo>
                      <a:pt x="50" y="68"/>
                    </a:lnTo>
                    <a:lnTo>
                      <a:pt x="50" y="64"/>
                    </a:lnTo>
                    <a:lnTo>
                      <a:pt x="50" y="61"/>
                    </a:lnTo>
                    <a:lnTo>
                      <a:pt x="50" y="59"/>
                    </a:lnTo>
                    <a:lnTo>
                      <a:pt x="50" y="57"/>
                    </a:lnTo>
                    <a:lnTo>
                      <a:pt x="50" y="54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4" y="52"/>
                    </a:lnTo>
                    <a:lnTo>
                      <a:pt x="54" y="50"/>
                    </a:lnTo>
                    <a:close/>
                    <a:moveTo>
                      <a:pt x="19" y="104"/>
                    </a:moveTo>
                    <a:lnTo>
                      <a:pt x="2" y="104"/>
                    </a:lnTo>
                    <a:lnTo>
                      <a:pt x="2" y="78"/>
                    </a:lnTo>
                    <a:lnTo>
                      <a:pt x="2" y="76"/>
                    </a:lnTo>
                    <a:lnTo>
                      <a:pt x="5" y="73"/>
                    </a:lnTo>
                    <a:lnTo>
                      <a:pt x="5" y="73"/>
                    </a:lnTo>
                    <a:lnTo>
                      <a:pt x="5" y="71"/>
                    </a:lnTo>
                    <a:lnTo>
                      <a:pt x="5" y="68"/>
                    </a:lnTo>
                    <a:lnTo>
                      <a:pt x="7" y="68"/>
                    </a:lnTo>
                    <a:lnTo>
                      <a:pt x="7" y="66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12" y="64"/>
                    </a:lnTo>
                    <a:lnTo>
                      <a:pt x="12" y="61"/>
                    </a:lnTo>
                    <a:lnTo>
                      <a:pt x="14" y="61"/>
                    </a:lnTo>
                    <a:lnTo>
                      <a:pt x="17" y="61"/>
                    </a:lnTo>
                    <a:lnTo>
                      <a:pt x="19" y="61"/>
                    </a:lnTo>
                    <a:lnTo>
                      <a:pt x="21" y="59"/>
                    </a:lnTo>
                    <a:lnTo>
                      <a:pt x="24" y="59"/>
                    </a:lnTo>
                    <a:lnTo>
                      <a:pt x="24" y="59"/>
                    </a:lnTo>
                    <a:lnTo>
                      <a:pt x="26" y="59"/>
                    </a:lnTo>
                    <a:lnTo>
                      <a:pt x="26" y="68"/>
                    </a:lnTo>
                    <a:lnTo>
                      <a:pt x="24" y="68"/>
                    </a:lnTo>
                    <a:lnTo>
                      <a:pt x="24" y="68"/>
                    </a:lnTo>
                    <a:lnTo>
                      <a:pt x="24" y="71"/>
                    </a:lnTo>
                    <a:lnTo>
                      <a:pt x="21" y="71"/>
                    </a:lnTo>
                    <a:lnTo>
                      <a:pt x="21" y="71"/>
                    </a:lnTo>
                    <a:lnTo>
                      <a:pt x="21" y="71"/>
                    </a:lnTo>
                    <a:lnTo>
                      <a:pt x="21" y="73"/>
                    </a:lnTo>
                    <a:lnTo>
                      <a:pt x="19" y="73"/>
                    </a:lnTo>
                    <a:lnTo>
                      <a:pt x="19" y="76"/>
                    </a:lnTo>
                    <a:lnTo>
                      <a:pt x="19" y="76"/>
                    </a:lnTo>
                    <a:lnTo>
                      <a:pt x="19" y="78"/>
                    </a:lnTo>
                    <a:lnTo>
                      <a:pt x="19" y="104"/>
                    </a:lnTo>
                    <a:close/>
                    <a:moveTo>
                      <a:pt x="0" y="31"/>
                    </a:moveTo>
                    <a:lnTo>
                      <a:pt x="17" y="31"/>
                    </a:lnTo>
                    <a:lnTo>
                      <a:pt x="19" y="42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4" y="47"/>
                    </a:lnTo>
                    <a:lnTo>
                      <a:pt x="24" y="47"/>
                    </a:lnTo>
                    <a:lnTo>
                      <a:pt x="24" y="47"/>
                    </a:lnTo>
                    <a:lnTo>
                      <a:pt x="26" y="47"/>
                    </a:lnTo>
                    <a:lnTo>
                      <a:pt x="26" y="57"/>
                    </a:lnTo>
                    <a:lnTo>
                      <a:pt x="19" y="57"/>
                    </a:lnTo>
                    <a:lnTo>
                      <a:pt x="19" y="57"/>
                    </a:lnTo>
                    <a:lnTo>
                      <a:pt x="17" y="57"/>
                    </a:lnTo>
                    <a:lnTo>
                      <a:pt x="14" y="57"/>
                    </a:lnTo>
                    <a:lnTo>
                      <a:pt x="14" y="57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7" y="54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5" y="52"/>
                    </a:lnTo>
                    <a:lnTo>
                      <a:pt x="5" y="50"/>
                    </a:lnTo>
                    <a:lnTo>
                      <a:pt x="5" y="50"/>
                    </a:lnTo>
                    <a:lnTo>
                      <a:pt x="5" y="47"/>
                    </a:lnTo>
                    <a:lnTo>
                      <a:pt x="2" y="47"/>
                    </a:lnTo>
                    <a:lnTo>
                      <a:pt x="2" y="45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3"/>
                    </a:lnTo>
                    <a:lnTo>
                      <a:pt x="0" y="31"/>
                    </a:lnTo>
                    <a:close/>
                    <a:moveTo>
                      <a:pt x="2" y="0"/>
                    </a:moveTo>
                    <a:lnTo>
                      <a:pt x="19" y="0"/>
                    </a:lnTo>
                    <a:lnTo>
                      <a:pt x="19" y="12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1" y="14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4" y="26"/>
                    </a:lnTo>
                    <a:lnTo>
                      <a:pt x="21" y="26"/>
                    </a:lnTo>
                    <a:lnTo>
                      <a:pt x="17" y="26"/>
                    </a:lnTo>
                    <a:lnTo>
                      <a:pt x="14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1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6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7" name="Freeform 19"/>
              <p:cNvSpPr>
                <a:spLocks noEditPoints="1"/>
              </p:cNvSpPr>
              <p:nvPr/>
            </p:nvSpPr>
            <p:spPr bwMode="auto">
              <a:xfrm>
                <a:off x="850" y="1944"/>
                <a:ext cx="1448" cy="61"/>
              </a:xfrm>
              <a:custGeom>
                <a:avLst/>
                <a:gdLst>
                  <a:gd name="T0" fmla="*/ 1446 w 1448"/>
                  <a:gd name="T1" fmla="*/ 50 h 61"/>
                  <a:gd name="T2" fmla="*/ 1415 w 1448"/>
                  <a:gd name="T3" fmla="*/ 2 h 61"/>
                  <a:gd name="T4" fmla="*/ 1424 w 1448"/>
                  <a:gd name="T5" fmla="*/ 42 h 61"/>
                  <a:gd name="T6" fmla="*/ 1417 w 1448"/>
                  <a:gd name="T7" fmla="*/ 40 h 61"/>
                  <a:gd name="T8" fmla="*/ 1354 w 1448"/>
                  <a:gd name="T9" fmla="*/ 52 h 61"/>
                  <a:gd name="T10" fmla="*/ 1299 w 1448"/>
                  <a:gd name="T11" fmla="*/ 47 h 61"/>
                  <a:gd name="T12" fmla="*/ 1292 w 1448"/>
                  <a:gd name="T13" fmla="*/ 54 h 61"/>
                  <a:gd name="T14" fmla="*/ 1290 w 1448"/>
                  <a:gd name="T15" fmla="*/ 40 h 61"/>
                  <a:gd name="T16" fmla="*/ 1269 w 1448"/>
                  <a:gd name="T17" fmla="*/ 50 h 61"/>
                  <a:gd name="T18" fmla="*/ 1214 w 1448"/>
                  <a:gd name="T19" fmla="*/ 7 h 61"/>
                  <a:gd name="T20" fmla="*/ 1257 w 1448"/>
                  <a:gd name="T21" fmla="*/ 28 h 61"/>
                  <a:gd name="T22" fmla="*/ 1212 w 1448"/>
                  <a:gd name="T23" fmla="*/ 40 h 61"/>
                  <a:gd name="T24" fmla="*/ 1235 w 1448"/>
                  <a:gd name="T25" fmla="*/ 42 h 61"/>
                  <a:gd name="T26" fmla="*/ 1240 w 1448"/>
                  <a:gd name="T27" fmla="*/ 12 h 61"/>
                  <a:gd name="T28" fmla="*/ 1200 w 1448"/>
                  <a:gd name="T29" fmla="*/ 40 h 61"/>
                  <a:gd name="T30" fmla="*/ 1160 w 1448"/>
                  <a:gd name="T31" fmla="*/ 42 h 61"/>
                  <a:gd name="T32" fmla="*/ 1181 w 1448"/>
                  <a:gd name="T33" fmla="*/ 0 h 61"/>
                  <a:gd name="T34" fmla="*/ 1188 w 1448"/>
                  <a:gd name="T35" fmla="*/ 12 h 61"/>
                  <a:gd name="T36" fmla="*/ 1167 w 1448"/>
                  <a:gd name="T37" fmla="*/ 28 h 61"/>
                  <a:gd name="T38" fmla="*/ 1188 w 1448"/>
                  <a:gd name="T39" fmla="*/ 40 h 61"/>
                  <a:gd name="T40" fmla="*/ 1063 w 1448"/>
                  <a:gd name="T41" fmla="*/ 52 h 61"/>
                  <a:gd name="T42" fmla="*/ 1044 w 1448"/>
                  <a:gd name="T43" fmla="*/ 19 h 61"/>
                  <a:gd name="T44" fmla="*/ 1077 w 1448"/>
                  <a:gd name="T45" fmla="*/ 2 h 61"/>
                  <a:gd name="T46" fmla="*/ 1070 w 1448"/>
                  <a:gd name="T47" fmla="*/ 9 h 61"/>
                  <a:gd name="T48" fmla="*/ 1056 w 1448"/>
                  <a:gd name="T49" fmla="*/ 35 h 61"/>
                  <a:gd name="T50" fmla="*/ 987 w 1448"/>
                  <a:gd name="T51" fmla="*/ 19 h 61"/>
                  <a:gd name="T52" fmla="*/ 1028 w 1448"/>
                  <a:gd name="T53" fmla="*/ 7 h 61"/>
                  <a:gd name="T54" fmla="*/ 1011 w 1448"/>
                  <a:gd name="T55" fmla="*/ 52 h 61"/>
                  <a:gd name="T56" fmla="*/ 999 w 1448"/>
                  <a:gd name="T57" fmla="*/ 38 h 61"/>
                  <a:gd name="T58" fmla="*/ 1025 w 1448"/>
                  <a:gd name="T59" fmla="*/ 24 h 61"/>
                  <a:gd name="T60" fmla="*/ 999 w 1448"/>
                  <a:gd name="T61" fmla="*/ 16 h 61"/>
                  <a:gd name="T62" fmla="*/ 832 w 1448"/>
                  <a:gd name="T63" fmla="*/ 52 h 61"/>
                  <a:gd name="T64" fmla="*/ 593 w 1448"/>
                  <a:gd name="T65" fmla="*/ 0 h 61"/>
                  <a:gd name="T66" fmla="*/ 423 w 1448"/>
                  <a:gd name="T67" fmla="*/ 52 h 61"/>
                  <a:gd name="T68" fmla="*/ 319 w 1448"/>
                  <a:gd name="T69" fmla="*/ 52 h 61"/>
                  <a:gd name="T70" fmla="*/ 298 w 1448"/>
                  <a:gd name="T71" fmla="*/ 21 h 61"/>
                  <a:gd name="T72" fmla="*/ 331 w 1448"/>
                  <a:gd name="T73" fmla="*/ 0 h 61"/>
                  <a:gd name="T74" fmla="*/ 326 w 1448"/>
                  <a:gd name="T75" fmla="*/ 9 h 61"/>
                  <a:gd name="T76" fmla="*/ 309 w 1448"/>
                  <a:gd name="T77" fmla="*/ 35 h 61"/>
                  <a:gd name="T78" fmla="*/ 1103 w 1448"/>
                  <a:gd name="T79" fmla="*/ 0 h 61"/>
                  <a:gd name="T80" fmla="*/ 900 w 1448"/>
                  <a:gd name="T81" fmla="*/ 7 h 61"/>
                  <a:gd name="T82" fmla="*/ 943 w 1448"/>
                  <a:gd name="T83" fmla="*/ 21 h 61"/>
                  <a:gd name="T84" fmla="*/ 902 w 1448"/>
                  <a:gd name="T85" fmla="*/ 47 h 61"/>
                  <a:gd name="T86" fmla="*/ 917 w 1448"/>
                  <a:gd name="T87" fmla="*/ 42 h 61"/>
                  <a:gd name="T88" fmla="*/ 931 w 1448"/>
                  <a:gd name="T89" fmla="*/ 14 h 61"/>
                  <a:gd name="T90" fmla="*/ 770 w 1448"/>
                  <a:gd name="T91" fmla="*/ 33 h 61"/>
                  <a:gd name="T92" fmla="*/ 742 w 1448"/>
                  <a:gd name="T93" fmla="*/ 45 h 61"/>
                  <a:gd name="T94" fmla="*/ 751 w 1448"/>
                  <a:gd name="T95" fmla="*/ 0 h 61"/>
                  <a:gd name="T96" fmla="*/ 768 w 1448"/>
                  <a:gd name="T97" fmla="*/ 12 h 61"/>
                  <a:gd name="T98" fmla="*/ 744 w 1448"/>
                  <a:gd name="T99" fmla="*/ 24 h 61"/>
                  <a:gd name="T100" fmla="*/ 765 w 1448"/>
                  <a:gd name="T101" fmla="*/ 40 h 61"/>
                  <a:gd name="T102" fmla="*/ 541 w 1448"/>
                  <a:gd name="T103" fmla="*/ 35 h 61"/>
                  <a:gd name="T104" fmla="*/ 562 w 1448"/>
                  <a:gd name="T105" fmla="*/ 31 h 61"/>
                  <a:gd name="T106" fmla="*/ 543 w 1448"/>
                  <a:gd name="T107" fmla="*/ 52 h 61"/>
                  <a:gd name="T108" fmla="*/ 409 w 1448"/>
                  <a:gd name="T109" fmla="*/ 2 h 61"/>
                  <a:gd name="T110" fmla="*/ 413 w 1448"/>
                  <a:gd name="T111" fmla="*/ 45 h 61"/>
                  <a:gd name="T112" fmla="*/ 409 w 1448"/>
                  <a:gd name="T113" fmla="*/ 35 h 61"/>
                  <a:gd name="T114" fmla="*/ 279 w 1448"/>
                  <a:gd name="T115" fmla="*/ 35 h 61"/>
                  <a:gd name="T116" fmla="*/ 177 w 1448"/>
                  <a:gd name="T117" fmla="*/ 0 h 61"/>
                  <a:gd name="T118" fmla="*/ 144 w 1448"/>
                  <a:gd name="T119" fmla="*/ 42 h 61"/>
                  <a:gd name="T120" fmla="*/ 137 w 1448"/>
                  <a:gd name="T121" fmla="*/ 4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48" h="61">
                    <a:moveTo>
                      <a:pt x="0" y="52"/>
                    </a:moveTo>
                    <a:lnTo>
                      <a:pt x="0" y="42"/>
                    </a:lnTo>
                    <a:lnTo>
                      <a:pt x="2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9"/>
                    </a:lnTo>
                    <a:lnTo>
                      <a:pt x="12" y="42"/>
                    </a:lnTo>
                    <a:lnTo>
                      <a:pt x="38" y="42"/>
                    </a:lnTo>
                    <a:lnTo>
                      <a:pt x="38" y="52"/>
                    </a:lnTo>
                    <a:lnTo>
                      <a:pt x="0" y="52"/>
                    </a:lnTo>
                    <a:close/>
                    <a:moveTo>
                      <a:pt x="1441" y="40"/>
                    </a:moveTo>
                    <a:lnTo>
                      <a:pt x="1443" y="40"/>
                    </a:lnTo>
                    <a:lnTo>
                      <a:pt x="1443" y="40"/>
                    </a:lnTo>
                    <a:lnTo>
                      <a:pt x="1446" y="40"/>
                    </a:lnTo>
                    <a:lnTo>
                      <a:pt x="1446" y="42"/>
                    </a:lnTo>
                    <a:lnTo>
                      <a:pt x="1446" y="42"/>
                    </a:lnTo>
                    <a:lnTo>
                      <a:pt x="1446" y="45"/>
                    </a:lnTo>
                    <a:lnTo>
                      <a:pt x="1448" y="45"/>
                    </a:lnTo>
                    <a:lnTo>
                      <a:pt x="1448" y="45"/>
                    </a:lnTo>
                    <a:lnTo>
                      <a:pt x="1448" y="47"/>
                    </a:lnTo>
                    <a:lnTo>
                      <a:pt x="1446" y="47"/>
                    </a:lnTo>
                    <a:lnTo>
                      <a:pt x="1446" y="50"/>
                    </a:lnTo>
                    <a:lnTo>
                      <a:pt x="1446" y="50"/>
                    </a:lnTo>
                    <a:lnTo>
                      <a:pt x="1446" y="50"/>
                    </a:lnTo>
                    <a:lnTo>
                      <a:pt x="1443" y="52"/>
                    </a:lnTo>
                    <a:lnTo>
                      <a:pt x="1443" y="52"/>
                    </a:lnTo>
                    <a:lnTo>
                      <a:pt x="1441" y="52"/>
                    </a:lnTo>
                    <a:lnTo>
                      <a:pt x="1441" y="52"/>
                    </a:lnTo>
                    <a:lnTo>
                      <a:pt x="1439" y="52"/>
                    </a:lnTo>
                    <a:lnTo>
                      <a:pt x="1439" y="50"/>
                    </a:lnTo>
                    <a:lnTo>
                      <a:pt x="1439" y="50"/>
                    </a:lnTo>
                    <a:lnTo>
                      <a:pt x="1436" y="50"/>
                    </a:lnTo>
                    <a:lnTo>
                      <a:pt x="1436" y="47"/>
                    </a:lnTo>
                    <a:lnTo>
                      <a:pt x="1436" y="47"/>
                    </a:lnTo>
                    <a:lnTo>
                      <a:pt x="1436" y="45"/>
                    </a:lnTo>
                    <a:lnTo>
                      <a:pt x="1436" y="45"/>
                    </a:lnTo>
                    <a:lnTo>
                      <a:pt x="1436" y="45"/>
                    </a:lnTo>
                    <a:lnTo>
                      <a:pt x="1436" y="42"/>
                    </a:lnTo>
                    <a:lnTo>
                      <a:pt x="1439" y="42"/>
                    </a:lnTo>
                    <a:lnTo>
                      <a:pt x="1439" y="40"/>
                    </a:lnTo>
                    <a:lnTo>
                      <a:pt x="1439" y="40"/>
                    </a:lnTo>
                    <a:lnTo>
                      <a:pt x="1441" y="40"/>
                    </a:lnTo>
                    <a:lnTo>
                      <a:pt x="1441" y="40"/>
                    </a:lnTo>
                    <a:close/>
                    <a:moveTo>
                      <a:pt x="1387" y="0"/>
                    </a:moveTo>
                    <a:lnTo>
                      <a:pt x="1406" y="0"/>
                    </a:lnTo>
                    <a:lnTo>
                      <a:pt x="1408" y="0"/>
                    </a:lnTo>
                    <a:lnTo>
                      <a:pt x="1410" y="2"/>
                    </a:lnTo>
                    <a:lnTo>
                      <a:pt x="1413" y="2"/>
                    </a:lnTo>
                    <a:lnTo>
                      <a:pt x="1415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20" y="5"/>
                    </a:lnTo>
                    <a:lnTo>
                      <a:pt x="1420" y="5"/>
                    </a:lnTo>
                    <a:lnTo>
                      <a:pt x="1422" y="5"/>
                    </a:lnTo>
                    <a:lnTo>
                      <a:pt x="1422" y="5"/>
                    </a:lnTo>
                    <a:lnTo>
                      <a:pt x="1422" y="7"/>
                    </a:lnTo>
                    <a:lnTo>
                      <a:pt x="1424" y="9"/>
                    </a:lnTo>
                    <a:lnTo>
                      <a:pt x="1427" y="9"/>
                    </a:lnTo>
                    <a:lnTo>
                      <a:pt x="1427" y="12"/>
                    </a:lnTo>
                    <a:lnTo>
                      <a:pt x="1427" y="14"/>
                    </a:lnTo>
                    <a:lnTo>
                      <a:pt x="1429" y="16"/>
                    </a:lnTo>
                    <a:lnTo>
                      <a:pt x="1429" y="21"/>
                    </a:lnTo>
                    <a:lnTo>
                      <a:pt x="1429" y="24"/>
                    </a:lnTo>
                    <a:lnTo>
                      <a:pt x="1429" y="26"/>
                    </a:lnTo>
                    <a:lnTo>
                      <a:pt x="1429" y="28"/>
                    </a:lnTo>
                    <a:lnTo>
                      <a:pt x="1429" y="33"/>
                    </a:lnTo>
                    <a:lnTo>
                      <a:pt x="1429" y="35"/>
                    </a:lnTo>
                    <a:lnTo>
                      <a:pt x="1427" y="38"/>
                    </a:lnTo>
                    <a:lnTo>
                      <a:pt x="1427" y="38"/>
                    </a:lnTo>
                    <a:lnTo>
                      <a:pt x="1427" y="40"/>
                    </a:lnTo>
                    <a:lnTo>
                      <a:pt x="1427" y="40"/>
                    </a:lnTo>
                    <a:lnTo>
                      <a:pt x="1424" y="42"/>
                    </a:lnTo>
                    <a:lnTo>
                      <a:pt x="1424" y="42"/>
                    </a:lnTo>
                    <a:lnTo>
                      <a:pt x="1424" y="45"/>
                    </a:lnTo>
                    <a:lnTo>
                      <a:pt x="1422" y="45"/>
                    </a:lnTo>
                    <a:lnTo>
                      <a:pt x="1422" y="45"/>
                    </a:lnTo>
                    <a:lnTo>
                      <a:pt x="1420" y="47"/>
                    </a:lnTo>
                    <a:lnTo>
                      <a:pt x="1420" y="47"/>
                    </a:lnTo>
                    <a:lnTo>
                      <a:pt x="1417" y="50"/>
                    </a:lnTo>
                    <a:lnTo>
                      <a:pt x="1415" y="50"/>
                    </a:lnTo>
                    <a:lnTo>
                      <a:pt x="1413" y="50"/>
                    </a:lnTo>
                    <a:lnTo>
                      <a:pt x="1413" y="50"/>
                    </a:lnTo>
                    <a:lnTo>
                      <a:pt x="1408" y="52"/>
                    </a:lnTo>
                    <a:lnTo>
                      <a:pt x="1406" y="52"/>
                    </a:lnTo>
                    <a:lnTo>
                      <a:pt x="1387" y="52"/>
                    </a:lnTo>
                    <a:lnTo>
                      <a:pt x="1387" y="0"/>
                    </a:lnTo>
                    <a:close/>
                    <a:moveTo>
                      <a:pt x="1396" y="9"/>
                    </a:moveTo>
                    <a:lnTo>
                      <a:pt x="1396" y="42"/>
                    </a:lnTo>
                    <a:lnTo>
                      <a:pt x="1406" y="42"/>
                    </a:lnTo>
                    <a:lnTo>
                      <a:pt x="1408" y="42"/>
                    </a:lnTo>
                    <a:lnTo>
                      <a:pt x="1408" y="42"/>
                    </a:lnTo>
                    <a:lnTo>
                      <a:pt x="1410" y="42"/>
                    </a:lnTo>
                    <a:lnTo>
                      <a:pt x="1413" y="42"/>
                    </a:lnTo>
                    <a:lnTo>
                      <a:pt x="1413" y="42"/>
                    </a:lnTo>
                    <a:lnTo>
                      <a:pt x="1413" y="40"/>
                    </a:lnTo>
                    <a:lnTo>
                      <a:pt x="1415" y="40"/>
                    </a:lnTo>
                    <a:lnTo>
                      <a:pt x="1415" y="40"/>
                    </a:lnTo>
                    <a:lnTo>
                      <a:pt x="1417" y="40"/>
                    </a:lnTo>
                    <a:lnTo>
                      <a:pt x="1417" y="38"/>
                    </a:lnTo>
                    <a:lnTo>
                      <a:pt x="1417" y="38"/>
                    </a:lnTo>
                    <a:lnTo>
                      <a:pt x="1420" y="35"/>
                    </a:lnTo>
                    <a:lnTo>
                      <a:pt x="1420" y="33"/>
                    </a:lnTo>
                    <a:lnTo>
                      <a:pt x="1420" y="31"/>
                    </a:lnTo>
                    <a:lnTo>
                      <a:pt x="1420" y="28"/>
                    </a:lnTo>
                    <a:lnTo>
                      <a:pt x="1420" y="26"/>
                    </a:lnTo>
                    <a:lnTo>
                      <a:pt x="1420" y="24"/>
                    </a:lnTo>
                    <a:lnTo>
                      <a:pt x="1420" y="21"/>
                    </a:lnTo>
                    <a:lnTo>
                      <a:pt x="1420" y="19"/>
                    </a:lnTo>
                    <a:lnTo>
                      <a:pt x="1420" y="16"/>
                    </a:lnTo>
                    <a:lnTo>
                      <a:pt x="1417" y="16"/>
                    </a:lnTo>
                    <a:lnTo>
                      <a:pt x="1417" y="14"/>
                    </a:lnTo>
                    <a:lnTo>
                      <a:pt x="1417" y="14"/>
                    </a:lnTo>
                    <a:lnTo>
                      <a:pt x="1415" y="12"/>
                    </a:lnTo>
                    <a:lnTo>
                      <a:pt x="1415" y="12"/>
                    </a:lnTo>
                    <a:lnTo>
                      <a:pt x="1413" y="12"/>
                    </a:lnTo>
                    <a:lnTo>
                      <a:pt x="1413" y="9"/>
                    </a:lnTo>
                    <a:lnTo>
                      <a:pt x="1410" y="9"/>
                    </a:lnTo>
                    <a:lnTo>
                      <a:pt x="1408" y="9"/>
                    </a:lnTo>
                    <a:lnTo>
                      <a:pt x="1408" y="9"/>
                    </a:lnTo>
                    <a:lnTo>
                      <a:pt x="1406" y="9"/>
                    </a:lnTo>
                    <a:lnTo>
                      <a:pt x="1401" y="9"/>
                    </a:lnTo>
                    <a:lnTo>
                      <a:pt x="1396" y="9"/>
                    </a:lnTo>
                    <a:close/>
                    <a:moveTo>
                      <a:pt x="1354" y="52"/>
                    </a:moveTo>
                    <a:lnTo>
                      <a:pt x="1354" y="9"/>
                    </a:lnTo>
                    <a:lnTo>
                      <a:pt x="1339" y="9"/>
                    </a:lnTo>
                    <a:lnTo>
                      <a:pt x="1339" y="0"/>
                    </a:lnTo>
                    <a:lnTo>
                      <a:pt x="1377" y="0"/>
                    </a:lnTo>
                    <a:lnTo>
                      <a:pt x="1377" y="9"/>
                    </a:lnTo>
                    <a:lnTo>
                      <a:pt x="1363" y="9"/>
                    </a:lnTo>
                    <a:lnTo>
                      <a:pt x="1363" y="52"/>
                    </a:lnTo>
                    <a:lnTo>
                      <a:pt x="1354" y="52"/>
                    </a:lnTo>
                    <a:close/>
                    <a:moveTo>
                      <a:pt x="1309" y="52"/>
                    </a:moveTo>
                    <a:lnTo>
                      <a:pt x="1309" y="2"/>
                    </a:lnTo>
                    <a:lnTo>
                      <a:pt x="1318" y="2"/>
                    </a:lnTo>
                    <a:lnTo>
                      <a:pt x="1318" y="42"/>
                    </a:lnTo>
                    <a:lnTo>
                      <a:pt x="1342" y="42"/>
                    </a:lnTo>
                    <a:lnTo>
                      <a:pt x="1342" y="52"/>
                    </a:lnTo>
                    <a:lnTo>
                      <a:pt x="1309" y="52"/>
                    </a:lnTo>
                    <a:close/>
                    <a:moveTo>
                      <a:pt x="1292" y="40"/>
                    </a:moveTo>
                    <a:lnTo>
                      <a:pt x="1295" y="40"/>
                    </a:lnTo>
                    <a:lnTo>
                      <a:pt x="1295" y="40"/>
                    </a:lnTo>
                    <a:lnTo>
                      <a:pt x="1295" y="40"/>
                    </a:lnTo>
                    <a:lnTo>
                      <a:pt x="1297" y="42"/>
                    </a:lnTo>
                    <a:lnTo>
                      <a:pt x="1297" y="42"/>
                    </a:lnTo>
                    <a:lnTo>
                      <a:pt x="1297" y="45"/>
                    </a:lnTo>
                    <a:lnTo>
                      <a:pt x="1297" y="45"/>
                    </a:lnTo>
                    <a:lnTo>
                      <a:pt x="1299" y="45"/>
                    </a:lnTo>
                    <a:lnTo>
                      <a:pt x="1299" y="47"/>
                    </a:lnTo>
                    <a:lnTo>
                      <a:pt x="1299" y="47"/>
                    </a:lnTo>
                    <a:lnTo>
                      <a:pt x="1297" y="50"/>
                    </a:lnTo>
                    <a:lnTo>
                      <a:pt x="1297" y="50"/>
                    </a:lnTo>
                    <a:lnTo>
                      <a:pt x="1297" y="50"/>
                    </a:lnTo>
                    <a:lnTo>
                      <a:pt x="1297" y="52"/>
                    </a:lnTo>
                    <a:lnTo>
                      <a:pt x="1297" y="52"/>
                    </a:lnTo>
                    <a:lnTo>
                      <a:pt x="1297" y="54"/>
                    </a:lnTo>
                    <a:lnTo>
                      <a:pt x="1297" y="54"/>
                    </a:lnTo>
                    <a:lnTo>
                      <a:pt x="1295" y="54"/>
                    </a:lnTo>
                    <a:lnTo>
                      <a:pt x="1295" y="57"/>
                    </a:lnTo>
                    <a:lnTo>
                      <a:pt x="1295" y="57"/>
                    </a:lnTo>
                    <a:lnTo>
                      <a:pt x="1292" y="59"/>
                    </a:lnTo>
                    <a:lnTo>
                      <a:pt x="1292" y="59"/>
                    </a:lnTo>
                    <a:lnTo>
                      <a:pt x="1290" y="59"/>
                    </a:lnTo>
                    <a:lnTo>
                      <a:pt x="1290" y="59"/>
                    </a:lnTo>
                    <a:lnTo>
                      <a:pt x="1287" y="61"/>
                    </a:lnTo>
                    <a:lnTo>
                      <a:pt x="1287" y="61"/>
                    </a:lnTo>
                    <a:lnTo>
                      <a:pt x="1287" y="61"/>
                    </a:lnTo>
                    <a:lnTo>
                      <a:pt x="1287" y="59"/>
                    </a:lnTo>
                    <a:lnTo>
                      <a:pt x="1290" y="59"/>
                    </a:lnTo>
                    <a:lnTo>
                      <a:pt x="1290" y="59"/>
                    </a:lnTo>
                    <a:lnTo>
                      <a:pt x="1292" y="57"/>
                    </a:lnTo>
                    <a:lnTo>
                      <a:pt x="1292" y="57"/>
                    </a:lnTo>
                    <a:lnTo>
                      <a:pt x="1292" y="57"/>
                    </a:lnTo>
                    <a:lnTo>
                      <a:pt x="1292" y="54"/>
                    </a:lnTo>
                    <a:lnTo>
                      <a:pt x="1292" y="54"/>
                    </a:lnTo>
                    <a:lnTo>
                      <a:pt x="1295" y="54"/>
                    </a:lnTo>
                    <a:lnTo>
                      <a:pt x="1295" y="52"/>
                    </a:lnTo>
                    <a:lnTo>
                      <a:pt x="1295" y="52"/>
                    </a:lnTo>
                    <a:lnTo>
                      <a:pt x="1292" y="52"/>
                    </a:lnTo>
                    <a:lnTo>
                      <a:pt x="1292" y="52"/>
                    </a:lnTo>
                    <a:lnTo>
                      <a:pt x="1292" y="52"/>
                    </a:lnTo>
                    <a:lnTo>
                      <a:pt x="1290" y="52"/>
                    </a:lnTo>
                    <a:lnTo>
                      <a:pt x="1290" y="50"/>
                    </a:lnTo>
                    <a:lnTo>
                      <a:pt x="1287" y="50"/>
                    </a:lnTo>
                    <a:lnTo>
                      <a:pt x="1287" y="50"/>
                    </a:lnTo>
                    <a:lnTo>
                      <a:pt x="1287" y="47"/>
                    </a:lnTo>
                    <a:lnTo>
                      <a:pt x="1287" y="47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2"/>
                    </a:lnTo>
                    <a:lnTo>
                      <a:pt x="1287" y="42"/>
                    </a:lnTo>
                    <a:lnTo>
                      <a:pt x="1287" y="42"/>
                    </a:lnTo>
                    <a:lnTo>
                      <a:pt x="1290" y="42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2" y="40"/>
                    </a:lnTo>
                    <a:lnTo>
                      <a:pt x="1292" y="40"/>
                    </a:lnTo>
                    <a:lnTo>
                      <a:pt x="1292" y="40"/>
                    </a:lnTo>
                    <a:lnTo>
                      <a:pt x="1292" y="40"/>
                    </a:lnTo>
                    <a:close/>
                    <a:moveTo>
                      <a:pt x="1273" y="40"/>
                    </a:moveTo>
                    <a:lnTo>
                      <a:pt x="1273" y="40"/>
                    </a:lnTo>
                    <a:lnTo>
                      <a:pt x="1276" y="40"/>
                    </a:lnTo>
                    <a:lnTo>
                      <a:pt x="1276" y="40"/>
                    </a:lnTo>
                    <a:lnTo>
                      <a:pt x="1276" y="42"/>
                    </a:lnTo>
                    <a:lnTo>
                      <a:pt x="1278" y="42"/>
                    </a:lnTo>
                    <a:lnTo>
                      <a:pt x="1278" y="45"/>
                    </a:lnTo>
                    <a:lnTo>
                      <a:pt x="1278" y="45"/>
                    </a:lnTo>
                    <a:lnTo>
                      <a:pt x="1278" y="45"/>
                    </a:lnTo>
                    <a:lnTo>
                      <a:pt x="1278" y="47"/>
                    </a:lnTo>
                    <a:lnTo>
                      <a:pt x="1278" y="47"/>
                    </a:lnTo>
                    <a:lnTo>
                      <a:pt x="1278" y="50"/>
                    </a:lnTo>
                    <a:lnTo>
                      <a:pt x="1276" y="50"/>
                    </a:lnTo>
                    <a:lnTo>
                      <a:pt x="1276" y="50"/>
                    </a:lnTo>
                    <a:lnTo>
                      <a:pt x="1276" y="52"/>
                    </a:lnTo>
                    <a:lnTo>
                      <a:pt x="1273" y="52"/>
                    </a:lnTo>
                    <a:lnTo>
                      <a:pt x="1273" y="52"/>
                    </a:lnTo>
                    <a:lnTo>
                      <a:pt x="1271" y="52"/>
                    </a:lnTo>
                    <a:lnTo>
                      <a:pt x="1271" y="52"/>
                    </a:lnTo>
                    <a:lnTo>
                      <a:pt x="1269" y="50"/>
                    </a:lnTo>
                    <a:lnTo>
                      <a:pt x="1269" y="50"/>
                    </a:lnTo>
                    <a:lnTo>
                      <a:pt x="1269" y="50"/>
                    </a:lnTo>
                    <a:lnTo>
                      <a:pt x="1269" y="47"/>
                    </a:lnTo>
                    <a:lnTo>
                      <a:pt x="1266" y="47"/>
                    </a:lnTo>
                    <a:lnTo>
                      <a:pt x="1266" y="45"/>
                    </a:lnTo>
                    <a:lnTo>
                      <a:pt x="1266" y="45"/>
                    </a:lnTo>
                    <a:lnTo>
                      <a:pt x="1269" y="45"/>
                    </a:lnTo>
                    <a:lnTo>
                      <a:pt x="1269" y="42"/>
                    </a:lnTo>
                    <a:lnTo>
                      <a:pt x="1269" y="42"/>
                    </a:lnTo>
                    <a:lnTo>
                      <a:pt x="1269" y="40"/>
                    </a:lnTo>
                    <a:lnTo>
                      <a:pt x="1271" y="40"/>
                    </a:lnTo>
                    <a:lnTo>
                      <a:pt x="1271" y="40"/>
                    </a:lnTo>
                    <a:lnTo>
                      <a:pt x="1273" y="40"/>
                    </a:lnTo>
                    <a:close/>
                    <a:moveTo>
                      <a:pt x="1207" y="26"/>
                    </a:moveTo>
                    <a:lnTo>
                      <a:pt x="1207" y="24"/>
                    </a:lnTo>
                    <a:lnTo>
                      <a:pt x="1207" y="24"/>
                    </a:lnTo>
                    <a:lnTo>
                      <a:pt x="1207" y="21"/>
                    </a:lnTo>
                    <a:lnTo>
                      <a:pt x="1207" y="19"/>
                    </a:lnTo>
                    <a:lnTo>
                      <a:pt x="1207" y="16"/>
                    </a:lnTo>
                    <a:lnTo>
                      <a:pt x="1209" y="16"/>
                    </a:lnTo>
                    <a:lnTo>
                      <a:pt x="1209" y="14"/>
                    </a:lnTo>
                    <a:lnTo>
                      <a:pt x="1209" y="12"/>
                    </a:lnTo>
                    <a:lnTo>
                      <a:pt x="1212" y="12"/>
                    </a:lnTo>
                    <a:lnTo>
                      <a:pt x="1212" y="9"/>
                    </a:lnTo>
                    <a:lnTo>
                      <a:pt x="1214" y="7"/>
                    </a:lnTo>
                    <a:lnTo>
                      <a:pt x="1214" y="7"/>
                    </a:lnTo>
                    <a:lnTo>
                      <a:pt x="1217" y="5"/>
                    </a:lnTo>
                    <a:lnTo>
                      <a:pt x="1217" y="5"/>
                    </a:lnTo>
                    <a:lnTo>
                      <a:pt x="1219" y="2"/>
                    </a:lnTo>
                    <a:lnTo>
                      <a:pt x="1221" y="2"/>
                    </a:lnTo>
                    <a:lnTo>
                      <a:pt x="1224" y="2"/>
                    </a:lnTo>
                    <a:lnTo>
                      <a:pt x="1226" y="0"/>
                    </a:lnTo>
                    <a:lnTo>
                      <a:pt x="1228" y="0"/>
                    </a:lnTo>
                    <a:lnTo>
                      <a:pt x="1231" y="0"/>
                    </a:lnTo>
                    <a:lnTo>
                      <a:pt x="1233" y="0"/>
                    </a:lnTo>
                    <a:lnTo>
                      <a:pt x="1235" y="0"/>
                    </a:lnTo>
                    <a:lnTo>
                      <a:pt x="1240" y="2"/>
                    </a:lnTo>
                    <a:lnTo>
                      <a:pt x="1240" y="2"/>
                    </a:lnTo>
                    <a:lnTo>
                      <a:pt x="1243" y="2"/>
                    </a:lnTo>
                    <a:lnTo>
                      <a:pt x="1245" y="5"/>
                    </a:lnTo>
                    <a:lnTo>
                      <a:pt x="1247" y="7"/>
                    </a:lnTo>
                    <a:lnTo>
                      <a:pt x="1250" y="7"/>
                    </a:lnTo>
                    <a:lnTo>
                      <a:pt x="1250" y="9"/>
                    </a:lnTo>
                    <a:lnTo>
                      <a:pt x="1252" y="12"/>
                    </a:lnTo>
                    <a:lnTo>
                      <a:pt x="1254" y="14"/>
                    </a:lnTo>
                    <a:lnTo>
                      <a:pt x="1254" y="16"/>
                    </a:lnTo>
                    <a:lnTo>
                      <a:pt x="1254" y="19"/>
                    </a:lnTo>
                    <a:lnTo>
                      <a:pt x="1254" y="21"/>
                    </a:lnTo>
                    <a:lnTo>
                      <a:pt x="1257" y="24"/>
                    </a:lnTo>
                    <a:lnTo>
                      <a:pt x="1257" y="26"/>
                    </a:lnTo>
                    <a:lnTo>
                      <a:pt x="1257" y="28"/>
                    </a:lnTo>
                    <a:lnTo>
                      <a:pt x="1254" y="31"/>
                    </a:lnTo>
                    <a:lnTo>
                      <a:pt x="1254" y="33"/>
                    </a:lnTo>
                    <a:lnTo>
                      <a:pt x="1254" y="35"/>
                    </a:lnTo>
                    <a:lnTo>
                      <a:pt x="1254" y="38"/>
                    </a:lnTo>
                    <a:lnTo>
                      <a:pt x="1252" y="40"/>
                    </a:lnTo>
                    <a:lnTo>
                      <a:pt x="1250" y="42"/>
                    </a:lnTo>
                    <a:lnTo>
                      <a:pt x="1250" y="45"/>
                    </a:lnTo>
                    <a:lnTo>
                      <a:pt x="1247" y="45"/>
                    </a:lnTo>
                    <a:lnTo>
                      <a:pt x="1245" y="47"/>
                    </a:lnTo>
                    <a:lnTo>
                      <a:pt x="1243" y="50"/>
                    </a:lnTo>
                    <a:lnTo>
                      <a:pt x="1243" y="50"/>
                    </a:lnTo>
                    <a:lnTo>
                      <a:pt x="1240" y="50"/>
                    </a:lnTo>
                    <a:lnTo>
                      <a:pt x="1238" y="52"/>
                    </a:lnTo>
                    <a:lnTo>
                      <a:pt x="1233" y="52"/>
                    </a:lnTo>
                    <a:lnTo>
                      <a:pt x="1231" y="52"/>
                    </a:lnTo>
                    <a:lnTo>
                      <a:pt x="1228" y="52"/>
                    </a:lnTo>
                    <a:lnTo>
                      <a:pt x="1226" y="52"/>
                    </a:lnTo>
                    <a:lnTo>
                      <a:pt x="1224" y="50"/>
                    </a:lnTo>
                    <a:lnTo>
                      <a:pt x="1221" y="50"/>
                    </a:lnTo>
                    <a:lnTo>
                      <a:pt x="1219" y="50"/>
                    </a:lnTo>
                    <a:lnTo>
                      <a:pt x="1217" y="47"/>
                    </a:lnTo>
                    <a:lnTo>
                      <a:pt x="1214" y="47"/>
                    </a:lnTo>
                    <a:lnTo>
                      <a:pt x="1214" y="45"/>
                    </a:lnTo>
                    <a:lnTo>
                      <a:pt x="1212" y="42"/>
                    </a:lnTo>
                    <a:lnTo>
                      <a:pt x="1212" y="40"/>
                    </a:lnTo>
                    <a:lnTo>
                      <a:pt x="1209" y="38"/>
                    </a:lnTo>
                    <a:lnTo>
                      <a:pt x="1209" y="35"/>
                    </a:lnTo>
                    <a:lnTo>
                      <a:pt x="1207" y="33"/>
                    </a:lnTo>
                    <a:lnTo>
                      <a:pt x="1207" y="31"/>
                    </a:lnTo>
                    <a:lnTo>
                      <a:pt x="1207" y="28"/>
                    </a:lnTo>
                    <a:lnTo>
                      <a:pt x="1207" y="26"/>
                    </a:lnTo>
                    <a:close/>
                    <a:moveTo>
                      <a:pt x="1217" y="26"/>
                    </a:moveTo>
                    <a:lnTo>
                      <a:pt x="1217" y="28"/>
                    </a:lnTo>
                    <a:lnTo>
                      <a:pt x="1217" y="28"/>
                    </a:lnTo>
                    <a:lnTo>
                      <a:pt x="1217" y="31"/>
                    </a:lnTo>
                    <a:lnTo>
                      <a:pt x="1217" y="33"/>
                    </a:lnTo>
                    <a:lnTo>
                      <a:pt x="1219" y="33"/>
                    </a:lnTo>
                    <a:lnTo>
                      <a:pt x="1219" y="35"/>
                    </a:lnTo>
                    <a:lnTo>
                      <a:pt x="1219" y="35"/>
                    </a:lnTo>
                    <a:lnTo>
                      <a:pt x="1221" y="38"/>
                    </a:lnTo>
                    <a:lnTo>
                      <a:pt x="1221" y="38"/>
                    </a:lnTo>
                    <a:lnTo>
                      <a:pt x="1224" y="40"/>
                    </a:lnTo>
                    <a:lnTo>
                      <a:pt x="1224" y="40"/>
                    </a:lnTo>
                    <a:lnTo>
                      <a:pt x="1226" y="42"/>
                    </a:lnTo>
                    <a:lnTo>
                      <a:pt x="1226" y="42"/>
                    </a:lnTo>
                    <a:lnTo>
                      <a:pt x="1228" y="42"/>
                    </a:lnTo>
                    <a:lnTo>
                      <a:pt x="1231" y="42"/>
                    </a:lnTo>
                    <a:lnTo>
                      <a:pt x="1231" y="42"/>
                    </a:lnTo>
                    <a:lnTo>
                      <a:pt x="1233" y="42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8" y="42"/>
                    </a:lnTo>
                    <a:lnTo>
                      <a:pt x="1240" y="40"/>
                    </a:lnTo>
                    <a:lnTo>
                      <a:pt x="1240" y="40"/>
                    </a:lnTo>
                    <a:lnTo>
                      <a:pt x="1240" y="38"/>
                    </a:lnTo>
                    <a:lnTo>
                      <a:pt x="1243" y="38"/>
                    </a:lnTo>
                    <a:lnTo>
                      <a:pt x="1243" y="35"/>
                    </a:lnTo>
                    <a:lnTo>
                      <a:pt x="1245" y="35"/>
                    </a:lnTo>
                    <a:lnTo>
                      <a:pt x="1245" y="33"/>
                    </a:lnTo>
                    <a:lnTo>
                      <a:pt x="1245" y="33"/>
                    </a:lnTo>
                    <a:lnTo>
                      <a:pt x="1245" y="31"/>
                    </a:lnTo>
                    <a:lnTo>
                      <a:pt x="1245" y="28"/>
                    </a:lnTo>
                    <a:lnTo>
                      <a:pt x="1245" y="28"/>
                    </a:lnTo>
                    <a:lnTo>
                      <a:pt x="1245" y="26"/>
                    </a:lnTo>
                    <a:lnTo>
                      <a:pt x="1245" y="24"/>
                    </a:lnTo>
                    <a:lnTo>
                      <a:pt x="1245" y="24"/>
                    </a:lnTo>
                    <a:lnTo>
                      <a:pt x="1245" y="21"/>
                    </a:lnTo>
                    <a:lnTo>
                      <a:pt x="1245" y="19"/>
                    </a:lnTo>
                    <a:lnTo>
                      <a:pt x="1245" y="19"/>
                    </a:lnTo>
                    <a:lnTo>
                      <a:pt x="1245" y="16"/>
                    </a:lnTo>
                    <a:lnTo>
                      <a:pt x="1243" y="14"/>
                    </a:lnTo>
                    <a:lnTo>
                      <a:pt x="1243" y="14"/>
                    </a:lnTo>
                    <a:lnTo>
                      <a:pt x="1240" y="12"/>
                    </a:lnTo>
                    <a:lnTo>
                      <a:pt x="1240" y="12"/>
                    </a:lnTo>
                    <a:lnTo>
                      <a:pt x="1240" y="12"/>
                    </a:lnTo>
                    <a:lnTo>
                      <a:pt x="1238" y="9"/>
                    </a:lnTo>
                    <a:lnTo>
                      <a:pt x="1235" y="9"/>
                    </a:lnTo>
                    <a:lnTo>
                      <a:pt x="1235" y="9"/>
                    </a:lnTo>
                    <a:lnTo>
                      <a:pt x="1233" y="9"/>
                    </a:lnTo>
                    <a:lnTo>
                      <a:pt x="1231" y="9"/>
                    </a:lnTo>
                    <a:lnTo>
                      <a:pt x="1228" y="9"/>
                    </a:lnTo>
                    <a:lnTo>
                      <a:pt x="1228" y="9"/>
                    </a:lnTo>
                    <a:lnTo>
                      <a:pt x="1226" y="9"/>
                    </a:lnTo>
                    <a:lnTo>
                      <a:pt x="1226" y="9"/>
                    </a:lnTo>
                    <a:lnTo>
                      <a:pt x="1224" y="12"/>
                    </a:lnTo>
                    <a:lnTo>
                      <a:pt x="1221" y="12"/>
                    </a:lnTo>
                    <a:lnTo>
                      <a:pt x="1221" y="14"/>
                    </a:lnTo>
                    <a:lnTo>
                      <a:pt x="1221" y="14"/>
                    </a:lnTo>
                    <a:lnTo>
                      <a:pt x="1219" y="16"/>
                    </a:lnTo>
                    <a:lnTo>
                      <a:pt x="1219" y="16"/>
                    </a:lnTo>
                    <a:lnTo>
                      <a:pt x="1219" y="19"/>
                    </a:lnTo>
                    <a:lnTo>
                      <a:pt x="1217" y="19"/>
                    </a:lnTo>
                    <a:lnTo>
                      <a:pt x="1217" y="21"/>
                    </a:lnTo>
                    <a:lnTo>
                      <a:pt x="1217" y="24"/>
                    </a:lnTo>
                    <a:lnTo>
                      <a:pt x="1217" y="24"/>
                    </a:lnTo>
                    <a:lnTo>
                      <a:pt x="1217" y="26"/>
                    </a:lnTo>
                    <a:close/>
                    <a:moveTo>
                      <a:pt x="1191" y="33"/>
                    </a:moveTo>
                    <a:lnTo>
                      <a:pt x="1202" y="35"/>
                    </a:lnTo>
                    <a:lnTo>
                      <a:pt x="1200" y="38"/>
                    </a:lnTo>
                    <a:lnTo>
                      <a:pt x="1200" y="40"/>
                    </a:lnTo>
                    <a:lnTo>
                      <a:pt x="1200" y="40"/>
                    </a:lnTo>
                    <a:lnTo>
                      <a:pt x="1198" y="42"/>
                    </a:lnTo>
                    <a:lnTo>
                      <a:pt x="1198" y="45"/>
                    </a:lnTo>
                    <a:lnTo>
                      <a:pt x="1195" y="45"/>
                    </a:lnTo>
                    <a:lnTo>
                      <a:pt x="1195" y="47"/>
                    </a:lnTo>
                    <a:lnTo>
                      <a:pt x="1193" y="47"/>
                    </a:lnTo>
                    <a:lnTo>
                      <a:pt x="1193" y="50"/>
                    </a:lnTo>
                    <a:lnTo>
                      <a:pt x="1191" y="50"/>
                    </a:lnTo>
                    <a:lnTo>
                      <a:pt x="1188" y="50"/>
                    </a:lnTo>
                    <a:lnTo>
                      <a:pt x="1188" y="52"/>
                    </a:lnTo>
                    <a:lnTo>
                      <a:pt x="1186" y="52"/>
                    </a:lnTo>
                    <a:lnTo>
                      <a:pt x="1183" y="52"/>
                    </a:lnTo>
                    <a:lnTo>
                      <a:pt x="1181" y="52"/>
                    </a:lnTo>
                    <a:lnTo>
                      <a:pt x="1179" y="52"/>
                    </a:lnTo>
                    <a:lnTo>
                      <a:pt x="1176" y="52"/>
                    </a:lnTo>
                    <a:lnTo>
                      <a:pt x="1174" y="52"/>
                    </a:lnTo>
                    <a:lnTo>
                      <a:pt x="1172" y="52"/>
                    </a:lnTo>
                    <a:lnTo>
                      <a:pt x="1169" y="50"/>
                    </a:lnTo>
                    <a:lnTo>
                      <a:pt x="1169" y="50"/>
                    </a:lnTo>
                    <a:lnTo>
                      <a:pt x="1167" y="47"/>
                    </a:lnTo>
                    <a:lnTo>
                      <a:pt x="1165" y="47"/>
                    </a:lnTo>
                    <a:lnTo>
                      <a:pt x="1162" y="45"/>
                    </a:lnTo>
                    <a:lnTo>
                      <a:pt x="1162" y="45"/>
                    </a:lnTo>
                    <a:lnTo>
                      <a:pt x="1160" y="42"/>
                    </a:lnTo>
                    <a:lnTo>
                      <a:pt x="1160" y="42"/>
                    </a:lnTo>
                    <a:lnTo>
                      <a:pt x="1160" y="40"/>
                    </a:lnTo>
                    <a:lnTo>
                      <a:pt x="1157" y="38"/>
                    </a:lnTo>
                    <a:lnTo>
                      <a:pt x="1157" y="35"/>
                    </a:lnTo>
                    <a:lnTo>
                      <a:pt x="1157" y="33"/>
                    </a:lnTo>
                    <a:lnTo>
                      <a:pt x="1155" y="31"/>
                    </a:lnTo>
                    <a:lnTo>
                      <a:pt x="1155" y="28"/>
                    </a:lnTo>
                    <a:lnTo>
                      <a:pt x="1155" y="26"/>
                    </a:lnTo>
                    <a:lnTo>
                      <a:pt x="1155" y="24"/>
                    </a:lnTo>
                    <a:lnTo>
                      <a:pt x="1155" y="21"/>
                    </a:lnTo>
                    <a:lnTo>
                      <a:pt x="1157" y="19"/>
                    </a:lnTo>
                    <a:lnTo>
                      <a:pt x="1157" y="16"/>
                    </a:lnTo>
                    <a:lnTo>
                      <a:pt x="1157" y="14"/>
                    </a:lnTo>
                    <a:lnTo>
                      <a:pt x="1160" y="12"/>
                    </a:lnTo>
                    <a:lnTo>
                      <a:pt x="1160" y="9"/>
                    </a:lnTo>
                    <a:lnTo>
                      <a:pt x="1160" y="9"/>
                    </a:lnTo>
                    <a:lnTo>
                      <a:pt x="1162" y="7"/>
                    </a:lnTo>
                    <a:lnTo>
                      <a:pt x="1162" y="7"/>
                    </a:lnTo>
                    <a:lnTo>
                      <a:pt x="1165" y="5"/>
                    </a:lnTo>
                    <a:lnTo>
                      <a:pt x="1167" y="5"/>
                    </a:lnTo>
                    <a:lnTo>
                      <a:pt x="1169" y="2"/>
                    </a:lnTo>
                    <a:lnTo>
                      <a:pt x="1169" y="2"/>
                    </a:lnTo>
                    <a:lnTo>
                      <a:pt x="1172" y="0"/>
                    </a:lnTo>
                    <a:lnTo>
                      <a:pt x="1176" y="0"/>
                    </a:lnTo>
                    <a:lnTo>
                      <a:pt x="1179" y="0"/>
                    </a:lnTo>
                    <a:lnTo>
                      <a:pt x="1181" y="0"/>
                    </a:lnTo>
                    <a:lnTo>
                      <a:pt x="1183" y="0"/>
                    </a:lnTo>
                    <a:lnTo>
                      <a:pt x="1186" y="0"/>
                    </a:lnTo>
                    <a:lnTo>
                      <a:pt x="1188" y="0"/>
                    </a:lnTo>
                    <a:lnTo>
                      <a:pt x="1188" y="2"/>
                    </a:lnTo>
                    <a:lnTo>
                      <a:pt x="1191" y="2"/>
                    </a:lnTo>
                    <a:lnTo>
                      <a:pt x="1193" y="2"/>
                    </a:lnTo>
                    <a:lnTo>
                      <a:pt x="1195" y="5"/>
                    </a:lnTo>
                    <a:lnTo>
                      <a:pt x="1195" y="5"/>
                    </a:lnTo>
                    <a:lnTo>
                      <a:pt x="1198" y="7"/>
                    </a:lnTo>
                    <a:lnTo>
                      <a:pt x="1198" y="7"/>
                    </a:lnTo>
                    <a:lnTo>
                      <a:pt x="1198" y="9"/>
                    </a:lnTo>
                    <a:lnTo>
                      <a:pt x="1200" y="9"/>
                    </a:lnTo>
                    <a:lnTo>
                      <a:pt x="1200" y="12"/>
                    </a:lnTo>
                    <a:lnTo>
                      <a:pt x="1200" y="12"/>
                    </a:lnTo>
                    <a:lnTo>
                      <a:pt x="1200" y="14"/>
                    </a:lnTo>
                    <a:lnTo>
                      <a:pt x="1202" y="14"/>
                    </a:lnTo>
                    <a:lnTo>
                      <a:pt x="1191" y="16"/>
                    </a:lnTo>
                    <a:lnTo>
                      <a:pt x="1191" y="16"/>
                    </a:lnTo>
                    <a:lnTo>
                      <a:pt x="1191" y="14"/>
                    </a:lnTo>
                    <a:lnTo>
                      <a:pt x="1191" y="14"/>
                    </a:lnTo>
                    <a:lnTo>
                      <a:pt x="1191" y="14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6" y="9"/>
                    </a:lnTo>
                    <a:lnTo>
                      <a:pt x="1186" y="9"/>
                    </a:lnTo>
                    <a:lnTo>
                      <a:pt x="1183" y="9"/>
                    </a:lnTo>
                    <a:lnTo>
                      <a:pt x="1183" y="9"/>
                    </a:lnTo>
                    <a:lnTo>
                      <a:pt x="1183" y="9"/>
                    </a:lnTo>
                    <a:lnTo>
                      <a:pt x="1181" y="9"/>
                    </a:lnTo>
                    <a:lnTo>
                      <a:pt x="1181" y="9"/>
                    </a:lnTo>
                    <a:lnTo>
                      <a:pt x="1179" y="9"/>
                    </a:lnTo>
                    <a:lnTo>
                      <a:pt x="1179" y="9"/>
                    </a:lnTo>
                    <a:lnTo>
                      <a:pt x="1176" y="9"/>
                    </a:lnTo>
                    <a:lnTo>
                      <a:pt x="1176" y="9"/>
                    </a:lnTo>
                    <a:lnTo>
                      <a:pt x="1174" y="9"/>
                    </a:lnTo>
                    <a:lnTo>
                      <a:pt x="1174" y="9"/>
                    </a:lnTo>
                    <a:lnTo>
                      <a:pt x="1172" y="12"/>
                    </a:lnTo>
                    <a:lnTo>
                      <a:pt x="1172" y="12"/>
                    </a:lnTo>
                    <a:lnTo>
                      <a:pt x="1169" y="12"/>
                    </a:lnTo>
                    <a:lnTo>
                      <a:pt x="1169" y="14"/>
                    </a:lnTo>
                    <a:lnTo>
                      <a:pt x="1169" y="16"/>
                    </a:lnTo>
                    <a:lnTo>
                      <a:pt x="1167" y="16"/>
                    </a:lnTo>
                    <a:lnTo>
                      <a:pt x="1167" y="19"/>
                    </a:lnTo>
                    <a:lnTo>
                      <a:pt x="1167" y="21"/>
                    </a:lnTo>
                    <a:lnTo>
                      <a:pt x="1167" y="24"/>
                    </a:lnTo>
                    <a:lnTo>
                      <a:pt x="1167" y="24"/>
                    </a:lnTo>
                    <a:lnTo>
                      <a:pt x="1167" y="26"/>
                    </a:lnTo>
                    <a:lnTo>
                      <a:pt x="1167" y="28"/>
                    </a:lnTo>
                    <a:lnTo>
                      <a:pt x="1167" y="31"/>
                    </a:lnTo>
                    <a:lnTo>
                      <a:pt x="1167" y="31"/>
                    </a:lnTo>
                    <a:lnTo>
                      <a:pt x="1167" y="33"/>
                    </a:lnTo>
                    <a:lnTo>
                      <a:pt x="1167" y="35"/>
                    </a:lnTo>
                    <a:lnTo>
                      <a:pt x="1169" y="35"/>
                    </a:lnTo>
                    <a:lnTo>
                      <a:pt x="1169" y="38"/>
                    </a:lnTo>
                    <a:lnTo>
                      <a:pt x="1169" y="40"/>
                    </a:lnTo>
                    <a:lnTo>
                      <a:pt x="1172" y="40"/>
                    </a:lnTo>
                    <a:lnTo>
                      <a:pt x="1172" y="40"/>
                    </a:lnTo>
                    <a:lnTo>
                      <a:pt x="1174" y="42"/>
                    </a:lnTo>
                    <a:lnTo>
                      <a:pt x="1174" y="42"/>
                    </a:lnTo>
                    <a:lnTo>
                      <a:pt x="1176" y="42"/>
                    </a:lnTo>
                    <a:lnTo>
                      <a:pt x="1176" y="42"/>
                    </a:lnTo>
                    <a:lnTo>
                      <a:pt x="1179" y="42"/>
                    </a:lnTo>
                    <a:lnTo>
                      <a:pt x="1179" y="42"/>
                    </a:lnTo>
                    <a:lnTo>
                      <a:pt x="1181" y="42"/>
                    </a:lnTo>
                    <a:lnTo>
                      <a:pt x="1181" y="42"/>
                    </a:lnTo>
                    <a:lnTo>
                      <a:pt x="1183" y="42"/>
                    </a:lnTo>
                    <a:lnTo>
                      <a:pt x="1183" y="42"/>
                    </a:lnTo>
                    <a:lnTo>
                      <a:pt x="1183" y="42"/>
                    </a:lnTo>
                    <a:lnTo>
                      <a:pt x="1186" y="42"/>
                    </a:lnTo>
                    <a:lnTo>
                      <a:pt x="1186" y="40"/>
                    </a:lnTo>
                    <a:lnTo>
                      <a:pt x="1188" y="40"/>
                    </a:lnTo>
                    <a:lnTo>
                      <a:pt x="1188" y="40"/>
                    </a:lnTo>
                    <a:lnTo>
                      <a:pt x="1188" y="40"/>
                    </a:lnTo>
                    <a:lnTo>
                      <a:pt x="1188" y="38"/>
                    </a:lnTo>
                    <a:lnTo>
                      <a:pt x="1191" y="38"/>
                    </a:lnTo>
                    <a:lnTo>
                      <a:pt x="1191" y="35"/>
                    </a:lnTo>
                    <a:lnTo>
                      <a:pt x="1191" y="35"/>
                    </a:lnTo>
                    <a:lnTo>
                      <a:pt x="1191" y="33"/>
                    </a:lnTo>
                    <a:lnTo>
                      <a:pt x="1191" y="33"/>
                    </a:lnTo>
                    <a:close/>
                    <a:moveTo>
                      <a:pt x="1068" y="33"/>
                    </a:moveTo>
                    <a:lnTo>
                      <a:pt x="1068" y="24"/>
                    </a:lnTo>
                    <a:lnTo>
                      <a:pt x="1089" y="24"/>
                    </a:lnTo>
                    <a:lnTo>
                      <a:pt x="1089" y="42"/>
                    </a:lnTo>
                    <a:lnTo>
                      <a:pt x="1089" y="45"/>
                    </a:lnTo>
                    <a:lnTo>
                      <a:pt x="1089" y="52"/>
                    </a:lnTo>
                    <a:lnTo>
                      <a:pt x="1082" y="52"/>
                    </a:lnTo>
                    <a:lnTo>
                      <a:pt x="1082" y="47"/>
                    </a:lnTo>
                    <a:lnTo>
                      <a:pt x="1080" y="50"/>
                    </a:lnTo>
                    <a:lnTo>
                      <a:pt x="1077" y="50"/>
                    </a:lnTo>
                    <a:lnTo>
                      <a:pt x="1077" y="50"/>
                    </a:lnTo>
                    <a:lnTo>
                      <a:pt x="1075" y="52"/>
                    </a:lnTo>
                    <a:lnTo>
                      <a:pt x="1072" y="52"/>
                    </a:lnTo>
                    <a:lnTo>
                      <a:pt x="1072" y="52"/>
                    </a:lnTo>
                    <a:lnTo>
                      <a:pt x="1070" y="52"/>
                    </a:lnTo>
                    <a:lnTo>
                      <a:pt x="1068" y="52"/>
                    </a:lnTo>
                    <a:lnTo>
                      <a:pt x="1065" y="52"/>
                    </a:lnTo>
                    <a:lnTo>
                      <a:pt x="1065" y="52"/>
                    </a:lnTo>
                    <a:lnTo>
                      <a:pt x="1063" y="52"/>
                    </a:lnTo>
                    <a:lnTo>
                      <a:pt x="1061" y="52"/>
                    </a:lnTo>
                    <a:lnTo>
                      <a:pt x="1058" y="50"/>
                    </a:lnTo>
                    <a:lnTo>
                      <a:pt x="1058" y="50"/>
                    </a:lnTo>
                    <a:lnTo>
                      <a:pt x="1056" y="50"/>
                    </a:lnTo>
                    <a:lnTo>
                      <a:pt x="1054" y="50"/>
                    </a:lnTo>
                    <a:lnTo>
                      <a:pt x="1054" y="47"/>
                    </a:lnTo>
                    <a:lnTo>
                      <a:pt x="1051" y="47"/>
                    </a:lnTo>
                    <a:lnTo>
                      <a:pt x="1051" y="45"/>
                    </a:lnTo>
                    <a:lnTo>
                      <a:pt x="1049" y="45"/>
                    </a:lnTo>
                    <a:lnTo>
                      <a:pt x="1049" y="42"/>
                    </a:lnTo>
                    <a:lnTo>
                      <a:pt x="1049" y="42"/>
                    </a:lnTo>
                    <a:lnTo>
                      <a:pt x="1046" y="40"/>
                    </a:lnTo>
                    <a:lnTo>
                      <a:pt x="1046" y="40"/>
                    </a:lnTo>
                    <a:lnTo>
                      <a:pt x="1046" y="38"/>
                    </a:lnTo>
                    <a:lnTo>
                      <a:pt x="1044" y="35"/>
                    </a:lnTo>
                    <a:lnTo>
                      <a:pt x="1044" y="35"/>
                    </a:lnTo>
                    <a:lnTo>
                      <a:pt x="1044" y="33"/>
                    </a:lnTo>
                    <a:lnTo>
                      <a:pt x="1044" y="31"/>
                    </a:lnTo>
                    <a:lnTo>
                      <a:pt x="1044" y="28"/>
                    </a:lnTo>
                    <a:lnTo>
                      <a:pt x="1044" y="28"/>
                    </a:lnTo>
                    <a:lnTo>
                      <a:pt x="1044" y="26"/>
                    </a:lnTo>
                    <a:lnTo>
                      <a:pt x="1044" y="24"/>
                    </a:lnTo>
                    <a:lnTo>
                      <a:pt x="1044" y="21"/>
                    </a:lnTo>
                    <a:lnTo>
                      <a:pt x="1044" y="21"/>
                    </a:lnTo>
                    <a:lnTo>
                      <a:pt x="1044" y="19"/>
                    </a:lnTo>
                    <a:lnTo>
                      <a:pt x="1044" y="16"/>
                    </a:lnTo>
                    <a:lnTo>
                      <a:pt x="1044" y="14"/>
                    </a:lnTo>
                    <a:lnTo>
                      <a:pt x="1046" y="14"/>
                    </a:lnTo>
                    <a:lnTo>
                      <a:pt x="1046" y="12"/>
                    </a:lnTo>
                    <a:lnTo>
                      <a:pt x="1046" y="9"/>
                    </a:lnTo>
                    <a:lnTo>
                      <a:pt x="1049" y="9"/>
                    </a:lnTo>
                    <a:lnTo>
                      <a:pt x="1049" y="7"/>
                    </a:lnTo>
                    <a:lnTo>
                      <a:pt x="1051" y="7"/>
                    </a:lnTo>
                    <a:lnTo>
                      <a:pt x="1051" y="5"/>
                    </a:lnTo>
                    <a:lnTo>
                      <a:pt x="1054" y="5"/>
                    </a:lnTo>
                    <a:lnTo>
                      <a:pt x="1054" y="2"/>
                    </a:lnTo>
                    <a:lnTo>
                      <a:pt x="1056" y="2"/>
                    </a:lnTo>
                    <a:lnTo>
                      <a:pt x="1058" y="2"/>
                    </a:lnTo>
                    <a:lnTo>
                      <a:pt x="1058" y="2"/>
                    </a:lnTo>
                    <a:lnTo>
                      <a:pt x="1061" y="0"/>
                    </a:lnTo>
                    <a:lnTo>
                      <a:pt x="1061" y="0"/>
                    </a:lnTo>
                    <a:lnTo>
                      <a:pt x="1063" y="0"/>
                    </a:lnTo>
                    <a:lnTo>
                      <a:pt x="1063" y="0"/>
                    </a:lnTo>
                    <a:lnTo>
                      <a:pt x="1065" y="0"/>
                    </a:lnTo>
                    <a:lnTo>
                      <a:pt x="1068" y="0"/>
                    </a:lnTo>
                    <a:lnTo>
                      <a:pt x="1070" y="0"/>
                    </a:lnTo>
                    <a:lnTo>
                      <a:pt x="1072" y="0"/>
                    </a:lnTo>
                    <a:lnTo>
                      <a:pt x="1075" y="0"/>
                    </a:lnTo>
                    <a:lnTo>
                      <a:pt x="1075" y="0"/>
                    </a:lnTo>
                    <a:lnTo>
                      <a:pt x="1077" y="2"/>
                    </a:lnTo>
                    <a:lnTo>
                      <a:pt x="1080" y="2"/>
                    </a:lnTo>
                    <a:lnTo>
                      <a:pt x="1080" y="2"/>
                    </a:lnTo>
                    <a:lnTo>
                      <a:pt x="1082" y="5"/>
                    </a:lnTo>
                    <a:lnTo>
                      <a:pt x="1082" y="5"/>
                    </a:lnTo>
                    <a:lnTo>
                      <a:pt x="1084" y="7"/>
                    </a:lnTo>
                    <a:lnTo>
                      <a:pt x="1084" y="7"/>
                    </a:lnTo>
                    <a:lnTo>
                      <a:pt x="1087" y="9"/>
                    </a:lnTo>
                    <a:lnTo>
                      <a:pt x="1087" y="9"/>
                    </a:lnTo>
                    <a:lnTo>
                      <a:pt x="1087" y="12"/>
                    </a:lnTo>
                    <a:lnTo>
                      <a:pt x="1087" y="14"/>
                    </a:lnTo>
                    <a:lnTo>
                      <a:pt x="1089" y="14"/>
                    </a:lnTo>
                    <a:lnTo>
                      <a:pt x="1080" y="16"/>
                    </a:lnTo>
                    <a:lnTo>
                      <a:pt x="1080" y="16"/>
                    </a:lnTo>
                    <a:lnTo>
                      <a:pt x="1080" y="14"/>
                    </a:lnTo>
                    <a:lnTo>
                      <a:pt x="1080" y="14"/>
                    </a:lnTo>
                    <a:lnTo>
                      <a:pt x="1077" y="14"/>
                    </a:lnTo>
                    <a:lnTo>
                      <a:pt x="1077" y="12"/>
                    </a:lnTo>
                    <a:lnTo>
                      <a:pt x="1077" y="12"/>
                    </a:lnTo>
                    <a:lnTo>
                      <a:pt x="1077" y="12"/>
                    </a:lnTo>
                    <a:lnTo>
                      <a:pt x="1075" y="9"/>
                    </a:lnTo>
                    <a:lnTo>
                      <a:pt x="1075" y="9"/>
                    </a:lnTo>
                    <a:lnTo>
                      <a:pt x="1075" y="9"/>
                    </a:lnTo>
                    <a:lnTo>
                      <a:pt x="1072" y="9"/>
                    </a:lnTo>
                    <a:lnTo>
                      <a:pt x="1072" y="9"/>
                    </a:lnTo>
                    <a:lnTo>
                      <a:pt x="1070" y="9"/>
                    </a:lnTo>
                    <a:lnTo>
                      <a:pt x="1070" y="9"/>
                    </a:lnTo>
                    <a:lnTo>
                      <a:pt x="1068" y="9"/>
                    </a:lnTo>
                    <a:lnTo>
                      <a:pt x="1068" y="9"/>
                    </a:lnTo>
                    <a:lnTo>
                      <a:pt x="1065" y="9"/>
                    </a:lnTo>
                    <a:lnTo>
                      <a:pt x="1065" y="9"/>
                    </a:lnTo>
                    <a:lnTo>
                      <a:pt x="1063" y="9"/>
                    </a:lnTo>
                    <a:lnTo>
                      <a:pt x="1061" y="9"/>
                    </a:lnTo>
                    <a:lnTo>
                      <a:pt x="1061" y="9"/>
                    </a:lnTo>
                    <a:lnTo>
                      <a:pt x="1058" y="12"/>
                    </a:lnTo>
                    <a:lnTo>
                      <a:pt x="1058" y="12"/>
                    </a:lnTo>
                    <a:lnTo>
                      <a:pt x="1056" y="14"/>
                    </a:lnTo>
                    <a:lnTo>
                      <a:pt x="1056" y="14"/>
                    </a:lnTo>
                    <a:lnTo>
                      <a:pt x="1056" y="16"/>
                    </a:lnTo>
                    <a:lnTo>
                      <a:pt x="1054" y="16"/>
                    </a:lnTo>
                    <a:lnTo>
                      <a:pt x="1054" y="19"/>
                    </a:lnTo>
                    <a:lnTo>
                      <a:pt x="1054" y="21"/>
                    </a:lnTo>
                    <a:lnTo>
                      <a:pt x="1054" y="21"/>
                    </a:lnTo>
                    <a:lnTo>
                      <a:pt x="1054" y="24"/>
                    </a:lnTo>
                    <a:lnTo>
                      <a:pt x="1054" y="26"/>
                    </a:lnTo>
                    <a:lnTo>
                      <a:pt x="1054" y="28"/>
                    </a:lnTo>
                    <a:lnTo>
                      <a:pt x="1054" y="31"/>
                    </a:lnTo>
                    <a:lnTo>
                      <a:pt x="1054" y="31"/>
                    </a:lnTo>
                    <a:lnTo>
                      <a:pt x="1054" y="33"/>
                    </a:lnTo>
                    <a:lnTo>
                      <a:pt x="1054" y="35"/>
                    </a:lnTo>
                    <a:lnTo>
                      <a:pt x="1056" y="35"/>
                    </a:lnTo>
                    <a:lnTo>
                      <a:pt x="1056" y="38"/>
                    </a:lnTo>
                    <a:lnTo>
                      <a:pt x="1056" y="38"/>
                    </a:lnTo>
                    <a:lnTo>
                      <a:pt x="1058" y="40"/>
                    </a:lnTo>
                    <a:lnTo>
                      <a:pt x="1058" y="40"/>
                    </a:lnTo>
                    <a:lnTo>
                      <a:pt x="1061" y="42"/>
                    </a:lnTo>
                    <a:lnTo>
                      <a:pt x="1061" y="42"/>
                    </a:lnTo>
                    <a:lnTo>
                      <a:pt x="1063" y="42"/>
                    </a:lnTo>
                    <a:lnTo>
                      <a:pt x="1065" y="42"/>
                    </a:lnTo>
                    <a:lnTo>
                      <a:pt x="1065" y="42"/>
                    </a:lnTo>
                    <a:lnTo>
                      <a:pt x="1068" y="42"/>
                    </a:lnTo>
                    <a:lnTo>
                      <a:pt x="1070" y="42"/>
                    </a:lnTo>
                    <a:lnTo>
                      <a:pt x="1072" y="42"/>
                    </a:lnTo>
                    <a:lnTo>
                      <a:pt x="1075" y="42"/>
                    </a:lnTo>
                    <a:lnTo>
                      <a:pt x="1075" y="42"/>
                    </a:lnTo>
                    <a:lnTo>
                      <a:pt x="1077" y="42"/>
                    </a:lnTo>
                    <a:lnTo>
                      <a:pt x="1080" y="40"/>
                    </a:lnTo>
                    <a:lnTo>
                      <a:pt x="1080" y="40"/>
                    </a:lnTo>
                    <a:lnTo>
                      <a:pt x="1082" y="38"/>
                    </a:lnTo>
                    <a:lnTo>
                      <a:pt x="1082" y="33"/>
                    </a:lnTo>
                    <a:lnTo>
                      <a:pt x="1068" y="33"/>
                    </a:lnTo>
                    <a:close/>
                    <a:moveTo>
                      <a:pt x="985" y="26"/>
                    </a:moveTo>
                    <a:lnTo>
                      <a:pt x="985" y="24"/>
                    </a:lnTo>
                    <a:lnTo>
                      <a:pt x="987" y="24"/>
                    </a:lnTo>
                    <a:lnTo>
                      <a:pt x="987" y="21"/>
                    </a:lnTo>
                    <a:lnTo>
                      <a:pt x="987" y="19"/>
                    </a:lnTo>
                    <a:lnTo>
                      <a:pt x="987" y="16"/>
                    </a:lnTo>
                    <a:lnTo>
                      <a:pt x="987" y="16"/>
                    </a:lnTo>
                    <a:lnTo>
                      <a:pt x="990" y="14"/>
                    </a:lnTo>
                    <a:lnTo>
                      <a:pt x="990" y="12"/>
                    </a:lnTo>
                    <a:lnTo>
                      <a:pt x="990" y="12"/>
                    </a:lnTo>
                    <a:lnTo>
                      <a:pt x="992" y="9"/>
                    </a:lnTo>
                    <a:lnTo>
                      <a:pt x="992" y="7"/>
                    </a:lnTo>
                    <a:lnTo>
                      <a:pt x="995" y="7"/>
                    </a:lnTo>
                    <a:lnTo>
                      <a:pt x="995" y="5"/>
                    </a:lnTo>
                    <a:lnTo>
                      <a:pt x="997" y="5"/>
                    </a:lnTo>
                    <a:lnTo>
                      <a:pt x="999" y="2"/>
                    </a:lnTo>
                    <a:lnTo>
                      <a:pt x="999" y="2"/>
                    </a:lnTo>
                    <a:lnTo>
                      <a:pt x="1002" y="2"/>
                    </a:lnTo>
                    <a:lnTo>
                      <a:pt x="1002" y="2"/>
                    </a:lnTo>
                    <a:lnTo>
                      <a:pt x="1004" y="0"/>
                    </a:lnTo>
                    <a:lnTo>
                      <a:pt x="1004" y="0"/>
                    </a:lnTo>
                    <a:lnTo>
                      <a:pt x="1009" y="0"/>
                    </a:lnTo>
                    <a:lnTo>
                      <a:pt x="1011" y="0"/>
                    </a:lnTo>
                    <a:lnTo>
                      <a:pt x="1013" y="0"/>
                    </a:lnTo>
                    <a:lnTo>
                      <a:pt x="1016" y="0"/>
                    </a:lnTo>
                    <a:lnTo>
                      <a:pt x="1018" y="2"/>
                    </a:lnTo>
                    <a:lnTo>
                      <a:pt x="1020" y="2"/>
                    </a:lnTo>
                    <a:lnTo>
                      <a:pt x="1023" y="2"/>
                    </a:lnTo>
                    <a:lnTo>
                      <a:pt x="1025" y="5"/>
                    </a:lnTo>
                    <a:lnTo>
                      <a:pt x="1028" y="7"/>
                    </a:lnTo>
                    <a:lnTo>
                      <a:pt x="1028" y="7"/>
                    </a:lnTo>
                    <a:lnTo>
                      <a:pt x="1030" y="9"/>
                    </a:lnTo>
                    <a:lnTo>
                      <a:pt x="1032" y="12"/>
                    </a:lnTo>
                    <a:lnTo>
                      <a:pt x="1032" y="14"/>
                    </a:lnTo>
                    <a:lnTo>
                      <a:pt x="1035" y="16"/>
                    </a:lnTo>
                    <a:lnTo>
                      <a:pt x="1035" y="19"/>
                    </a:lnTo>
                    <a:lnTo>
                      <a:pt x="1035" y="21"/>
                    </a:lnTo>
                    <a:lnTo>
                      <a:pt x="1035" y="24"/>
                    </a:lnTo>
                    <a:lnTo>
                      <a:pt x="1035" y="26"/>
                    </a:lnTo>
                    <a:lnTo>
                      <a:pt x="1035" y="28"/>
                    </a:lnTo>
                    <a:lnTo>
                      <a:pt x="1035" y="31"/>
                    </a:lnTo>
                    <a:lnTo>
                      <a:pt x="1035" y="33"/>
                    </a:lnTo>
                    <a:lnTo>
                      <a:pt x="1035" y="35"/>
                    </a:lnTo>
                    <a:lnTo>
                      <a:pt x="1032" y="38"/>
                    </a:lnTo>
                    <a:lnTo>
                      <a:pt x="1032" y="40"/>
                    </a:lnTo>
                    <a:lnTo>
                      <a:pt x="1030" y="42"/>
                    </a:lnTo>
                    <a:lnTo>
                      <a:pt x="1028" y="45"/>
                    </a:lnTo>
                    <a:lnTo>
                      <a:pt x="1028" y="45"/>
                    </a:lnTo>
                    <a:lnTo>
                      <a:pt x="1025" y="47"/>
                    </a:lnTo>
                    <a:lnTo>
                      <a:pt x="1023" y="50"/>
                    </a:lnTo>
                    <a:lnTo>
                      <a:pt x="1020" y="50"/>
                    </a:lnTo>
                    <a:lnTo>
                      <a:pt x="1018" y="50"/>
                    </a:lnTo>
                    <a:lnTo>
                      <a:pt x="1016" y="52"/>
                    </a:lnTo>
                    <a:lnTo>
                      <a:pt x="1013" y="52"/>
                    </a:lnTo>
                    <a:lnTo>
                      <a:pt x="1011" y="52"/>
                    </a:lnTo>
                    <a:lnTo>
                      <a:pt x="1009" y="52"/>
                    </a:lnTo>
                    <a:lnTo>
                      <a:pt x="1006" y="52"/>
                    </a:lnTo>
                    <a:lnTo>
                      <a:pt x="1004" y="50"/>
                    </a:lnTo>
                    <a:lnTo>
                      <a:pt x="1002" y="50"/>
                    </a:lnTo>
                    <a:lnTo>
                      <a:pt x="999" y="50"/>
                    </a:lnTo>
                    <a:lnTo>
                      <a:pt x="997" y="47"/>
                    </a:lnTo>
                    <a:lnTo>
                      <a:pt x="995" y="47"/>
                    </a:lnTo>
                    <a:lnTo>
                      <a:pt x="992" y="45"/>
                    </a:lnTo>
                    <a:lnTo>
                      <a:pt x="992" y="42"/>
                    </a:lnTo>
                    <a:lnTo>
                      <a:pt x="990" y="40"/>
                    </a:lnTo>
                    <a:lnTo>
                      <a:pt x="990" y="38"/>
                    </a:lnTo>
                    <a:lnTo>
                      <a:pt x="987" y="35"/>
                    </a:lnTo>
                    <a:lnTo>
                      <a:pt x="987" y="33"/>
                    </a:lnTo>
                    <a:lnTo>
                      <a:pt x="987" y="31"/>
                    </a:lnTo>
                    <a:lnTo>
                      <a:pt x="985" y="28"/>
                    </a:lnTo>
                    <a:lnTo>
                      <a:pt x="985" y="26"/>
                    </a:lnTo>
                    <a:close/>
                    <a:moveTo>
                      <a:pt x="997" y="26"/>
                    </a:moveTo>
                    <a:lnTo>
                      <a:pt x="997" y="28"/>
                    </a:lnTo>
                    <a:lnTo>
                      <a:pt x="997" y="28"/>
                    </a:lnTo>
                    <a:lnTo>
                      <a:pt x="997" y="31"/>
                    </a:lnTo>
                    <a:lnTo>
                      <a:pt x="997" y="33"/>
                    </a:lnTo>
                    <a:lnTo>
                      <a:pt x="997" y="33"/>
                    </a:lnTo>
                    <a:lnTo>
                      <a:pt x="999" y="35"/>
                    </a:lnTo>
                    <a:lnTo>
                      <a:pt x="999" y="35"/>
                    </a:lnTo>
                    <a:lnTo>
                      <a:pt x="999" y="38"/>
                    </a:lnTo>
                    <a:lnTo>
                      <a:pt x="1002" y="38"/>
                    </a:lnTo>
                    <a:lnTo>
                      <a:pt x="1002" y="40"/>
                    </a:lnTo>
                    <a:lnTo>
                      <a:pt x="1004" y="40"/>
                    </a:lnTo>
                    <a:lnTo>
                      <a:pt x="1004" y="42"/>
                    </a:lnTo>
                    <a:lnTo>
                      <a:pt x="1006" y="42"/>
                    </a:lnTo>
                    <a:lnTo>
                      <a:pt x="1006" y="42"/>
                    </a:lnTo>
                    <a:lnTo>
                      <a:pt x="1009" y="42"/>
                    </a:lnTo>
                    <a:lnTo>
                      <a:pt x="1011" y="42"/>
                    </a:lnTo>
                    <a:lnTo>
                      <a:pt x="1013" y="42"/>
                    </a:lnTo>
                    <a:lnTo>
                      <a:pt x="1013" y="42"/>
                    </a:lnTo>
                    <a:lnTo>
                      <a:pt x="1016" y="42"/>
                    </a:lnTo>
                    <a:lnTo>
                      <a:pt x="1018" y="42"/>
                    </a:lnTo>
                    <a:lnTo>
                      <a:pt x="1018" y="40"/>
                    </a:lnTo>
                    <a:lnTo>
                      <a:pt x="1020" y="40"/>
                    </a:lnTo>
                    <a:lnTo>
                      <a:pt x="1020" y="38"/>
                    </a:lnTo>
                    <a:lnTo>
                      <a:pt x="1020" y="38"/>
                    </a:lnTo>
                    <a:lnTo>
                      <a:pt x="1023" y="35"/>
                    </a:lnTo>
                    <a:lnTo>
                      <a:pt x="1023" y="35"/>
                    </a:lnTo>
                    <a:lnTo>
                      <a:pt x="1023" y="33"/>
                    </a:lnTo>
                    <a:lnTo>
                      <a:pt x="1025" y="33"/>
                    </a:lnTo>
                    <a:lnTo>
                      <a:pt x="1025" y="31"/>
                    </a:lnTo>
                    <a:lnTo>
                      <a:pt x="1025" y="28"/>
                    </a:lnTo>
                    <a:lnTo>
                      <a:pt x="1025" y="28"/>
                    </a:lnTo>
                    <a:lnTo>
                      <a:pt x="1025" y="26"/>
                    </a:lnTo>
                    <a:lnTo>
                      <a:pt x="1025" y="24"/>
                    </a:lnTo>
                    <a:lnTo>
                      <a:pt x="1025" y="24"/>
                    </a:lnTo>
                    <a:lnTo>
                      <a:pt x="1025" y="21"/>
                    </a:lnTo>
                    <a:lnTo>
                      <a:pt x="1025" y="19"/>
                    </a:lnTo>
                    <a:lnTo>
                      <a:pt x="1023" y="19"/>
                    </a:lnTo>
                    <a:lnTo>
                      <a:pt x="1023" y="16"/>
                    </a:lnTo>
                    <a:lnTo>
                      <a:pt x="1023" y="14"/>
                    </a:lnTo>
                    <a:lnTo>
                      <a:pt x="1020" y="14"/>
                    </a:lnTo>
                    <a:lnTo>
                      <a:pt x="1020" y="12"/>
                    </a:lnTo>
                    <a:lnTo>
                      <a:pt x="1020" y="12"/>
                    </a:lnTo>
                    <a:lnTo>
                      <a:pt x="1018" y="12"/>
                    </a:lnTo>
                    <a:lnTo>
                      <a:pt x="1018" y="9"/>
                    </a:lnTo>
                    <a:lnTo>
                      <a:pt x="1016" y="9"/>
                    </a:lnTo>
                    <a:lnTo>
                      <a:pt x="1013" y="9"/>
                    </a:lnTo>
                    <a:lnTo>
                      <a:pt x="1013" y="9"/>
                    </a:lnTo>
                    <a:lnTo>
                      <a:pt x="1011" y="9"/>
                    </a:lnTo>
                    <a:lnTo>
                      <a:pt x="1009" y="9"/>
                    </a:lnTo>
                    <a:lnTo>
                      <a:pt x="1006" y="9"/>
                    </a:lnTo>
                    <a:lnTo>
                      <a:pt x="1006" y="9"/>
                    </a:lnTo>
                    <a:lnTo>
                      <a:pt x="1004" y="9"/>
                    </a:lnTo>
                    <a:lnTo>
                      <a:pt x="1004" y="12"/>
                    </a:lnTo>
                    <a:lnTo>
                      <a:pt x="1002" y="12"/>
                    </a:lnTo>
                    <a:lnTo>
                      <a:pt x="1002" y="14"/>
                    </a:lnTo>
                    <a:lnTo>
                      <a:pt x="999" y="14"/>
                    </a:lnTo>
                    <a:lnTo>
                      <a:pt x="999" y="16"/>
                    </a:lnTo>
                    <a:lnTo>
                      <a:pt x="999" y="16"/>
                    </a:lnTo>
                    <a:lnTo>
                      <a:pt x="997" y="19"/>
                    </a:lnTo>
                    <a:lnTo>
                      <a:pt x="997" y="19"/>
                    </a:lnTo>
                    <a:lnTo>
                      <a:pt x="997" y="21"/>
                    </a:lnTo>
                    <a:lnTo>
                      <a:pt x="997" y="24"/>
                    </a:lnTo>
                    <a:lnTo>
                      <a:pt x="997" y="24"/>
                    </a:lnTo>
                    <a:lnTo>
                      <a:pt x="997" y="26"/>
                    </a:lnTo>
                    <a:close/>
                    <a:moveTo>
                      <a:pt x="843" y="52"/>
                    </a:moveTo>
                    <a:lnTo>
                      <a:pt x="843" y="0"/>
                    </a:lnTo>
                    <a:lnTo>
                      <a:pt x="853" y="0"/>
                    </a:lnTo>
                    <a:lnTo>
                      <a:pt x="876" y="35"/>
                    </a:lnTo>
                    <a:lnTo>
                      <a:pt x="876" y="0"/>
                    </a:lnTo>
                    <a:lnTo>
                      <a:pt x="883" y="0"/>
                    </a:lnTo>
                    <a:lnTo>
                      <a:pt x="883" y="52"/>
                    </a:lnTo>
                    <a:lnTo>
                      <a:pt x="876" y="52"/>
                    </a:lnTo>
                    <a:lnTo>
                      <a:pt x="853" y="19"/>
                    </a:lnTo>
                    <a:lnTo>
                      <a:pt x="853" y="52"/>
                    </a:lnTo>
                    <a:lnTo>
                      <a:pt x="843" y="52"/>
                    </a:lnTo>
                    <a:close/>
                    <a:moveTo>
                      <a:pt x="789" y="52"/>
                    </a:moveTo>
                    <a:lnTo>
                      <a:pt x="789" y="0"/>
                    </a:lnTo>
                    <a:lnTo>
                      <a:pt x="801" y="0"/>
                    </a:lnTo>
                    <a:lnTo>
                      <a:pt x="801" y="21"/>
                    </a:lnTo>
                    <a:lnTo>
                      <a:pt x="822" y="21"/>
                    </a:lnTo>
                    <a:lnTo>
                      <a:pt x="822" y="0"/>
                    </a:lnTo>
                    <a:lnTo>
                      <a:pt x="832" y="0"/>
                    </a:lnTo>
                    <a:lnTo>
                      <a:pt x="832" y="52"/>
                    </a:lnTo>
                    <a:lnTo>
                      <a:pt x="822" y="52"/>
                    </a:lnTo>
                    <a:lnTo>
                      <a:pt x="822" y="28"/>
                    </a:lnTo>
                    <a:lnTo>
                      <a:pt x="801" y="28"/>
                    </a:lnTo>
                    <a:lnTo>
                      <a:pt x="801" y="52"/>
                    </a:lnTo>
                    <a:lnTo>
                      <a:pt x="789" y="52"/>
                    </a:lnTo>
                    <a:close/>
                    <a:moveTo>
                      <a:pt x="692" y="52"/>
                    </a:moveTo>
                    <a:lnTo>
                      <a:pt x="692" y="0"/>
                    </a:lnTo>
                    <a:lnTo>
                      <a:pt x="728" y="0"/>
                    </a:lnTo>
                    <a:lnTo>
                      <a:pt x="728" y="9"/>
                    </a:lnTo>
                    <a:lnTo>
                      <a:pt x="702" y="9"/>
                    </a:lnTo>
                    <a:lnTo>
                      <a:pt x="702" y="21"/>
                    </a:lnTo>
                    <a:lnTo>
                      <a:pt x="725" y="21"/>
                    </a:lnTo>
                    <a:lnTo>
                      <a:pt x="725" y="28"/>
                    </a:lnTo>
                    <a:lnTo>
                      <a:pt x="702" y="28"/>
                    </a:lnTo>
                    <a:lnTo>
                      <a:pt x="702" y="42"/>
                    </a:lnTo>
                    <a:lnTo>
                      <a:pt x="728" y="42"/>
                    </a:lnTo>
                    <a:lnTo>
                      <a:pt x="728" y="52"/>
                    </a:lnTo>
                    <a:lnTo>
                      <a:pt x="692" y="52"/>
                    </a:lnTo>
                    <a:close/>
                    <a:moveTo>
                      <a:pt x="621" y="52"/>
                    </a:moveTo>
                    <a:lnTo>
                      <a:pt x="612" y="52"/>
                    </a:lnTo>
                    <a:lnTo>
                      <a:pt x="609" y="42"/>
                    </a:lnTo>
                    <a:lnTo>
                      <a:pt x="588" y="42"/>
                    </a:lnTo>
                    <a:lnTo>
                      <a:pt x="586" y="52"/>
                    </a:lnTo>
                    <a:lnTo>
                      <a:pt x="576" y="52"/>
                    </a:lnTo>
                    <a:lnTo>
                      <a:pt x="593" y="0"/>
                    </a:lnTo>
                    <a:lnTo>
                      <a:pt x="605" y="0"/>
                    </a:lnTo>
                    <a:lnTo>
                      <a:pt x="621" y="52"/>
                    </a:lnTo>
                    <a:close/>
                    <a:moveTo>
                      <a:pt x="607" y="35"/>
                    </a:moveTo>
                    <a:lnTo>
                      <a:pt x="598" y="9"/>
                    </a:lnTo>
                    <a:lnTo>
                      <a:pt x="591" y="35"/>
                    </a:lnTo>
                    <a:lnTo>
                      <a:pt x="607" y="35"/>
                    </a:lnTo>
                    <a:close/>
                    <a:moveTo>
                      <a:pt x="477" y="52"/>
                    </a:moveTo>
                    <a:lnTo>
                      <a:pt x="477" y="0"/>
                    </a:lnTo>
                    <a:lnTo>
                      <a:pt x="487" y="0"/>
                    </a:lnTo>
                    <a:lnTo>
                      <a:pt x="487" y="21"/>
                    </a:lnTo>
                    <a:lnTo>
                      <a:pt x="510" y="21"/>
                    </a:lnTo>
                    <a:lnTo>
                      <a:pt x="510" y="0"/>
                    </a:lnTo>
                    <a:lnTo>
                      <a:pt x="520" y="0"/>
                    </a:lnTo>
                    <a:lnTo>
                      <a:pt x="520" y="52"/>
                    </a:lnTo>
                    <a:lnTo>
                      <a:pt x="510" y="52"/>
                    </a:lnTo>
                    <a:lnTo>
                      <a:pt x="510" y="28"/>
                    </a:lnTo>
                    <a:lnTo>
                      <a:pt x="487" y="28"/>
                    </a:lnTo>
                    <a:lnTo>
                      <a:pt x="487" y="52"/>
                    </a:lnTo>
                    <a:lnTo>
                      <a:pt x="477" y="52"/>
                    </a:lnTo>
                    <a:close/>
                    <a:moveTo>
                      <a:pt x="468" y="52"/>
                    </a:moveTo>
                    <a:lnTo>
                      <a:pt x="458" y="52"/>
                    </a:lnTo>
                    <a:lnTo>
                      <a:pt x="456" y="42"/>
                    </a:lnTo>
                    <a:lnTo>
                      <a:pt x="435" y="42"/>
                    </a:lnTo>
                    <a:lnTo>
                      <a:pt x="432" y="52"/>
                    </a:lnTo>
                    <a:lnTo>
                      <a:pt x="423" y="52"/>
                    </a:lnTo>
                    <a:lnTo>
                      <a:pt x="442" y="0"/>
                    </a:lnTo>
                    <a:lnTo>
                      <a:pt x="451" y="0"/>
                    </a:lnTo>
                    <a:lnTo>
                      <a:pt x="468" y="52"/>
                    </a:lnTo>
                    <a:close/>
                    <a:moveTo>
                      <a:pt x="454" y="35"/>
                    </a:moveTo>
                    <a:lnTo>
                      <a:pt x="446" y="9"/>
                    </a:lnTo>
                    <a:lnTo>
                      <a:pt x="437" y="35"/>
                    </a:lnTo>
                    <a:lnTo>
                      <a:pt x="454" y="35"/>
                    </a:lnTo>
                    <a:close/>
                    <a:moveTo>
                      <a:pt x="324" y="33"/>
                    </a:moveTo>
                    <a:lnTo>
                      <a:pt x="324" y="24"/>
                    </a:lnTo>
                    <a:lnTo>
                      <a:pt x="345" y="24"/>
                    </a:lnTo>
                    <a:lnTo>
                      <a:pt x="345" y="42"/>
                    </a:lnTo>
                    <a:lnTo>
                      <a:pt x="345" y="45"/>
                    </a:lnTo>
                    <a:lnTo>
                      <a:pt x="345" y="52"/>
                    </a:lnTo>
                    <a:lnTo>
                      <a:pt x="335" y="52"/>
                    </a:lnTo>
                    <a:lnTo>
                      <a:pt x="335" y="47"/>
                    </a:lnTo>
                    <a:lnTo>
                      <a:pt x="335" y="50"/>
                    </a:lnTo>
                    <a:lnTo>
                      <a:pt x="333" y="50"/>
                    </a:lnTo>
                    <a:lnTo>
                      <a:pt x="331" y="50"/>
                    </a:lnTo>
                    <a:lnTo>
                      <a:pt x="331" y="52"/>
                    </a:lnTo>
                    <a:lnTo>
                      <a:pt x="328" y="52"/>
                    </a:lnTo>
                    <a:lnTo>
                      <a:pt x="326" y="52"/>
                    </a:lnTo>
                    <a:lnTo>
                      <a:pt x="324" y="52"/>
                    </a:lnTo>
                    <a:lnTo>
                      <a:pt x="324" y="52"/>
                    </a:lnTo>
                    <a:lnTo>
                      <a:pt x="321" y="52"/>
                    </a:lnTo>
                    <a:lnTo>
                      <a:pt x="319" y="52"/>
                    </a:lnTo>
                    <a:lnTo>
                      <a:pt x="317" y="52"/>
                    </a:lnTo>
                    <a:lnTo>
                      <a:pt x="317" y="52"/>
                    </a:lnTo>
                    <a:lnTo>
                      <a:pt x="314" y="50"/>
                    </a:lnTo>
                    <a:lnTo>
                      <a:pt x="312" y="50"/>
                    </a:lnTo>
                    <a:lnTo>
                      <a:pt x="312" y="50"/>
                    </a:lnTo>
                    <a:lnTo>
                      <a:pt x="309" y="50"/>
                    </a:lnTo>
                    <a:lnTo>
                      <a:pt x="307" y="47"/>
                    </a:lnTo>
                    <a:lnTo>
                      <a:pt x="307" y="47"/>
                    </a:lnTo>
                    <a:lnTo>
                      <a:pt x="305" y="45"/>
                    </a:lnTo>
                    <a:lnTo>
                      <a:pt x="305" y="45"/>
                    </a:lnTo>
                    <a:lnTo>
                      <a:pt x="305" y="42"/>
                    </a:lnTo>
                    <a:lnTo>
                      <a:pt x="302" y="42"/>
                    </a:lnTo>
                    <a:lnTo>
                      <a:pt x="302" y="40"/>
                    </a:lnTo>
                    <a:lnTo>
                      <a:pt x="300" y="40"/>
                    </a:lnTo>
                    <a:lnTo>
                      <a:pt x="300" y="38"/>
                    </a:lnTo>
                    <a:lnTo>
                      <a:pt x="300" y="35"/>
                    </a:lnTo>
                    <a:lnTo>
                      <a:pt x="300" y="35"/>
                    </a:lnTo>
                    <a:lnTo>
                      <a:pt x="300" y="33"/>
                    </a:lnTo>
                    <a:lnTo>
                      <a:pt x="298" y="31"/>
                    </a:lnTo>
                    <a:lnTo>
                      <a:pt x="298" y="28"/>
                    </a:lnTo>
                    <a:lnTo>
                      <a:pt x="298" y="28"/>
                    </a:lnTo>
                    <a:lnTo>
                      <a:pt x="298" y="26"/>
                    </a:lnTo>
                    <a:lnTo>
                      <a:pt x="298" y="24"/>
                    </a:lnTo>
                    <a:lnTo>
                      <a:pt x="298" y="21"/>
                    </a:lnTo>
                    <a:lnTo>
                      <a:pt x="298" y="21"/>
                    </a:lnTo>
                    <a:lnTo>
                      <a:pt x="300" y="19"/>
                    </a:lnTo>
                    <a:lnTo>
                      <a:pt x="300" y="16"/>
                    </a:lnTo>
                    <a:lnTo>
                      <a:pt x="300" y="14"/>
                    </a:lnTo>
                    <a:lnTo>
                      <a:pt x="300" y="14"/>
                    </a:lnTo>
                    <a:lnTo>
                      <a:pt x="302" y="12"/>
                    </a:lnTo>
                    <a:lnTo>
                      <a:pt x="302" y="9"/>
                    </a:lnTo>
                    <a:lnTo>
                      <a:pt x="302" y="9"/>
                    </a:lnTo>
                    <a:lnTo>
                      <a:pt x="305" y="7"/>
                    </a:lnTo>
                    <a:lnTo>
                      <a:pt x="305" y="7"/>
                    </a:lnTo>
                    <a:lnTo>
                      <a:pt x="307" y="5"/>
                    </a:lnTo>
                    <a:lnTo>
                      <a:pt x="307" y="5"/>
                    </a:lnTo>
                    <a:lnTo>
                      <a:pt x="309" y="2"/>
                    </a:lnTo>
                    <a:lnTo>
                      <a:pt x="312" y="2"/>
                    </a:lnTo>
                    <a:lnTo>
                      <a:pt x="312" y="2"/>
                    </a:lnTo>
                    <a:lnTo>
                      <a:pt x="314" y="2"/>
                    </a:lnTo>
                    <a:lnTo>
                      <a:pt x="314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9" y="0"/>
                    </a:lnTo>
                    <a:lnTo>
                      <a:pt x="321" y="0"/>
                    </a:lnTo>
                    <a:lnTo>
                      <a:pt x="321" y="0"/>
                    </a:lnTo>
                    <a:lnTo>
                      <a:pt x="324" y="0"/>
                    </a:lnTo>
                    <a:lnTo>
                      <a:pt x="326" y="0"/>
                    </a:lnTo>
                    <a:lnTo>
                      <a:pt x="328" y="0"/>
                    </a:lnTo>
                    <a:lnTo>
                      <a:pt x="331" y="0"/>
                    </a:lnTo>
                    <a:lnTo>
                      <a:pt x="333" y="2"/>
                    </a:lnTo>
                    <a:lnTo>
                      <a:pt x="333" y="2"/>
                    </a:lnTo>
                    <a:lnTo>
                      <a:pt x="335" y="2"/>
                    </a:lnTo>
                    <a:lnTo>
                      <a:pt x="335" y="5"/>
                    </a:lnTo>
                    <a:lnTo>
                      <a:pt x="338" y="5"/>
                    </a:lnTo>
                    <a:lnTo>
                      <a:pt x="338" y="7"/>
                    </a:lnTo>
                    <a:lnTo>
                      <a:pt x="340" y="7"/>
                    </a:lnTo>
                    <a:lnTo>
                      <a:pt x="340" y="9"/>
                    </a:lnTo>
                    <a:lnTo>
                      <a:pt x="343" y="9"/>
                    </a:lnTo>
                    <a:lnTo>
                      <a:pt x="343" y="12"/>
                    </a:lnTo>
                    <a:lnTo>
                      <a:pt x="343" y="14"/>
                    </a:lnTo>
                    <a:lnTo>
                      <a:pt x="343" y="14"/>
                    </a:lnTo>
                    <a:lnTo>
                      <a:pt x="335" y="16"/>
                    </a:lnTo>
                    <a:lnTo>
                      <a:pt x="335" y="16"/>
                    </a:lnTo>
                    <a:lnTo>
                      <a:pt x="333" y="14"/>
                    </a:lnTo>
                    <a:lnTo>
                      <a:pt x="333" y="14"/>
                    </a:lnTo>
                    <a:lnTo>
                      <a:pt x="333" y="14"/>
                    </a:lnTo>
                    <a:lnTo>
                      <a:pt x="333" y="12"/>
                    </a:lnTo>
                    <a:lnTo>
                      <a:pt x="333" y="12"/>
                    </a:lnTo>
                    <a:lnTo>
                      <a:pt x="331" y="12"/>
                    </a:lnTo>
                    <a:lnTo>
                      <a:pt x="331" y="9"/>
                    </a:lnTo>
                    <a:lnTo>
                      <a:pt x="331" y="9"/>
                    </a:lnTo>
                    <a:lnTo>
                      <a:pt x="328" y="9"/>
                    </a:lnTo>
                    <a:lnTo>
                      <a:pt x="328" y="9"/>
                    </a:lnTo>
                    <a:lnTo>
                      <a:pt x="326" y="9"/>
                    </a:lnTo>
                    <a:lnTo>
                      <a:pt x="326" y="9"/>
                    </a:lnTo>
                    <a:lnTo>
                      <a:pt x="324" y="9"/>
                    </a:lnTo>
                    <a:lnTo>
                      <a:pt x="324" y="9"/>
                    </a:lnTo>
                    <a:lnTo>
                      <a:pt x="321" y="9"/>
                    </a:lnTo>
                    <a:lnTo>
                      <a:pt x="321" y="9"/>
                    </a:lnTo>
                    <a:lnTo>
                      <a:pt x="319" y="9"/>
                    </a:lnTo>
                    <a:lnTo>
                      <a:pt x="319" y="9"/>
                    </a:lnTo>
                    <a:lnTo>
                      <a:pt x="317" y="9"/>
                    </a:lnTo>
                    <a:lnTo>
                      <a:pt x="314" y="9"/>
                    </a:lnTo>
                    <a:lnTo>
                      <a:pt x="314" y="12"/>
                    </a:lnTo>
                    <a:lnTo>
                      <a:pt x="312" y="12"/>
                    </a:lnTo>
                    <a:lnTo>
                      <a:pt x="312" y="14"/>
                    </a:lnTo>
                    <a:lnTo>
                      <a:pt x="312" y="14"/>
                    </a:lnTo>
                    <a:lnTo>
                      <a:pt x="309" y="16"/>
                    </a:lnTo>
                    <a:lnTo>
                      <a:pt x="309" y="16"/>
                    </a:lnTo>
                    <a:lnTo>
                      <a:pt x="309" y="19"/>
                    </a:lnTo>
                    <a:lnTo>
                      <a:pt x="309" y="21"/>
                    </a:lnTo>
                    <a:lnTo>
                      <a:pt x="307" y="21"/>
                    </a:lnTo>
                    <a:lnTo>
                      <a:pt x="307" y="24"/>
                    </a:lnTo>
                    <a:lnTo>
                      <a:pt x="307" y="26"/>
                    </a:lnTo>
                    <a:lnTo>
                      <a:pt x="307" y="28"/>
                    </a:lnTo>
                    <a:lnTo>
                      <a:pt x="307" y="31"/>
                    </a:lnTo>
                    <a:lnTo>
                      <a:pt x="309" y="31"/>
                    </a:lnTo>
                    <a:lnTo>
                      <a:pt x="309" y="33"/>
                    </a:lnTo>
                    <a:lnTo>
                      <a:pt x="309" y="35"/>
                    </a:lnTo>
                    <a:lnTo>
                      <a:pt x="309" y="35"/>
                    </a:lnTo>
                    <a:lnTo>
                      <a:pt x="312" y="38"/>
                    </a:lnTo>
                    <a:lnTo>
                      <a:pt x="312" y="38"/>
                    </a:lnTo>
                    <a:lnTo>
                      <a:pt x="312" y="40"/>
                    </a:lnTo>
                    <a:lnTo>
                      <a:pt x="314" y="40"/>
                    </a:lnTo>
                    <a:lnTo>
                      <a:pt x="314" y="42"/>
                    </a:lnTo>
                    <a:lnTo>
                      <a:pt x="317" y="42"/>
                    </a:lnTo>
                    <a:lnTo>
                      <a:pt x="319" y="42"/>
                    </a:lnTo>
                    <a:lnTo>
                      <a:pt x="319" y="42"/>
                    </a:lnTo>
                    <a:lnTo>
                      <a:pt x="321" y="42"/>
                    </a:lnTo>
                    <a:lnTo>
                      <a:pt x="321" y="42"/>
                    </a:lnTo>
                    <a:lnTo>
                      <a:pt x="324" y="42"/>
                    </a:lnTo>
                    <a:lnTo>
                      <a:pt x="326" y="42"/>
                    </a:lnTo>
                    <a:lnTo>
                      <a:pt x="328" y="42"/>
                    </a:lnTo>
                    <a:lnTo>
                      <a:pt x="331" y="42"/>
                    </a:lnTo>
                    <a:lnTo>
                      <a:pt x="333" y="42"/>
                    </a:lnTo>
                    <a:lnTo>
                      <a:pt x="333" y="40"/>
                    </a:lnTo>
                    <a:lnTo>
                      <a:pt x="335" y="40"/>
                    </a:lnTo>
                    <a:lnTo>
                      <a:pt x="335" y="38"/>
                    </a:lnTo>
                    <a:lnTo>
                      <a:pt x="335" y="33"/>
                    </a:lnTo>
                    <a:lnTo>
                      <a:pt x="324" y="33"/>
                    </a:lnTo>
                    <a:close/>
                    <a:moveTo>
                      <a:pt x="1110" y="52"/>
                    </a:moveTo>
                    <a:lnTo>
                      <a:pt x="1110" y="31"/>
                    </a:lnTo>
                    <a:lnTo>
                      <a:pt x="1091" y="0"/>
                    </a:lnTo>
                    <a:lnTo>
                      <a:pt x="1103" y="0"/>
                    </a:lnTo>
                    <a:lnTo>
                      <a:pt x="1115" y="21"/>
                    </a:lnTo>
                    <a:lnTo>
                      <a:pt x="1124" y="0"/>
                    </a:lnTo>
                    <a:lnTo>
                      <a:pt x="1136" y="0"/>
                    </a:lnTo>
                    <a:lnTo>
                      <a:pt x="1120" y="31"/>
                    </a:lnTo>
                    <a:lnTo>
                      <a:pt x="1120" y="52"/>
                    </a:lnTo>
                    <a:lnTo>
                      <a:pt x="1110" y="52"/>
                    </a:lnTo>
                    <a:close/>
                    <a:moveTo>
                      <a:pt x="952" y="52"/>
                    </a:moveTo>
                    <a:lnTo>
                      <a:pt x="952" y="2"/>
                    </a:lnTo>
                    <a:lnTo>
                      <a:pt x="961" y="2"/>
                    </a:lnTo>
                    <a:lnTo>
                      <a:pt x="961" y="42"/>
                    </a:lnTo>
                    <a:lnTo>
                      <a:pt x="983" y="42"/>
                    </a:lnTo>
                    <a:lnTo>
                      <a:pt x="983" y="52"/>
                    </a:lnTo>
                    <a:lnTo>
                      <a:pt x="952" y="52"/>
                    </a:lnTo>
                    <a:close/>
                    <a:moveTo>
                      <a:pt x="895" y="26"/>
                    </a:moveTo>
                    <a:lnTo>
                      <a:pt x="895" y="24"/>
                    </a:lnTo>
                    <a:lnTo>
                      <a:pt x="895" y="24"/>
                    </a:lnTo>
                    <a:lnTo>
                      <a:pt x="895" y="21"/>
                    </a:lnTo>
                    <a:lnTo>
                      <a:pt x="895" y="19"/>
                    </a:lnTo>
                    <a:lnTo>
                      <a:pt x="895" y="16"/>
                    </a:lnTo>
                    <a:lnTo>
                      <a:pt x="895" y="16"/>
                    </a:lnTo>
                    <a:lnTo>
                      <a:pt x="898" y="14"/>
                    </a:lnTo>
                    <a:lnTo>
                      <a:pt x="898" y="12"/>
                    </a:lnTo>
                    <a:lnTo>
                      <a:pt x="900" y="12"/>
                    </a:lnTo>
                    <a:lnTo>
                      <a:pt x="900" y="9"/>
                    </a:lnTo>
                    <a:lnTo>
                      <a:pt x="900" y="7"/>
                    </a:lnTo>
                    <a:lnTo>
                      <a:pt x="902" y="7"/>
                    </a:lnTo>
                    <a:lnTo>
                      <a:pt x="905" y="5"/>
                    </a:lnTo>
                    <a:lnTo>
                      <a:pt x="905" y="5"/>
                    </a:lnTo>
                    <a:lnTo>
                      <a:pt x="907" y="2"/>
                    </a:lnTo>
                    <a:lnTo>
                      <a:pt x="907" y="2"/>
                    </a:lnTo>
                    <a:lnTo>
                      <a:pt x="909" y="2"/>
                    </a:lnTo>
                    <a:lnTo>
                      <a:pt x="909" y="2"/>
                    </a:lnTo>
                    <a:lnTo>
                      <a:pt x="912" y="0"/>
                    </a:lnTo>
                    <a:lnTo>
                      <a:pt x="914" y="0"/>
                    </a:lnTo>
                    <a:lnTo>
                      <a:pt x="917" y="0"/>
                    </a:lnTo>
                    <a:lnTo>
                      <a:pt x="919" y="0"/>
                    </a:lnTo>
                    <a:lnTo>
                      <a:pt x="921" y="0"/>
                    </a:lnTo>
                    <a:lnTo>
                      <a:pt x="924" y="0"/>
                    </a:lnTo>
                    <a:lnTo>
                      <a:pt x="926" y="2"/>
                    </a:lnTo>
                    <a:lnTo>
                      <a:pt x="928" y="2"/>
                    </a:lnTo>
                    <a:lnTo>
                      <a:pt x="931" y="2"/>
                    </a:lnTo>
                    <a:lnTo>
                      <a:pt x="933" y="5"/>
                    </a:lnTo>
                    <a:lnTo>
                      <a:pt x="935" y="7"/>
                    </a:lnTo>
                    <a:lnTo>
                      <a:pt x="938" y="7"/>
                    </a:lnTo>
                    <a:lnTo>
                      <a:pt x="938" y="9"/>
                    </a:lnTo>
                    <a:lnTo>
                      <a:pt x="940" y="12"/>
                    </a:lnTo>
                    <a:lnTo>
                      <a:pt x="940" y="14"/>
                    </a:lnTo>
                    <a:lnTo>
                      <a:pt x="943" y="16"/>
                    </a:lnTo>
                    <a:lnTo>
                      <a:pt x="943" y="19"/>
                    </a:lnTo>
                    <a:lnTo>
                      <a:pt x="943" y="21"/>
                    </a:lnTo>
                    <a:lnTo>
                      <a:pt x="943" y="24"/>
                    </a:lnTo>
                    <a:lnTo>
                      <a:pt x="943" y="26"/>
                    </a:lnTo>
                    <a:lnTo>
                      <a:pt x="943" y="28"/>
                    </a:lnTo>
                    <a:lnTo>
                      <a:pt x="943" y="31"/>
                    </a:lnTo>
                    <a:lnTo>
                      <a:pt x="943" y="33"/>
                    </a:lnTo>
                    <a:lnTo>
                      <a:pt x="943" y="35"/>
                    </a:lnTo>
                    <a:lnTo>
                      <a:pt x="940" y="38"/>
                    </a:lnTo>
                    <a:lnTo>
                      <a:pt x="940" y="40"/>
                    </a:lnTo>
                    <a:lnTo>
                      <a:pt x="938" y="42"/>
                    </a:lnTo>
                    <a:lnTo>
                      <a:pt x="938" y="45"/>
                    </a:lnTo>
                    <a:lnTo>
                      <a:pt x="935" y="45"/>
                    </a:lnTo>
                    <a:lnTo>
                      <a:pt x="933" y="47"/>
                    </a:lnTo>
                    <a:lnTo>
                      <a:pt x="931" y="50"/>
                    </a:lnTo>
                    <a:lnTo>
                      <a:pt x="928" y="50"/>
                    </a:lnTo>
                    <a:lnTo>
                      <a:pt x="926" y="50"/>
                    </a:lnTo>
                    <a:lnTo>
                      <a:pt x="924" y="52"/>
                    </a:lnTo>
                    <a:lnTo>
                      <a:pt x="921" y="52"/>
                    </a:lnTo>
                    <a:lnTo>
                      <a:pt x="919" y="52"/>
                    </a:lnTo>
                    <a:lnTo>
                      <a:pt x="917" y="52"/>
                    </a:lnTo>
                    <a:lnTo>
                      <a:pt x="914" y="52"/>
                    </a:lnTo>
                    <a:lnTo>
                      <a:pt x="912" y="50"/>
                    </a:lnTo>
                    <a:lnTo>
                      <a:pt x="909" y="50"/>
                    </a:lnTo>
                    <a:lnTo>
                      <a:pt x="907" y="50"/>
                    </a:lnTo>
                    <a:lnTo>
                      <a:pt x="905" y="47"/>
                    </a:lnTo>
                    <a:lnTo>
                      <a:pt x="902" y="47"/>
                    </a:lnTo>
                    <a:lnTo>
                      <a:pt x="900" y="45"/>
                    </a:lnTo>
                    <a:lnTo>
                      <a:pt x="900" y="42"/>
                    </a:lnTo>
                    <a:lnTo>
                      <a:pt x="898" y="40"/>
                    </a:lnTo>
                    <a:lnTo>
                      <a:pt x="898" y="38"/>
                    </a:lnTo>
                    <a:lnTo>
                      <a:pt x="895" y="35"/>
                    </a:lnTo>
                    <a:lnTo>
                      <a:pt x="895" y="33"/>
                    </a:lnTo>
                    <a:lnTo>
                      <a:pt x="895" y="31"/>
                    </a:lnTo>
                    <a:lnTo>
                      <a:pt x="895" y="28"/>
                    </a:lnTo>
                    <a:lnTo>
                      <a:pt x="895" y="26"/>
                    </a:lnTo>
                    <a:close/>
                    <a:moveTo>
                      <a:pt x="905" y="26"/>
                    </a:moveTo>
                    <a:lnTo>
                      <a:pt x="905" y="28"/>
                    </a:lnTo>
                    <a:lnTo>
                      <a:pt x="905" y="28"/>
                    </a:lnTo>
                    <a:lnTo>
                      <a:pt x="905" y="31"/>
                    </a:lnTo>
                    <a:lnTo>
                      <a:pt x="905" y="33"/>
                    </a:lnTo>
                    <a:lnTo>
                      <a:pt x="905" y="33"/>
                    </a:lnTo>
                    <a:lnTo>
                      <a:pt x="907" y="35"/>
                    </a:lnTo>
                    <a:lnTo>
                      <a:pt x="907" y="35"/>
                    </a:lnTo>
                    <a:lnTo>
                      <a:pt x="907" y="38"/>
                    </a:lnTo>
                    <a:lnTo>
                      <a:pt x="909" y="38"/>
                    </a:lnTo>
                    <a:lnTo>
                      <a:pt x="909" y="40"/>
                    </a:lnTo>
                    <a:lnTo>
                      <a:pt x="912" y="40"/>
                    </a:lnTo>
                    <a:lnTo>
                      <a:pt x="912" y="42"/>
                    </a:lnTo>
                    <a:lnTo>
                      <a:pt x="914" y="42"/>
                    </a:lnTo>
                    <a:lnTo>
                      <a:pt x="917" y="42"/>
                    </a:lnTo>
                    <a:lnTo>
                      <a:pt x="917" y="42"/>
                    </a:lnTo>
                    <a:lnTo>
                      <a:pt x="919" y="42"/>
                    </a:lnTo>
                    <a:lnTo>
                      <a:pt x="921" y="42"/>
                    </a:lnTo>
                    <a:lnTo>
                      <a:pt x="921" y="42"/>
                    </a:lnTo>
                    <a:lnTo>
                      <a:pt x="924" y="42"/>
                    </a:lnTo>
                    <a:lnTo>
                      <a:pt x="926" y="42"/>
                    </a:lnTo>
                    <a:lnTo>
                      <a:pt x="926" y="40"/>
                    </a:lnTo>
                    <a:lnTo>
                      <a:pt x="928" y="40"/>
                    </a:lnTo>
                    <a:lnTo>
                      <a:pt x="928" y="38"/>
                    </a:lnTo>
                    <a:lnTo>
                      <a:pt x="931" y="38"/>
                    </a:lnTo>
                    <a:lnTo>
                      <a:pt x="931" y="35"/>
                    </a:lnTo>
                    <a:lnTo>
                      <a:pt x="931" y="35"/>
                    </a:lnTo>
                    <a:lnTo>
                      <a:pt x="931" y="33"/>
                    </a:lnTo>
                    <a:lnTo>
                      <a:pt x="933" y="33"/>
                    </a:lnTo>
                    <a:lnTo>
                      <a:pt x="933" y="31"/>
                    </a:lnTo>
                    <a:lnTo>
                      <a:pt x="933" y="28"/>
                    </a:lnTo>
                    <a:lnTo>
                      <a:pt x="933" y="28"/>
                    </a:lnTo>
                    <a:lnTo>
                      <a:pt x="933" y="26"/>
                    </a:lnTo>
                    <a:lnTo>
                      <a:pt x="933" y="24"/>
                    </a:lnTo>
                    <a:lnTo>
                      <a:pt x="933" y="24"/>
                    </a:lnTo>
                    <a:lnTo>
                      <a:pt x="933" y="21"/>
                    </a:lnTo>
                    <a:lnTo>
                      <a:pt x="933" y="19"/>
                    </a:lnTo>
                    <a:lnTo>
                      <a:pt x="931" y="19"/>
                    </a:lnTo>
                    <a:lnTo>
                      <a:pt x="931" y="16"/>
                    </a:lnTo>
                    <a:lnTo>
                      <a:pt x="931" y="14"/>
                    </a:lnTo>
                    <a:lnTo>
                      <a:pt x="931" y="14"/>
                    </a:lnTo>
                    <a:lnTo>
                      <a:pt x="928" y="12"/>
                    </a:lnTo>
                    <a:lnTo>
                      <a:pt x="928" y="12"/>
                    </a:lnTo>
                    <a:lnTo>
                      <a:pt x="926" y="12"/>
                    </a:lnTo>
                    <a:lnTo>
                      <a:pt x="926" y="9"/>
                    </a:lnTo>
                    <a:lnTo>
                      <a:pt x="924" y="9"/>
                    </a:lnTo>
                    <a:lnTo>
                      <a:pt x="921" y="9"/>
                    </a:lnTo>
                    <a:lnTo>
                      <a:pt x="921" y="9"/>
                    </a:lnTo>
                    <a:lnTo>
                      <a:pt x="919" y="9"/>
                    </a:lnTo>
                    <a:lnTo>
                      <a:pt x="917" y="9"/>
                    </a:lnTo>
                    <a:lnTo>
                      <a:pt x="917" y="9"/>
                    </a:lnTo>
                    <a:lnTo>
                      <a:pt x="914" y="9"/>
                    </a:lnTo>
                    <a:lnTo>
                      <a:pt x="912" y="9"/>
                    </a:lnTo>
                    <a:lnTo>
                      <a:pt x="912" y="12"/>
                    </a:lnTo>
                    <a:lnTo>
                      <a:pt x="909" y="12"/>
                    </a:lnTo>
                    <a:lnTo>
                      <a:pt x="909" y="14"/>
                    </a:lnTo>
                    <a:lnTo>
                      <a:pt x="907" y="14"/>
                    </a:lnTo>
                    <a:lnTo>
                      <a:pt x="907" y="16"/>
                    </a:lnTo>
                    <a:lnTo>
                      <a:pt x="907" y="16"/>
                    </a:lnTo>
                    <a:lnTo>
                      <a:pt x="905" y="19"/>
                    </a:lnTo>
                    <a:lnTo>
                      <a:pt x="905" y="19"/>
                    </a:lnTo>
                    <a:lnTo>
                      <a:pt x="905" y="21"/>
                    </a:lnTo>
                    <a:lnTo>
                      <a:pt x="905" y="24"/>
                    </a:lnTo>
                    <a:lnTo>
                      <a:pt x="905" y="24"/>
                    </a:lnTo>
                    <a:lnTo>
                      <a:pt x="905" y="26"/>
                    </a:lnTo>
                    <a:close/>
                    <a:moveTo>
                      <a:pt x="770" y="33"/>
                    </a:moveTo>
                    <a:lnTo>
                      <a:pt x="780" y="35"/>
                    </a:lnTo>
                    <a:lnTo>
                      <a:pt x="780" y="38"/>
                    </a:lnTo>
                    <a:lnTo>
                      <a:pt x="780" y="40"/>
                    </a:lnTo>
                    <a:lnTo>
                      <a:pt x="777" y="40"/>
                    </a:lnTo>
                    <a:lnTo>
                      <a:pt x="777" y="42"/>
                    </a:lnTo>
                    <a:lnTo>
                      <a:pt x="777" y="45"/>
                    </a:lnTo>
                    <a:lnTo>
                      <a:pt x="775" y="45"/>
                    </a:lnTo>
                    <a:lnTo>
                      <a:pt x="775" y="47"/>
                    </a:lnTo>
                    <a:lnTo>
                      <a:pt x="772" y="47"/>
                    </a:lnTo>
                    <a:lnTo>
                      <a:pt x="770" y="50"/>
                    </a:lnTo>
                    <a:lnTo>
                      <a:pt x="770" y="50"/>
                    </a:lnTo>
                    <a:lnTo>
                      <a:pt x="768" y="50"/>
                    </a:lnTo>
                    <a:lnTo>
                      <a:pt x="765" y="52"/>
                    </a:lnTo>
                    <a:lnTo>
                      <a:pt x="765" y="52"/>
                    </a:lnTo>
                    <a:lnTo>
                      <a:pt x="763" y="52"/>
                    </a:lnTo>
                    <a:lnTo>
                      <a:pt x="761" y="52"/>
                    </a:lnTo>
                    <a:lnTo>
                      <a:pt x="758" y="52"/>
                    </a:lnTo>
                    <a:lnTo>
                      <a:pt x="756" y="52"/>
                    </a:lnTo>
                    <a:lnTo>
                      <a:pt x="754" y="52"/>
                    </a:lnTo>
                    <a:lnTo>
                      <a:pt x="751" y="52"/>
                    </a:lnTo>
                    <a:lnTo>
                      <a:pt x="749" y="50"/>
                    </a:lnTo>
                    <a:lnTo>
                      <a:pt x="746" y="50"/>
                    </a:lnTo>
                    <a:lnTo>
                      <a:pt x="744" y="47"/>
                    </a:lnTo>
                    <a:lnTo>
                      <a:pt x="744" y="47"/>
                    </a:lnTo>
                    <a:lnTo>
                      <a:pt x="742" y="45"/>
                    </a:lnTo>
                    <a:lnTo>
                      <a:pt x="739" y="45"/>
                    </a:lnTo>
                    <a:lnTo>
                      <a:pt x="739" y="42"/>
                    </a:lnTo>
                    <a:lnTo>
                      <a:pt x="739" y="42"/>
                    </a:lnTo>
                    <a:lnTo>
                      <a:pt x="739" y="40"/>
                    </a:lnTo>
                    <a:lnTo>
                      <a:pt x="737" y="38"/>
                    </a:lnTo>
                    <a:lnTo>
                      <a:pt x="737" y="35"/>
                    </a:lnTo>
                    <a:lnTo>
                      <a:pt x="735" y="33"/>
                    </a:lnTo>
                    <a:lnTo>
                      <a:pt x="735" y="31"/>
                    </a:lnTo>
                    <a:lnTo>
                      <a:pt x="735" y="28"/>
                    </a:lnTo>
                    <a:lnTo>
                      <a:pt x="735" y="26"/>
                    </a:lnTo>
                    <a:lnTo>
                      <a:pt x="735" y="24"/>
                    </a:lnTo>
                    <a:lnTo>
                      <a:pt x="735" y="21"/>
                    </a:lnTo>
                    <a:lnTo>
                      <a:pt x="735" y="19"/>
                    </a:lnTo>
                    <a:lnTo>
                      <a:pt x="737" y="16"/>
                    </a:lnTo>
                    <a:lnTo>
                      <a:pt x="737" y="14"/>
                    </a:lnTo>
                    <a:lnTo>
                      <a:pt x="739" y="12"/>
                    </a:lnTo>
                    <a:lnTo>
                      <a:pt x="739" y="9"/>
                    </a:lnTo>
                    <a:lnTo>
                      <a:pt x="739" y="9"/>
                    </a:lnTo>
                    <a:lnTo>
                      <a:pt x="739" y="7"/>
                    </a:lnTo>
                    <a:lnTo>
                      <a:pt x="742" y="7"/>
                    </a:lnTo>
                    <a:lnTo>
                      <a:pt x="744" y="5"/>
                    </a:lnTo>
                    <a:lnTo>
                      <a:pt x="744" y="5"/>
                    </a:lnTo>
                    <a:lnTo>
                      <a:pt x="746" y="2"/>
                    </a:lnTo>
                    <a:lnTo>
                      <a:pt x="749" y="2"/>
                    </a:lnTo>
                    <a:lnTo>
                      <a:pt x="751" y="0"/>
                    </a:lnTo>
                    <a:lnTo>
                      <a:pt x="754" y="0"/>
                    </a:lnTo>
                    <a:lnTo>
                      <a:pt x="756" y="0"/>
                    </a:lnTo>
                    <a:lnTo>
                      <a:pt x="758" y="0"/>
                    </a:lnTo>
                    <a:lnTo>
                      <a:pt x="761" y="0"/>
                    </a:lnTo>
                    <a:lnTo>
                      <a:pt x="763" y="0"/>
                    </a:lnTo>
                    <a:lnTo>
                      <a:pt x="765" y="0"/>
                    </a:lnTo>
                    <a:lnTo>
                      <a:pt x="768" y="2"/>
                    </a:lnTo>
                    <a:lnTo>
                      <a:pt x="770" y="2"/>
                    </a:lnTo>
                    <a:lnTo>
                      <a:pt x="772" y="2"/>
                    </a:lnTo>
                    <a:lnTo>
                      <a:pt x="772" y="5"/>
                    </a:lnTo>
                    <a:lnTo>
                      <a:pt x="775" y="5"/>
                    </a:lnTo>
                    <a:lnTo>
                      <a:pt x="775" y="7"/>
                    </a:lnTo>
                    <a:lnTo>
                      <a:pt x="777" y="7"/>
                    </a:lnTo>
                    <a:lnTo>
                      <a:pt x="777" y="9"/>
                    </a:lnTo>
                    <a:lnTo>
                      <a:pt x="777" y="9"/>
                    </a:lnTo>
                    <a:lnTo>
                      <a:pt x="780" y="12"/>
                    </a:lnTo>
                    <a:lnTo>
                      <a:pt x="780" y="12"/>
                    </a:lnTo>
                    <a:lnTo>
                      <a:pt x="780" y="14"/>
                    </a:lnTo>
                    <a:lnTo>
                      <a:pt x="780" y="14"/>
                    </a:lnTo>
                    <a:lnTo>
                      <a:pt x="770" y="16"/>
                    </a:lnTo>
                    <a:lnTo>
                      <a:pt x="770" y="16"/>
                    </a:lnTo>
                    <a:lnTo>
                      <a:pt x="770" y="14"/>
                    </a:lnTo>
                    <a:lnTo>
                      <a:pt x="768" y="14"/>
                    </a:lnTo>
                    <a:lnTo>
                      <a:pt x="768" y="14"/>
                    </a:lnTo>
                    <a:lnTo>
                      <a:pt x="768" y="12"/>
                    </a:lnTo>
                    <a:lnTo>
                      <a:pt x="768" y="12"/>
                    </a:lnTo>
                    <a:lnTo>
                      <a:pt x="765" y="12"/>
                    </a:lnTo>
                    <a:lnTo>
                      <a:pt x="765" y="12"/>
                    </a:lnTo>
                    <a:lnTo>
                      <a:pt x="765" y="9"/>
                    </a:lnTo>
                    <a:lnTo>
                      <a:pt x="765" y="9"/>
                    </a:lnTo>
                    <a:lnTo>
                      <a:pt x="763" y="9"/>
                    </a:lnTo>
                    <a:lnTo>
                      <a:pt x="763" y="9"/>
                    </a:lnTo>
                    <a:lnTo>
                      <a:pt x="761" y="9"/>
                    </a:lnTo>
                    <a:lnTo>
                      <a:pt x="761" y="9"/>
                    </a:lnTo>
                    <a:lnTo>
                      <a:pt x="761" y="9"/>
                    </a:lnTo>
                    <a:lnTo>
                      <a:pt x="758" y="9"/>
                    </a:lnTo>
                    <a:lnTo>
                      <a:pt x="758" y="9"/>
                    </a:lnTo>
                    <a:lnTo>
                      <a:pt x="756" y="9"/>
                    </a:lnTo>
                    <a:lnTo>
                      <a:pt x="754" y="9"/>
                    </a:lnTo>
                    <a:lnTo>
                      <a:pt x="754" y="9"/>
                    </a:lnTo>
                    <a:lnTo>
                      <a:pt x="751" y="9"/>
                    </a:lnTo>
                    <a:lnTo>
                      <a:pt x="751" y="12"/>
                    </a:lnTo>
                    <a:lnTo>
                      <a:pt x="751" y="12"/>
                    </a:lnTo>
                    <a:lnTo>
                      <a:pt x="749" y="12"/>
                    </a:lnTo>
                    <a:lnTo>
                      <a:pt x="749" y="14"/>
                    </a:lnTo>
                    <a:lnTo>
                      <a:pt x="746" y="16"/>
                    </a:lnTo>
                    <a:lnTo>
                      <a:pt x="746" y="16"/>
                    </a:lnTo>
                    <a:lnTo>
                      <a:pt x="746" y="19"/>
                    </a:lnTo>
                    <a:lnTo>
                      <a:pt x="744" y="21"/>
                    </a:lnTo>
                    <a:lnTo>
                      <a:pt x="744" y="24"/>
                    </a:lnTo>
                    <a:lnTo>
                      <a:pt x="744" y="24"/>
                    </a:lnTo>
                    <a:lnTo>
                      <a:pt x="744" y="26"/>
                    </a:lnTo>
                    <a:lnTo>
                      <a:pt x="744" y="28"/>
                    </a:lnTo>
                    <a:lnTo>
                      <a:pt x="744" y="31"/>
                    </a:lnTo>
                    <a:lnTo>
                      <a:pt x="746" y="31"/>
                    </a:lnTo>
                    <a:lnTo>
                      <a:pt x="746" y="33"/>
                    </a:lnTo>
                    <a:lnTo>
                      <a:pt x="746" y="35"/>
                    </a:lnTo>
                    <a:lnTo>
                      <a:pt x="746" y="35"/>
                    </a:lnTo>
                    <a:lnTo>
                      <a:pt x="749" y="38"/>
                    </a:lnTo>
                    <a:lnTo>
                      <a:pt x="749" y="40"/>
                    </a:lnTo>
                    <a:lnTo>
                      <a:pt x="751" y="40"/>
                    </a:lnTo>
                    <a:lnTo>
                      <a:pt x="751" y="40"/>
                    </a:lnTo>
                    <a:lnTo>
                      <a:pt x="751" y="42"/>
                    </a:lnTo>
                    <a:lnTo>
                      <a:pt x="754" y="42"/>
                    </a:lnTo>
                    <a:lnTo>
                      <a:pt x="754" y="42"/>
                    </a:lnTo>
                    <a:lnTo>
                      <a:pt x="756" y="42"/>
                    </a:lnTo>
                    <a:lnTo>
                      <a:pt x="756" y="42"/>
                    </a:lnTo>
                    <a:lnTo>
                      <a:pt x="758" y="42"/>
                    </a:lnTo>
                    <a:lnTo>
                      <a:pt x="761" y="42"/>
                    </a:lnTo>
                    <a:lnTo>
                      <a:pt x="761" y="42"/>
                    </a:lnTo>
                    <a:lnTo>
                      <a:pt x="761" y="42"/>
                    </a:lnTo>
                    <a:lnTo>
                      <a:pt x="763" y="42"/>
                    </a:lnTo>
                    <a:lnTo>
                      <a:pt x="763" y="42"/>
                    </a:lnTo>
                    <a:lnTo>
                      <a:pt x="763" y="42"/>
                    </a:lnTo>
                    <a:lnTo>
                      <a:pt x="765" y="40"/>
                    </a:lnTo>
                    <a:lnTo>
                      <a:pt x="765" y="40"/>
                    </a:lnTo>
                    <a:lnTo>
                      <a:pt x="765" y="40"/>
                    </a:lnTo>
                    <a:lnTo>
                      <a:pt x="768" y="40"/>
                    </a:lnTo>
                    <a:lnTo>
                      <a:pt x="768" y="38"/>
                    </a:lnTo>
                    <a:lnTo>
                      <a:pt x="768" y="38"/>
                    </a:lnTo>
                    <a:lnTo>
                      <a:pt x="770" y="35"/>
                    </a:lnTo>
                    <a:lnTo>
                      <a:pt x="770" y="35"/>
                    </a:lnTo>
                    <a:lnTo>
                      <a:pt x="770" y="33"/>
                    </a:lnTo>
                    <a:lnTo>
                      <a:pt x="770" y="33"/>
                    </a:lnTo>
                    <a:close/>
                    <a:moveTo>
                      <a:pt x="657" y="52"/>
                    </a:moveTo>
                    <a:lnTo>
                      <a:pt x="657" y="9"/>
                    </a:lnTo>
                    <a:lnTo>
                      <a:pt x="643" y="9"/>
                    </a:lnTo>
                    <a:lnTo>
                      <a:pt x="643" y="0"/>
                    </a:lnTo>
                    <a:lnTo>
                      <a:pt x="683" y="0"/>
                    </a:lnTo>
                    <a:lnTo>
                      <a:pt x="683" y="9"/>
                    </a:lnTo>
                    <a:lnTo>
                      <a:pt x="669" y="9"/>
                    </a:lnTo>
                    <a:lnTo>
                      <a:pt x="669" y="52"/>
                    </a:lnTo>
                    <a:lnTo>
                      <a:pt x="657" y="52"/>
                    </a:lnTo>
                    <a:close/>
                    <a:moveTo>
                      <a:pt x="532" y="0"/>
                    </a:moveTo>
                    <a:lnTo>
                      <a:pt x="541" y="0"/>
                    </a:lnTo>
                    <a:lnTo>
                      <a:pt x="541" y="28"/>
                    </a:lnTo>
                    <a:lnTo>
                      <a:pt x="541" y="31"/>
                    </a:lnTo>
                    <a:lnTo>
                      <a:pt x="541" y="33"/>
                    </a:lnTo>
                    <a:lnTo>
                      <a:pt x="541" y="35"/>
                    </a:lnTo>
                    <a:lnTo>
                      <a:pt x="541" y="35"/>
                    </a:lnTo>
                    <a:lnTo>
                      <a:pt x="541" y="38"/>
                    </a:lnTo>
                    <a:lnTo>
                      <a:pt x="541" y="38"/>
                    </a:lnTo>
                    <a:lnTo>
                      <a:pt x="541" y="38"/>
                    </a:lnTo>
                    <a:lnTo>
                      <a:pt x="541" y="40"/>
                    </a:lnTo>
                    <a:lnTo>
                      <a:pt x="543" y="40"/>
                    </a:lnTo>
                    <a:lnTo>
                      <a:pt x="543" y="40"/>
                    </a:lnTo>
                    <a:lnTo>
                      <a:pt x="546" y="42"/>
                    </a:lnTo>
                    <a:lnTo>
                      <a:pt x="546" y="42"/>
                    </a:lnTo>
                    <a:lnTo>
                      <a:pt x="546" y="42"/>
                    </a:lnTo>
                    <a:lnTo>
                      <a:pt x="548" y="42"/>
                    </a:lnTo>
                    <a:lnTo>
                      <a:pt x="548" y="42"/>
                    </a:lnTo>
                    <a:lnTo>
                      <a:pt x="550" y="42"/>
                    </a:lnTo>
                    <a:lnTo>
                      <a:pt x="553" y="42"/>
                    </a:lnTo>
                    <a:lnTo>
                      <a:pt x="555" y="42"/>
                    </a:lnTo>
                    <a:lnTo>
                      <a:pt x="555" y="42"/>
                    </a:lnTo>
                    <a:lnTo>
                      <a:pt x="557" y="42"/>
                    </a:lnTo>
                    <a:lnTo>
                      <a:pt x="557" y="42"/>
                    </a:lnTo>
                    <a:lnTo>
                      <a:pt x="557" y="42"/>
                    </a:lnTo>
                    <a:lnTo>
                      <a:pt x="560" y="40"/>
                    </a:lnTo>
                    <a:lnTo>
                      <a:pt x="560" y="40"/>
                    </a:lnTo>
                    <a:lnTo>
                      <a:pt x="560" y="38"/>
                    </a:lnTo>
                    <a:lnTo>
                      <a:pt x="560" y="38"/>
                    </a:lnTo>
                    <a:lnTo>
                      <a:pt x="562" y="35"/>
                    </a:lnTo>
                    <a:lnTo>
                      <a:pt x="562" y="33"/>
                    </a:lnTo>
                    <a:lnTo>
                      <a:pt x="562" y="31"/>
                    </a:lnTo>
                    <a:lnTo>
                      <a:pt x="562" y="28"/>
                    </a:lnTo>
                    <a:lnTo>
                      <a:pt x="562" y="0"/>
                    </a:lnTo>
                    <a:lnTo>
                      <a:pt x="572" y="0"/>
                    </a:lnTo>
                    <a:lnTo>
                      <a:pt x="572" y="28"/>
                    </a:lnTo>
                    <a:lnTo>
                      <a:pt x="572" y="31"/>
                    </a:lnTo>
                    <a:lnTo>
                      <a:pt x="569" y="35"/>
                    </a:lnTo>
                    <a:lnTo>
                      <a:pt x="569" y="38"/>
                    </a:lnTo>
                    <a:lnTo>
                      <a:pt x="569" y="40"/>
                    </a:lnTo>
                    <a:lnTo>
                      <a:pt x="569" y="42"/>
                    </a:lnTo>
                    <a:lnTo>
                      <a:pt x="569" y="42"/>
                    </a:lnTo>
                    <a:lnTo>
                      <a:pt x="567" y="45"/>
                    </a:lnTo>
                    <a:lnTo>
                      <a:pt x="567" y="47"/>
                    </a:lnTo>
                    <a:lnTo>
                      <a:pt x="565" y="47"/>
                    </a:lnTo>
                    <a:lnTo>
                      <a:pt x="565" y="50"/>
                    </a:lnTo>
                    <a:lnTo>
                      <a:pt x="562" y="50"/>
                    </a:lnTo>
                    <a:lnTo>
                      <a:pt x="560" y="50"/>
                    </a:lnTo>
                    <a:lnTo>
                      <a:pt x="560" y="50"/>
                    </a:lnTo>
                    <a:lnTo>
                      <a:pt x="560" y="52"/>
                    </a:lnTo>
                    <a:lnTo>
                      <a:pt x="557" y="52"/>
                    </a:lnTo>
                    <a:lnTo>
                      <a:pt x="555" y="52"/>
                    </a:lnTo>
                    <a:lnTo>
                      <a:pt x="553" y="52"/>
                    </a:lnTo>
                    <a:lnTo>
                      <a:pt x="550" y="52"/>
                    </a:lnTo>
                    <a:lnTo>
                      <a:pt x="548" y="52"/>
                    </a:lnTo>
                    <a:lnTo>
                      <a:pt x="546" y="52"/>
                    </a:lnTo>
                    <a:lnTo>
                      <a:pt x="543" y="52"/>
                    </a:lnTo>
                    <a:lnTo>
                      <a:pt x="543" y="52"/>
                    </a:lnTo>
                    <a:lnTo>
                      <a:pt x="541" y="50"/>
                    </a:lnTo>
                    <a:lnTo>
                      <a:pt x="541" y="50"/>
                    </a:lnTo>
                    <a:lnTo>
                      <a:pt x="539" y="50"/>
                    </a:lnTo>
                    <a:lnTo>
                      <a:pt x="536" y="47"/>
                    </a:lnTo>
                    <a:lnTo>
                      <a:pt x="536" y="47"/>
                    </a:lnTo>
                    <a:lnTo>
                      <a:pt x="534" y="45"/>
                    </a:lnTo>
                    <a:lnTo>
                      <a:pt x="534" y="45"/>
                    </a:lnTo>
                    <a:lnTo>
                      <a:pt x="534" y="42"/>
                    </a:lnTo>
                    <a:lnTo>
                      <a:pt x="532" y="42"/>
                    </a:lnTo>
                    <a:lnTo>
                      <a:pt x="532" y="40"/>
                    </a:lnTo>
                    <a:lnTo>
                      <a:pt x="532" y="38"/>
                    </a:lnTo>
                    <a:lnTo>
                      <a:pt x="532" y="35"/>
                    </a:lnTo>
                    <a:lnTo>
                      <a:pt x="532" y="31"/>
                    </a:lnTo>
                    <a:lnTo>
                      <a:pt x="532" y="28"/>
                    </a:lnTo>
                    <a:lnTo>
                      <a:pt x="532" y="0"/>
                    </a:lnTo>
                    <a:close/>
                    <a:moveTo>
                      <a:pt x="378" y="0"/>
                    </a:moveTo>
                    <a:lnTo>
                      <a:pt x="397" y="0"/>
                    </a:lnTo>
                    <a:lnTo>
                      <a:pt x="399" y="0"/>
                    </a:lnTo>
                    <a:lnTo>
                      <a:pt x="402" y="2"/>
                    </a:lnTo>
                    <a:lnTo>
                      <a:pt x="404" y="2"/>
                    </a:lnTo>
                    <a:lnTo>
                      <a:pt x="406" y="2"/>
                    </a:lnTo>
                    <a:lnTo>
                      <a:pt x="406" y="2"/>
                    </a:lnTo>
                    <a:lnTo>
                      <a:pt x="409" y="2"/>
                    </a:lnTo>
                    <a:lnTo>
                      <a:pt x="409" y="2"/>
                    </a:lnTo>
                    <a:lnTo>
                      <a:pt x="411" y="5"/>
                    </a:lnTo>
                    <a:lnTo>
                      <a:pt x="411" y="5"/>
                    </a:lnTo>
                    <a:lnTo>
                      <a:pt x="411" y="5"/>
                    </a:lnTo>
                    <a:lnTo>
                      <a:pt x="413" y="5"/>
                    </a:lnTo>
                    <a:lnTo>
                      <a:pt x="413" y="7"/>
                    </a:lnTo>
                    <a:lnTo>
                      <a:pt x="416" y="9"/>
                    </a:lnTo>
                    <a:lnTo>
                      <a:pt x="416" y="9"/>
                    </a:lnTo>
                    <a:lnTo>
                      <a:pt x="418" y="12"/>
                    </a:lnTo>
                    <a:lnTo>
                      <a:pt x="418" y="14"/>
                    </a:lnTo>
                    <a:lnTo>
                      <a:pt x="418" y="16"/>
                    </a:lnTo>
                    <a:lnTo>
                      <a:pt x="420" y="21"/>
                    </a:lnTo>
                    <a:lnTo>
                      <a:pt x="420" y="24"/>
                    </a:lnTo>
                    <a:lnTo>
                      <a:pt x="420" y="26"/>
                    </a:lnTo>
                    <a:lnTo>
                      <a:pt x="420" y="28"/>
                    </a:lnTo>
                    <a:lnTo>
                      <a:pt x="420" y="33"/>
                    </a:lnTo>
                    <a:lnTo>
                      <a:pt x="418" y="35"/>
                    </a:lnTo>
                    <a:lnTo>
                      <a:pt x="418" y="38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8" y="40"/>
                    </a:lnTo>
                    <a:lnTo>
                      <a:pt x="416" y="42"/>
                    </a:lnTo>
                    <a:lnTo>
                      <a:pt x="416" y="42"/>
                    </a:lnTo>
                    <a:lnTo>
                      <a:pt x="416" y="45"/>
                    </a:lnTo>
                    <a:lnTo>
                      <a:pt x="413" y="45"/>
                    </a:lnTo>
                    <a:lnTo>
                      <a:pt x="413" y="45"/>
                    </a:lnTo>
                    <a:lnTo>
                      <a:pt x="411" y="47"/>
                    </a:lnTo>
                    <a:lnTo>
                      <a:pt x="411" y="47"/>
                    </a:lnTo>
                    <a:lnTo>
                      <a:pt x="409" y="50"/>
                    </a:lnTo>
                    <a:lnTo>
                      <a:pt x="406" y="50"/>
                    </a:lnTo>
                    <a:lnTo>
                      <a:pt x="404" y="50"/>
                    </a:lnTo>
                    <a:lnTo>
                      <a:pt x="402" y="50"/>
                    </a:lnTo>
                    <a:lnTo>
                      <a:pt x="399" y="52"/>
                    </a:lnTo>
                    <a:lnTo>
                      <a:pt x="397" y="52"/>
                    </a:lnTo>
                    <a:lnTo>
                      <a:pt x="378" y="52"/>
                    </a:lnTo>
                    <a:lnTo>
                      <a:pt x="378" y="0"/>
                    </a:lnTo>
                    <a:close/>
                    <a:moveTo>
                      <a:pt x="387" y="9"/>
                    </a:moveTo>
                    <a:lnTo>
                      <a:pt x="387" y="42"/>
                    </a:lnTo>
                    <a:lnTo>
                      <a:pt x="395" y="42"/>
                    </a:lnTo>
                    <a:lnTo>
                      <a:pt x="397" y="42"/>
                    </a:lnTo>
                    <a:lnTo>
                      <a:pt x="399" y="42"/>
                    </a:lnTo>
                    <a:lnTo>
                      <a:pt x="402" y="42"/>
                    </a:lnTo>
                    <a:lnTo>
                      <a:pt x="402" y="42"/>
                    </a:lnTo>
                    <a:lnTo>
                      <a:pt x="404" y="42"/>
                    </a:lnTo>
                    <a:lnTo>
                      <a:pt x="404" y="40"/>
                    </a:lnTo>
                    <a:lnTo>
                      <a:pt x="406" y="40"/>
                    </a:lnTo>
                    <a:lnTo>
                      <a:pt x="406" y="40"/>
                    </a:lnTo>
                    <a:lnTo>
                      <a:pt x="409" y="40"/>
                    </a:lnTo>
                    <a:lnTo>
                      <a:pt x="409" y="38"/>
                    </a:lnTo>
                    <a:lnTo>
                      <a:pt x="409" y="38"/>
                    </a:lnTo>
                    <a:lnTo>
                      <a:pt x="409" y="35"/>
                    </a:lnTo>
                    <a:lnTo>
                      <a:pt x="411" y="33"/>
                    </a:lnTo>
                    <a:lnTo>
                      <a:pt x="411" y="31"/>
                    </a:lnTo>
                    <a:lnTo>
                      <a:pt x="411" y="28"/>
                    </a:lnTo>
                    <a:lnTo>
                      <a:pt x="411" y="26"/>
                    </a:lnTo>
                    <a:lnTo>
                      <a:pt x="411" y="24"/>
                    </a:lnTo>
                    <a:lnTo>
                      <a:pt x="411" y="21"/>
                    </a:lnTo>
                    <a:lnTo>
                      <a:pt x="411" y="19"/>
                    </a:lnTo>
                    <a:lnTo>
                      <a:pt x="409" y="16"/>
                    </a:lnTo>
                    <a:lnTo>
                      <a:pt x="409" y="16"/>
                    </a:lnTo>
                    <a:lnTo>
                      <a:pt x="409" y="14"/>
                    </a:lnTo>
                    <a:lnTo>
                      <a:pt x="406" y="14"/>
                    </a:lnTo>
                    <a:lnTo>
                      <a:pt x="406" y="12"/>
                    </a:lnTo>
                    <a:lnTo>
                      <a:pt x="406" y="12"/>
                    </a:lnTo>
                    <a:lnTo>
                      <a:pt x="404" y="12"/>
                    </a:lnTo>
                    <a:lnTo>
                      <a:pt x="404" y="9"/>
                    </a:lnTo>
                    <a:lnTo>
                      <a:pt x="402" y="9"/>
                    </a:lnTo>
                    <a:lnTo>
                      <a:pt x="399" y="9"/>
                    </a:lnTo>
                    <a:lnTo>
                      <a:pt x="397" y="9"/>
                    </a:lnTo>
                    <a:lnTo>
                      <a:pt x="395" y="9"/>
                    </a:lnTo>
                    <a:lnTo>
                      <a:pt x="392" y="9"/>
                    </a:lnTo>
                    <a:lnTo>
                      <a:pt x="387" y="9"/>
                    </a:lnTo>
                    <a:close/>
                    <a:moveTo>
                      <a:pt x="248" y="52"/>
                    </a:moveTo>
                    <a:lnTo>
                      <a:pt x="248" y="0"/>
                    </a:lnTo>
                    <a:lnTo>
                      <a:pt x="257" y="0"/>
                    </a:lnTo>
                    <a:lnTo>
                      <a:pt x="279" y="35"/>
                    </a:lnTo>
                    <a:lnTo>
                      <a:pt x="279" y="0"/>
                    </a:lnTo>
                    <a:lnTo>
                      <a:pt x="288" y="0"/>
                    </a:lnTo>
                    <a:lnTo>
                      <a:pt x="288" y="52"/>
                    </a:lnTo>
                    <a:lnTo>
                      <a:pt x="279" y="52"/>
                    </a:lnTo>
                    <a:lnTo>
                      <a:pt x="257" y="19"/>
                    </a:lnTo>
                    <a:lnTo>
                      <a:pt x="257" y="52"/>
                    </a:lnTo>
                    <a:lnTo>
                      <a:pt x="248" y="52"/>
                    </a:lnTo>
                    <a:close/>
                    <a:moveTo>
                      <a:pt x="241" y="52"/>
                    </a:moveTo>
                    <a:lnTo>
                      <a:pt x="229" y="52"/>
                    </a:lnTo>
                    <a:lnTo>
                      <a:pt x="227" y="42"/>
                    </a:lnTo>
                    <a:lnTo>
                      <a:pt x="208" y="42"/>
                    </a:lnTo>
                    <a:lnTo>
                      <a:pt x="203" y="52"/>
                    </a:lnTo>
                    <a:lnTo>
                      <a:pt x="194" y="52"/>
                    </a:lnTo>
                    <a:lnTo>
                      <a:pt x="213" y="0"/>
                    </a:lnTo>
                    <a:lnTo>
                      <a:pt x="222" y="0"/>
                    </a:lnTo>
                    <a:lnTo>
                      <a:pt x="241" y="52"/>
                    </a:lnTo>
                    <a:close/>
                    <a:moveTo>
                      <a:pt x="224" y="35"/>
                    </a:moveTo>
                    <a:lnTo>
                      <a:pt x="217" y="9"/>
                    </a:lnTo>
                    <a:lnTo>
                      <a:pt x="208" y="35"/>
                    </a:lnTo>
                    <a:lnTo>
                      <a:pt x="224" y="35"/>
                    </a:lnTo>
                    <a:close/>
                    <a:moveTo>
                      <a:pt x="177" y="0"/>
                    </a:moveTo>
                    <a:lnTo>
                      <a:pt x="189" y="0"/>
                    </a:lnTo>
                    <a:lnTo>
                      <a:pt x="189" y="52"/>
                    </a:lnTo>
                    <a:lnTo>
                      <a:pt x="177" y="52"/>
                    </a:lnTo>
                    <a:lnTo>
                      <a:pt x="177" y="0"/>
                    </a:lnTo>
                    <a:close/>
                    <a:moveTo>
                      <a:pt x="158" y="0"/>
                    </a:moveTo>
                    <a:lnTo>
                      <a:pt x="168" y="0"/>
                    </a:lnTo>
                    <a:lnTo>
                      <a:pt x="168" y="33"/>
                    </a:lnTo>
                    <a:lnTo>
                      <a:pt x="168" y="35"/>
                    </a:lnTo>
                    <a:lnTo>
                      <a:pt x="165" y="38"/>
                    </a:lnTo>
                    <a:lnTo>
                      <a:pt x="165" y="40"/>
                    </a:lnTo>
                    <a:lnTo>
                      <a:pt x="165" y="42"/>
                    </a:lnTo>
                    <a:lnTo>
                      <a:pt x="165" y="42"/>
                    </a:lnTo>
                    <a:lnTo>
                      <a:pt x="165" y="45"/>
                    </a:lnTo>
                    <a:lnTo>
                      <a:pt x="163" y="45"/>
                    </a:lnTo>
                    <a:lnTo>
                      <a:pt x="163" y="47"/>
                    </a:lnTo>
                    <a:lnTo>
                      <a:pt x="163" y="47"/>
                    </a:lnTo>
                    <a:lnTo>
                      <a:pt x="163" y="47"/>
                    </a:lnTo>
                    <a:lnTo>
                      <a:pt x="161" y="50"/>
                    </a:lnTo>
                    <a:lnTo>
                      <a:pt x="161" y="50"/>
                    </a:lnTo>
                    <a:lnTo>
                      <a:pt x="158" y="50"/>
                    </a:lnTo>
                    <a:lnTo>
                      <a:pt x="158" y="50"/>
                    </a:lnTo>
                    <a:lnTo>
                      <a:pt x="158" y="52"/>
                    </a:lnTo>
                    <a:lnTo>
                      <a:pt x="156" y="52"/>
                    </a:lnTo>
                    <a:lnTo>
                      <a:pt x="156" y="52"/>
                    </a:lnTo>
                    <a:lnTo>
                      <a:pt x="154" y="52"/>
                    </a:lnTo>
                    <a:lnTo>
                      <a:pt x="151" y="52"/>
                    </a:lnTo>
                    <a:lnTo>
                      <a:pt x="151" y="52"/>
                    </a:lnTo>
                    <a:lnTo>
                      <a:pt x="144" y="52"/>
                    </a:lnTo>
                    <a:lnTo>
                      <a:pt x="144" y="42"/>
                    </a:lnTo>
                    <a:lnTo>
                      <a:pt x="151" y="42"/>
                    </a:lnTo>
                    <a:lnTo>
                      <a:pt x="154" y="42"/>
                    </a:lnTo>
                    <a:lnTo>
                      <a:pt x="154" y="42"/>
                    </a:lnTo>
                    <a:lnTo>
                      <a:pt x="154" y="42"/>
                    </a:lnTo>
                    <a:lnTo>
                      <a:pt x="156" y="42"/>
                    </a:lnTo>
                    <a:lnTo>
                      <a:pt x="156" y="42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38"/>
                    </a:lnTo>
                    <a:lnTo>
                      <a:pt x="158" y="35"/>
                    </a:lnTo>
                    <a:lnTo>
                      <a:pt x="158" y="33"/>
                    </a:lnTo>
                    <a:lnTo>
                      <a:pt x="158" y="0"/>
                    </a:lnTo>
                    <a:close/>
                    <a:moveTo>
                      <a:pt x="99" y="52"/>
                    </a:moveTo>
                    <a:lnTo>
                      <a:pt x="99" y="0"/>
                    </a:lnTo>
                    <a:lnTo>
                      <a:pt x="135" y="0"/>
                    </a:lnTo>
                    <a:lnTo>
                      <a:pt x="135" y="9"/>
                    </a:lnTo>
                    <a:lnTo>
                      <a:pt x="109" y="9"/>
                    </a:lnTo>
                    <a:lnTo>
                      <a:pt x="109" y="21"/>
                    </a:lnTo>
                    <a:lnTo>
                      <a:pt x="135" y="21"/>
                    </a:lnTo>
                    <a:lnTo>
                      <a:pt x="135" y="28"/>
                    </a:lnTo>
                    <a:lnTo>
                      <a:pt x="109" y="28"/>
                    </a:lnTo>
                    <a:lnTo>
                      <a:pt x="109" y="42"/>
                    </a:lnTo>
                    <a:lnTo>
                      <a:pt x="137" y="42"/>
                    </a:lnTo>
                    <a:lnTo>
                      <a:pt x="137" y="52"/>
                    </a:lnTo>
                    <a:lnTo>
                      <a:pt x="99" y="52"/>
                    </a:lnTo>
                    <a:close/>
                    <a:moveTo>
                      <a:pt x="47" y="52"/>
                    </a:moveTo>
                    <a:lnTo>
                      <a:pt x="47" y="0"/>
                    </a:lnTo>
                    <a:lnTo>
                      <a:pt x="57" y="0"/>
                    </a:lnTo>
                    <a:lnTo>
                      <a:pt x="57" y="21"/>
                    </a:lnTo>
                    <a:lnTo>
                      <a:pt x="78" y="21"/>
                    </a:lnTo>
                    <a:lnTo>
                      <a:pt x="78" y="0"/>
                    </a:lnTo>
                    <a:lnTo>
                      <a:pt x="87" y="0"/>
                    </a:lnTo>
                    <a:lnTo>
                      <a:pt x="87" y="52"/>
                    </a:lnTo>
                    <a:lnTo>
                      <a:pt x="78" y="52"/>
                    </a:lnTo>
                    <a:lnTo>
                      <a:pt x="78" y="28"/>
                    </a:lnTo>
                    <a:lnTo>
                      <a:pt x="57" y="28"/>
                    </a:lnTo>
                    <a:lnTo>
                      <a:pt x="57" y="52"/>
                    </a:lnTo>
                    <a:lnTo>
                      <a:pt x="47" y="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</p:grpSp>
        <p:cxnSp>
          <p:nvCxnSpPr>
            <p:cNvPr id="6" name="直接连接符 5"/>
            <p:cNvCxnSpPr/>
            <p:nvPr/>
          </p:nvCxnSpPr>
          <p:spPr>
            <a:xfrm>
              <a:off x="3563888" y="4227934"/>
              <a:ext cx="648072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6156176" y="4299942"/>
              <a:ext cx="648072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245833" y="4424500"/>
              <a:ext cx="2178563" cy="426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8966"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总部地址：浙江杭州滨江区滨安路</a:t>
              </a:r>
              <a:r>
                <a:rPr lang="en-US" altLang="zh-CN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1199</a:t>
              </a:r>
              <a:r>
                <a:rPr lang="zh-CN" altLang="en-US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号</a:t>
              </a:r>
              <a:endParaRPr lang="en-US" altLang="zh-CN" sz="933" dirty="0" smtClean="0">
                <a:solidFill>
                  <a:prstClr val="white"/>
                </a:solidFill>
                <a:latin typeface="Arial"/>
                <a:ea typeface="微软雅黑"/>
              </a:endParaRPr>
            </a:p>
            <a:p>
              <a:pPr defTabSz="1218966"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公司网址：</a:t>
              </a:r>
              <a:r>
                <a:rPr lang="en-US" altLang="zh-CN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www.dahuatech.com</a:t>
              </a:r>
              <a:endParaRPr lang="zh-CN" altLang="en-US" sz="933" dirty="0">
                <a:solidFill>
                  <a:prstClr val="white"/>
                </a:solidFill>
                <a:latin typeface="Arial"/>
                <a:ea typeface="微软雅黑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04247" y="4403386"/>
              <a:ext cx="1410367" cy="4529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8966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大华股份：</a:t>
              </a:r>
              <a:r>
                <a:rPr lang="en-US" altLang="zh-CN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002236</a:t>
              </a:r>
            </a:p>
            <a:p>
              <a:pPr defTabSz="1218966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服务热线：</a:t>
              </a:r>
              <a:r>
                <a:rPr lang="en-US" altLang="zh-CN" sz="933" dirty="0" smtClean="0">
                  <a:solidFill>
                    <a:prstClr val="white"/>
                  </a:solidFill>
                  <a:latin typeface="Arial"/>
                  <a:ea typeface="微软雅黑"/>
                </a:rPr>
                <a:t>400-672-8166</a:t>
              </a:r>
              <a:endParaRPr lang="zh-CN" altLang="en-US" sz="933" dirty="0">
                <a:solidFill>
                  <a:prstClr val="white"/>
                </a:solidFill>
                <a:latin typeface="Arial"/>
                <a:ea typeface="微软雅黑"/>
              </a:endParaRPr>
            </a:p>
          </p:txBody>
        </p:sp>
      </p:grpSp>
      <p:sp>
        <p:nvSpPr>
          <p:cNvPr id="2" name="文本框 1"/>
          <p:cNvSpPr txBox="1"/>
          <p:nvPr userDrawn="1"/>
        </p:nvSpPr>
        <p:spPr>
          <a:xfrm>
            <a:off x="6444930" y="5172364"/>
            <a:ext cx="246245" cy="400087"/>
          </a:xfrm>
          <a:prstGeom prst="rect">
            <a:avLst/>
          </a:prstGeom>
          <a:noFill/>
        </p:spPr>
        <p:txBody>
          <a:bodyPr wrap="none" lIns="121900" tIns="60949" rIns="121900" bIns="60949" rtlCol="0">
            <a:spAutoFit/>
          </a:bodyPr>
          <a:lstStyle/>
          <a:p>
            <a:pPr defTabSz="1218966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grpSp>
        <p:nvGrpSpPr>
          <p:cNvPr id="19" name="组合 1"/>
          <p:cNvGrpSpPr/>
          <p:nvPr userDrawn="1"/>
        </p:nvGrpSpPr>
        <p:grpSpPr>
          <a:xfrm>
            <a:off x="3524826" y="2180863"/>
            <a:ext cx="5252260" cy="408382"/>
            <a:chOff x="2643618" y="2522443"/>
            <a:chExt cx="3939195" cy="306287"/>
          </a:xfrm>
        </p:grpSpPr>
        <p:sp>
          <p:nvSpPr>
            <p:cNvPr id="20" name="文本框 5"/>
            <p:cNvSpPr txBox="1"/>
            <p:nvPr/>
          </p:nvSpPr>
          <p:spPr>
            <a:xfrm>
              <a:off x="2643618" y="2522443"/>
              <a:ext cx="3939195" cy="30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914202" eaLnBrk="1" fontAlgn="auto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67" b="1" kern="1600" dirty="0" smtClean="0">
                  <a:solidFill>
                    <a:srgbClr val="FF0000"/>
                  </a:solidFill>
                  <a:latin typeface="微软雅黑"/>
                  <a:ea typeface="微软雅黑"/>
                </a:rPr>
                <a:t>科技有形  责任无尽</a:t>
              </a:r>
              <a:endParaRPr kumimoji="1" lang="zh-CN" altLang="en-US" sz="1867" b="1" kern="1600" dirty="0">
                <a:solidFill>
                  <a:srgbClr val="FF0000"/>
                </a:solidFill>
                <a:latin typeface="Arial"/>
                <a:ea typeface="微软雅黑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3214" y="2704921"/>
              <a:ext cx="50948" cy="50948"/>
            </a:xfrm>
            <a:prstGeom prst="rect">
              <a:avLst/>
            </a:prstGeom>
          </p:spPr>
        </p:pic>
      </p:grpSp>
      <p:pic>
        <p:nvPicPr>
          <p:cNvPr id="22" name="图片 21" descr="PPT母版-1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96" y="3214975"/>
            <a:ext cx="3406360" cy="11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8157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382" y="352045"/>
            <a:ext cx="9060181" cy="57393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637678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341438" y="1673225"/>
            <a:ext cx="4678362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73225"/>
            <a:ext cx="4678363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14E40-2C96-42CE-B91D-BC8DB3594616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824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C09F4-AF07-460B-B969-93EC5E3E0917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7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EF56E-B4ED-4B44-A914-FCD989F9A4A7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3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78D47-A2E1-40CE-81E8-1C57A974B632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874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ED37D-EFA4-42B4-BE83-9F743B4EAFA6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34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>
              <a:sym typeface="Century Gothic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968AF-1134-4108-B654-A98E798C1EAC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341438" y="438150"/>
            <a:ext cx="95091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entury Gothic" panose="020B0502020202020204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41438" y="1673225"/>
            <a:ext cx="95091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entury Gothic" panose="020B0502020202020204" pitchFamily="34" charset="0"/>
              </a:rPr>
              <a:t>单击此处编辑母版文本样式</a:t>
            </a:r>
          </a:p>
          <a:p>
            <a:pPr lvl="1"/>
            <a:r>
              <a:rPr lang="zh-CN" smtClean="0">
                <a:sym typeface="Century Gothic" panose="020B0502020202020204" pitchFamily="34" charset="0"/>
              </a:rPr>
              <a:t>第二级</a:t>
            </a:r>
          </a:p>
          <a:p>
            <a:pPr lvl="2"/>
            <a:r>
              <a:rPr lang="zh-CN" smtClean="0">
                <a:sym typeface="Century Gothic" panose="020B0502020202020204" pitchFamily="34" charset="0"/>
              </a:rPr>
              <a:t>第三级</a:t>
            </a:r>
          </a:p>
          <a:p>
            <a:pPr lvl="3"/>
            <a:r>
              <a:rPr lang="zh-CN" smtClean="0">
                <a:sym typeface="Century Gothic" panose="020B0502020202020204" pitchFamily="34" charset="0"/>
              </a:rPr>
              <a:t>第四级</a:t>
            </a:r>
          </a:p>
          <a:p>
            <a:pPr lvl="4"/>
            <a:r>
              <a:rPr lang="zh-CN" smtClean="0">
                <a:sym typeface="Century Gothic" panose="020B0502020202020204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875713" y="6391275"/>
            <a:ext cx="96043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800">
                <a:latin typeface="+mn-lt"/>
                <a:ea typeface="+mn-ea"/>
                <a:sym typeface="微软雅黑" pitchFamily="34" charset="-122"/>
              </a:defRPr>
            </a:lvl1pPr>
          </a:lstStyle>
          <a:p>
            <a:pPr>
              <a:defRPr/>
            </a:pPr>
            <a:r>
              <a:rPr lang="zh-CN" altLang="en-US"/>
              <a:t>2012年7月26日</a:t>
            </a:r>
            <a:endParaRPr lang="zh-CN" altLang="en-US" sz="18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41438" y="6391275"/>
            <a:ext cx="71596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800">
                <a:latin typeface="+mn-lt"/>
                <a:ea typeface="+mn-ea"/>
                <a:sym typeface="微软雅黑" pitchFamily="34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幻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210800" y="6391275"/>
            <a:ext cx="6397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8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pPr>
              <a:defRPr/>
            </a:pPr>
            <a:fld id="{453B6B2D-656D-4A56-9282-2F45765EB662}" type="slidenum">
              <a:rPr lang="zh-CN" altLang="en-US"/>
              <a:pPr>
                <a:defRPr/>
              </a:pPr>
              <a:t>‹#›</a:t>
            </a:fld>
            <a:endParaRPr lang="en-US" altLang="zh-CN" sz="1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4000" r:id="rId12"/>
    <p:sldLayoutId id="2147484001" r:id="rId13"/>
    <p:sldLayoutId id="2147484002" r:id="rId14"/>
  </p:sldLayoutIdLst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3400">
          <a:solidFill>
            <a:srgbClr val="000000"/>
          </a:solidFill>
          <a:latin typeface="+mj-lt"/>
          <a:ea typeface="+mj-ea"/>
          <a:cs typeface="+mj-cs"/>
          <a:sym typeface="Century Gothic" panose="020B0502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anose="020B0502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anose="020B0502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anose="020B0502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anose="020B0502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buFont typeface="Arial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buFont typeface="Arial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buFont typeface="Arial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buFont typeface="Arial" pitchFamily="34" charset="0"/>
        <a:defRPr sz="3400">
          <a:solidFill>
            <a:srgbClr val="000000"/>
          </a:solidFill>
          <a:latin typeface="微软雅黑" pitchFamily="34" charset="-122"/>
          <a:ea typeface="微软雅黑" pitchFamily="34" charset="-122"/>
          <a:sym typeface="Century Gothic" pitchFamily="34" charset="0"/>
        </a:defRPr>
      </a:lvl9pPr>
    </p:titleStyle>
    <p:bodyStyle>
      <a:lvl1pPr marL="274638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8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  <a:sym typeface="Century Gothic" panose="020B0502020202020204" pitchFamily="34" charset="0"/>
        </a:defRPr>
      </a:lvl1pPr>
      <a:lvl2pPr marL="593725" indent="-2270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80000"/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entury Gothic" panose="020B0502020202020204" pitchFamily="34" charset="0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80000"/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  <a:ea typeface="+mn-ea"/>
          <a:sym typeface="Century Gothic" panose="020B0502020202020204" pitchFamily="34" charset="0"/>
        </a:defRPr>
      </a:lvl3pPr>
      <a:lvl4pPr marL="1235075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80000"/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+mn-ea"/>
          <a:sym typeface="Century Gothic" panose="020B0502020202020204" pitchFamily="34" charset="0"/>
        </a:defRPr>
      </a:lvl4pPr>
      <a:lvl5pPr marL="1554163" indent="-227013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80000"/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+mn-ea"/>
          <a:sym typeface="Century Gothic" panose="020B0502020202020204" pitchFamily="34" charset="0"/>
        </a:defRPr>
      </a:lvl5pPr>
      <a:lvl6pPr marL="2011363" indent="-227013" algn="l" rtl="0" fontAlgn="base">
        <a:lnSpc>
          <a:spcPct val="90000"/>
        </a:lnSpc>
        <a:spcBef>
          <a:spcPts val="800"/>
        </a:spcBef>
        <a:spcAft>
          <a:spcPct val="0"/>
        </a:spcAft>
        <a:buSzPct val="80000"/>
        <a:buFont typeface="Arial" pitchFamily="34" charset="0"/>
        <a:buChar char="•"/>
        <a:defRPr sz="1400">
          <a:solidFill>
            <a:schemeClr val="tx1"/>
          </a:solidFill>
          <a:latin typeface="+mn-lt"/>
          <a:ea typeface="+mn-ea"/>
          <a:sym typeface="Century Gothic" pitchFamily="34" charset="0"/>
        </a:defRPr>
      </a:lvl6pPr>
      <a:lvl7pPr marL="2468563" indent="-227013" algn="l" rtl="0" fontAlgn="base">
        <a:lnSpc>
          <a:spcPct val="90000"/>
        </a:lnSpc>
        <a:spcBef>
          <a:spcPts val="800"/>
        </a:spcBef>
        <a:spcAft>
          <a:spcPct val="0"/>
        </a:spcAft>
        <a:buSzPct val="80000"/>
        <a:buFont typeface="Arial" pitchFamily="34" charset="0"/>
        <a:buChar char="•"/>
        <a:defRPr sz="1400">
          <a:solidFill>
            <a:schemeClr val="tx1"/>
          </a:solidFill>
          <a:latin typeface="+mn-lt"/>
          <a:ea typeface="+mn-ea"/>
          <a:sym typeface="Century Gothic" pitchFamily="34" charset="0"/>
        </a:defRPr>
      </a:lvl7pPr>
      <a:lvl8pPr marL="2925763" indent="-227013" algn="l" rtl="0" fontAlgn="base">
        <a:lnSpc>
          <a:spcPct val="90000"/>
        </a:lnSpc>
        <a:spcBef>
          <a:spcPts val="800"/>
        </a:spcBef>
        <a:spcAft>
          <a:spcPct val="0"/>
        </a:spcAft>
        <a:buSzPct val="80000"/>
        <a:buFont typeface="Arial" pitchFamily="34" charset="0"/>
        <a:buChar char="•"/>
        <a:defRPr sz="1400">
          <a:solidFill>
            <a:schemeClr val="tx1"/>
          </a:solidFill>
          <a:latin typeface="+mn-lt"/>
          <a:ea typeface="+mn-ea"/>
          <a:sym typeface="Century Gothic" pitchFamily="34" charset="0"/>
        </a:defRPr>
      </a:lvl8pPr>
      <a:lvl9pPr marL="3382963" indent="-227013" algn="l" rtl="0" fontAlgn="base">
        <a:lnSpc>
          <a:spcPct val="90000"/>
        </a:lnSpc>
        <a:spcBef>
          <a:spcPts val="800"/>
        </a:spcBef>
        <a:spcAft>
          <a:spcPct val="0"/>
        </a:spcAft>
        <a:buSzPct val="80000"/>
        <a:buFont typeface="Arial" pitchFamily="34" charset="0"/>
        <a:buChar char="•"/>
        <a:defRPr sz="1400">
          <a:solidFill>
            <a:schemeClr val="tx1"/>
          </a:solidFill>
          <a:latin typeface="+mn-lt"/>
          <a:ea typeface="+mn-ea"/>
          <a:sym typeface="Century Gothic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矩形 9"/>
          <p:cNvSpPr>
            <a:spLocks noChangeArrowheads="1"/>
          </p:cNvSpPr>
          <p:nvPr/>
        </p:nvSpPr>
        <p:spPr bwMode="auto">
          <a:xfrm>
            <a:off x="0" y="260350"/>
            <a:ext cx="12192000" cy="8001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zh-CN" sz="2600" smtClean="0">
              <a:solidFill>
                <a:srgbClr val="595959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  <p:sp>
        <p:nvSpPr>
          <p:cNvPr id="2051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08125"/>
            <a:ext cx="10972800" cy="461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Arial" panose="020B0604020202020204" pitchFamily="34" charset="0"/>
              </a:rPr>
              <a:t>单击此处编辑母版文本样式</a:t>
            </a:r>
          </a:p>
          <a:p>
            <a:pPr lvl="1"/>
            <a:r>
              <a:rPr lang="zh-CN" smtClean="0">
                <a:sym typeface="Arial" panose="020B0604020202020204" pitchFamily="34" charset="0"/>
              </a:rPr>
              <a:t>第二级</a:t>
            </a:r>
          </a:p>
          <a:p>
            <a:pPr lvl="2"/>
            <a:r>
              <a:rPr lang="zh-CN" smtClean="0">
                <a:sym typeface="Arial" panose="020B0604020202020204" pitchFamily="34" charset="0"/>
              </a:rPr>
              <a:t>第三级</a:t>
            </a:r>
          </a:p>
          <a:p>
            <a:pPr lvl="3"/>
            <a:r>
              <a:rPr lang="zh-CN" smtClean="0">
                <a:sym typeface="Arial" panose="020B0604020202020204" pitchFamily="34" charset="0"/>
              </a:rPr>
              <a:t>第四级</a:t>
            </a:r>
          </a:p>
          <a:p>
            <a:pPr lvl="4"/>
            <a:r>
              <a:rPr lang="zh-CN" smtClean="0">
                <a:sym typeface="Arial" panose="020B0604020202020204" pitchFamily="34" charset="0"/>
              </a:rPr>
              <a:t>第五级</a:t>
            </a:r>
          </a:p>
        </p:txBody>
      </p:sp>
      <p:sp>
        <p:nvSpPr>
          <p:cNvPr id="2052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6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14320B6-160D-4796-A99F-0FCCEE3C6CEF}" type="datetime1">
              <a:rPr lang="zh-CN" altLang="en-US"/>
              <a:pPr>
                <a:defRPr/>
              </a:pPr>
              <a:t>2017/9/28</a:t>
            </a:fld>
            <a:endParaRPr lang="zh-CN" altLang="en-US" sz="1800"/>
          </a:p>
        </p:txBody>
      </p:sp>
      <p:sp>
        <p:nvSpPr>
          <p:cNvPr id="2053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6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4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F5A97ED-E1A1-406E-8B16-5FD4C1B5355F}" type="slidenum">
              <a:rPr lang="zh-CN" altLang="en-US"/>
              <a:pPr>
                <a:defRPr/>
              </a:pPr>
              <a:t>‹#›</a:t>
            </a:fld>
            <a:endParaRPr lang="zh-CN" altLang="en-US" sz="1800"/>
          </a:p>
        </p:txBody>
      </p:sp>
      <p:sp>
        <p:nvSpPr>
          <p:cNvPr id="2055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65150" y="477838"/>
            <a:ext cx="11002963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Arial" panose="020B0604020202020204" pitchFamily="34" charset="0"/>
              </a:rPr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91" r:id="rId12"/>
    <p:sldLayoutId id="2147483999" r:id="rId13"/>
  </p:sldLayoutIdLst>
  <p:hf sldNum="0" hdr="0" ftr="0"/>
  <p:txStyles>
    <p:titleStyle>
      <a:lvl1pPr marL="1219200" indent="-1219200" algn="ctr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marL="1219200" indent="-1219200" algn="ctr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anose="020B0604020202020204" pitchFamily="34" charset="0"/>
        </a:defRPr>
      </a:lvl2pPr>
      <a:lvl3pPr marL="1219200" indent="-1219200" algn="ctr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anose="020B0604020202020204" pitchFamily="34" charset="0"/>
        </a:defRPr>
      </a:lvl3pPr>
      <a:lvl4pPr marL="1219200" indent="-1219200" algn="ctr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anose="020B0604020202020204" pitchFamily="34" charset="0"/>
        </a:defRPr>
      </a:lvl4pPr>
      <a:lvl5pPr marL="1219200" indent="-1219200" algn="ctr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anose="020B0604020202020204" pitchFamily="34" charset="0"/>
        </a:defRPr>
      </a:lvl5pPr>
      <a:lvl6pPr marL="1676400" indent="-1219200" algn="ctr" rtl="0" fontAlgn="base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itchFamily="34" charset="0"/>
        </a:defRPr>
      </a:lvl6pPr>
      <a:lvl7pPr marL="2133600" indent="-1219200" algn="ctr" rtl="0" fontAlgn="base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itchFamily="34" charset="0"/>
        </a:defRPr>
      </a:lvl7pPr>
      <a:lvl8pPr marL="2590800" indent="-1219200" algn="ctr" rtl="0" fontAlgn="base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itchFamily="34" charset="0"/>
        </a:defRPr>
      </a:lvl8pPr>
      <a:lvl9pPr marL="3048000" indent="-1219200" algn="ctr" rtl="0" fontAlgn="base">
        <a:spcBef>
          <a:spcPct val="0"/>
        </a:spcBef>
        <a:spcAft>
          <a:spcPct val="0"/>
        </a:spcAft>
        <a:defRPr sz="3700" b="1">
          <a:solidFill>
            <a:schemeClr val="bg1"/>
          </a:solidFill>
          <a:latin typeface="Arial" pitchFamily="34" charset="0"/>
          <a:ea typeface="微软雅黑" pitchFamily="34" charset="-122"/>
          <a:sym typeface="Arial" pitchFamily="34" charset="0"/>
        </a:defRPr>
      </a:lvl9pPr>
    </p:titleStyle>
    <p:bodyStyle>
      <a:lvl1pPr marL="457200" indent="-457200" algn="l" defTabSz="1219200" rtl="0" eaLnBrk="0" fontAlgn="base" hangingPunct="0">
        <a:spcBef>
          <a:spcPct val="20000"/>
        </a:spcBef>
        <a:spcAft>
          <a:spcPct val="0"/>
        </a:spcAft>
        <a:buClr>
          <a:srgbClr val="E60013"/>
        </a:buClr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990600" indent="-381000" algn="l" defTabSz="1219200" rtl="0" eaLnBrk="0" fontAlgn="base" hangingPunct="0">
        <a:spcBef>
          <a:spcPct val="20000"/>
        </a:spcBef>
        <a:spcAft>
          <a:spcPct val="0"/>
        </a:spcAft>
        <a:buClr>
          <a:srgbClr val="E60013"/>
        </a:buClr>
        <a:buFont typeface="Arial" panose="020B0604020202020204" pitchFamily="34" charset="0"/>
        <a:buChar char="–"/>
        <a:defRPr sz="2100"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2pPr>
      <a:lvl3pPr marL="1524000" indent="-304800" algn="l" defTabSz="1219200" rtl="0" eaLnBrk="0" fontAlgn="base" hangingPunct="0">
        <a:spcBef>
          <a:spcPct val="20000"/>
        </a:spcBef>
        <a:spcAft>
          <a:spcPct val="0"/>
        </a:spcAft>
        <a:buClr>
          <a:srgbClr val="E60013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3pPr>
      <a:lvl4pPr marL="2133600" indent="-304800" algn="l" defTabSz="1219200" rtl="0" eaLnBrk="0" fontAlgn="base" hangingPunct="0">
        <a:spcBef>
          <a:spcPct val="20000"/>
        </a:spcBef>
        <a:spcAft>
          <a:spcPct val="0"/>
        </a:spcAft>
        <a:buClr>
          <a:srgbClr val="E60013"/>
        </a:buClr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4pPr>
      <a:lvl5pPr marL="2743200" indent="-304800" algn="l" defTabSz="1219200" rtl="0" eaLnBrk="0" fontAlgn="base" hangingPunct="0">
        <a:spcBef>
          <a:spcPct val="20000"/>
        </a:spcBef>
        <a:spcAft>
          <a:spcPct val="0"/>
        </a:spcAft>
        <a:buClr>
          <a:srgbClr val="E60013"/>
        </a:buClr>
        <a:buFont typeface="Arial" panose="020B0604020202020204" pitchFamily="34" charset="0"/>
        <a:buChar char="»"/>
        <a:defRPr sz="1600"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5pPr>
      <a:lvl6pPr marL="3200400" indent="-304800" algn="l" defTabSz="1219200" rtl="0" fontAlgn="base">
        <a:spcBef>
          <a:spcPct val="20000"/>
        </a:spcBef>
        <a:spcAft>
          <a:spcPct val="0"/>
        </a:spcAft>
        <a:buClr>
          <a:srgbClr val="E60013"/>
        </a:buClr>
        <a:buFont typeface="Arial" pitchFamily="34" charset="0"/>
        <a:buChar char="»"/>
        <a:defRPr sz="1600">
          <a:solidFill>
            <a:schemeClr val="tx1"/>
          </a:solidFill>
          <a:latin typeface="+mn-lt"/>
          <a:ea typeface="+mn-ea"/>
          <a:sym typeface="Arial" pitchFamily="34" charset="0"/>
        </a:defRPr>
      </a:lvl6pPr>
      <a:lvl7pPr marL="3657600" indent="-304800" algn="l" defTabSz="1219200" rtl="0" fontAlgn="base">
        <a:spcBef>
          <a:spcPct val="20000"/>
        </a:spcBef>
        <a:spcAft>
          <a:spcPct val="0"/>
        </a:spcAft>
        <a:buClr>
          <a:srgbClr val="E60013"/>
        </a:buClr>
        <a:buFont typeface="Arial" pitchFamily="34" charset="0"/>
        <a:buChar char="»"/>
        <a:defRPr sz="1600">
          <a:solidFill>
            <a:schemeClr val="tx1"/>
          </a:solidFill>
          <a:latin typeface="+mn-lt"/>
          <a:ea typeface="+mn-ea"/>
          <a:sym typeface="Arial" pitchFamily="34" charset="0"/>
        </a:defRPr>
      </a:lvl7pPr>
      <a:lvl8pPr marL="4114800" indent="-304800" algn="l" defTabSz="1219200" rtl="0" fontAlgn="base">
        <a:spcBef>
          <a:spcPct val="20000"/>
        </a:spcBef>
        <a:spcAft>
          <a:spcPct val="0"/>
        </a:spcAft>
        <a:buClr>
          <a:srgbClr val="E60013"/>
        </a:buClr>
        <a:buFont typeface="Arial" pitchFamily="34" charset="0"/>
        <a:buChar char="»"/>
        <a:defRPr sz="1600">
          <a:solidFill>
            <a:schemeClr val="tx1"/>
          </a:solidFill>
          <a:latin typeface="+mn-lt"/>
          <a:ea typeface="+mn-ea"/>
          <a:sym typeface="Arial" pitchFamily="34" charset="0"/>
        </a:defRPr>
      </a:lvl8pPr>
      <a:lvl9pPr marL="4572000" indent="-304800" algn="l" defTabSz="1219200" rtl="0" fontAlgn="base">
        <a:spcBef>
          <a:spcPct val="20000"/>
        </a:spcBef>
        <a:spcAft>
          <a:spcPct val="0"/>
        </a:spcAft>
        <a:buClr>
          <a:srgbClr val="E60013"/>
        </a:buClr>
        <a:buFont typeface="Arial" pitchFamily="34" charset="0"/>
        <a:buChar char="»"/>
        <a:defRPr sz="1600">
          <a:solidFill>
            <a:schemeClr val="tx1"/>
          </a:solidFill>
          <a:latin typeface="+mn-lt"/>
          <a:ea typeface="+mn-ea"/>
          <a:sym typeface="Arial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6905" y="6149532"/>
            <a:ext cx="3830641" cy="263827"/>
          </a:xfrm>
          <a:custGeom>
            <a:avLst/>
            <a:gdLst>
              <a:gd name="T0" fmla="*/ 0 w 1100"/>
              <a:gd name="T1" fmla="*/ 0 h 76"/>
              <a:gd name="T2" fmla="*/ 1092 w 1100"/>
              <a:gd name="T3" fmla="*/ 0 h 76"/>
              <a:gd name="T4" fmla="*/ 1095 w 1100"/>
              <a:gd name="T5" fmla="*/ 7 h 76"/>
              <a:gd name="T6" fmla="*/ 1024 w 1100"/>
              <a:gd name="T7" fmla="*/ 69 h 76"/>
              <a:gd name="T8" fmla="*/ 1004 w 1100"/>
              <a:gd name="T9" fmla="*/ 76 h 76"/>
              <a:gd name="T10" fmla="*/ 0 w 1100"/>
              <a:gd name="T11" fmla="*/ 76 h 76"/>
              <a:gd name="T12" fmla="*/ 0 w 1100"/>
              <a:gd name="T13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00" h="76">
                <a:moveTo>
                  <a:pt x="0" y="0"/>
                </a:moveTo>
                <a:cubicBezTo>
                  <a:pt x="1092" y="0"/>
                  <a:pt x="1092" y="0"/>
                  <a:pt x="1092" y="0"/>
                </a:cubicBezTo>
                <a:cubicBezTo>
                  <a:pt x="1098" y="0"/>
                  <a:pt x="1100" y="3"/>
                  <a:pt x="1095" y="7"/>
                </a:cubicBezTo>
                <a:cubicBezTo>
                  <a:pt x="1024" y="69"/>
                  <a:pt x="1024" y="69"/>
                  <a:pt x="1024" y="69"/>
                </a:cubicBezTo>
                <a:cubicBezTo>
                  <a:pt x="1019" y="73"/>
                  <a:pt x="1010" y="76"/>
                  <a:pt x="1004" y="76"/>
                </a:cubicBezTo>
                <a:cubicBezTo>
                  <a:pt x="0" y="76"/>
                  <a:pt x="0" y="76"/>
                  <a:pt x="0" y="76"/>
                </a:cubicBezTo>
                <a:lnTo>
                  <a:pt x="0" y="0"/>
                </a:lnTo>
                <a:close/>
              </a:path>
            </a:pathLst>
          </a:custGeom>
          <a:solidFill>
            <a:srgbClr val="D3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00" tIns="60949" rIns="121900" bIns="60949" numCol="1" anchor="t" anchorCtr="0" compatLnSpc="1">
            <a:prstTxWarp prst="textNoShape">
              <a:avLst/>
            </a:prstTxWarp>
          </a:bodyPr>
          <a:lstStyle/>
          <a:p>
            <a:pPr defTabSz="1218966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27382" y="352046"/>
            <a:ext cx="9060181" cy="573935"/>
          </a:xfrm>
          <a:prstGeom prst="rect">
            <a:avLst/>
          </a:prstGeom>
        </p:spPr>
        <p:txBody>
          <a:bodyPr vert="horz" lIns="91425" tIns="45712" rIns="91425" bIns="45712" rtlCol="0" anchor="t" anchorCtr="0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27382" y="932725"/>
            <a:ext cx="11137239" cy="5193441"/>
          </a:xfrm>
          <a:prstGeom prst="rect">
            <a:avLst/>
          </a:prstGeom>
        </p:spPr>
        <p:txBody>
          <a:bodyPr vert="horz" lIns="91425" tIns="45712" rIns="91425" bIns="45712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9669784" y="349190"/>
            <a:ext cx="2546649" cy="576791"/>
            <a:chOff x="6766560" y="339502"/>
            <a:chExt cx="2397125" cy="542925"/>
          </a:xfrm>
        </p:grpSpPr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6766560" y="339502"/>
              <a:ext cx="2397125" cy="542925"/>
            </a:xfrm>
            <a:custGeom>
              <a:avLst/>
              <a:gdLst>
                <a:gd name="T0" fmla="*/ 639 w 639"/>
                <a:gd name="T1" fmla="*/ 0 h 145"/>
                <a:gd name="T2" fmla="*/ 139 w 639"/>
                <a:gd name="T3" fmla="*/ 0 h 145"/>
                <a:gd name="T4" fmla="*/ 120 w 639"/>
                <a:gd name="T5" fmla="*/ 9 h 145"/>
                <a:gd name="T6" fmla="*/ 4 w 639"/>
                <a:gd name="T7" fmla="*/ 137 h 145"/>
                <a:gd name="T8" fmla="*/ 8 w 639"/>
                <a:gd name="T9" fmla="*/ 145 h 145"/>
                <a:gd name="T10" fmla="*/ 639 w 639"/>
                <a:gd name="T11" fmla="*/ 145 h 145"/>
                <a:gd name="T12" fmla="*/ 639 w 639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9" h="145">
                  <a:moveTo>
                    <a:pt x="639" y="0"/>
                  </a:moveTo>
                  <a:cubicBezTo>
                    <a:pt x="139" y="0"/>
                    <a:pt x="139" y="0"/>
                    <a:pt x="139" y="0"/>
                  </a:cubicBezTo>
                  <a:cubicBezTo>
                    <a:pt x="132" y="0"/>
                    <a:pt x="124" y="4"/>
                    <a:pt x="120" y="9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0" y="141"/>
                    <a:pt x="2" y="145"/>
                    <a:pt x="8" y="145"/>
                  </a:cubicBezTo>
                  <a:cubicBezTo>
                    <a:pt x="639" y="145"/>
                    <a:pt x="639" y="145"/>
                    <a:pt x="639" y="145"/>
                  </a:cubicBezTo>
                  <a:lnTo>
                    <a:pt x="639" y="0"/>
                  </a:lnTo>
                  <a:close/>
                </a:path>
              </a:pathLst>
            </a:custGeom>
            <a:solidFill>
              <a:srgbClr val="E60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66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Arial"/>
                <a:ea typeface="微软雅黑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7524328" y="449832"/>
              <a:ext cx="1082676" cy="322263"/>
              <a:chOff x="8964488" y="1610692"/>
              <a:chExt cx="1082676" cy="322263"/>
            </a:xfrm>
          </p:grpSpPr>
          <p:sp>
            <p:nvSpPr>
              <p:cNvPr id="11" name="Freeform 16"/>
              <p:cNvSpPr>
                <a:spLocks/>
              </p:cNvSpPr>
              <p:nvPr/>
            </p:nvSpPr>
            <p:spPr bwMode="auto">
              <a:xfrm>
                <a:off x="8964488" y="1610692"/>
                <a:ext cx="460375" cy="319087"/>
              </a:xfrm>
              <a:custGeom>
                <a:avLst/>
                <a:gdLst>
                  <a:gd name="T0" fmla="*/ 245 w 290"/>
                  <a:gd name="T1" fmla="*/ 132 h 201"/>
                  <a:gd name="T2" fmla="*/ 250 w 290"/>
                  <a:gd name="T3" fmla="*/ 123 h 201"/>
                  <a:gd name="T4" fmla="*/ 290 w 290"/>
                  <a:gd name="T5" fmla="*/ 3 h 201"/>
                  <a:gd name="T6" fmla="*/ 227 w 290"/>
                  <a:gd name="T7" fmla="*/ 59 h 201"/>
                  <a:gd name="T8" fmla="*/ 222 w 290"/>
                  <a:gd name="T9" fmla="*/ 45 h 201"/>
                  <a:gd name="T10" fmla="*/ 219 w 290"/>
                  <a:gd name="T11" fmla="*/ 36 h 201"/>
                  <a:gd name="T12" fmla="*/ 210 w 290"/>
                  <a:gd name="T13" fmla="*/ 24 h 201"/>
                  <a:gd name="T14" fmla="*/ 189 w 290"/>
                  <a:gd name="T15" fmla="*/ 7 h 201"/>
                  <a:gd name="T16" fmla="*/ 160 w 290"/>
                  <a:gd name="T17" fmla="*/ 0 h 201"/>
                  <a:gd name="T18" fmla="*/ 130 w 290"/>
                  <a:gd name="T19" fmla="*/ 0 h 201"/>
                  <a:gd name="T20" fmla="*/ 97 w 290"/>
                  <a:gd name="T21" fmla="*/ 10 h 201"/>
                  <a:gd name="T22" fmla="*/ 64 w 290"/>
                  <a:gd name="T23" fmla="*/ 26 h 201"/>
                  <a:gd name="T24" fmla="*/ 35 w 290"/>
                  <a:gd name="T25" fmla="*/ 50 h 201"/>
                  <a:gd name="T26" fmla="*/ 14 w 290"/>
                  <a:gd name="T27" fmla="*/ 78 h 201"/>
                  <a:gd name="T28" fmla="*/ 2 w 290"/>
                  <a:gd name="T29" fmla="*/ 106 h 201"/>
                  <a:gd name="T30" fmla="*/ 0 w 290"/>
                  <a:gd name="T31" fmla="*/ 135 h 201"/>
                  <a:gd name="T32" fmla="*/ 7 w 290"/>
                  <a:gd name="T33" fmla="*/ 161 h 201"/>
                  <a:gd name="T34" fmla="*/ 23 w 290"/>
                  <a:gd name="T35" fmla="*/ 182 h 201"/>
                  <a:gd name="T36" fmla="*/ 47 w 290"/>
                  <a:gd name="T37" fmla="*/ 196 h 201"/>
                  <a:gd name="T38" fmla="*/ 73 w 290"/>
                  <a:gd name="T39" fmla="*/ 201 h 201"/>
                  <a:gd name="T40" fmla="*/ 104 w 290"/>
                  <a:gd name="T41" fmla="*/ 201 h 201"/>
                  <a:gd name="T42" fmla="*/ 137 w 290"/>
                  <a:gd name="T43" fmla="*/ 191 h 201"/>
                  <a:gd name="T44" fmla="*/ 151 w 290"/>
                  <a:gd name="T45" fmla="*/ 175 h 201"/>
                  <a:gd name="T46" fmla="*/ 125 w 290"/>
                  <a:gd name="T47" fmla="*/ 184 h 201"/>
                  <a:gd name="T48" fmla="*/ 99 w 290"/>
                  <a:gd name="T49" fmla="*/ 189 h 201"/>
                  <a:gd name="T50" fmla="*/ 75 w 290"/>
                  <a:gd name="T51" fmla="*/ 184 h 201"/>
                  <a:gd name="T52" fmla="*/ 54 w 290"/>
                  <a:gd name="T53" fmla="*/ 177 h 201"/>
                  <a:gd name="T54" fmla="*/ 38 w 290"/>
                  <a:gd name="T55" fmla="*/ 163 h 201"/>
                  <a:gd name="T56" fmla="*/ 26 w 290"/>
                  <a:gd name="T57" fmla="*/ 142 h 201"/>
                  <a:gd name="T58" fmla="*/ 26 w 290"/>
                  <a:gd name="T59" fmla="*/ 116 h 201"/>
                  <a:gd name="T60" fmla="*/ 31 w 290"/>
                  <a:gd name="T61" fmla="*/ 92 h 201"/>
                  <a:gd name="T62" fmla="*/ 45 w 290"/>
                  <a:gd name="T63" fmla="*/ 66 h 201"/>
                  <a:gd name="T64" fmla="*/ 66 w 290"/>
                  <a:gd name="T65" fmla="*/ 45 h 201"/>
                  <a:gd name="T66" fmla="*/ 92 w 290"/>
                  <a:gd name="T67" fmla="*/ 26 h 201"/>
                  <a:gd name="T68" fmla="*/ 120 w 290"/>
                  <a:gd name="T69" fmla="*/ 14 h 201"/>
                  <a:gd name="T70" fmla="*/ 149 w 290"/>
                  <a:gd name="T71" fmla="*/ 12 h 201"/>
                  <a:gd name="T72" fmla="*/ 175 w 290"/>
                  <a:gd name="T73" fmla="*/ 14 h 201"/>
                  <a:gd name="T74" fmla="*/ 196 w 290"/>
                  <a:gd name="T75" fmla="*/ 26 h 201"/>
                  <a:gd name="T76" fmla="*/ 212 w 290"/>
                  <a:gd name="T77" fmla="*/ 43 h 201"/>
                  <a:gd name="T78" fmla="*/ 217 w 290"/>
                  <a:gd name="T79" fmla="*/ 52 h 201"/>
                  <a:gd name="T80" fmla="*/ 219 w 290"/>
                  <a:gd name="T81" fmla="*/ 62 h 201"/>
                  <a:gd name="T82" fmla="*/ 222 w 290"/>
                  <a:gd name="T83" fmla="*/ 71 h 201"/>
                  <a:gd name="T84" fmla="*/ 222 w 290"/>
                  <a:gd name="T85" fmla="*/ 83 h 201"/>
                  <a:gd name="T86" fmla="*/ 219 w 290"/>
                  <a:gd name="T87" fmla="*/ 95 h 201"/>
                  <a:gd name="T88" fmla="*/ 217 w 290"/>
                  <a:gd name="T89" fmla="*/ 106 h 201"/>
                  <a:gd name="T90" fmla="*/ 212 w 290"/>
                  <a:gd name="T91" fmla="*/ 118 h 201"/>
                  <a:gd name="T92" fmla="*/ 205 w 290"/>
                  <a:gd name="T93" fmla="*/ 128 h 201"/>
                  <a:gd name="T94" fmla="*/ 198 w 290"/>
                  <a:gd name="T95" fmla="*/ 139 h 201"/>
                  <a:gd name="T96" fmla="*/ 189 w 290"/>
                  <a:gd name="T97" fmla="*/ 149 h 201"/>
                  <a:gd name="T98" fmla="*/ 186 w 290"/>
                  <a:gd name="T99" fmla="*/ 154 h 201"/>
                  <a:gd name="T100" fmla="*/ 191 w 290"/>
                  <a:gd name="T101" fmla="*/ 154 h 201"/>
                  <a:gd name="T102" fmla="*/ 196 w 290"/>
                  <a:gd name="T103" fmla="*/ 154 h 201"/>
                  <a:gd name="T104" fmla="*/ 203 w 290"/>
                  <a:gd name="T105" fmla="*/ 154 h 201"/>
                  <a:gd name="T106" fmla="*/ 205 w 290"/>
                  <a:gd name="T107" fmla="*/ 154 h 201"/>
                  <a:gd name="T108" fmla="*/ 205 w 290"/>
                  <a:gd name="T109" fmla="*/ 154 h 201"/>
                  <a:gd name="T110" fmla="*/ 208 w 290"/>
                  <a:gd name="T111" fmla="*/ 154 h 201"/>
                  <a:gd name="T112" fmla="*/ 215 w 290"/>
                  <a:gd name="T113" fmla="*/ 151 h 201"/>
                  <a:gd name="T114" fmla="*/ 227 w 290"/>
                  <a:gd name="T115" fmla="*/ 146 h 201"/>
                  <a:gd name="T116" fmla="*/ 236 w 290"/>
                  <a:gd name="T117" fmla="*/ 14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0" h="201">
                    <a:moveTo>
                      <a:pt x="238" y="139"/>
                    </a:moveTo>
                    <a:lnTo>
                      <a:pt x="238" y="139"/>
                    </a:lnTo>
                    <a:lnTo>
                      <a:pt x="241" y="137"/>
                    </a:lnTo>
                    <a:lnTo>
                      <a:pt x="241" y="135"/>
                    </a:lnTo>
                    <a:lnTo>
                      <a:pt x="243" y="135"/>
                    </a:lnTo>
                    <a:lnTo>
                      <a:pt x="245" y="132"/>
                    </a:lnTo>
                    <a:lnTo>
                      <a:pt x="245" y="130"/>
                    </a:lnTo>
                    <a:lnTo>
                      <a:pt x="248" y="130"/>
                    </a:lnTo>
                    <a:lnTo>
                      <a:pt x="248" y="128"/>
                    </a:lnTo>
                    <a:lnTo>
                      <a:pt x="250" y="125"/>
                    </a:lnTo>
                    <a:lnTo>
                      <a:pt x="250" y="125"/>
                    </a:lnTo>
                    <a:lnTo>
                      <a:pt x="250" y="123"/>
                    </a:lnTo>
                    <a:lnTo>
                      <a:pt x="253" y="121"/>
                    </a:lnTo>
                    <a:lnTo>
                      <a:pt x="253" y="118"/>
                    </a:lnTo>
                    <a:lnTo>
                      <a:pt x="253" y="118"/>
                    </a:lnTo>
                    <a:lnTo>
                      <a:pt x="255" y="116"/>
                    </a:lnTo>
                    <a:lnTo>
                      <a:pt x="255" y="113"/>
                    </a:lnTo>
                    <a:lnTo>
                      <a:pt x="290" y="3"/>
                    </a:lnTo>
                    <a:lnTo>
                      <a:pt x="248" y="3"/>
                    </a:lnTo>
                    <a:lnTo>
                      <a:pt x="227" y="69"/>
                    </a:lnTo>
                    <a:lnTo>
                      <a:pt x="227" y="66"/>
                    </a:lnTo>
                    <a:lnTo>
                      <a:pt x="227" y="64"/>
                    </a:lnTo>
                    <a:lnTo>
                      <a:pt x="227" y="62"/>
                    </a:lnTo>
                    <a:lnTo>
                      <a:pt x="227" y="59"/>
                    </a:lnTo>
                    <a:lnTo>
                      <a:pt x="227" y="57"/>
                    </a:lnTo>
                    <a:lnTo>
                      <a:pt x="227" y="55"/>
                    </a:lnTo>
                    <a:lnTo>
                      <a:pt x="224" y="52"/>
                    </a:lnTo>
                    <a:lnTo>
                      <a:pt x="224" y="50"/>
                    </a:lnTo>
                    <a:lnTo>
                      <a:pt x="224" y="47"/>
                    </a:lnTo>
                    <a:lnTo>
                      <a:pt x="222" y="45"/>
                    </a:lnTo>
                    <a:lnTo>
                      <a:pt x="222" y="43"/>
                    </a:lnTo>
                    <a:lnTo>
                      <a:pt x="222" y="40"/>
                    </a:lnTo>
                    <a:lnTo>
                      <a:pt x="219" y="40"/>
                    </a:lnTo>
                    <a:lnTo>
                      <a:pt x="219" y="38"/>
                    </a:lnTo>
                    <a:lnTo>
                      <a:pt x="219" y="38"/>
                    </a:lnTo>
                    <a:lnTo>
                      <a:pt x="219" y="36"/>
                    </a:lnTo>
                    <a:lnTo>
                      <a:pt x="217" y="36"/>
                    </a:lnTo>
                    <a:lnTo>
                      <a:pt x="217" y="33"/>
                    </a:lnTo>
                    <a:lnTo>
                      <a:pt x="217" y="33"/>
                    </a:lnTo>
                    <a:lnTo>
                      <a:pt x="215" y="31"/>
                    </a:lnTo>
                    <a:lnTo>
                      <a:pt x="212" y="29"/>
                    </a:lnTo>
                    <a:lnTo>
                      <a:pt x="210" y="24"/>
                    </a:lnTo>
                    <a:lnTo>
                      <a:pt x="208" y="22"/>
                    </a:lnTo>
                    <a:lnTo>
                      <a:pt x="203" y="19"/>
                    </a:lnTo>
                    <a:lnTo>
                      <a:pt x="201" y="14"/>
                    </a:lnTo>
                    <a:lnTo>
                      <a:pt x="196" y="12"/>
                    </a:lnTo>
                    <a:lnTo>
                      <a:pt x="191" y="10"/>
                    </a:lnTo>
                    <a:lnTo>
                      <a:pt x="189" y="7"/>
                    </a:lnTo>
                    <a:lnTo>
                      <a:pt x="184" y="7"/>
                    </a:lnTo>
                    <a:lnTo>
                      <a:pt x="179" y="5"/>
                    </a:lnTo>
                    <a:lnTo>
                      <a:pt x="175" y="3"/>
                    </a:lnTo>
                    <a:lnTo>
                      <a:pt x="170" y="3"/>
                    </a:lnTo>
                    <a:lnTo>
                      <a:pt x="165" y="0"/>
                    </a:lnTo>
                    <a:lnTo>
                      <a:pt x="160" y="0"/>
                    </a:lnTo>
                    <a:lnTo>
                      <a:pt x="156" y="0"/>
                    </a:lnTo>
                    <a:lnTo>
                      <a:pt x="151" y="0"/>
                    </a:lnTo>
                    <a:lnTo>
                      <a:pt x="144" y="0"/>
                    </a:lnTo>
                    <a:lnTo>
                      <a:pt x="139" y="0"/>
                    </a:lnTo>
                    <a:lnTo>
                      <a:pt x="134" y="0"/>
                    </a:lnTo>
                    <a:lnTo>
                      <a:pt x="130" y="0"/>
                    </a:lnTo>
                    <a:lnTo>
                      <a:pt x="123" y="0"/>
                    </a:lnTo>
                    <a:lnTo>
                      <a:pt x="118" y="3"/>
                    </a:lnTo>
                    <a:lnTo>
                      <a:pt x="113" y="3"/>
                    </a:lnTo>
                    <a:lnTo>
                      <a:pt x="106" y="5"/>
                    </a:lnTo>
                    <a:lnTo>
                      <a:pt x="101" y="7"/>
                    </a:lnTo>
                    <a:lnTo>
                      <a:pt x="97" y="10"/>
                    </a:lnTo>
                    <a:lnTo>
                      <a:pt x="90" y="12"/>
                    </a:lnTo>
                    <a:lnTo>
                      <a:pt x="85" y="14"/>
                    </a:lnTo>
                    <a:lnTo>
                      <a:pt x="80" y="17"/>
                    </a:lnTo>
                    <a:lnTo>
                      <a:pt x="73" y="19"/>
                    </a:lnTo>
                    <a:lnTo>
                      <a:pt x="68" y="22"/>
                    </a:lnTo>
                    <a:lnTo>
                      <a:pt x="64" y="26"/>
                    </a:lnTo>
                    <a:lnTo>
                      <a:pt x="59" y="29"/>
                    </a:lnTo>
                    <a:lnTo>
                      <a:pt x="54" y="33"/>
                    </a:lnTo>
                    <a:lnTo>
                      <a:pt x="49" y="38"/>
                    </a:lnTo>
                    <a:lnTo>
                      <a:pt x="45" y="40"/>
                    </a:lnTo>
                    <a:lnTo>
                      <a:pt x="40" y="45"/>
                    </a:lnTo>
                    <a:lnTo>
                      <a:pt x="35" y="50"/>
                    </a:lnTo>
                    <a:lnTo>
                      <a:pt x="31" y="55"/>
                    </a:lnTo>
                    <a:lnTo>
                      <a:pt x="28" y="59"/>
                    </a:lnTo>
                    <a:lnTo>
                      <a:pt x="23" y="64"/>
                    </a:lnTo>
                    <a:lnTo>
                      <a:pt x="21" y="69"/>
                    </a:lnTo>
                    <a:lnTo>
                      <a:pt x="19" y="73"/>
                    </a:lnTo>
                    <a:lnTo>
                      <a:pt x="14" y="78"/>
                    </a:lnTo>
                    <a:lnTo>
                      <a:pt x="12" y="83"/>
                    </a:lnTo>
                    <a:lnTo>
                      <a:pt x="9" y="88"/>
                    </a:lnTo>
                    <a:lnTo>
                      <a:pt x="7" y="92"/>
                    </a:lnTo>
                    <a:lnTo>
                      <a:pt x="7" y="97"/>
                    </a:lnTo>
                    <a:lnTo>
                      <a:pt x="5" y="102"/>
                    </a:lnTo>
                    <a:lnTo>
                      <a:pt x="2" y="106"/>
                    </a:lnTo>
                    <a:lnTo>
                      <a:pt x="2" y="111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5"/>
                    </a:lnTo>
                    <a:lnTo>
                      <a:pt x="0" y="139"/>
                    </a:lnTo>
                    <a:lnTo>
                      <a:pt x="2" y="144"/>
                    </a:lnTo>
                    <a:lnTo>
                      <a:pt x="2" y="149"/>
                    </a:lnTo>
                    <a:lnTo>
                      <a:pt x="5" y="154"/>
                    </a:lnTo>
                    <a:lnTo>
                      <a:pt x="5" y="156"/>
                    </a:lnTo>
                    <a:lnTo>
                      <a:pt x="7" y="161"/>
                    </a:lnTo>
                    <a:lnTo>
                      <a:pt x="9" y="165"/>
                    </a:lnTo>
                    <a:lnTo>
                      <a:pt x="12" y="170"/>
                    </a:lnTo>
                    <a:lnTo>
                      <a:pt x="14" y="172"/>
                    </a:lnTo>
                    <a:lnTo>
                      <a:pt x="16" y="175"/>
                    </a:lnTo>
                    <a:lnTo>
                      <a:pt x="21" y="179"/>
                    </a:lnTo>
                    <a:lnTo>
                      <a:pt x="23" y="182"/>
                    </a:lnTo>
                    <a:lnTo>
                      <a:pt x="26" y="184"/>
                    </a:lnTo>
                    <a:lnTo>
                      <a:pt x="31" y="187"/>
                    </a:lnTo>
                    <a:lnTo>
                      <a:pt x="33" y="189"/>
                    </a:lnTo>
                    <a:lnTo>
                      <a:pt x="38" y="191"/>
                    </a:lnTo>
                    <a:lnTo>
                      <a:pt x="42" y="194"/>
                    </a:lnTo>
                    <a:lnTo>
                      <a:pt x="47" y="196"/>
                    </a:lnTo>
                    <a:lnTo>
                      <a:pt x="49" y="196"/>
                    </a:lnTo>
                    <a:lnTo>
                      <a:pt x="54" y="198"/>
                    </a:lnTo>
                    <a:lnTo>
                      <a:pt x="59" y="198"/>
                    </a:lnTo>
                    <a:lnTo>
                      <a:pt x="64" y="201"/>
                    </a:lnTo>
                    <a:lnTo>
                      <a:pt x="68" y="201"/>
                    </a:lnTo>
                    <a:lnTo>
                      <a:pt x="73" y="201"/>
                    </a:lnTo>
                    <a:lnTo>
                      <a:pt x="78" y="201"/>
                    </a:lnTo>
                    <a:lnTo>
                      <a:pt x="83" y="201"/>
                    </a:lnTo>
                    <a:lnTo>
                      <a:pt x="90" y="201"/>
                    </a:lnTo>
                    <a:lnTo>
                      <a:pt x="94" y="201"/>
                    </a:lnTo>
                    <a:lnTo>
                      <a:pt x="99" y="201"/>
                    </a:lnTo>
                    <a:lnTo>
                      <a:pt x="104" y="201"/>
                    </a:lnTo>
                    <a:lnTo>
                      <a:pt x="108" y="198"/>
                    </a:lnTo>
                    <a:lnTo>
                      <a:pt x="116" y="198"/>
                    </a:lnTo>
                    <a:lnTo>
                      <a:pt x="120" y="196"/>
                    </a:lnTo>
                    <a:lnTo>
                      <a:pt x="125" y="194"/>
                    </a:lnTo>
                    <a:lnTo>
                      <a:pt x="130" y="194"/>
                    </a:lnTo>
                    <a:lnTo>
                      <a:pt x="137" y="191"/>
                    </a:lnTo>
                    <a:lnTo>
                      <a:pt x="142" y="189"/>
                    </a:lnTo>
                    <a:lnTo>
                      <a:pt x="146" y="187"/>
                    </a:lnTo>
                    <a:lnTo>
                      <a:pt x="151" y="182"/>
                    </a:lnTo>
                    <a:lnTo>
                      <a:pt x="156" y="179"/>
                    </a:lnTo>
                    <a:lnTo>
                      <a:pt x="156" y="172"/>
                    </a:lnTo>
                    <a:lnTo>
                      <a:pt x="151" y="175"/>
                    </a:lnTo>
                    <a:lnTo>
                      <a:pt x="149" y="177"/>
                    </a:lnTo>
                    <a:lnTo>
                      <a:pt x="144" y="177"/>
                    </a:lnTo>
                    <a:lnTo>
                      <a:pt x="139" y="179"/>
                    </a:lnTo>
                    <a:lnTo>
                      <a:pt x="134" y="182"/>
                    </a:lnTo>
                    <a:lnTo>
                      <a:pt x="130" y="182"/>
                    </a:lnTo>
                    <a:lnTo>
                      <a:pt x="125" y="184"/>
                    </a:lnTo>
                    <a:lnTo>
                      <a:pt x="120" y="184"/>
                    </a:lnTo>
                    <a:lnTo>
                      <a:pt x="118" y="187"/>
                    </a:lnTo>
                    <a:lnTo>
                      <a:pt x="113" y="187"/>
                    </a:lnTo>
                    <a:lnTo>
                      <a:pt x="108" y="187"/>
                    </a:lnTo>
                    <a:lnTo>
                      <a:pt x="104" y="187"/>
                    </a:lnTo>
                    <a:lnTo>
                      <a:pt x="99" y="189"/>
                    </a:lnTo>
                    <a:lnTo>
                      <a:pt x="94" y="189"/>
                    </a:lnTo>
                    <a:lnTo>
                      <a:pt x="92" y="187"/>
                    </a:lnTo>
                    <a:lnTo>
                      <a:pt x="87" y="187"/>
                    </a:lnTo>
                    <a:lnTo>
                      <a:pt x="83" y="187"/>
                    </a:lnTo>
                    <a:lnTo>
                      <a:pt x="80" y="187"/>
                    </a:lnTo>
                    <a:lnTo>
                      <a:pt x="75" y="184"/>
                    </a:lnTo>
                    <a:lnTo>
                      <a:pt x="71" y="184"/>
                    </a:lnTo>
                    <a:lnTo>
                      <a:pt x="68" y="184"/>
                    </a:lnTo>
                    <a:lnTo>
                      <a:pt x="64" y="182"/>
                    </a:lnTo>
                    <a:lnTo>
                      <a:pt x="61" y="179"/>
                    </a:lnTo>
                    <a:lnTo>
                      <a:pt x="57" y="179"/>
                    </a:lnTo>
                    <a:lnTo>
                      <a:pt x="54" y="177"/>
                    </a:lnTo>
                    <a:lnTo>
                      <a:pt x="52" y="175"/>
                    </a:lnTo>
                    <a:lnTo>
                      <a:pt x="47" y="172"/>
                    </a:lnTo>
                    <a:lnTo>
                      <a:pt x="45" y="170"/>
                    </a:lnTo>
                    <a:lnTo>
                      <a:pt x="42" y="168"/>
                    </a:lnTo>
                    <a:lnTo>
                      <a:pt x="40" y="165"/>
                    </a:lnTo>
                    <a:lnTo>
                      <a:pt x="38" y="163"/>
                    </a:lnTo>
                    <a:lnTo>
                      <a:pt x="35" y="158"/>
                    </a:lnTo>
                    <a:lnTo>
                      <a:pt x="33" y="156"/>
                    </a:lnTo>
                    <a:lnTo>
                      <a:pt x="31" y="151"/>
                    </a:lnTo>
                    <a:lnTo>
                      <a:pt x="28" y="149"/>
                    </a:lnTo>
                    <a:lnTo>
                      <a:pt x="28" y="144"/>
                    </a:lnTo>
                    <a:lnTo>
                      <a:pt x="26" y="142"/>
                    </a:lnTo>
                    <a:lnTo>
                      <a:pt x="26" y="137"/>
                    </a:lnTo>
                    <a:lnTo>
                      <a:pt x="26" y="132"/>
                    </a:lnTo>
                    <a:lnTo>
                      <a:pt x="23" y="128"/>
                    </a:lnTo>
                    <a:lnTo>
                      <a:pt x="23" y="125"/>
                    </a:lnTo>
                    <a:lnTo>
                      <a:pt x="23" y="121"/>
                    </a:lnTo>
                    <a:lnTo>
                      <a:pt x="26" y="116"/>
                    </a:lnTo>
                    <a:lnTo>
                      <a:pt x="26" y="111"/>
                    </a:lnTo>
                    <a:lnTo>
                      <a:pt x="26" y="109"/>
                    </a:lnTo>
                    <a:lnTo>
                      <a:pt x="26" y="104"/>
                    </a:lnTo>
                    <a:lnTo>
                      <a:pt x="28" y="99"/>
                    </a:lnTo>
                    <a:lnTo>
                      <a:pt x="28" y="95"/>
                    </a:lnTo>
                    <a:lnTo>
                      <a:pt x="31" y="92"/>
                    </a:lnTo>
                    <a:lnTo>
                      <a:pt x="33" y="88"/>
                    </a:lnTo>
                    <a:lnTo>
                      <a:pt x="35" y="83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2" y="71"/>
                    </a:lnTo>
                    <a:lnTo>
                      <a:pt x="45" y="66"/>
                    </a:lnTo>
                    <a:lnTo>
                      <a:pt x="47" y="62"/>
                    </a:lnTo>
                    <a:lnTo>
                      <a:pt x="52" y="59"/>
                    </a:lnTo>
                    <a:lnTo>
                      <a:pt x="54" y="55"/>
                    </a:lnTo>
                    <a:lnTo>
                      <a:pt x="59" y="52"/>
                    </a:lnTo>
                    <a:lnTo>
                      <a:pt x="61" y="47"/>
                    </a:lnTo>
                    <a:lnTo>
                      <a:pt x="66" y="45"/>
                    </a:lnTo>
                    <a:lnTo>
                      <a:pt x="71" y="40"/>
                    </a:lnTo>
                    <a:lnTo>
                      <a:pt x="73" y="38"/>
                    </a:lnTo>
                    <a:lnTo>
                      <a:pt x="78" y="36"/>
                    </a:lnTo>
                    <a:lnTo>
                      <a:pt x="83" y="31"/>
                    </a:lnTo>
                    <a:lnTo>
                      <a:pt x="87" y="29"/>
                    </a:lnTo>
                    <a:lnTo>
                      <a:pt x="92" y="26"/>
                    </a:lnTo>
                    <a:lnTo>
                      <a:pt x="97" y="24"/>
                    </a:lnTo>
                    <a:lnTo>
                      <a:pt x="101" y="22"/>
                    </a:lnTo>
                    <a:lnTo>
                      <a:pt x="106" y="19"/>
                    </a:lnTo>
                    <a:lnTo>
                      <a:pt x="111" y="19"/>
                    </a:lnTo>
                    <a:lnTo>
                      <a:pt x="116" y="17"/>
                    </a:lnTo>
                    <a:lnTo>
                      <a:pt x="120" y="14"/>
                    </a:lnTo>
                    <a:lnTo>
                      <a:pt x="125" y="14"/>
                    </a:lnTo>
                    <a:lnTo>
                      <a:pt x="130" y="14"/>
                    </a:lnTo>
                    <a:lnTo>
                      <a:pt x="134" y="12"/>
                    </a:lnTo>
                    <a:lnTo>
                      <a:pt x="139" y="12"/>
                    </a:lnTo>
                    <a:lnTo>
                      <a:pt x="144" y="12"/>
                    </a:lnTo>
                    <a:lnTo>
                      <a:pt x="149" y="12"/>
                    </a:lnTo>
                    <a:lnTo>
                      <a:pt x="153" y="12"/>
                    </a:lnTo>
                    <a:lnTo>
                      <a:pt x="158" y="12"/>
                    </a:lnTo>
                    <a:lnTo>
                      <a:pt x="163" y="12"/>
                    </a:lnTo>
                    <a:lnTo>
                      <a:pt x="168" y="14"/>
                    </a:lnTo>
                    <a:lnTo>
                      <a:pt x="170" y="14"/>
                    </a:lnTo>
                    <a:lnTo>
                      <a:pt x="175" y="14"/>
                    </a:lnTo>
                    <a:lnTo>
                      <a:pt x="179" y="17"/>
                    </a:lnTo>
                    <a:lnTo>
                      <a:pt x="182" y="19"/>
                    </a:lnTo>
                    <a:lnTo>
                      <a:pt x="186" y="19"/>
                    </a:lnTo>
                    <a:lnTo>
                      <a:pt x="191" y="22"/>
                    </a:lnTo>
                    <a:lnTo>
                      <a:pt x="193" y="24"/>
                    </a:lnTo>
                    <a:lnTo>
                      <a:pt x="196" y="26"/>
                    </a:lnTo>
                    <a:lnTo>
                      <a:pt x="201" y="29"/>
                    </a:lnTo>
                    <a:lnTo>
                      <a:pt x="203" y="31"/>
                    </a:lnTo>
                    <a:lnTo>
                      <a:pt x="205" y="36"/>
                    </a:lnTo>
                    <a:lnTo>
                      <a:pt x="208" y="38"/>
                    </a:lnTo>
                    <a:lnTo>
                      <a:pt x="210" y="40"/>
                    </a:lnTo>
                    <a:lnTo>
                      <a:pt x="212" y="43"/>
                    </a:lnTo>
                    <a:lnTo>
                      <a:pt x="212" y="45"/>
                    </a:lnTo>
                    <a:lnTo>
                      <a:pt x="212" y="45"/>
                    </a:lnTo>
                    <a:lnTo>
                      <a:pt x="215" y="47"/>
                    </a:lnTo>
                    <a:lnTo>
                      <a:pt x="215" y="47"/>
                    </a:lnTo>
                    <a:lnTo>
                      <a:pt x="215" y="50"/>
                    </a:lnTo>
                    <a:lnTo>
                      <a:pt x="217" y="52"/>
                    </a:lnTo>
                    <a:lnTo>
                      <a:pt x="217" y="52"/>
                    </a:lnTo>
                    <a:lnTo>
                      <a:pt x="217" y="55"/>
                    </a:lnTo>
                    <a:lnTo>
                      <a:pt x="217" y="57"/>
                    </a:lnTo>
                    <a:lnTo>
                      <a:pt x="219" y="57"/>
                    </a:lnTo>
                    <a:lnTo>
                      <a:pt x="219" y="59"/>
                    </a:lnTo>
                    <a:lnTo>
                      <a:pt x="219" y="62"/>
                    </a:lnTo>
                    <a:lnTo>
                      <a:pt x="219" y="64"/>
                    </a:lnTo>
                    <a:lnTo>
                      <a:pt x="219" y="64"/>
                    </a:lnTo>
                    <a:lnTo>
                      <a:pt x="219" y="66"/>
                    </a:lnTo>
                    <a:lnTo>
                      <a:pt x="219" y="69"/>
                    </a:lnTo>
                    <a:lnTo>
                      <a:pt x="219" y="69"/>
                    </a:lnTo>
                    <a:lnTo>
                      <a:pt x="222" y="71"/>
                    </a:lnTo>
                    <a:lnTo>
                      <a:pt x="222" y="73"/>
                    </a:lnTo>
                    <a:lnTo>
                      <a:pt x="222" y="76"/>
                    </a:lnTo>
                    <a:lnTo>
                      <a:pt x="222" y="76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2" y="83"/>
                    </a:lnTo>
                    <a:lnTo>
                      <a:pt x="219" y="85"/>
                    </a:lnTo>
                    <a:lnTo>
                      <a:pt x="219" y="85"/>
                    </a:lnTo>
                    <a:lnTo>
                      <a:pt x="219" y="88"/>
                    </a:lnTo>
                    <a:lnTo>
                      <a:pt x="219" y="90"/>
                    </a:lnTo>
                    <a:lnTo>
                      <a:pt x="219" y="92"/>
                    </a:lnTo>
                    <a:lnTo>
                      <a:pt x="219" y="95"/>
                    </a:lnTo>
                    <a:lnTo>
                      <a:pt x="219" y="95"/>
                    </a:lnTo>
                    <a:lnTo>
                      <a:pt x="219" y="97"/>
                    </a:lnTo>
                    <a:lnTo>
                      <a:pt x="217" y="99"/>
                    </a:lnTo>
                    <a:lnTo>
                      <a:pt x="217" y="102"/>
                    </a:lnTo>
                    <a:lnTo>
                      <a:pt x="217" y="104"/>
                    </a:lnTo>
                    <a:lnTo>
                      <a:pt x="217" y="106"/>
                    </a:lnTo>
                    <a:lnTo>
                      <a:pt x="215" y="109"/>
                    </a:lnTo>
                    <a:lnTo>
                      <a:pt x="215" y="109"/>
                    </a:lnTo>
                    <a:lnTo>
                      <a:pt x="215" y="111"/>
                    </a:lnTo>
                    <a:lnTo>
                      <a:pt x="212" y="113"/>
                    </a:lnTo>
                    <a:lnTo>
                      <a:pt x="212" y="116"/>
                    </a:lnTo>
                    <a:lnTo>
                      <a:pt x="212" y="118"/>
                    </a:lnTo>
                    <a:lnTo>
                      <a:pt x="210" y="118"/>
                    </a:lnTo>
                    <a:lnTo>
                      <a:pt x="210" y="121"/>
                    </a:lnTo>
                    <a:lnTo>
                      <a:pt x="210" y="123"/>
                    </a:lnTo>
                    <a:lnTo>
                      <a:pt x="208" y="125"/>
                    </a:lnTo>
                    <a:lnTo>
                      <a:pt x="208" y="125"/>
                    </a:lnTo>
                    <a:lnTo>
                      <a:pt x="205" y="128"/>
                    </a:lnTo>
                    <a:lnTo>
                      <a:pt x="205" y="130"/>
                    </a:lnTo>
                    <a:lnTo>
                      <a:pt x="203" y="132"/>
                    </a:lnTo>
                    <a:lnTo>
                      <a:pt x="203" y="132"/>
                    </a:lnTo>
                    <a:lnTo>
                      <a:pt x="201" y="135"/>
                    </a:lnTo>
                    <a:lnTo>
                      <a:pt x="201" y="137"/>
                    </a:lnTo>
                    <a:lnTo>
                      <a:pt x="198" y="139"/>
                    </a:lnTo>
                    <a:lnTo>
                      <a:pt x="196" y="139"/>
                    </a:lnTo>
                    <a:lnTo>
                      <a:pt x="196" y="142"/>
                    </a:lnTo>
                    <a:lnTo>
                      <a:pt x="193" y="144"/>
                    </a:lnTo>
                    <a:lnTo>
                      <a:pt x="191" y="144"/>
                    </a:lnTo>
                    <a:lnTo>
                      <a:pt x="191" y="146"/>
                    </a:lnTo>
                    <a:lnTo>
                      <a:pt x="189" y="149"/>
                    </a:lnTo>
                    <a:lnTo>
                      <a:pt x="186" y="149"/>
                    </a:lnTo>
                    <a:lnTo>
                      <a:pt x="184" y="151"/>
                    </a:lnTo>
                    <a:lnTo>
                      <a:pt x="184" y="154"/>
                    </a:lnTo>
                    <a:lnTo>
                      <a:pt x="184" y="154"/>
                    </a:lnTo>
                    <a:lnTo>
                      <a:pt x="184" y="154"/>
                    </a:lnTo>
                    <a:lnTo>
                      <a:pt x="186" y="154"/>
                    </a:lnTo>
                    <a:lnTo>
                      <a:pt x="186" y="154"/>
                    </a:lnTo>
                    <a:lnTo>
                      <a:pt x="186" y="154"/>
                    </a:lnTo>
                    <a:lnTo>
                      <a:pt x="189" y="154"/>
                    </a:lnTo>
                    <a:lnTo>
                      <a:pt x="189" y="154"/>
                    </a:lnTo>
                    <a:lnTo>
                      <a:pt x="191" y="154"/>
                    </a:lnTo>
                    <a:lnTo>
                      <a:pt x="191" y="154"/>
                    </a:lnTo>
                    <a:lnTo>
                      <a:pt x="191" y="154"/>
                    </a:lnTo>
                    <a:lnTo>
                      <a:pt x="193" y="154"/>
                    </a:lnTo>
                    <a:lnTo>
                      <a:pt x="193" y="154"/>
                    </a:lnTo>
                    <a:lnTo>
                      <a:pt x="196" y="154"/>
                    </a:lnTo>
                    <a:lnTo>
                      <a:pt x="196" y="154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198" y="154"/>
                    </a:lnTo>
                    <a:lnTo>
                      <a:pt x="201" y="154"/>
                    </a:lnTo>
                    <a:lnTo>
                      <a:pt x="201" y="154"/>
                    </a:lnTo>
                    <a:lnTo>
                      <a:pt x="201" y="154"/>
                    </a:lnTo>
                    <a:lnTo>
                      <a:pt x="203" y="154"/>
                    </a:lnTo>
                    <a:lnTo>
                      <a:pt x="203" y="154"/>
                    </a:lnTo>
                    <a:lnTo>
                      <a:pt x="203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10" y="154"/>
                    </a:lnTo>
                    <a:lnTo>
                      <a:pt x="210" y="154"/>
                    </a:lnTo>
                    <a:lnTo>
                      <a:pt x="212" y="154"/>
                    </a:lnTo>
                    <a:lnTo>
                      <a:pt x="215" y="151"/>
                    </a:lnTo>
                    <a:lnTo>
                      <a:pt x="217" y="151"/>
                    </a:lnTo>
                    <a:lnTo>
                      <a:pt x="219" y="151"/>
                    </a:lnTo>
                    <a:lnTo>
                      <a:pt x="222" y="151"/>
                    </a:lnTo>
                    <a:lnTo>
                      <a:pt x="222" y="149"/>
                    </a:lnTo>
                    <a:lnTo>
                      <a:pt x="224" y="149"/>
                    </a:lnTo>
                    <a:lnTo>
                      <a:pt x="227" y="146"/>
                    </a:lnTo>
                    <a:lnTo>
                      <a:pt x="229" y="146"/>
                    </a:lnTo>
                    <a:lnTo>
                      <a:pt x="229" y="146"/>
                    </a:lnTo>
                    <a:lnTo>
                      <a:pt x="231" y="144"/>
                    </a:lnTo>
                    <a:lnTo>
                      <a:pt x="234" y="144"/>
                    </a:lnTo>
                    <a:lnTo>
                      <a:pt x="234" y="142"/>
                    </a:lnTo>
                    <a:lnTo>
                      <a:pt x="236" y="142"/>
                    </a:lnTo>
                    <a:lnTo>
                      <a:pt x="238" y="1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9383588" y="1888505"/>
                <a:ext cx="38100" cy="44450"/>
              </a:xfrm>
              <a:custGeom>
                <a:avLst/>
                <a:gdLst>
                  <a:gd name="T0" fmla="*/ 19 w 24"/>
                  <a:gd name="T1" fmla="*/ 12 h 28"/>
                  <a:gd name="T2" fmla="*/ 5 w 24"/>
                  <a:gd name="T3" fmla="*/ 12 h 28"/>
                  <a:gd name="T4" fmla="*/ 5 w 24"/>
                  <a:gd name="T5" fmla="*/ 0 h 28"/>
                  <a:gd name="T6" fmla="*/ 0 w 24"/>
                  <a:gd name="T7" fmla="*/ 0 h 28"/>
                  <a:gd name="T8" fmla="*/ 0 w 24"/>
                  <a:gd name="T9" fmla="*/ 28 h 28"/>
                  <a:gd name="T10" fmla="*/ 5 w 24"/>
                  <a:gd name="T11" fmla="*/ 28 h 28"/>
                  <a:gd name="T12" fmla="*/ 5 w 24"/>
                  <a:gd name="T13" fmla="*/ 14 h 28"/>
                  <a:gd name="T14" fmla="*/ 19 w 24"/>
                  <a:gd name="T15" fmla="*/ 14 h 28"/>
                  <a:gd name="T16" fmla="*/ 19 w 24"/>
                  <a:gd name="T17" fmla="*/ 28 h 28"/>
                  <a:gd name="T18" fmla="*/ 24 w 24"/>
                  <a:gd name="T19" fmla="*/ 28 h 28"/>
                  <a:gd name="T20" fmla="*/ 24 w 24"/>
                  <a:gd name="T21" fmla="*/ 0 h 28"/>
                  <a:gd name="T22" fmla="*/ 19 w 24"/>
                  <a:gd name="T23" fmla="*/ 0 h 28"/>
                  <a:gd name="T24" fmla="*/ 19 w 24"/>
                  <a:gd name="T25" fmla="*/ 1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28">
                    <a:moveTo>
                      <a:pt x="19" y="12"/>
                    </a:moveTo>
                    <a:lnTo>
                      <a:pt x="5" y="12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5" y="28"/>
                    </a:lnTo>
                    <a:lnTo>
                      <a:pt x="5" y="14"/>
                    </a:lnTo>
                    <a:lnTo>
                      <a:pt x="19" y="14"/>
                    </a:lnTo>
                    <a:lnTo>
                      <a:pt x="19" y="28"/>
                    </a:lnTo>
                    <a:lnTo>
                      <a:pt x="24" y="28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3" name="Freeform 18"/>
              <p:cNvSpPr>
                <a:spLocks/>
              </p:cNvSpPr>
              <p:nvPr/>
            </p:nvSpPr>
            <p:spPr bwMode="auto">
              <a:xfrm>
                <a:off x="9432801" y="1888505"/>
                <a:ext cx="33338" cy="44450"/>
              </a:xfrm>
              <a:custGeom>
                <a:avLst/>
                <a:gdLst>
                  <a:gd name="T0" fmla="*/ 19 w 21"/>
                  <a:gd name="T1" fmla="*/ 21 h 28"/>
                  <a:gd name="T2" fmla="*/ 2 w 21"/>
                  <a:gd name="T3" fmla="*/ 0 h 28"/>
                  <a:gd name="T4" fmla="*/ 0 w 21"/>
                  <a:gd name="T5" fmla="*/ 0 h 28"/>
                  <a:gd name="T6" fmla="*/ 0 w 21"/>
                  <a:gd name="T7" fmla="*/ 28 h 28"/>
                  <a:gd name="T8" fmla="*/ 2 w 21"/>
                  <a:gd name="T9" fmla="*/ 28 h 28"/>
                  <a:gd name="T10" fmla="*/ 2 w 21"/>
                  <a:gd name="T11" fmla="*/ 4 h 28"/>
                  <a:gd name="T12" fmla="*/ 17 w 21"/>
                  <a:gd name="T13" fmla="*/ 28 h 28"/>
                  <a:gd name="T14" fmla="*/ 21 w 21"/>
                  <a:gd name="T15" fmla="*/ 28 h 28"/>
                  <a:gd name="T16" fmla="*/ 21 w 21"/>
                  <a:gd name="T17" fmla="*/ 0 h 28"/>
                  <a:gd name="T18" fmla="*/ 19 w 21"/>
                  <a:gd name="T19" fmla="*/ 0 h 28"/>
                  <a:gd name="T20" fmla="*/ 19 w 21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8">
                    <a:moveTo>
                      <a:pt x="19" y="2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2" y="28"/>
                    </a:lnTo>
                    <a:lnTo>
                      <a:pt x="2" y="4"/>
                    </a:lnTo>
                    <a:lnTo>
                      <a:pt x="17" y="28"/>
                    </a:lnTo>
                    <a:lnTo>
                      <a:pt x="21" y="28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4" name="Freeform 19"/>
              <p:cNvSpPr>
                <a:spLocks/>
              </p:cNvSpPr>
              <p:nvPr/>
            </p:nvSpPr>
            <p:spPr bwMode="auto">
              <a:xfrm>
                <a:off x="9297863" y="1888505"/>
                <a:ext cx="33338" cy="44450"/>
              </a:xfrm>
              <a:custGeom>
                <a:avLst/>
                <a:gdLst>
                  <a:gd name="T0" fmla="*/ 5 w 21"/>
                  <a:gd name="T1" fmla="*/ 14 h 28"/>
                  <a:gd name="T2" fmla="*/ 19 w 21"/>
                  <a:gd name="T3" fmla="*/ 14 h 28"/>
                  <a:gd name="T4" fmla="*/ 19 w 21"/>
                  <a:gd name="T5" fmla="*/ 12 h 28"/>
                  <a:gd name="T6" fmla="*/ 5 w 21"/>
                  <a:gd name="T7" fmla="*/ 12 h 28"/>
                  <a:gd name="T8" fmla="*/ 5 w 21"/>
                  <a:gd name="T9" fmla="*/ 2 h 28"/>
                  <a:gd name="T10" fmla="*/ 21 w 21"/>
                  <a:gd name="T11" fmla="*/ 2 h 28"/>
                  <a:gd name="T12" fmla="*/ 21 w 21"/>
                  <a:gd name="T13" fmla="*/ 0 h 28"/>
                  <a:gd name="T14" fmla="*/ 0 w 21"/>
                  <a:gd name="T15" fmla="*/ 0 h 28"/>
                  <a:gd name="T16" fmla="*/ 0 w 21"/>
                  <a:gd name="T17" fmla="*/ 28 h 28"/>
                  <a:gd name="T18" fmla="*/ 21 w 21"/>
                  <a:gd name="T19" fmla="*/ 28 h 28"/>
                  <a:gd name="T20" fmla="*/ 21 w 21"/>
                  <a:gd name="T21" fmla="*/ 23 h 28"/>
                  <a:gd name="T22" fmla="*/ 5 w 21"/>
                  <a:gd name="T23" fmla="*/ 23 h 28"/>
                  <a:gd name="T24" fmla="*/ 5 w 21"/>
                  <a:gd name="T25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8">
                    <a:moveTo>
                      <a:pt x="5" y="14"/>
                    </a:moveTo>
                    <a:lnTo>
                      <a:pt x="19" y="14"/>
                    </a:lnTo>
                    <a:lnTo>
                      <a:pt x="19" y="12"/>
                    </a:lnTo>
                    <a:lnTo>
                      <a:pt x="5" y="12"/>
                    </a:lnTo>
                    <a:lnTo>
                      <a:pt x="5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21" y="28"/>
                    </a:lnTo>
                    <a:lnTo>
                      <a:pt x="21" y="23"/>
                    </a:lnTo>
                    <a:lnTo>
                      <a:pt x="5" y="23"/>
                    </a:lnTo>
                    <a:lnTo>
                      <a:pt x="5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5" name="Freeform 20"/>
              <p:cNvSpPr>
                <a:spLocks/>
              </p:cNvSpPr>
              <p:nvPr/>
            </p:nvSpPr>
            <p:spPr bwMode="auto">
              <a:xfrm>
                <a:off x="9339138" y="1883742"/>
                <a:ext cx="38100" cy="49212"/>
              </a:xfrm>
              <a:custGeom>
                <a:avLst/>
                <a:gdLst>
                  <a:gd name="T0" fmla="*/ 19 w 24"/>
                  <a:gd name="T1" fmla="*/ 24 h 31"/>
                  <a:gd name="T2" fmla="*/ 19 w 24"/>
                  <a:gd name="T3" fmla="*/ 24 h 31"/>
                  <a:gd name="T4" fmla="*/ 17 w 24"/>
                  <a:gd name="T5" fmla="*/ 26 h 31"/>
                  <a:gd name="T6" fmla="*/ 14 w 24"/>
                  <a:gd name="T7" fmla="*/ 26 h 31"/>
                  <a:gd name="T8" fmla="*/ 14 w 24"/>
                  <a:gd name="T9" fmla="*/ 29 h 31"/>
                  <a:gd name="T10" fmla="*/ 12 w 24"/>
                  <a:gd name="T11" fmla="*/ 29 h 31"/>
                  <a:gd name="T12" fmla="*/ 9 w 24"/>
                  <a:gd name="T13" fmla="*/ 26 h 31"/>
                  <a:gd name="T14" fmla="*/ 7 w 24"/>
                  <a:gd name="T15" fmla="*/ 26 h 31"/>
                  <a:gd name="T16" fmla="*/ 7 w 24"/>
                  <a:gd name="T17" fmla="*/ 24 h 31"/>
                  <a:gd name="T18" fmla="*/ 5 w 24"/>
                  <a:gd name="T19" fmla="*/ 24 h 31"/>
                  <a:gd name="T20" fmla="*/ 5 w 24"/>
                  <a:gd name="T21" fmla="*/ 22 h 31"/>
                  <a:gd name="T22" fmla="*/ 2 w 24"/>
                  <a:gd name="T23" fmla="*/ 19 h 31"/>
                  <a:gd name="T24" fmla="*/ 2 w 24"/>
                  <a:gd name="T25" fmla="*/ 17 h 31"/>
                  <a:gd name="T26" fmla="*/ 2 w 24"/>
                  <a:gd name="T27" fmla="*/ 15 h 31"/>
                  <a:gd name="T28" fmla="*/ 2 w 24"/>
                  <a:gd name="T29" fmla="*/ 12 h 31"/>
                  <a:gd name="T30" fmla="*/ 5 w 24"/>
                  <a:gd name="T31" fmla="*/ 10 h 31"/>
                  <a:gd name="T32" fmla="*/ 5 w 24"/>
                  <a:gd name="T33" fmla="*/ 10 h 31"/>
                  <a:gd name="T34" fmla="*/ 7 w 24"/>
                  <a:gd name="T35" fmla="*/ 7 h 31"/>
                  <a:gd name="T36" fmla="*/ 7 w 24"/>
                  <a:gd name="T37" fmla="*/ 5 h 31"/>
                  <a:gd name="T38" fmla="*/ 9 w 24"/>
                  <a:gd name="T39" fmla="*/ 5 h 31"/>
                  <a:gd name="T40" fmla="*/ 12 w 24"/>
                  <a:gd name="T41" fmla="*/ 5 h 31"/>
                  <a:gd name="T42" fmla="*/ 14 w 24"/>
                  <a:gd name="T43" fmla="*/ 5 h 31"/>
                  <a:gd name="T44" fmla="*/ 17 w 24"/>
                  <a:gd name="T45" fmla="*/ 5 h 31"/>
                  <a:gd name="T46" fmla="*/ 17 w 24"/>
                  <a:gd name="T47" fmla="*/ 5 h 31"/>
                  <a:gd name="T48" fmla="*/ 17 w 24"/>
                  <a:gd name="T49" fmla="*/ 7 h 31"/>
                  <a:gd name="T50" fmla="*/ 19 w 24"/>
                  <a:gd name="T51" fmla="*/ 7 h 31"/>
                  <a:gd name="T52" fmla="*/ 19 w 24"/>
                  <a:gd name="T53" fmla="*/ 10 h 31"/>
                  <a:gd name="T54" fmla="*/ 24 w 24"/>
                  <a:gd name="T55" fmla="*/ 10 h 31"/>
                  <a:gd name="T56" fmla="*/ 24 w 24"/>
                  <a:gd name="T57" fmla="*/ 7 h 31"/>
                  <a:gd name="T58" fmla="*/ 24 w 24"/>
                  <a:gd name="T59" fmla="*/ 7 h 31"/>
                  <a:gd name="T60" fmla="*/ 21 w 24"/>
                  <a:gd name="T61" fmla="*/ 5 h 31"/>
                  <a:gd name="T62" fmla="*/ 19 w 24"/>
                  <a:gd name="T63" fmla="*/ 3 h 31"/>
                  <a:gd name="T64" fmla="*/ 17 w 24"/>
                  <a:gd name="T65" fmla="*/ 3 h 31"/>
                  <a:gd name="T66" fmla="*/ 14 w 24"/>
                  <a:gd name="T67" fmla="*/ 0 h 31"/>
                  <a:gd name="T68" fmla="*/ 12 w 24"/>
                  <a:gd name="T69" fmla="*/ 0 h 31"/>
                  <a:gd name="T70" fmla="*/ 7 w 24"/>
                  <a:gd name="T71" fmla="*/ 3 h 31"/>
                  <a:gd name="T72" fmla="*/ 5 w 24"/>
                  <a:gd name="T73" fmla="*/ 3 h 31"/>
                  <a:gd name="T74" fmla="*/ 5 w 24"/>
                  <a:gd name="T75" fmla="*/ 5 h 31"/>
                  <a:gd name="T76" fmla="*/ 2 w 24"/>
                  <a:gd name="T77" fmla="*/ 7 h 31"/>
                  <a:gd name="T78" fmla="*/ 0 w 24"/>
                  <a:gd name="T79" fmla="*/ 10 h 31"/>
                  <a:gd name="T80" fmla="*/ 0 w 24"/>
                  <a:gd name="T81" fmla="*/ 12 h 31"/>
                  <a:gd name="T82" fmla="*/ 0 w 24"/>
                  <a:gd name="T83" fmla="*/ 15 h 31"/>
                  <a:gd name="T84" fmla="*/ 0 w 24"/>
                  <a:gd name="T85" fmla="*/ 17 h 31"/>
                  <a:gd name="T86" fmla="*/ 0 w 24"/>
                  <a:gd name="T87" fmla="*/ 22 h 31"/>
                  <a:gd name="T88" fmla="*/ 0 w 24"/>
                  <a:gd name="T89" fmla="*/ 24 h 31"/>
                  <a:gd name="T90" fmla="*/ 2 w 24"/>
                  <a:gd name="T91" fmla="*/ 26 h 31"/>
                  <a:gd name="T92" fmla="*/ 5 w 24"/>
                  <a:gd name="T93" fmla="*/ 29 h 31"/>
                  <a:gd name="T94" fmla="*/ 5 w 24"/>
                  <a:gd name="T95" fmla="*/ 29 h 31"/>
                  <a:gd name="T96" fmla="*/ 7 w 24"/>
                  <a:gd name="T97" fmla="*/ 29 h 31"/>
                  <a:gd name="T98" fmla="*/ 9 w 24"/>
                  <a:gd name="T99" fmla="*/ 31 h 31"/>
                  <a:gd name="T100" fmla="*/ 12 w 24"/>
                  <a:gd name="T101" fmla="*/ 31 h 31"/>
                  <a:gd name="T102" fmla="*/ 17 w 24"/>
                  <a:gd name="T103" fmla="*/ 31 h 31"/>
                  <a:gd name="T104" fmla="*/ 17 w 24"/>
                  <a:gd name="T105" fmla="*/ 31 h 31"/>
                  <a:gd name="T106" fmla="*/ 19 w 24"/>
                  <a:gd name="T107" fmla="*/ 29 h 31"/>
                  <a:gd name="T108" fmla="*/ 19 w 24"/>
                  <a:gd name="T109" fmla="*/ 29 h 31"/>
                  <a:gd name="T110" fmla="*/ 21 w 24"/>
                  <a:gd name="T111" fmla="*/ 26 h 31"/>
                  <a:gd name="T112" fmla="*/ 24 w 24"/>
                  <a:gd name="T113" fmla="*/ 24 h 31"/>
                  <a:gd name="T114" fmla="*/ 21 w 24"/>
                  <a:gd name="T115" fmla="*/ 2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4" h="31">
                    <a:moveTo>
                      <a:pt x="21" y="22"/>
                    </a:moveTo>
                    <a:lnTo>
                      <a:pt x="21" y="22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9" y="29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21" y="29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1" y="22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6" name="Freeform 21"/>
              <p:cNvSpPr>
                <a:spLocks noEditPoints="1"/>
              </p:cNvSpPr>
              <p:nvPr/>
            </p:nvSpPr>
            <p:spPr bwMode="auto">
              <a:xfrm>
                <a:off x="9042276" y="1674192"/>
                <a:ext cx="222250" cy="180975"/>
              </a:xfrm>
              <a:custGeom>
                <a:avLst/>
                <a:gdLst>
                  <a:gd name="T0" fmla="*/ 140 w 140"/>
                  <a:gd name="T1" fmla="*/ 38 h 114"/>
                  <a:gd name="T2" fmla="*/ 140 w 140"/>
                  <a:gd name="T3" fmla="*/ 29 h 114"/>
                  <a:gd name="T4" fmla="*/ 137 w 140"/>
                  <a:gd name="T5" fmla="*/ 19 h 114"/>
                  <a:gd name="T6" fmla="*/ 130 w 140"/>
                  <a:gd name="T7" fmla="*/ 10 h 114"/>
                  <a:gd name="T8" fmla="*/ 123 w 140"/>
                  <a:gd name="T9" fmla="*/ 5 h 114"/>
                  <a:gd name="T10" fmla="*/ 109 w 140"/>
                  <a:gd name="T11" fmla="*/ 3 h 114"/>
                  <a:gd name="T12" fmla="*/ 83 w 140"/>
                  <a:gd name="T13" fmla="*/ 0 h 114"/>
                  <a:gd name="T14" fmla="*/ 67 w 140"/>
                  <a:gd name="T15" fmla="*/ 3 h 114"/>
                  <a:gd name="T16" fmla="*/ 57 w 140"/>
                  <a:gd name="T17" fmla="*/ 5 h 114"/>
                  <a:gd name="T18" fmla="*/ 48 w 140"/>
                  <a:gd name="T19" fmla="*/ 7 h 114"/>
                  <a:gd name="T20" fmla="*/ 34 w 140"/>
                  <a:gd name="T21" fmla="*/ 19 h 114"/>
                  <a:gd name="T22" fmla="*/ 24 w 140"/>
                  <a:gd name="T23" fmla="*/ 29 h 114"/>
                  <a:gd name="T24" fmla="*/ 62 w 140"/>
                  <a:gd name="T25" fmla="*/ 36 h 114"/>
                  <a:gd name="T26" fmla="*/ 69 w 140"/>
                  <a:gd name="T27" fmla="*/ 31 h 114"/>
                  <a:gd name="T28" fmla="*/ 76 w 140"/>
                  <a:gd name="T29" fmla="*/ 26 h 114"/>
                  <a:gd name="T30" fmla="*/ 85 w 140"/>
                  <a:gd name="T31" fmla="*/ 26 h 114"/>
                  <a:gd name="T32" fmla="*/ 95 w 140"/>
                  <a:gd name="T33" fmla="*/ 29 h 114"/>
                  <a:gd name="T34" fmla="*/ 97 w 140"/>
                  <a:gd name="T35" fmla="*/ 33 h 114"/>
                  <a:gd name="T36" fmla="*/ 95 w 140"/>
                  <a:gd name="T37" fmla="*/ 38 h 114"/>
                  <a:gd name="T38" fmla="*/ 85 w 140"/>
                  <a:gd name="T39" fmla="*/ 43 h 114"/>
                  <a:gd name="T40" fmla="*/ 74 w 140"/>
                  <a:gd name="T41" fmla="*/ 45 h 114"/>
                  <a:gd name="T42" fmla="*/ 55 w 140"/>
                  <a:gd name="T43" fmla="*/ 50 h 114"/>
                  <a:gd name="T44" fmla="*/ 36 w 140"/>
                  <a:gd name="T45" fmla="*/ 55 h 114"/>
                  <a:gd name="T46" fmla="*/ 19 w 140"/>
                  <a:gd name="T47" fmla="*/ 59 h 114"/>
                  <a:gd name="T48" fmla="*/ 10 w 140"/>
                  <a:gd name="T49" fmla="*/ 69 h 114"/>
                  <a:gd name="T50" fmla="*/ 3 w 140"/>
                  <a:gd name="T51" fmla="*/ 78 h 114"/>
                  <a:gd name="T52" fmla="*/ 0 w 140"/>
                  <a:gd name="T53" fmla="*/ 88 h 114"/>
                  <a:gd name="T54" fmla="*/ 0 w 140"/>
                  <a:gd name="T55" fmla="*/ 92 h 114"/>
                  <a:gd name="T56" fmla="*/ 3 w 140"/>
                  <a:gd name="T57" fmla="*/ 102 h 114"/>
                  <a:gd name="T58" fmla="*/ 10 w 140"/>
                  <a:gd name="T59" fmla="*/ 109 h 114"/>
                  <a:gd name="T60" fmla="*/ 15 w 140"/>
                  <a:gd name="T61" fmla="*/ 111 h 114"/>
                  <a:gd name="T62" fmla="*/ 22 w 140"/>
                  <a:gd name="T63" fmla="*/ 114 h 114"/>
                  <a:gd name="T64" fmla="*/ 31 w 140"/>
                  <a:gd name="T65" fmla="*/ 114 h 114"/>
                  <a:gd name="T66" fmla="*/ 45 w 140"/>
                  <a:gd name="T67" fmla="*/ 114 h 114"/>
                  <a:gd name="T68" fmla="*/ 57 w 140"/>
                  <a:gd name="T69" fmla="*/ 111 h 114"/>
                  <a:gd name="T70" fmla="*/ 67 w 140"/>
                  <a:gd name="T71" fmla="*/ 106 h 114"/>
                  <a:gd name="T72" fmla="*/ 76 w 140"/>
                  <a:gd name="T73" fmla="*/ 99 h 114"/>
                  <a:gd name="T74" fmla="*/ 78 w 140"/>
                  <a:gd name="T75" fmla="*/ 102 h 114"/>
                  <a:gd name="T76" fmla="*/ 78 w 140"/>
                  <a:gd name="T77" fmla="*/ 111 h 114"/>
                  <a:gd name="T78" fmla="*/ 119 w 140"/>
                  <a:gd name="T79" fmla="*/ 111 h 114"/>
                  <a:gd name="T80" fmla="*/ 119 w 140"/>
                  <a:gd name="T81" fmla="*/ 104 h 114"/>
                  <a:gd name="T82" fmla="*/ 126 w 140"/>
                  <a:gd name="T83" fmla="*/ 85 h 114"/>
                  <a:gd name="T84" fmla="*/ 135 w 140"/>
                  <a:gd name="T85" fmla="*/ 52 h 114"/>
                  <a:gd name="T86" fmla="*/ 83 w 140"/>
                  <a:gd name="T87" fmla="*/ 76 h 114"/>
                  <a:gd name="T88" fmla="*/ 78 w 140"/>
                  <a:gd name="T89" fmla="*/ 81 h 114"/>
                  <a:gd name="T90" fmla="*/ 74 w 140"/>
                  <a:gd name="T91" fmla="*/ 85 h 114"/>
                  <a:gd name="T92" fmla="*/ 67 w 140"/>
                  <a:gd name="T93" fmla="*/ 88 h 114"/>
                  <a:gd name="T94" fmla="*/ 55 w 140"/>
                  <a:gd name="T95" fmla="*/ 90 h 114"/>
                  <a:gd name="T96" fmla="*/ 48 w 140"/>
                  <a:gd name="T97" fmla="*/ 90 h 114"/>
                  <a:gd name="T98" fmla="*/ 45 w 140"/>
                  <a:gd name="T99" fmla="*/ 88 h 114"/>
                  <a:gd name="T100" fmla="*/ 45 w 140"/>
                  <a:gd name="T101" fmla="*/ 83 h 114"/>
                  <a:gd name="T102" fmla="*/ 45 w 140"/>
                  <a:gd name="T103" fmla="*/ 78 h 114"/>
                  <a:gd name="T104" fmla="*/ 48 w 140"/>
                  <a:gd name="T105" fmla="*/ 73 h 114"/>
                  <a:gd name="T106" fmla="*/ 57 w 140"/>
                  <a:gd name="T107" fmla="*/ 69 h 114"/>
                  <a:gd name="T108" fmla="*/ 69 w 140"/>
                  <a:gd name="T109" fmla="*/ 66 h 114"/>
                  <a:gd name="T110" fmla="*/ 90 w 140"/>
                  <a:gd name="T111" fmla="*/ 59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0" h="114">
                    <a:moveTo>
                      <a:pt x="135" y="50"/>
                    </a:moveTo>
                    <a:lnTo>
                      <a:pt x="137" y="48"/>
                    </a:lnTo>
                    <a:lnTo>
                      <a:pt x="137" y="45"/>
                    </a:lnTo>
                    <a:lnTo>
                      <a:pt x="140" y="43"/>
                    </a:lnTo>
                    <a:lnTo>
                      <a:pt x="140" y="40"/>
                    </a:lnTo>
                    <a:lnTo>
                      <a:pt x="140" y="40"/>
                    </a:lnTo>
                    <a:lnTo>
                      <a:pt x="140" y="38"/>
                    </a:lnTo>
                    <a:lnTo>
                      <a:pt x="140" y="38"/>
                    </a:lnTo>
                    <a:lnTo>
                      <a:pt x="140" y="36"/>
                    </a:lnTo>
                    <a:lnTo>
                      <a:pt x="140" y="36"/>
                    </a:lnTo>
                    <a:lnTo>
                      <a:pt x="140" y="36"/>
                    </a:lnTo>
                    <a:lnTo>
                      <a:pt x="140" y="33"/>
                    </a:lnTo>
                    <a:lnTo>
                      <a:pt x="140" y="33"/>
                    </a:lnTo>
                    <a:lnTo>
                      <a:pt x="140" y="31"/>
                    </a:lnTo>
                    <a:lnTo>
                      <a:pt x="140" y="31"/>
                    </a:lnTo>
                    <a:lnTo>
                      <a:pt x="140" y="29"/>
                    </a:lnTo>
                    <a:lnTo>
                      <a:pt x="140" y="26"/>
                    </a:lnTo>
                    <a:lnTo>
                      <a:pt x="140" y="26"/>
                    </a:lnTo>
                    <a:lnTo>
                      <a:pt x="140" y="24"/>
                    </a:lnTo>
                    <a:lnTo>
                      <a:pt x="140" y="24"/>
                    </a:lnTo>
                    <a:lnTo>
                      <a:pt x="140" y="22"/>
                    </a:lnTo>
                    <a:lnTo>
                      <a:pt x="137" y="22"/>
                    </a:lnTo>
                    <a:lnTo>
                      <a:pt x="137" y="19"/>
                    </a:lnTo>
                    <a:lnTo>
                      <a:pt x="137" y="19"/>
                    </a:lnTo>
                    <a:lnTo>
                      <a:pt x="137" y="17"/>
                    </a:lnTo>
                    <a:lnTo>
                      <a:pt x="135" y="17"/>
                    </a:lnTo>
                    <a:lnTo>
                      <a:pt x="135" y="15"/>
                    </a:lnTo>
                    <a:lnTo>
                      <a:pt x="135" y="15"/>
                    </a:lnTo>
                    <a:lnTo>
                      <a:pt x="135" y="12"/>
                    </a:lnTo>
                    <a:lnTo>
                      <a:pt x="133" y="12"/>
                    </a:lnTo>
                    <a:lnTo>
                      <a:pt x="133" y="12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6" y="7"/>
                    </a:lnTo>
                    <a:lnTo>
                      <a:pt x="126" y="5"/>
                    </a:lnTo>
                    <a:lnTo>
                      <a:pt x="123" y="5"/>
                    </a:lnTo>
                    <a:lnTo>
                      <a:pt x="123" y="5"/>
                    </a:lnTo>
                    <a:lnTo>
                      <a:pt x="121" y="5"/>
                    </a:lnTo>
                    <a:lnTo>
                      <a:pt x="121" y="3"/>
                    </a:lnTo>
                    <a:lnTo>
                      <a:pt x="119" y="3"/>
                    </a:lnTo>
                    <a:lnTo>
                      <a:pt x="119" y="3"/>
                    </a:lnTo>
                    <a:lnTo>
                      <a:pt x="116" y="3"/>
                    </a:lnTo>
                    <a:lnTo>
                      <a:pt x="114" y="3"/>
                    </a:lnTo>
                    <a:lnTo>
                      <a:pt x="111" y="3"/>
                    </a:lnTo>
                    <a:lnTo>
                      <a:pt x="109" y="3"/>
                    </a:lnTo>
                    <a:lnTo>
                      <a:pt x="107" y="3"/>
                    </a:lnTo>
                    <a:lnTo>
                      <a:pt x="102" y="0"/>
                    </a:lnTo>
                    <a:lnTo>
                      <a:pt x="100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3"/>
                    </a:lnTo>
                    <a:lnTo>
                      <a:pt x="69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59" y="3"/>
                    </a:lnTo>
                    <a:lnTo>
                      <a:pt x="59" y="5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2" y="5"/>
                    </a:lnTo>
                    <a:lnTo>
                      <a:pt x="52" y="7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5" y="10"/>
                    </a:lnTo>
                    <a:lnTo>
                      <a:pt x="43" y="10"/>
                    </a:lnTo>
                    <a:lnTo>
                      <a:pt x="41" y="12"/>
                    </a:lnTo>
                    <a:lnTo>
                      <a:pt x="41" y="12"/>
                    </a:lnTo>
                    <a:lnTo>
                      <a:pt x="38" y="15"/>
                    </a:lnTo>
                    <a:lnTo>
                      <a:pt x="36" y="17"/>
                    </a:lnTo>
                    <a:lnTo>
                      <a:pt x="34" y="17"/>
                    </a:lnTo>
                    <a:lnTo>
                      <a:pt x="34" y="19"/>
                    </a:lnTo>
                    <a:lnTo>
                      <a:pt x="31" y="19"/>
                    </a:lnTo>
                    <a:lnTo>
                      <a:pt x="29" y="22"/>
                    </a:lnTo>
                    <a:lnTo>
                      <a:pt x="29" y="24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2" y="31"/>
                    </a:lnTo>
                    <a:lnTo>
                      <a:pt x="22" y="31"/>
                    </a:lnTo>
                    <a:lnTo>
                      <a:pt x="22" y="33"/>
                    </a:lnTo>
                    <a:lnTo>
                      <a:pt x="19" y="33"/>
                    </a:lnTo>
                    <a:lnTo>
                      <a:pt x="59" y="38"/>
                    </a:lnTo>
                    <a:lnTo>
                      <a:pt x="62" y="3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4" y="33"/>
                    </a:lnTo>
                    <a:lnTo>
                      <a:pt x="64" y="33"/>
                    </a:lnTo>
                    <a:lnTo>
                      <a:pt x="64" y="33"/>
                    </a:lnTo>
                    <a:lnTo>
                      <a:pt x="67" y="31"/>
                    </a:lnTo>
                    <a:lnTo>
                      <a:pt x="67" y="31"/>
                    </a:lnTo>
                    <a:lnTo>
                      <a:pt x="67" y="31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69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4" y="29"/>
                    </a:lnTo>
                    <a:lnTo>
                      <a:pt x="74" y="29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6"/>
                    </a:lnTo>
                    <a:lnTo>
                      <a:pt x="78" y="26"/>
                    </a:lnTo>
                    <a:lnTo>
                      <a:pt x="81" y="26"/>
                    </a:lnTo>
                    <a:lnTo>
                      <a:pt x="81" y="26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5" y="26"/>
                    </a:lnTo>
                    <a:lnTo>
                      <a:pt x="85" y="26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90" y="29"/>
                    </a:lnTo>
                    <a:lnTo>
                      <a:pt x="93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7" y="29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6"/>
                    </a:lnTo>
                    <a:lnTo>
                      <a:pt x="97" y="36"/>
                    </a:lnTo>
                    <a:lnTo>
                      <a:pt x="97" y="36"/>
                    </a:lnTo>
                    <a:lnTo>
                      <a:pt x="97" y="38"/>
                    </a:lnTo>
                    <a:lnTo>
                      <a:pt x="97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40"/>
                    </a:lnTo>
                    <a:lnTo>
                      <a:pt x="95" y="40"/>
                    </a:lnTo>
                    <a:lnTo>
                      <a:pt x="93" y="40"/>
                    </a:lnTo>
                    <a:lnTo>
                      <a:pt x="90" y="40"/>
                    </a:lnTo>
                    <a:lnTo>
                      <a:pt x="90" y="43"/>
                    </a:lnTo>
                    <a:lnTo>
                      <a:pt x="88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1" y="43"/>
                    </a:lnTo>
                    <a:lnTo>
                      <a:pt x="78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4" y="45"/>
                    </a:lnTo>
                    <a:lnTo>
                      <a:pt x="71" y="48"/>
                    </a:lnTo>
                    <a:lnTo>
                      <a:pt x="69" y="48"/>
                    </a:lnTo>
                    <a:lnTo>
                      <a:pt x="67" y="48"/>
                    </a:lnTo>
                    <a:lnTo>
                      <a:pt x="64" y="48"/>
                    </a:lnTo>
                    <a:lnTo>
                      <a:pt x="62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5" y="50"/>
                    </a:lnTo>
                    <a:lnTo>
                      <a:pt x="52" y="50"/>
                    </a:lnTo>
                    <a:lnTo>
                      <a:pt x="50" y="50"/>
                    </a:lnTo>
                    <a:lnTo>
                      <a:pt x="48" y="50"/>
                    </a:lnTo>
                    <a:lnTo>
                      <a:pt x="45" y="52"/>
                    </a:lnTo>
                    <a:lnTo>
                      <a:pt x="43" y="52"/>
                    </a:lnTo>
                    <a:lnTo>
                      <a:pt x="41" y="52"/>
                    </a:lnTo>
                    <a:lnTo>
                      <a:pt x="38" y="52"/>
                    </a:lnTo>
                    <a:lnTo>
                      <a:pt x="36" y="55"/>
                    </a:lnTo>
                    <a:lnTo>
                      <a:pt x="34" y="55"/>
                    </a:lnTo>
                    <a:lnTo>
                      <a:pt x="31" y="55"/>
                    </a:lnTo>
                    <a:lnTo>
                      <a:pt x="29" y="57"/>
                    </a:lnTo>
                    <a:lnTo>
                      <a:pt x="26" y="57"/>
                    </a:lnTo>
                    <a:lnTo>
                      <a:pt x="24" y="57"/>
                    </a:lnTo>
                    <a:lnTo>
                      <a:pt x="24" y="59"/>
                    </a:lnTo>
                    <a:lnTo>
                      <a:pt x="22" y="59"/>
                    </a:lnTo>
                    <a:lnTo>
                      <a:pt x="19" y="59"/>
                    </a:lnTo>
                    <a:lnTo>
                      <a:pt x="19" y="62"/>
                    </a:lnTo>
                    <a:lnTo>
                      <a:pt x="17" y="62"/>
                    </a:lnTo>
                    <a:lnTo>
                      <a:pt x="17" y="62"/>
                    </a:lnTo>
                    <a:lnTo>
                      <a:pt x="15" y="64"/>
                    </a:lnTo>
                    <a:lnTo>
                      <a:pt x="15" y="64"/>
                    </a:lnTo>
                    <a:lnTo>
                      <a:pt x="12" y="66"/>
                    </a:lnTo>
                    <a:lnTo>
                      <a:pt x="12" y="66"/>
                    </a:lnTo>
                    <a:lnTo>
                      <a:pt x="10" y="69"/>
                    </a:lnTo>
                    <a:lnTo>
                      <a:pt x="10" y="69"/>
                    </a:lnTo>
                    <a:lnTo>
                      <a:pt x="8" y="71"/>
                    </a:lnTo>
                    <a:lnTo>
                      <a:pt x="8" y="71"/>
                    </a:lnTo>
                    <a:lnTo>
                      <a:pt x="8" y="73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3" y="78"/>
                    </a:lnTo>
                    <a:lnTo>
                      <a:pt x="3" y="81"/>
                    </a:lnTo>
                    <a:lnTo>
                      <a:pt x="3" y="81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3" y="97"/>
                    </a:lnTo>
                    <a:lnTo>
                      <a:pt x="3" y="97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2"/>
                    </a:lnTo>
                    <a:lnTo>
                      <a:pt x="5" y="104"/>
                    </a:lnTo>
                    <a:lnTo>
                      <a:pt x="5" y="104"/>
                    </a:lnTo>
                    <a:lnTo>
                      <a:pt x="8" y="106"/>
                    </a:lnTo>
                    <a:lnTo>
                      <a:pt x="8" y="106"/>
                    </a:lnTo>
                    <a:lnTo>
                      <a:pt x="8" y="106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5" y="111"/>
                    </a:lnTo>
                    <a:lnTo>
                      <a:pt x="15" y="111"/>
                    </a:lnTo>
                    <a:lnTo>
                      <a:pt x="15" y="111"/>
                    </a:lnTo>
                    <a:lnTo>
                      <a:pt x="17" y="111"/>
                    </a:lnTo>
                    <a:lnTo>
                      <a:pt x="17" y="111"/>
                    </a:lnTo>
                    <a:lnTo>
                      <a:pt x="17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4" y="114"/>
                    </a:lnTo>
                    <a:lnTo>
                      <a:pt x="24" y="114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9" y="114"/>
                    </a:lnTo>
                    <a:lnTo>
                      <a:pt x="29" y="114"/>
                    </a:lnTo>
                    <a:lnTo>
                      <a:pt x="31" y="114"/>
                    </a:lnTo>
                    <a:lnTo>
                      <a:pt x="34" y="114"/>
                    </a:lnTo>
                    <a:lnTo>
                      <a:pt x="34" y="114"/>
                    </a:lnTo>
                    <a:lnTo>
                      <a:pt x="36" y="114"/>
                    </a:lnTo>
                    <a:lnTo>
                      <a:pt x="38" y="114"/>
                    </a:lnTo>
                    <a:lnTo>
                      <a:pt x="41" y="114"/>
                    </a:lnTo>
                    <a:lnTo>
                      <a:pt x="41" y="114"/>
                    </a:lnTo>
                    <a:lnTo>
                      <a:pt x="43" y="114"/>
                    </a:lnTo>
                    <a:lnTo>
                      <a:pt x="45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50" y="114"/>
                    </a:lnTo>
                    <a:lnTo>
                      <a:pt x="52" y="111"/>
                    </a:lnTo>
                    <a:lnTo>
                      <a:pt x="52" y="111"/>
                    </a:lnTo>
                    <a:lnTo>
                      <a:pt x="55" y="111"/>
                    </a:lnTo>
                    <a:lnTo>
                      <a:pt x="57" y="111"/>
                    </a:lnTo>
                    <a:lnTo>
                      <a:pt x="57" y="111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64" y="109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7" y="106"/>
                    </a:lnTo>
                    <a:lnTo>
                      <a:pt x="67" y="106"/>
                    </a:lnTo>
                    <a:lnTo>
                      <a:pt x="69" y="104"/>
                    </a:lnTo>
                    <a:lnTo>
                      <a:pt x="69" y="104"/>
                    </a:lnTo>
                    <a:lnTo>
                      <a:pt x="71" y="104"/>
                    </a:lnTo>
                    <a:lnTo>
                      <a:pt x="74" y="102"/>
                    </a:lnTo>
                    <a:lnTo>
                      <a:pt x="74" y="102"/>
                    </a:lnTo>
                    <a:lnTo>
                      <a:pt x="76" y="102"/>
                    </a:lnTo>
                    <a:lnTo>
                      <a:pt x="76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4"/>
                    </a:lnTo>
                    <a:lnTo>
                      <a:pt x="78" y="104"/>
                    </a:lnTo>
                    <a:lnTo>
                      <a:pt x="78" y="106"/>
                    </a:lnTo>
                    <a:lnTo>
                      <a:pt x="78" y="106"/>
                    </a:lnTo>
                    <a:lnTo>
                      <a:pt x="78" y="106"/>
                    </a:lnTo>
                    <a:lnTo>
                      <a:pt x="78" y="109"/>
                    </a:lnTo>
                    <a:lnTo>
                      <a:pt x="78" y="109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88" y="111"/>
                    </a:lnTo>
                    <a:lnTo>
                      <a:pt x="107" y="111"/>
                    </a:lnTo>
                    <a:lnTo>
                      <a:pt x="116" y="111"/>
                    </a:lnTo>
                    <a:lnTo>
                      <a:pt x="121" y="111"/>
                    </a:lnTo>
                    <a:lnTo>
                      <a:pt x="119" y="111"/>
                    </a:lnTo>
                    <a:lnTo>
                      <a:pt x="119" y="111"/>
                    </a:lnTo>
                    <a:lnTo>
                      <a:pt x="119" y="109"/>
                    </a:lnTo>
                    <a:lnTo>
                      <a:pt x="119" y="109"/>
                    </a:lnTo>
                    <a:lnTo>
                      <a:pt x="119" y="109"/>
                    </a:lnTo>
                    <a:lnTo>
                      <a:pt x="119" y="106"/>
                    </a:lnTo>
                    <a:lnTo>
                      <a:pt x="119" y="106"/>
                    </a:lnTo>
                    <a:lnTo>
                      <a:pt x="119" y="106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2"/>
                    </a:lnTo>
                    <a:lnTo>
                      <a:pt x="119" y="102"/>
                    </a:lnTo>
                    <a:lnTo>
                      <a:pt x="121" y="97"/>
                    </a:lnTo>
                    <a:lnTo>
                      <a:pt x="123" y="90"/>
                    </a:lnTo>
                    <a:lnTo>
                      <a:pt x="126" y="85"/>
                    </a:lnTo>
                    <a:lnTo>
                      <a:pt x="126" y="81"/>
                    </a:lnTo>
                    <a:lnTo>
                      <a:pt x="128" y="76"/>
                    </a:lnTo>
                    <a:lnTo>
                      <a:pt x="130" y="71"/>
                    </a:lnTo>
                    <a:lnTo>
                      <a:pt x="130" y="66"/>
                    </a:lnTo>
                    <a:lnTo>
                      <a:pt x="133" y="64"/>
                    </a:lnTo>
                    <a:lnTo>
                      <a:pt x="133" y="59"/>
                    </a:lnTo>
                    <a:lnTo>
                      <a:pt x="135" y="57"/>
                    </a:lnTo>
                    <a:lnTo>
                      <a:pt x="135" y="52"/>
                    </a:lnTo>
                    <a:lnTo>
                      <a:pt x="135" y="50"/>
                    </a:lnTo>
                    <a:close/>
                    <a:moveTo>
                      <a:pt x="88" y="66"/>
                    </a:moveTo>
                    <a:lnTo>
                      <a:pt x="85" y="69"/>
                    </a:lnTo>
                    <a:lnTo>
                      <a:pt x="85" y="71"/>
                    </a:lnTo>
                    <a:lnTo>
                      <a:pt x="85" y="71"/>
                    </a:lnTo>
                    <a:lnTo>
                      <a:pt x="83" y="73"/>
                    </a:lnTo>
                    <a:lnTo>
                      <a:pt x="83" y="73"/>
                    </a:lnTo>
                    <a:lnTo>
                      <a:pt x="83" y="76"/>
                    </a:lnTo>
                    <a:lnTo>
                      <a:pt x="83" y="76"/>
                    </a:lnTo>
                    <a:lnTo>
                      <a:pt x="83" y="76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78" y="81"/>
                    </a:lnTo>
                    <a:lnTo>
                      <a:pt x="78" y="81"/>
                    </a:lnTo>
                    <a:lnTo>
                      <a:pt x="78" y="83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6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1" y="85"/>
                    </a:lnTo>
                    <a:lnTo>
                      <a:pt x="71" y="88"/>
                    </a:lnTo>
                    <a:lnTo>
                      <a:pt x="71" y="88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7" y="88"/>
                    </a:lnTo>
                    <a:lnTo>
                      <a:pt x="67" y="88"/>
                    </a:lnTo>
                    <a:lnTo>
                      <a:pt x="64" y="90"/>
                    </a:lnTo>
                    <a:lnTo>
                      <a:pt x="64" y="90"/>
                    </a:lnTo>
                    <a:lnTo>
                      <a:pt x="62" y="90"/>
                    </a:lnTo>
                    <a:lnTo>
                      <a:pt x="62" y="90"/>
                    </a:lnTo>
                    <a:lnTo>
                      <a:pt x="59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5" y="90"/>
                    </a:lnTo>
                    <a:lnTo>
                      <a:pt x="55" y="90"/>
                    </a:lnTo>
                    <a:lnTo>
                      <a:pt x="52" y="90"/>
                    </a:lnTo>
                    <a:lnTo>
                      <a:pt x="52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88"/>
                    </a:lnTo>
                    <a:lnTo>
                      <a:pt x="48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50" y="73"/>
                    </a:lnTo>
                    <a:lnTo>
                      <a:pt x="50" y="73"/>
                    </a:lnTo>
                    <a:lnTo>
                      <a:pt x="50" y="71"/>
                    </a:lnTo>
                    <a:lnTo>
                      <a:pt x="52" y="71"/>
                    </a:lnTo>
                    <a:lnTo>
                      <a:pt x="52" y="71"/>
                    </a:lnTo>
                    <a:lnTo>
                      <a:pt x="55" y="71"/>
                    </a:lnTo>
                    <a:lnTo>
                      <a:pt x="57" y="69"/>
                    </a:lnTo>
                    <a:lnTo>
                      <a:pt x="59" y="69"/>
                    </a:lnTo>
                    <a:lnTo>
                      <a:pt x="62" y="69"/>
                    </a:lnTo>
                    <a:lnTo>
                      <a:pt x="64" y="66"/>
                    </a:lnTo>
                    <a:lnTo>
                      <a:pt x="67" y="66"/>
                    </a:lnTo>
                    <a:lnTo>
                      <a:pt x="67" y="66"/>
                    </a:lnTo>
                    <a:lnTo>
                      <a:pt x="69" y="66"/>
                    </a:lnTo>
                    <a:lnTo>
                      <a:pt x="69" y="66"/>
                    </a:lnTo>
                    <a:lnTo>
                      <a:pt x="69" y="66"/>
                    </a:lnTo>
                    <a:lnTo>
                      <a:pt x="71" y="64"/>
                    </a:lnTo>
                    <a:lnTo>
                      <a:pt x="74" y="64"/>
                    </a:lnTo>
                    <a:lnTo>
                      <a:pt x="76" y="64"/>
                    </a:lnTo>
                    <a:lnTo>
                      <a:pt x="78" y="64"/>
                    </a:lnTo>
                    <a:lnTo>
                      <a:pt x="83" y="62"/>
                    </a:lnTo>
                    <a:lnTo>
                      <a:pt x="85" y="62"/>
                    </a:lnTo>
                    <a:lnTo>
                      <a:pt x="88" y="62"/>
                    </a:lnTo>
                    <a:lnTo>
                      <a:pt x="90" y="59"/>
                    </a:lnTo>
                    <a:lnTo>
                      <a:pt x="88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7" name="Freeform 22"/>
              <p:cNvSpPr>
                <a:spLocks/>
              </p:cNvSpPr>
              <p:nvPr/>
            </p:nvSpPr>
            <p:spPr bwMode="auto">
              <a:xfrm>
                <a:off x="9256588" y="1888505"/>
                <a:ext cx="33338" cy="44450"/>
              </a:xfrm>
              <a:custGeom>
                <a:avLst/>
                <a:gdLst>
                  <a:gd name="T0" fmla="*/ 0 w 21"/>
                  <a:gd name="T1" fmla="*/ 2 h 28"/>
                  <a:gd name="T2" fmla="*/ 9 w 21"/>
                  <a:gd name="T3" fmla="*/ 2 h 28"/>
                  <a:gd name="T4" fmla="*/ 9 w 21"/>
                  <a:gd name="T5" fmla="*/ 28 h 28"/>
                  <a:gd name="T6" fmla="*/ 12 w 21"/>
                  <a:gd name="T7" fmla="*/ 28 h 28"/>
                  <a:gd name="T8" fmla="*/ 12 w 21"/>
                  <a:gd name="T9" fmla="*/ 2 h 28"/>
                  <a:gd name="T10" fmla="*/ 21 w 21"/>
                  <a:gd name="T11" fmla="*/ 2 h 28"/>
                  <a:gd name="T12" fmla="*/ 21 w 21"/>
                  <a:gd name="T13" fmla="*/ 0 h 28"/>
                  <a:gd name="T14" fmla="*/ 0 w 21"/>
                  <a:gd name="T15" fmla="*/ 0 h 28"/>
                  <a:gd name="T16" fmla="*/ 0 w 21"/>
                  <a:gd name="T17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8">
                    <a:moveTo>
                      <a:pt x="0" y="2"/>
                    </a:moveTo>
                    <a:lnTo>
                      <a:pt x="9" y="2"/>
                    </a:lnTo>
                    <a:lnTo>
                      <a:pt x="9" y="28"/>
                    </a:lnTo>
                    <a:lnTo>
                      <a:pt x="12" y="28"/>
                    </a:lnTo>
                    <a:lnTo>
                      <a:pt x="12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8" name="Freeform 23"/>
              <p:cNvSpPr>
                <a:spLocks noEditPoints="1"/>
              </p:cNvSpPr>
              <p:nvPr/>
            </p:nvSpPr>
            <p:spPr bwMode="auto">
              <a:xfrm>
                <a:off x="9474076" y="1883742"/>
                <a:ext cx="44450" cy="49212"/>
              </a:xfrm>
              <a:custGeom>
                <a:avLst/>
                <a:gdLst>
                  <a:gd name="T0" fmla="*/ 28 w 28"/>
                  <a:gd name="T1" fmla="*/ 12 h 31"/>
                  <a:gd name="T2" fmla="*/ 26 w 28"/>
                  <a:gd name="T3" fmla="*/ 7 h 31"/>
                  <a:gd name="T4" fmla="*/ 24 w 28"/>
                  <a:gd name="T5" fmla="*/ 5 h 31"/>
                  <a:gd name="T6" fmla="*/ 21 w 28"/>
                  <a:gd name="T7" fmla="*/ 3 h 31"/>
                  <a:gd name="T8" fmla="*/ 17 w 28"/>
                  <a:gd name="T9" fmla="*/ 3 h 31"/>
                  <a:gd name="T10" fmla="*/ 14 w 28"/>
                  <a:gd name="T11" fmla="*/ 0 h 31"/>
                  <a:gd name="T12" fmla="*/ 9 w 28"/>
                  <a:gd name="T13" fmla="*/ 3 h 31"/>
                  <a:gd name="T14" fmla="*/ 7 w 28"/>
                  <a:gd name="T15" fmla="*/ 3 h 31"/>
                  <a:gd name="T16" fmla="*/ 5 w 28"/>
                  <a:gd name="T17" fmla="*/ 5 h 31"/>
                  <a:gd name="T18" fmla="*/ 5 w 28"/>
                  <a:gd name="T19" fmla="*/ 5 h 31"/>
                  <a:gd name="T20" fmla="*/ 2 w 28"/>
                  <a:gd name="T21" fmla="*/ 7 h 31"/>
                  <a:gd name="T22" fmla="*/ 2 w 28"/>
                  <a:gd name="T23" fmla="*/ 12 h 31"/>
                  <a:gd name="T24" fmla="*/ 0 w 28"/>
                  <a:gd name="T25" fmla="*/ 15 h 31"/>
                  <a:gd name="T26" fmla="*/ 0 w 28"/>
                  <a:gd name="T27" fmla="*/ 17 h 31"/>
                  <a:gd name="T28" fmla="*/ 0 w 28"/>
                  <a:gd name="T29" fmla="*/ 22 h 31"/>
                  <a:gd name="T30" fmla="*/ 2 w 28"/>
                  <a:gd name="T31" fmla="*/ 24 h 31"/>
                  <a:gd name="T32" fmla="*/ 5 w 28"/>
                  <a:gd name="T33" fmla="*/ 26 h 31"/>
                  <a:gd name="T34" fmla="*/ 7 w 28"/>
                  <a:gd name="T35" fmla="*/ 29 h 31"/>
                  <a:gd name="T36" fmla="*/ 12 w 28"/>
                  <a:gd name="T37" fmla="*/ 31 h 31"/>
                  <a:gd name="T38" fmla="*/ 14 w 28"/>
                  <a:gd name="T39" fmla="*/ 31 h 31"/>
                  <a:gd name="T40" fmla="*/ 19 w 28"/>
                  <a:gd name="T41" fmla="*/ 31 h 31"/>
                  <a:gd name="T42" fmla="*/ 21 w 28"/>
                  <a:gd name="T43" fmla="*/ 29 h 31"/>
                  <a:gd name="T44" fmla="*/ 24 w 28"/>
                  <a:gd name="T45" fmla="*/ 26 h 31"/>
                  <a:gd name="T46" fmla="*/ 26 w 28"/>
                  <a:gd name="T47" fmla="*/ 24 h 31"/>
                  <a:gd name="T48" fmla="*/ 28 w 28"/>
                  <a:gd name="T49" fmla="*/ 19 h 31"/>
                  <a:gd name="T50" fmla="*/ 28 w 28"/>
                  <a:gd name="T51" fmla="*/ 15 h 31"/>
                  <a:gd name="T52" fmla="*/ 24 w 28"/>
                  <a:gd name="T53" fmla="*/ 19 h 31"/>
                  <a:gd name="T54" fmla="*/ 24 w 28"/>
                  <a:gd name="T55" fmla="*/ 22 h 31"/>
                  <a:gd name="T56" fmla="*/ 24 w 28"/>
                  <a:gd name="T57" fmla="*/ 22 h 31"/>
                  <a:gd name="T58" fmla="*/ 21 w 28"/>
                  <a:gd name="T59" fmla="*/ 24 h 31"/>
                  <a:gd name="T60" fmla="*/ 19 w 28"/>
                  <a:gd name="T61" fmla="*/ 26 h 31"/>
                  <a:gd name="T62" fmla="*/ 19 w 28"/>
                  <a:gd name="T63" fmla="*/ 26 h 31"/>
                  <a:gd name="T64" fmla="*/ 17 w 28"/>
                  <a:gd name="T65" fmla="*/ 26 h 31"/>
                  <a:gd name="T66" fmla="*/ 14 w 28"/>
                  <a:gd name="T67" fmla="*/ 29 h 31"/>
                  <a:gd name="T68" fmla="*/ 12 w 28"/>
                  <a:gd name="T69" fmla="*/ 29 h 31"/>
                  <a:gd name="T70" fmla="*/ 12 w 28"/>
                  <a:gd name="T71" fmla="*/ 26 h 31"/>
                  <a:gd name="T72" fmla="*/ 9 w 28"/>
                  <a:gd name="T73" fmla="*/ 26 h 31"/>
                  <a:gd name="T74" fmla="*/ 7 w 28"/>
                  <a:gd name="T75" fmla="*/ 26 h 31"/>
                  <a:gd name="T76" fmla="*/ 7 w 28"/>
                  <a:gd name="T77" fmla="*/ 24 h 31"/>
                  <a:gd name="T78" fmla="*/ 5 w 28"/>
                  <a:gd name="T79" fmla="*/ 22 h 31"/>
                  <a:gd name="T80" fmla="*/ 5 w 28"/>
                  <a:gd name="T81" fmla="*/ 19 h 31"/>
                  <a:gd name="T82" fmla="*/ 5 w 28"/>
                  <a:gd name="T83" fmla="*/ 17 h 31"/>
                  <a:gd name="T84" fmla="*/ 5 w 28"/>
                  <a:gd name="T85" fmla="*/ 12 h 31"/>
                  <a:gd name="T86" fmla="*/ 5 w 28"/>
                  <a:gd name="T87" fmla="*/ 10 h 31"/>
                  <a:gd name="T88" fmla="*/ 7 w 28"/>
                  <a:gd name="T89" fmla="*/ 10 h 31"/>
                  <a:gd name="T90" fmla="*/ 7 w 28"/>
                  <a:gd name="T91" fmla="*/ 7 h 31"/>
                  <a:gd name="T92" fmla="*/ 12 w 28"/>
                  <a:gd name="T93" fmla="*/ 5 h 31"/>
                  <a:gd name="T94" fmla="*/ 14 w 28"/>
                  <a:gd name="T95" fmla="*/ 5 h 31"/>
                  <a:gd name="T96" fmla="*/ 17 w 28"/>
                  <a:gd name="T97" fmla="*/ 5 h 31"/>
                  <a:gd name="T98" fmla="*/ 19 w 28"/>
                  <a:gd name="T99" fmla="*/ 7 h 31"/>
                  <a:gd name="T100" fmla="*/ 21 w 28"/>
                  <a:gd name="T101" fmla="*/ 7 h 31"/>
                  <a:gd name="T102" fmla="*/ 24 w 28"/>
                  <a:gd name="T103" fmla="*/ 10 h 31"/>
                  <a:gd name="T104" fmla="*/ 24 w 28"/>
                  <a:gd name="T105" fmla="*/ 15 h 31"/>
                  <a:gd name="T106" fmla="*/ 24 w 28"/>
                  <a:gd name="T107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8" h="31">
                    <a:moveTo>
                      <a:pt x="28" y="15"/>
                    </a:moveTo>
                    <a:lnTo>
                      <a:pt x="28" y="12"/>
                    </a:lnTo>
                    <a:lnTo>
                      <a:pt x="28" y="12"/>
                    </a:lnTo>
                    <a:lnTo>
                      <a:pt x="28" y="12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5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19" y="29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6" y="26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2"/>
                    </a:lnTo>
                    <a:lnTo>
                      <a:pt x="26" y="22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5"/>
                    </a:lnTo>
                    <a:lnTo>
                      <a:pt x="28" y="15"/>
                    </a:lnTo>
                    <a:close/>
                    <a:moveTo>
                      <a:pt x="24" y="17"/>
                    </a:moveTo>
                    <a:lnTo>
                      <a:pt x="24" y="17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7"/>
                    </a:lnTo>
                    <a:lnTo>
                      <a:pt x="2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9" name="Freeform 24"/>
              <p:cNvSpPr>
                <a:spLocks/>
              </p:cNvSpPr>
              <p:nvPr/>
            </p:nvSpPr>
            <p:spPr bwMode="auto">
              <a:xfrm>
                <a:off x="9653463" y="1888505"/>
                <a:ext cx="41275" cy="44450"/>
              </a:xfrm>
              <a:custGeom>
                <a:avLst/>
                <a:gdLst>
                  <a:gd name="T0" fmla="*/ 17 w 26"/>
                  <a:gd name="T1" fmla="*/ 7 h 28"/>
                  <a:gd name="T2" fmla="*/ 17 w 26"/>
                  <a:gd name="T3" fmla="*/ 9 h 28"/>
                  <a:gd name="T4" fmla="*/ 17 w 26"/>
                  <a:gd name="T5" fmla="*/ 9 h 28"/>
                  <a:gd name="T6" fmla="*/ 14 w 26"/>
                  <a:gd name="T7" fmla="*/ 12 h 28"/>
                  <a:gd name="T8" fmla="*/ 14 w 26"/>
                  <a:gd name="T9" fmla="*/ 12 h 28"/>
                  <a:gd name="T10" fmla="*/ 14 w 26"/>
                  <a:gd name="T11" fmla="*/ 12 h 28"/>
                  <a:gd name="T12" fmla="*/ 12 w 26"/>
                  <a:gd name="T13" fmla="*/ 9 h 28"/>
                  <a:gd name="T14" fmla="*/ 12 w 26"/>
                  <a:gd name="T15" fmla="*/ 9 h 28"/>
                  <a:gd name="T16" fmla="*/ 12 w 26"/>
                  <a:gd name="T17" fmla="*/ 7 h 28"/>
                  <a:gd name="T18" fmla="*/ 5 w 26"/>
                  <a:gd name="T19" fmla="*/ 0 h 28"/>
                  <a:gd name="T20" fmla="*/ 0 w 26"/>
                  <a:gd name="T21" fmla="*/ 0 h 28"/>
                  <a:gd name="T22" fmla="*/ 12 w 26"/>
                  <a:gd name="T23" fmla="*/ 16 h 28"/>
                  <a:gd name="T24" fmla="*/ 12 w 26"/>
                  <a:gd name="T25" fmla="*/ 28 h 28"/>
                  <a:gd name="T26" fmla="*/ 17 w 26"/>
                  <a:gd name="T27" fmla="*/ 28 h 28"/>
                  <a:gd name="T28" fmla="*/ 17 w 26"/>
                  <a:gd name="T29" fmla="*/ 16 h 28"/>
                  <a:gd name="T30" fmla="*/ 26 w 26"/>
                  <a:gd name="T31" fmla="*/ 0 h 28"/>
                  <a:gd name="T32" fmla="*/ 24 w 26"/>
                  <a:gd name="T33" fmla="*/ 0 h 28"/>
                  <a:gd name="T34" fmla="*/ 17 w 26"/>
                  <a:gd name="T35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8">
                    <a:moveTo>
                      <a:pt x="17" y="7"/>
                    </a:moveTo>
                    <a:lnTo>
                      <a:pt x="17" y="9"/>
                    </a:lnTo>
                    <a:lnTo>
                      <a:pt x="17" y="9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12" y="16"/>
                    </a:lnTo>
                    <a:lnTo>
                      <a:pt x="12" y="28"/>
                    </a:lnTo>
                    <a:lnTo>
                      <a:pt x="17" y="28"/>
                    </a:lnTo>
                    <a:lnTo>
                      <a:pt x="17" y="16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20" name="Freeform 25"/>
              <p:cNvSpPr>
                <a:spLocks noEditPoints="1"/>
              </p:cNvSpPr>
              <p:nvPr/>
            </p:nvSpPr>
            <p:spPr bwMode="auto">
              <a:xfrm>
                <a:off x="9829676" y="1674192"/>
                <a:ext cx="217488" cy="180975"/>
              </a:xfrm>
              <a:custGeom>
                <a:avLst/>
                <a:gdLst>
                  <a:gd name="T0" fmla="*/ 137 w 137"/>
                  <a:gd name="T1" fmla="*/ 22 h 114"/>
                  <a:gd name="T2" fmla="*/ 130 w 137"/>
                  <a:gd name="T3" fmla="*/ 12 h 114"/>
                  <a:gd name="T4" fmla="*/ 123 w 137"/>
                  <a:gd name="T5" fmla="*/ 5 h 114"/>
                  <a:gd name="T6" fmla="*/ 114 w 137"/>
                  <a:gd name="T7" fmla="*/ 3 h 114"/>
                  <a:gd name="T8" fmla="*/ 85 w 137"/>
                  <a:gd name="T9" fmla="*/ 0 h 114"/>
                  <a:gd name="T10" fmla="*/ 64 w 137"/>
                  <a:gd name="T11" fmla="*/ 3 h 114"/>
                  <a:gd name="T12" fmla="*/ 57 w 137"/>
                  <a:gd name="T13" fmla="*/ 5 h 114"/>
                  <a:gd name="T14" fmla="*/ 48 w 137"/>
                  <a:gd name="T15" fmla="*/ 7 h 114"/>
                  <a:gd name="T16" fmla="*/ 33 w 137"/>
                  <a:gd name="T17" fmla="*/ 17 h 114"/>
                  <a:gd name="T18" fmla="*/ 24 w 137"/>
                  <a:gd name="T19" fmla="*/ 29 h 114"/>
                  <a:gd name="T20" fmla="*/ 59 w 137"/>
                  <a:gd name="T21" fmla="*/ 38 h 114"/>
                  <a:gd name="T22" fmla="*/ 66 w 137"/>
                  <a:gd name="T23" fmla="*/ 31 h 114"/>
                  <a:gd name="T24" fmla="*/ 71 w 137"/>
                  <a:gd name="T25" fmla="*/ 29 h 114"/>
                  <a:gd name="T26" fmla="*/ 81 w 137"/>
                  <a:gd name="T27" fmla="*/ 26 h 114"/>
                  <a:gd name="T28" fmla="*/ 90 w 137"/>
                  <a:gd name="T29" fmla="*/ 29 h 114"/>
                  <a:gd name="T30" fmla="*/ 95 w 137"/>
                  <a:gd name="T31" fmla="*/ 31 h 114"/>
                  <a:gd name="T32" fmla="*/ 95 w 137"/>
                  <a:gd name="T33" fmla="*/ 38 h 114"/>
                  <a:gd name="T34" fmla="*/ 88 w 137"/>
                  <a:gd name="T35" fmla="*/ 43 h 114"/>
                  <a:gd name="T36" fmla="*/ 73 w 137"/>
                  <a:gd name="T37" fmla="*/ 45 h 114"/>
                  <a:gd name="T38" fmla="*/ 59 w 137"/>
                  <a:gd name="T39" fmla="*/ 48 h 114"/>
                  <a:gd name="T40" fmla="*/ 38 w 137"/>
                  <a:gd name="T41" fmla="*/ 52 h 114"/>
                  <a:gd name="T42" fmla="*/ 22 w 137"/>
                  <a:gd name="T43" fmla="*/ 59 h 114"/>
                  <a:gd name="T44" fmla="*/ 10 w 137"/>
                  <a:gd name="T45" fmla="*/ 66 h 114"/>
                  <a:gd name="T46" fmla="*/ 3 w 137"/>
                  <a:gd name="T47" fmla="*/ 76 h 114"/>
                  <a:gd name="T48" fmla="*/ 0 w 137"/>
                  <a:gd name="T49" fmla="*/ 85 h 114"/>
                  <a:gd name="T50" fmla="*/ 0 w 137"/>
                  <a:gd name="T51" fmla="*/ 92 h 114"/>
                  <a:gd name="T52" fmla="*/ 0 w 137"/>
                  <a:gd name="T53" fmla="*/ 99 h 114"/>
                  <a:gd name="T54" fmla="*/ 5 w 137"/>
                  <a:gd name="T55" fmla="*/ 106 h 114"/>
                  <a:gd name="T56" fmla="*/ 10 w 137"/>
                  <a:gd name="T57" fmla="*/ 111 h 114"/>
                  <a:gd name="T58" fmla="*/ 17 w 137"/>
                  <a:gd name="T59" fmla="*/ 114 h 114"/>
                  <a:gd name="T60" fmla="*/ 24 w 137"/>
                  <a:gd name="T61" fmla="*/ 114 h 114"/>
                  <a:gd name="T62" fmla="*/ 38 w 137"/>
                  <a:gd name="T63" fmla="*/ 114 h 114"/>
                  <a:gd name="T64" fmla="*/ 52 w 137"/>
                  <a:gd name="T65" fmla="*/ 111 h 114"/>
                  <a:gd name="T66" fmla="*/ 62 w 137"/>
                  <a:gd name="T67" fmla="*/ 109 h 114"/>
                  <a:gd name="T68" fmla="*/ 71 w 137"/>
                  <a:gd name="T69" fmla="*/ 102 h 114"/>
                  <a:gd name="T70" fmla="*/ 76 w 137"/>
                  <a:gd name="T71" fmla="*/ 102 h 114"/>
                  <a:gd name="T72" fmla="*/ 76 w 137"/>
                  <a:gd name="T73" fmla="*/ 106 h 114"/>
                  <a:gd name="T74" fmla="*/ 107 w 137"/>
                  <a:gd name="T75" fmla="*/ 111 h 114"/>
                  <a:gd name="T76" fmla="*/ 116 w 137"/>
                  <a:gd name="T77" fmla="*/ 106 h 114"/>
                  <a:gd name="T78" fmla="*/ 116 w 137"/>
                  <a:gd name="T79" fmla="*/ 102 h 114"/>
                  <a:gd name="T80" fmla="*/ 130 w 137"/>
                  <a:gd name="T81" fmla="*/ 64 h 114"/>
                  <a:gd name="T82" fmla="*/ 137 w 137"/>
                  <a:gd name="T83" fmla="*/ 40 h 114"/>
                  <a:gd name="T84" fmla="*/ 137 w 137"/>
                  <a:gd name="T85" fmla="*/ 31 h 114"/>
                  <a:gd name="T86" fmla="*/ 81 w 137"/>
                  <a:gd name="T87" fmla="*/ 76 h 114"/>
                  <a:gd name="T88" fmla="*/ 78 w 137"/>
                  <a:gd name="T89" fmla="*/ 81 h 114"/>
                  <a:gd name="T90" fmla="*/ 73 w 137"/>
                  <a:gd name="T91" fmla="*/ 85 h 114"/>
                  <a:gd name="T92" fmla="*/ 66 w 137"/>
                  <a:gd name="T93" fmla="*/ 88 h 114"/>
                  <a:gd name="T94" fmla="*/ 57 w 137"/>
                  <a:gd name="T95" fmla="*/ 90 h 114"/>
                  <a:gd name="T96" fmla="*/ 48 w 137"/>
                  <a:gd name="T97" fmla="*/ 90 h 114"/>
                  <a:gd name="T98" fmla="*/ 45 w 137"/>
                  <a:gd name="T99" fmla="*/ 88 h 114"/>
                  <a:gd name="T100" fmla="*/ 43 w 137"/>
                  <a:gd name="T101" fmla="*/ 85 h 114"/>
                  <a:gd name="T102" fmla="*/ 43 w 137"/>
                  <a:gd name="T103" fmla="*/ 81 h 114"/>
                  <a:gd name="T104" fmla="*/ 45 w 137"/>
                  <a:gd name="T105" fmla="*/ 76 h 114"/>
                  <a:gd name="T106" fmla="*/ 55 w 137"/>
                  <a:gd name="T107" fmla="*/ 69 h 114"/>
                  <a:gd name="T108" fmla="*/ 66 w 137"/>
                  <a:gd name="T109" fmla="*/ 66 h 114"/>
                  <a:gd name="T110" fmla="*/ 88 w 137"/>
                  <a:gd name="T111" fmla="*/ 59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7" h="114">
                    <a:moveTo>
                      <a:pt x="137" y="31"/>
                    </a:moveTo>
                    <a:lnTo>
                      <a:pt x="137" y="29"/>
                    </a:lnTo>
                    <a:lnTo>
                      <a:pt x="137" y="26"/>
                    </a:lnTo>
                    <a:lnTo>
                      <a:pt x="137" y="26"/>
                    </a:lnTo>
                    <a:lnTo>
                      <a:pt x="137" y="24"/>
                    </a:lnTo>
                    <a:lnTo>
                      <a:pt x="137" y="24"/>
                    </a:lnTo>
                    <a:lnTo>
                      <a:pt x="137" y="22"/>
                    </a:lnTo>
                    <a:lnTo>
                      <a:pt x="137" y="22"/>
                    </a:lnTo>
                    <a:lnTo>
                      <a:pt x="135" y="19"/>
                    </a:lnTo>
                    <a:lnTo>
                      <a:pt x="135" y="19"/>
                    </a:lnTo>
                    <a:lnTo>
                      <a:pt x="135" y="17"/>
                    </a:lnTo>
                    <a:lnTo>
                      <a:pt x="135" y="17"/>
                    </a:lnTo>
                    <a:lnTo>
                      <a:pt x="133" y="15"/>
                    </a:lnTo>
                    <a:lnTo>
                      <a:pt x="133" y="15"/>
                    </a:lnTo>
                    <a:lnTo>
                      <a:pt x="133" y="12"/>
                    </a:lnTo>
                    <a:lnTo>
                      <a:pt x="130" y="12"/>
                    </a:lnTo>
                    <a:lnTo>
                      <a:pt x="130" y="12"/>
                    </a:lnTo>
                    <a:lnTo>
                      <a:pt x="130" y="10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3" y="7"/>
                    </a:lnTo>
                    <a:lnTo>
                      <a:pt x="123" y="5"/>
                    </a:lnTo>
                    <a:lnTo>
                      <a:pt x="123" y="5"/>
                    </a:lnTo>
                    <a:lnTo>
                      <a:pt x="121" y="5"/>
                    </a:lnTo>
                    <a:lnTo>
                      <a:pt x="121" y="5"/>
                    </a:lnTo>
                    <a:lnTo>
                      <a:pt x="118" y="3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4" y="3"/>
                    </a:lnTo>
                    <a:lnTo>
                      <a:pt x="114" y="3"/>
                    </a:lnTo>
                    <a:lnTo>
                      <a:pt x="111" y="3"/>
                    </a:lnTo>
                    <a:lnTo>
                      <a:pt x="107" y="3"/>
                    </a:lnTo>
                    <a:lnTo>
                      <a:pt x="104" y="3"/>
                    </a:lnTo>
                    <a:lnTo>
                      <a:pt x="102" y="0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59" y="3"/>
                    </a:lnTo>
                    <a:lnTo>
                      <a:pt x="59" y="3"/>
                    </a:lnTo>
                    <a:lnTo>
                      <a:pt x="57" y="3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2" y="5"/>
                    </a:lnTo>
                    <a:lnTo>
                      <a:pt x="52" y="5"/>
                    </a:lnTo>
                    <a:lnTo>
                      <a:pt x="50" y="5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5" y="7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0" y="12"/>
                    </a:lnTo>
                    <a:lnTo>
                      <a:pt x="38" y="12"/>
                    </a:lnTo>
                    <a:lnTo>
                      <a:pt x="36" y="15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1" y="19"/>
                    </a:lnTo>
                    <a:lnTo>
                      <a:pt x="29" y="19"/>
                    </a:lnTo>
                    <a:lnTo>
                      <a:pt x="29" y="22"/>
                    </a:lnTo>
                    <a:lnTo>
                      <a:pt x="26" y="24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31"/>
                    </a:lnTo>
                    <a:lnTo>
                      <a:pt x="19" y="31"/>
                    </a:lnTo>
                    <a:lnTo>
                      <a:pt x="19" y="33"/>
                    </a:lnTo>
                    <a:lnTo>
                      <a:pt x="19" y="33"/>
                    </a:lnTo>
                    <a:lnTo>
                      <a:pt x="57" y="38"/>
                    </a:lnTo>
                    <a:lnTo>
                      <a:pt x="59" y="38"/>
                    </a:lnTo>
                    <a:lnTo>
                      <a:pt x="59" y="36"/>
                    </a:lnTo>
                    <a:lnTo>
                      <a:pt x="62" y="36"/>
                    </a:lnTo>
                    <a:lnTo>
                      <a:pt x="62" y="33"/>
                    </a:lnTo>
                    <a:lnTo>
                      <a:pt x="62" y="33"/>
                    </a:lnTo>
                    <a:lnTo>
                      <a:pt x="64" y="33"/>
                    </a:lnTo>
                    <a:lnTo>
                      <a:pt x="64" y="31"/>
                    </a:lnTo>
                    <a:lnTo>
                      <a:pt x="64" y="31"/>
                    </a:lnTo>
                    <a:lnTo>
                      <a:pt x="66" y="31"/>
                    </a:lnTo>
                    <a:lnTo>
                      <a:pt x="66" y="31"/>
                    </a:lnTo>
                    <a:lnTo>
                      <a:pt x="66" y="31"/>
                    </a:lnTo>
                    <a:lnTo>
                      <a:pt x="66" y="29"/>
                    </a:lnTo>
                    <a:lnTo>
                      <a:pt x="69" y="29"/>
                    </a:lnTo>
                    <a:lnTo>
                      <a:pt x="69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3" y="26"/>
                    </a:lnTo>
                    <a:lnTo>
                      <a:pt x="73" y="26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6"/>
                    </a:lnTo>
                    <a:lnTo>
                      <a:pt x="78" y="26"/>
                    </a:lnTo>
                    <a:lnTo>
                      <a:pt x="81" y="26"/>
                    </a:lnTo>
                    <a:lnTo>
                      <a:pt x="81" y="26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5" y="26"/>
                    </a:lnTo>
                    <a:lnTo>
                      <a:pt x="85" y="26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2" y="29"/>
                    </a:lnTo>
                    <a:lnTo>
                      <a:pt x="92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6"/>
                    </a:lnTo>
                    <a:lnTo>
                      <a:pt x="95" y="36"/>
                    </a:lnTo>
                    <a:lnTo>
                      <a:pt x="95" y="36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40"/>
                    </a:lnTo>
                    <a:lnTo>
                      <a:pt x="92" y="40"/>
                    </a:lnTo>
                    <a:lnTo>
                      <a:pt x="92" y="40"/>
                    </a:lnTo>
                    <a:lnTo>
                      <a:pt x="90" y="40"/>
                    </a:lnTo>
                    <a:lnTo>
                      <a:pt x="88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1" y="43"/>
                    </a:lnTo>
                    <a:lnTo>
                      <a:pt x="81" y="43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3" y="45"/>
                    </a:lnTo>
                    <a:lnTo>
                      <a:pt x="73" y="45"/>
                    </a:lnTo>
                    <a:lnTo>
                      <a:pt x="71" y="45"/>
                    </a:lnTo>
                    <a:lnTo>
                      <a:pt x="69" y="48"/>
                    </a:lnTo>
                    <a:lnTo>
                      <a:pt x="66" y="48"/>
                    </a:lnTo>
                    <a:lnTo>
                      <a:pt x="64" y="48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2" y="50"/>
                    </a:lnTo>
                    <a:lnTo>
                      <a:pt x="50" y="50"/>
                    </a:lnTo>
                    <a:lnTo>
                      <a:pt x="48" y="50"/>
                    </a:lnTo>
                    <a:lnTo>
                      <a:pt x="45" y="50"/>
                    </a:lnTo>
                    <a:lnTo>
                      <a:pt x="43" y="52"/>
                    </a:lnTo>
                    <a:lnTo>
                      <a:pt x="40" y="52"/>
                    </a:lnTo>
                    <a:lnTo>
                      <a:pt x="38" y="52"/>
                    </a:lnTo>
                    <a:lnTo>
                      <a:pt x="36" y="52"/>
                    </a:lnTo>
                    <a:lnTo>
                      <a:pt x="33" y="55"/>
                    </a:lnTo>
                    <a:lnTo>
                      <a:pt x="31" y="55"/>
                    </a:lnTo>
                    <a:lnTo>
                      <a:pt x="29" y="55"/>
                    </a:lnTo>
                    <a:lnTo>
                      <a:pt x="26" y="57"/>
                    </a:lnTo>
                    <a:lnTo>
                      <a:pt x="24" y="57"/>
                    </a:lnTo>
                    <a:lnTo>
                      <a:pt x="24" y="57"/>
                    </a:lnTo>
                    <a:lnTo>
                      <a:pt x="22" y="59"/>
                    </a:lnTo>
                    <a:lnTo>
                      <a:pt x="19" y="59"/>
                    </a:lnTo>
                    <a:lnTo>
                      <a:pt x="19" y="59"/>
                    </a:lnTo>
                    <a:lnTo>
                      <a:pt x="17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2" y="64"/>
                    </a:lnTo>
                    <a:lnTo>
                      <a:pt x="12" y="64"/>
                    </a:lnTo>
                    <a:lnTo>
                      <a:pt x="10" y="66"/>
                    </a:lnTo>
                    <a:lnTo>
                      <a:pt x="10" y="66"/>
                    </a:lnTo>
                    <a:lnTo>
                      <a:pt x="7" y="69"/>
                    </a:lnTo>
                    <a:lnTo>
                      <a:pt x="7" y="69"/>
                    </a:lnTo>
                    <a:lnTo>
                      <a:pt x="7" y="71"/>
                    </a:lnTo>
                    <a:lnTo>
                      <a:pt x="5" y="71"/>
                    </a:lnTo>
                    <a:lnTo>
                      <a:pt x="5" y="73"/>
                    </a:lnTo>
                    <a:lnTo>
                      <a:pt x="5" y="73"/>
                    </a:lnTo>
                    <a:lnTo>
                      <a:pt x="3" y="76"/>
                    </a:lnTo>
                    <a:lnTo>
                      <a:pt x="3" y="76"/>
                    </a:lnTo>
                    <a:lnTo>
                      <a:pt x="3" y="78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3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0" y="97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4"/>
                    </a:lnTo>
                    <a:lnTo>
                      <a:pt x="3" y="104"/>
                    </a:lnTo>
                    <a:lnTo>
                      <a:pt x="5" y="104"/>
                    </a:lnTo>
                    <a:lnTo>
                      <a:pt x="5" y="106"/>
                    </a:lnTo>
                    <a:lnTo>
                      <a:pt x="5" y="106"/>
                    </a:lnTo>
                    <a:lnTo>
                      <a:pt x="7" y="106"/>
                    </a:lnTo>
                    <a:lnTo>
                      <a:pt x="7" y="109"/>
                    </a:lnTo>
                    <a:lnTo>
                      <a:pt x="7" y="109"/>
                    </a:lnTo>
                    <a:lnTo>
                      <a:pt x="7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11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7" y="114"/>
                    </a:lnTo>
                    <a:lnTo>
                      <a:pt x="17" y="114"/>
                    </a:lnTo>
                    <a:lnTo>
                      <a:pt x="17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4" y="114"/>
                    </a:lnTo>
                    <a:lnTo>
                      <a:pt x="24" y="114"/>
                    </a:lnTo>
                    <a:lnTo>
                      <a:pt x="26" y="114"/>
                    </a:lnTo>
                    <a:lnTo>
                      <a:pt x="29" y="114"/>
                    </a:lnTo>
                    <a:lnTo>
                      <a:pt x="29" y="114"/>
                    </a:lnTo>
                    <a:lnTo>
                      <a:pt x="31" y="114"/>
                    </a:lnTo>
                    <a:lnTo>
                      <a:pt x="31" y="114"/>
                    </a:lnTo>
                    <a:lnTo>
                      <a:pt x="33" y="114"/>
                    </a:lnTo>
                    <a:lnTo>
                      <a:pt x="36" y="114"/>
                    </a:lnTo>
                    <a:lnTo>
                      <a:pt x="38" y="114"/>
                    </a:lnTo>
                    <a:lnTo>
                      <a:pt x="40" y="114"/>
                    </a:lnTo>
                    <a:lnTo>
                      <a:pt x="40" y="114"/>
                    </a:lnTo>
                    <a:lnTo>
                      <a:pt x="43" y="114"/>
                    </a:lnTo>
                    <a:lnTo>
                      <a:pt x="45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50" y="111"/>
                    </a:lnTo>
                    <a:lnTo>
                      <a:pt x="52" y="111"/>
                    </a:lnTo>
                    <a:lnTo>
                      <a:pt x="52" y="111"/>
                    </a:lnTo>
                    <a:lnTo>
                      <a:pt x="55" y="111"/>
                    </a:lnTo>
                    <a:lnTo>
                      <a:pt x="57" y="111"/>
                    </a:lnTo>
                    <a:lnTo>
                      <a:pt x="57" y="109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62" y="109"/>
                    </a:lnTo>
                    <a:lnTo>
                      <a:pt x="62" y="106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69" y="104"/>
                    </a:lnTo>
                    <a:lnTo>
                      <a:pt x="69" y="104"/>
                    </a:lnTo>
                    <a:lnTo>
                      <a:pt x="71" y="102"/>
                    </a:lnTo>
                    <a:lnTo>
                      <a:pt x="71" y="102"/>
                    </a:lnTo>
                    <a:lnTo>
                      <a:pt x="73" y="102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4"/>
                    </a:lnTo>
                    <a:lnTo>
                      <a:pt x="76" y="104"/>
                    </a:lnTo>
                    <a:lnTo>
                      <a:pt x="76" y="106"/>
                    </a:lnTo>
                    <a:lnTo>
                      <a:pt x="76" y="106"/>
                    </a:lnTo>
                    <a:lnTo>
                      <a:pt x="76" y="106"/>
                    </a:lnTo>
                    <a:lnTo>
                      <a:pt x="76" y="109"/>
                    </a:lnTo>
                    <a:lnTo>
                      <a:pt x="76" y="109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85" y="111"/>
                    </a:lnTo>
                    <a:lnTo>
                      <a:pt x="107" y="111"/>
                    </a:lnTo>
                    <a:lnTo>
                      <a:pt x="114" y="111"/>
                    </a:lnTo>
                    <a:lnTo>
                      <a:pt x="118" y="111"/>
                    </a:lnTo>
                    <a:lnTo>
                      <a:pt x="118" y="111"/>
                    </a:lnTo>
                    <a:lnTo>
                      <a:pt x="118" y="111"/>
                    </a:lnTo>
                    <a:lnTo>
                      <a:pt x="118" y="109"/>
                    </a:lnTo>
                    <a:lnTo>
                      <a:pt x="116" y="109"/>
                    </a:lnTo>
                    <a:lnTo>
                      <a:pt x="116" y="109"/>
                    </a:lnTo>
                    <a:lnTo>
                      <a:pt x="116" y="106"/>
                    </a:lnTo>
                    <a:lnTo>
                      <a:pt x="116" y="106"/>
                    </a:lnTo>
                    <a:lnTo>
                      <a:pt x="116" y="106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2"/>
                    </a:lnTo>
                    <a:lnTo>
                      <a:pt x="116" y="102"/>
                    </a:lnTo>
                    <a:lnTo>
                      <a:pt x="118" y="97"/>
                    </a:lnTo>
                    <a:lnTo>
                      <a:pt x="121" y="90"/>
                    </a:lnTo>
                    <a:lnTo>
                      <a:pt x="123" y="85"/>
                    </a:lnTo>
                    <a:lnTo>
                      <a:pt x="125" y="81"/>
                    </a:lnTo>
                    <a:lnTo>
                      <a:pt x="125" y="76"/>
                    </a:lnTo>
                    <a:lnTo>
                      <a:pt x="128" y="71"/>
                    </a:lnTo>
                    <a:lnTo>
                      <a:pt x="128" y="66"/>
                    </a:lnTo>
                    <a:lnTo>
                      <a:pt x="130" y="64"/>
                    </a:lnTo>
                    <a:lnTo>
                      <a:pt x="130" y="59"/>
                    </a:lnTo>
                    <a:lnTo>
                      <a:pt x="133" y="57"/>
                    </a:lnTo>
                    <a:lnTo>
                      <a:pt x="133" y="52"/>
                    </a:lnTo>
                    <a:lnTo>
                      <a:pt x="135" y="50"/>
                    </a:lnTo>
                    <a:lnTo>
                      <a:pt x="135" y="48"/>
                    </a:lnTo>
                    <a:lnTo>
                      <a:pt x="135" y="45"/>
                    </a:lnTo>
                    <a:lnTo>
                      <a:pt x="137" y="43"/>
                    </a:lnTo>
                    <a:lnTo>
                      <a:pt x="137" y="40"/>
                    </a:lnTo>
                    <a:lnTo>
                      <a:pt x="137" y="38"/>
                    </a:lnTo>
                    <a:lnTo>
                      <a:pt x="137" y="38"/>
                    </a:lnTo>
                    <a:lnTo>
                      <a:pt x="137" y="36"/>
                    </a:lnTo>
                    <a:lnTo>
                      <a:pt x="137" y="36"/>
                    </a:lnTo>
                    <a:lnTo>
                      <a:pt x="137" y="36"/>
                    </a:lnTo>
                    <a:lnTo>
                      <a:pt x="137" y="33"/>
                    </a:lnTo>
                    <a:lnTo>
                      <a:pt x="137" y="33"/>
                    </a:lnTo>
                    <a:lnTo>
                      <a:pt x="137" y="31"/>
                    </a:lnTo>
                    <a:lnTo>
                      <a:pt x="137" y="31"/>
                    </a:lnTo>
                    <a:close/>
                    <a:moveTo>
                      <a:pt x="85" y="66"/>
                    </a:moveTo>
                    <a:lnTo>
                      <a:pt x="85" y="69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3" y="73"/>
                    </a:lnTo>
                    <a:lnTo>
                      <a:pt x="83" y="73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8" y="81"/>
                    </a:lnTo>
                    <a:lnTo>
                      <a:pt x="78" y="81"/>
                    </a:lnTo>
                    <a:lnTo>
                      <a:pt x="76" y="81"/>
                    </a:lnTo>
                    <a:lnTo>
                      <a:pt x="76" y="81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3" y="83"/>
                    </a:lnTo>
                    <a:lnTo>
                      <a:pt x="73" y="83"/>
                    </a:lnTo>
                    <a:lnTo>
                      <a:pt x="73" y="85"/>
                    </a:lnTo>
                    <a:lnTo>
                      <a:pt x="73" y="85"/>
                    </a:lnTo>
                    <a:lnTo>
                      <a:pt x="71" y="85"/>
                    </a:lnTo>
                    <a:lnTo>
                      <a:pt x="71" y="85"/>
                    </a:lnTo>
                    <a:lnTo>
                      <a:pt x="71" y="85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4" y="88"/>
                    </a:lnTo>
                    <a:lnTo>
                      <a:pt x="64" y="90"/>
                    </a:lnTo>
                    <a:lnTo>
                      <a:pt x="62" y="90"/>
                    </a:lnTo>
                    <a:lnTo>
                      <a:pt x="62" y="90"/>
                    </a:lnTo>
                    <a:lnTo>
                      <a:pt x="59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5" y="90"/>
                    </a:lnTo>
                    <a:lnTo>
                      <a:pt x="55" y="90"/>
                    </a:lnTo>
                    <a:lnTo>
                      <a:pt x="52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5" y="90"/>
                    </a:lnTo>
                    <a:lnTo>
                      <a:pt x="45" y="90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50" y="71"/>
                    </a:lnTo>
                    <a:lnTo>
                      <a:pt x="50" y="71"/>
                    </a:lnTo>
                    <a:lnTo>
                      <a:pt x="52" y="71"/>
                    </a:lnTo>
                    <a:lnTo>
                      <a:pt x="52" y="71"/>
                    </a:lnTo>
                    <a:lnTo>
                      <a:pt x="55" y="69"/>
                    </a:lnTo>
                    <a:lnTo>
                      <a:pt x="57" y="69"/>
                    </a:lnTo>
                    <a:lnTo>
                      <a:pt x="59" y="69"/>
                    </a:lnTo>
                    <a:lnTo>
                      <a:pt x="62" y="66"/>
                    </a:lnTo>
                    <a:lnTo>
                      <a:pt x="64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71" y="64"/>
                    </a:lnTo>
                    <a:lnTo>
                      <a:pt x="73" y="64"/>
                    </a:lnTo>
                    <a:lnTo>
                      <a:pt x="76" y="64"/>
                    </a:lnTo>
                    <a:lnTo>
                      <a:pt x="78" y="64"/>
                    </a:lnTo>
                    <a:lnTo>
                      <a:pt x="81" y="62"/>
                    </a:lnTo>
                    <a:lnTo>
                      <a:pt x="83" y="62"/>
                    </a:lnTo>
                    <a:lnTo>
                      <a:pt x="85" y="62"/>
                    </a:lnTo>
                    <a:lnTo>
                      <a:pt x="88" y="59"/>
                    </a:lnTo>
                    <a:lnTo>
                      <a:pt x="85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21" name="Freeform 26"/>
              <p:cNvSpPr>
                <a:spLocks/>
              </p:cNvSpPr>
              <p:nvPr/>
            </p:nvSpPr>
            <p:spPr bwMode="auto">
              <a:xfrm>
                <a:off x="9609013" y="1883742"/>
                <a:ext cx="41275" cy="49212"/>
              </a:xfrm>
              <a:custGeom>
                <a:avLst/>
                <a:gdLst>
                  <a:gd name="T0" fmla="*/ 24 w 26"/>
                  <a:gd name="T1" fmla="*/ 24 h 31"/>
                  <a:gd name="T2" fmla="*/ 21 w 26"/>
                  <a:gd name="T3" fmla="*/ 26 h 31"/>
                  <a:gd name="T4" fmla="*/ 19 w 26"/>
                  <a:gd name="T5" fmla="*/ 26 h 31"/>
                  <a:gd name="T6" fmla="*/ 17 w 26"/>
                  <a:gd name="T7" fmla="*/ 26 h 31"/>
                  <a:gd name="T8" fmla="*/ 17 w 26"/>
                  <a:gd name="T9" fmla="*/ 29 h 31"/>
                  <a:gd name="T10" fmla="*/ 14 w 26"/>
                  <a:gd name="T11" fmla="*/ 29 h 31"/>
                  <a:gd name="T12" fmla="*/ 12 w 26"/>
                  <a:gd name="T13" fmla="*/ 26 h 31"/>
                  <a:gd name="T14" fmla="*/ 9 w 26"/>
                  <a:gd name="T15" fmla="*/ 26 h 31"/>
                  <a:gd name="T16" fmla="*/ 7 w 26"/>
                  <a:gd name="T17" fmla="*/ 26 h 31"/>
                  <a:gd name="T18" fmla="*/ 7 w 26"/>
                  <a:gd name="T19" fmla="*/ 24 h 31"/>
                  <a:gd name="T20" fmla="*/ 5 w 26"/>
                  <a:gd name="T21" fmla="*/ 22 h 31"/>
                  <a:gd name="T22" fmla="*/ 5 w 26"/>
                  <a:gd name="T23" fmla="*/ 22 h 31"/>
                  <a:gd name="T24" fmla="*/ 5 w 26"/>
                  <a:gd name="T25" fmla="*/ 17 h 31"/>
                  <a:gd name="T26" fmla="*/ 5 w 26"/>
                  <a:gd name="T27" fmla="*/ 15 h 31"/>
                  <a:gd name="T28" fmla="*/ 5 w 26"/>
                  <a:gd name="T29" fmla="*/ 12 h 31"/>
                  <a:gd name="T30" fmla="*/ 5 w 26"/>
                  <a:gd name="T31" fmla="*/ 10 h 31"/>
                  <a:gd name="T32" fmla="*/ 7 w 26"/>
                  <a:gd name="T33" fmla="*/ 7 h 31"/>
                  <a:gd name="T34" fmla="*/ 9 w 26"/>
                  <a:gd name="T35" fmla="*/ 5 h 31"/>
                  <a:gd name="T36" fmla="*/ 12 w 26"/>
                  <a:gd name="T37" fmla="*/ 5 h 31"/>
                  <a:gd name="T38" fmla="*/ 14 w 26"/>
                  <a:gd name="T39" fmla="*/ 5 h 31"/>
                  <a:gd name="T40" fmla="*/ 17 w 26"/>
                  <a:gd name="T41" fmla="*/ 5 h 31"/>
                  <a:gd name="T42" fmla="*/ 17 w 26"/>
                  <a:gd name="T43" fmla="*/ 5 h 31"/>
                  <a:gd name="T44" fmla="*/ 19 w 26"/>
                  <a:gd name="T45" fmla="*/ 5 h 31"/>
                  <a:gd name="T46" fmla="*/ 21 w 26"/>
                  <a:gd name="T47" fmla="*/ 7 h 31"/>
                  <a:gd name="T48" fmla="*/ 21 w 26"/>
                  <a:gd name="T49" fmla="*/ 7 h 31"/>
                  <a:gd name="T50" fmla="*/ 21 w 26"/>
                  <a:gd name="T51" fmla="*/ 10 h 31"/>
                  <a:gd name="T52" fmla="*/ 26 w 26"/>
                  <a:gd name="T53" fmla="*/ 10 h 31"/>
                  <a:gd name="T54" fmla="*/ 26 w 26"/>
                  <a:gd name="T55" fmla="*/ 7 h 31"/>
                  <a:gd name="T56" fmla="*/ 24 w 26"/>
                  <a:gd name="T57" fmla="*/ 5 h 31"/>
                  <a:gd name="T58" fmla="*/ 24 w 26"/>
                  <a:gd name="T59" fmla="*/ 5 h 31"/>
                  <a:gd name="T60" fmla="*/ 21 w 26"/>
                  <a:gd name="T61" fmla="*/ 3 h 31"/>
                  <a:gd name="T62" fmla="*/ 19 w 26"/>
                  <a:gd name="T63" fmla="*/ 3 h 31"/>
                  <a:gd name="T64" fmla="*/ 17 w 26"/>
                  <a:gd name="T65" fmla="*/ 3 h 31"/>
                  <a:gd name="T66" fmla="*/ 14 w 26"/>
                  <a:gd name="T67" fmla="*/ 0 h 31"/>
                  <a:gd name="T68" fmla="*/ 12 w 26"/>
                  <a:gd name="T69" fmla="*/ 3 h 31"/>
                  <a:gd name="T70" fmla="*/ 9 w 26"/>
                  <a:gd name="T71" fmla="*/ 3 h 31"/>
                  <a:gd name="T72" fmla="*/ 7 w 26"/>
                  <a:gd name="T73" fmla="*/ 3 h 31"/>
                  <a:gd name="T74" fmla="*/ 5 w 26"/>
                  <a:gd name="T75" fmla="*/ 5 h 31"/>
                  <a:gd name="T76" fmla="*/ 2 w 26"/>
                  <a:gd name="T77" fmla="*/ 7 h 31"/>
                  <a:gd name="T78" fmla="*/ 0 w 26"/>
                  <a:gd name="T79" fmla="*/ 10 h 31"/>
                  <a:gd name="T80" fmla="*/ 0 w 26"/>
                  <a:gd name="T81" fmla="*/ 15 h 31"/>
                  <a:gd name="T82" fmla="*/ 0 w 26"/>
                  <a:gd name="T83" fmla="*/ 17 h 31"/>
                  <a:gd name="T84" fmla="*/ 0 w 26"/>
                  <a:gd name="T85" fmla="*/ 19 h 31"/>
                  <a:gd name="T86" fmla="*/ 0 w 26"/>
                  <a:gd name="T87" fmla="*/ 22 h 31"/>
                  <a:gd name="T88" fmla="*/ 2 w 26"/>
                  <a:gd name="T89" fmla="*/ 24 h 31"/>
                  <a:gd name="T90" fmla="*/ 5 w 26"/>
                  <a:gd name="T91" fmla="*/ 26 h 31"/>
                  <a:gd name="T92" fmla="*/ 7 w 26"/>
                  <a:gd name="T93" fmla="*/ 29 h 31"/>
                  <a:gd name="T94" fmla="*/ 9 w 26"/>
                  <a:gd name="T95" fmla="*/ 29 h 31"/>
                  <a:gd name="T96" fmla="*/ 12 w 26"/>
                  <a:gd name="T97" fmla="*/ 31 h 31"/>
                  <a:gd name="T98" fmla="*/ 14 w 26"/>
                  <a:gd name="T99" fmla="*/ 31 h 31"/>
                  <a:gd name="T100" fmla="*/ 17 w 26"/>
                  <a:gd name="T101" fmla="*/ 31 h 31"/>
                  <a:gd name="T102" fmla="*/ 19 w 26"/>
                  <a:gd name="T103" fmla="*/ 31 h 31"/>
                  <a:gd name="T104" fmla="*/ 21 w 26"/>
                  <a:gd name="T105" fmla="*/ 29 h 31"/>
                  <a:gd name="T106" fmla="*/ 24 w 26"/>
                  <a:gd name="T107" fmla="*/ 29 h 31"/>
                  <a:gd name="T108" fmla="*/ 26 w 26"/>
                  <a:gd name="T109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" h="31">
                    <a:moveTo>
                      <a:pt x="14" y="19"/>
                    </a:moveTo>
                    <a:lnTo>
                      <a:pt x="24" y="19"/>
                    </a:lnTo>
                    <a:lnTo>
                      <a:pt x="24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21" y="31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6" y="29"/>
                    </a:lnTo>
                    <a:lnTo>
                      <a:pt x="26" y="26"/>
                    </a:lnTo>
                    <a:lnTo>
                      <a:pt x="26" y="17"/>
                    </a:lnTo>
                    <a:lnTo>
                      <a:pt x="14" y="17"/>
                    </a:lnTo>
                    <a:lnTo>
                      <a:pt x="14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22" name="Freeform 27"/>
              <p:cNvSpPr>
                <a:spLocks/>
              </p:cNvSpPr>
              <p:nvPr/>
            </p:nvSpPr>
            <p:spPr bwMode="auto">
              <a:xfrm>
                <a:off x="9612188" y="1678955"/>
                <a:ext cx="225425" cy="176212"/>
              </a:xfrm>
              <a:custGeom>
                <a:avLst/>
                <a:gdLst>
                  <a:gd name="T0" fmla="*/ 81 w 142"/>
                  <a:gd name="T1" fmla="*/ 59 h 111"/>
                  <a:gd name="T2" fmla="*/ 81 w 142"/>
                  <a:gd name="T3" fmla="*/ 59 h 111"/>
                  <a:gd name="T4" fmla="*/ 81 w 142"/>
                  <a:gd name="T5" fmla="*/ 63 h 111"/>
                  <a:gd name="T6" fmla="*/ 78 w 142"/>
                  <a:gd name="T7" fmla="*/ 66 h 111"/>
                  <a:gd name="T8" fmla="*/ 76 w 142"/>
                  <a:gd name="T9" fmla="*/ 68 h 111"/>
                  <a:gd name="T10" fmla="*/ 74 w 142"/>
                  <a:gd name="T11" fmla="*/ 70 h 111"/>
                  <a:gd name="T12" fmla="*/ 71 w 142"/>
                  <a:gd name="T13" fmla="*/ 73 h 111"/>
                  <a:gd name="T14" fmla="*/ 69 w 142"/>
                  <a:gd name="T15" fmla="*/ 75 h 111"/>
                  <a:gd name="T16" fmla="*/ 66 w 142"/>
                  <a:gd name="T17" fmla="*/ 78 h 111"/>
                  <a:gd name="T18" fmla="*/ 64 w 142"/>
                  <a:gd name="T19" fmla="*/ 78 h 111"/>
                  <a:gd name="T20" fmla="*/ 62 w 142"/>
                  <a:gd name="T21" fmla="*/ 78 h 111"/>
                  <a:gd name="T22" fmla="*/ 59 w 142"/>
                  <a:gd name="T23" fmla="*/ 80 h 111"/>
                  <a:gd name="T24" fmla="*/ 55 w 142"/>
                  <a:gd name="T25" fmla="*/ 80 h 111"/>
                  <a:gd name="T26" fmla="*/ 55 w 142"/>
                  <a:gd name="T27" fmla="*/ 80 h 111"/>
                  <a:gd name="T28" fmla="*/ 52 w 142"/>
                  <a:gd name="T29" fmla="*/ 80 h 111"/>
                  <a:gd name="T30" fmla="*/ 52 w 142"/>
                  <a:gd name="T31" fmla="*/ 78 h 111"/>
                  <a:gd name="T32" fmla="*/ 50 w 142"/>
                  <a:gd name="T33" fmla="*/ 78 h 111"/>
                  <a:gd name="T34" fmla="*/ 50 w 142"/>
                  <a:gd name="T35" fmla="*/ 78 h 111"/>
                  <a:gd name="T36" fmla="*/ 48 w 142"/>
                  <a:gd name="T37" fmla="*/ 75 h 111"/>
                  <a:gd name="T38" fmla="*/ 48 w 142"/>
                  <a:gd name="T39" fmla="*/ 75 h 111"/>
                  <a:gd name="T40" fmla="*/ 48 w 142"/>
                  <a:gd name="T41" fmla="*/ 73 h 111"/>
                  <a:gd name="T42" fmla="*/ 48 w 142"/>
                  <a:gd name="T43" fmla="*/ 73 h 111"/>
                  <a:gd name="T44" fmla="*/ 45 w 142"/>
                  <a:gd name="T45" fmla="*/ 70 h 111"/>
                  <a:gd name="T46" fmla="*/ 45 w 142"/>
                  <a:gd name="T47" fmla="*/ 68 h 111"/>
                  <a:gd name="T48" fmla="*/ 48 w 142"/>
                  <a:gd name="T49" fmla="*/ 66 h 111"/>
                  <a:gd name="T50" fmla="*/ 3 w 142"/>
                  <a:gd name="T51" fmla="*/ 75 h 111"/>
                  <a:gd name="T52" fmla="*/ 0 w 142"/>
                  <a:gd name="T53" fmla="*/ 80 h 111"/>
                  <a:gd name="T54" fmla="*/ 0 w 142"/>
                  <a:gd name="T55" fmla="*/ 82 h 111"/>
                  <a:gd name="T56" fmla="*/ 0 w 142"/>
                  <a:gd name="T57" fmla="*/ 85 h 111"/>
                  <a:gd name="T58" fmla="*/ 0 w 142"/>
                  <a:gd name="T59" fmla="*/ 87 h 111"/>
                  <a:gd name="T60" fmla="*/ 0 w 142"/>
                  <a:gd name="T61" fmla="*/ 89 h 111"/>
                  <a:gd name="T62" fmla="*/ 0 w 142"/>
                  <a:gd name="T63" fmla="*/ 94 h 111"/>
                  <a:gd name="T64" fmla="*/ 3 w 142"/>
                  <a:gd name="T65" fmla="*/ 96 h 111"/>
                  <a:gd name="T66" fmla="*/ 3 w 142"/>
                  <a:gd name="T67" fmla="*/ 101 h 111"/>
                  <a:gd name="T68" fmla="*/ 5 w 142"/>
                  <a:gd name="T69" fmla="*/ 103 h 111"/>
                  <a:gd name="T70" fmla="*/ 7 w 142"/>
                  <a:gd name="T71" fmla="*/ 106 h 111"/>
                  <a:gd name="T72" fmla="*/ 12 w 142"/>
                  <a:gd name="T73" fmla="*/ 108 h 111"/>
                  <a:gd name="T74" fmla="*/ 15 w 142"/>
                  <a:gd name="T75" fmla="*/ 108 h 111"/>
                  <a:gd name="T76" fmla="*/ 17 w 142"/>
                  <a:gd name="T77" fmla="*/ 111 h 111"/>
                  <a:gd name="T78" fmla="*/ 22 w 142"/>
                  <a:gd name="T79" fmla="*/ 111 h 111"/>
                  <a:gd name="T80" fmla="*/ 24 w 142"/>
                  <a:gd name="T81" fmla="*/ 111 h 111"/>
                  <a:gd name="T82" fmla="*/ 24 w 142"/>
                  <a:gd name="T83" fmla="*/ 111 h 111"/>
                  <a:gd name="T84" fmla="*/ 26 w 142"/>
                  <a:gd name="T85" fmla="*/ 111 h 111"/>
                  <a:gd name="T86" fmla="*/ 26 w 142"/>
                  <a:gd name="T87" fmla="*/ 111 h 111"/>
                  <a:gd name="T88" fmla="*/ 31 w 142"/>
                  <a:gd name="T89" fmla="*/ 111 h 111"/>
                  <a:gd name="T90" fmla="*/ 36 w 142"/>
                  <a:gd name="T91" fmla="*/ 111 h 111"/>
                  <a:gd name="T92" fmla="*/ 38 w 142"/>
                  <a:gd name="T93" fmla="*/ 111 h 111"/>
                  <a:gd name="T94" fmla="*/ 43 w 142"/>
                  <a:gd name="T95" fmla="*/ 108 h 111"/>
                  <a:gd name="T96" fmla="*/ 48 w 142"/>
                  <a:gd name="T97" fmla="*/ 108 h 111"/>
                  <a:gd name="T98" fmla="*/ 52 w 142"/>
                  <a:gd name="T99" fmla="*/ 106 h 111"/>
                  <a:gd name="T100" fmla="*/ 57 w 142"/>
                  <a:gd name="T101" fmla="*/ 103 h 111"/>
                  <a:gd name="T102" fmla="*/ 59 w 142"/>
                  <a:gd name="T103" fmla="*/ 101 h 111"/>
                  <a:gd name="T104" fmla="*/ 64 w 142"/>
                  <a:gd name="T105" fmla="*/ 99 h 111"/>
                  <a:gd name="T106" fmla="*/ 66 w 142"/>
                  <a:gd name="T107" fmla="*/ 96 h 111"/>
                  <a:gd name="T108" fmla="*/ 71 w 142"/>
                  <a:gd name="T109" fmla="*/ 94 h 111"/>
                  <a:gd name="T110" fmla="*/ 142 w 142"/>
                  <a:gd name="T111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2" h="111">
                    <a:moveTo>
                      <a:pt x="102" y="0"/>
                    </a:move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61"/>
                    </a:lnTo>
                    <a:lnTo>
                      <a:pt x="81" y="63"/>
                    </a:lnTo>
                    <a:lnTo>
                      <a:pt x="81" y="63"/>
                    </a:lnTo>
                    <a:lnTo>
                      <a:pt x="78" y="63"/>
                    </a:lnTo>
                    <a:lnTo>
                      <a:pt x="78" y="66"/>
                    </a:lnTo>
                    <a:lnTo>
                      <a:pt x="78" y="66"/>
                    </a:lnTo>
                    <a:lnTo>
                      <a:pt x="78" y="68"/>
                    </a:lnTo>
                    <a:lnTo>
                      <a:pt x="78" y="68"/>
                    </a:lnTo>
                    <a:lnTo>
                      <a:pt x="76" y="68"/>
                    </a:lnTo>
                    <a:lnTo>
                      <a:pt x="76" y="70"/>
                    </a:lnTo>
                    <a:lnTo>
                      <a:pt x="76" y="70"/>
                    </a:lnTo>
                    <a:lnTo>
                      <a:pt x="74" y="70"/>
                    </a:lnTo>
                    <a:lnTo>
                      <a:pt x="74" y="73"/>
                    </a:lnTo>
                    <a:lnTo>
                      <a:pt x="74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5"/>
                    </a:lnTo>
                    <a:lnTo>
                      <a:pt x="69" y="75"/>
                    </a:lnTo>
                    <a:lnTo>
                      <a:pt x="69" y="75"/>
                    </a:lnTo>
                    <a:lnTo>
                      <a:pt x="69" y="75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4" y="78"/>
                    </a:lnTo>
                    <a:lnTo>
                      <a:pt x="64" y="78"/>
                    </a:lnTo>
                    <a:lnTo>
                      <a:pt x="62" y="78"/>
                    </a:lnTo>
                    <a:lnTo>
                      <a:pt x="62" y="78"/>
                    </a:lnTo>
                    <a:lnTo>
                      <a:pt x="62" y="80"/>
                    </a:lnTo>
                    <a:lnTo>
                      <a:pt x="59" y="80"/>
                    </a:lnTo>
                    <a:lnTo>
                      <a:pt x="59" y="80"/>
                    </a:lnTo>
                    <a:lnTo>
                      <a:pt x="57" y="80"/>
                    </a:lnTo>
                    <a:lnTo>
                      <a:pt x="57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68"/>
                    </a:lnTo>
                    <a:lnTo>
                      <a:pt x="48" y="68"/>
                    </a:lnTo>
                    <a:lnTo>
                      <a:pt x="48" y="68"/>
                    </a:lnTo>
                    <a:lnTo>
                      <a:pt x="48" y="66"/>
                    </a:lnTo>
                    <a:lnTo>
                      <a:pt x="69" y="0"/>
                    </a:lnTo>
                    <a:lnTo>
                      <a:pt x="26" y="0"/>
                    </a:lnTo>
                    <a:lnTo>
                      <a:pt x="3" y="75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0"/>
                    </a:lnTo>
                    <a:lnTo>
                      <a:pt x="0" y="80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3" y="96"/>
                    </a:lnTo>
                    <a:lnTo>
                      <a:pt x="3" y="96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101"/>
                    </a:lnTo>
                    <a:lnTo>
                      <a:pt x="5" y="101"/>
                    </a:lnTo>
                    <a:lnTo>
                      <a:pt x="5" y="101"/>
                    </a:lnTo>
                    <a:lnTo>
                      <a:pt x="5" y="103"/>
                    </a:lnTo>
                    <a:lnTo>
                      <a:pt x="7" y="103"/>
                    </a:lnTo>
                    <a:lnTo>
                      <a:pt x="7" y="103"/>
                    </a:lnTo>
                    <a:lnTo>
                      <a:pt x="7" y="106"/>
                    </a:lnTo>
                    <a:lnTo>
                      <a:pt x="10" y="106"/>
                    </a:lnTo>
                    <a:lnTo>
                      <a:pt x="10" y="106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5" y="108"/>
                    </a:lnTo>
                    <a:lnTo>
                      <a:pt x="15" y="111"/>
                    </a:lnTo>
                    <a:lnTo>
                      <a:pt x="17" y="111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9" y="111"/>
                    </a:lnTo>
                    <a:lnTo>
                      <a:pt x="22" y="111"/>
                    </a:lnTo>
                    <a:lnTo>
                      <a:pt x="22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9" y="111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1"/>
                    </a:lnTo>
                    <a:lnTo>
                      <a:pt x="36" y="111"/>
                    </a:lnTo>
                    <a:lnTo>
                      <a:pt x="36" y="111"/>
                    </a:lnTo>
                    <a:lnTo>
                      <a:pt x="38" y="111"/>
                    </a:lnTo>
                    <a:lnTo>
                      <a:pt x="38" y="111"/>
                    </a:lnTo>
                    <a:lnTo>
                      <a:pt x="40" y="111"/>
                    </a:lnTo>
                    <a:lnTo>
                      <a:pt x="43" y="111"/>
                    </a:lnTo>
                    <a:lnTo>
                      <a:pt x="43" y="108"/>
                    </a:lnTo>
                    <a:lnTo>
                      <a:pt x="45" y="108"/>
                    </a:lnTo>
                    <a:lnTo>
                      <a:pt x="48" y="108"/>
                    </a:lnTo>
                    <a:lnTo>
                      <a:pt x="48" y="108"/>
                    </a:lnTo>
                    <a:lnTo>
                      <a:pt x="50" y="108"/>
                    </a:lnTo>
                    <a:lnTo>
                      <a:pt x="50" y="106"/>
                    </a:lnTo>
                    <a:lnTo>
                      <a:pt x="52" y="106"/>
                    </a:lnTo>
                    <a:lnTo>
                      <a:pt x="52" y="106"/>
                    </a:lnTo>
                    <a:lnTo>
                      <a:pt x="55" y="103"/>
                    </a:lnTo>
                    <a:lnTo>
                      <a:pt x="57" y="103"/>
                    </a:lnTo>
                    <a:lnTo>
                      <a:pt x="57" y="103"/>
                    </a:lnTo>
                    <a:lnTo>
                      <a:pt x="59" y="103"/>
                    </a:lnTo>
                    <a:lnTo>
                      <a:pt x="59" y="101"/>
                    </a:lnTo>
                    <a:lnTo>
                      <a:pt x="62" y="101"/>
                    </a:lnTo>
                    <a:lnTo>
                      <a:pt x="62" y="101"/>
                    </a:lnTo>
                    <a:lnTo>
                      <a:pt x="64" y="99"/>
                    </a:lnTo>
                    <a:lnTo>
                      <a:pt x="64" y="99"/>
                    </a:lnTo>
                    <a:lnTo>
                      <a:pt x="66" y="96"/>
                    </a:lnTo>
                    <a:lnTo>
                      <a:pt x="66" y="96"/>
                    </a:lnTo>
                    <a:lnTo>
                      <a:pt x="69" y="96"/>
                    </a:lnTo>
                    <a:lnTo>
                      <a:pt x="69" y="94"/>
                    </a:lnTo>
                    <a:lnTo>
                      <a:pt x="71" y="94"/>
                    </a:lnTo>
                    <a:lnTo>
                      <a:pt x="66" y="108"/>
                    </a:lnTo>
                    <a:lnTo>
                      <a:pt x="107" y="108"/>
                    </a:lnTo>
                    <a:lnTo>
                      <a:pt x="142" y="0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23" name="Freeform 28"/>
              <p:cNvSpPr>
                <a:spLocks/>
              </p:cNvSpPr>
              <p:nvPr/>
            </p:nvSpPr>
            <p:spPr bwMode="auto">
              <a:xfrm>
                <a:off x="9383588" y="1615455"/>
                <a:ext cx="225425" cy="239712"/>
              </a:xfrm>
              <a:custGeom>
                <a:avLst/>
                <a:gdLst>
                  <a:gd name="T0" fmla="*/ 142 w 142"/>
                  <a:gd name="T1" fmla="*/ 63 h 151"/>
                  <a:gd name="T2" fmla="*/ 142 w 142"/>
                  <a:gd name="T3" fmla="*/ 61 h 151"/>
                  <a:gd name="T4" fmla="*/ 142 w 142"/>
                  <a:gd name="T5" fmla="*/ 56 h 151"/>
                  <a:gd name="T6" fmla="*/ 140 w 142"/>
                  <a:gd name="T7" fmla="*/ 54 h 151"/>
                  <a:gd name="T8" fmla="*/ 140 w 142"/>
                  <a:gd name="T9" fmla="*/ 52 h 151"/>
                  <a:gd name="T10" fmla="*/ 137 w 142"/>
                  <a:gd name="T11" fmla="*/ 49 h 151"/>
                  <a:gd name="T12" fmla="*/ 135 w 142"/>
                  <a:gd name="T13" fmla="*/ 44 h 151"/>
                  <a:gd name="T14" fmla="*/ 133 w 142"/>
                  <a:gd name="T15" fmla="*/ 44 h 151"/>
                  <a:gd name="T16" fmla="*/ 128 w 142"/>
                  <a:gd name="T17" fmla="*/ 42 h 151"/>
                  <a:gd name="T18" fmla="*/ 125 w 142"/>
                  <a:gd name="T19" fmla="*/ 40 h 151"/>
                  <a:gd name="T20" fmla="*/ 123 w 142"/>
                  <a:gd name="T21" fmla="*/ 40 h 151"/>
                  <a:gd name="T22" fmla="*/ 118 w 142"/>
                  <a:gd name="T23" fmla="*/ 40 h 151"/>
                  <a:gd name="T24" fmla="*/ 118 w 142"/>
                  <a:gd name="T25" fmla="*/ 40 h 151"/>
                  <a:gd name="T26" fmla="*/ 116 w 142"/>
                  <a:gd name="T27" fmla="*/ 40 h 151"/>
                  <a:gd name="T28" fmla="*/ 116 w 142"/>
                  <a:gd name="T29" fmla="*/ 40 h 151"/>
                  <a:gd name="T30" fmla="*/ 111 w 142"/>
                  <a:gd name="T31" fmla="*/ 40 h 151"/>
                  <a:gd name="T32" fmla="*/ 107 w 142"/>
                  <a:gd name="T33" fmla="*/ 40 h 151"/>
                  <a:gd name="T34" fmla="*/ 102 w 142"/>
                  <a:gd name="T35" fmla="*/ 40 h 151"/>
                  <a:gd name="T36" fmla="*/ 97 w 142"/>
                  <a:gd name="T37" fmla="*/ 42 h 151"/>
                  <a:gd name="T38" fmla="*/ 95 w 142"/>
                  <a:gd name="T39" fmla="*/ 42 h 151"/>
                  <a:gd name="T40" fmla="*/ 90 w 142"/>
                  <a:gd name="T41" fmla="*/ 44 h 151"/>
                  <a:gd name="T42" fmla="*/ 85 w 142"/>
                  <a:gd name="T43" fmla="*/ 47 h 151"/>
                  <a:gd name="T44" fmla="*/ 83 w 142"/>
                  <a:gd name="T45" fmla="*/ 49 h 151"/>
                  <a:gd name="T46" fmla="*/ 78 w 142"/>
                  <a:gd name="T47" fmla="*/ 52 h 151"/>
                  <a:gd name="T48" fmla="*/ 76 w 142"/>
                  <a:gd name="T49" fmla="*/ 54 h 151"/>
                  <a:gd name="T50" fmla="*/ 71 w 142"/>
                  <a:gd name="T51" fmla="*/ 56 h 151"/>
                  <a:gd name="T52" fmla="*/ 0 w 142"/>
                  <a:gd name="T53" fmla="*/ 151 h 151"/>
                  <a:gd name="T54" fmla="*/ 59 w 142"/>
                  <a:gd name="T55" fmla="*/ 92 h 151"/>
                  <a:gd name="T56" fmla="*/ 62 w 142"/>
                  <a:gd name="T57" fmla="*/ 92 h 151"/>
                  <a:gd name="T58" fmla="*/ 62 w 142"/>
                  <a:gd name="T59" fmla="*/ 87 h 151"/>
                  <a:gd name="T60" fmla="*/ 64 w 142"/>
                  <a:gd name="T61" fmla="*/ 85 h 151"/>
                  <a:gd name="T62" fmla="*/ 66 w 142"/>
                  <a:gd name="T63" fmla="*/ 82 h 151"/>
                  <a:gd name="T64" fmla="*/ 66 w 142"/>
                  <a:gd name="T65" fmla="*/ 80 h 151"/>
                  <a:gd name="T66" fmla="*/ 69 w 142"/>
                  <a:gd name="T67" fmla="*/ 77 h 151"/>
                  <a:gd name="T68" fmla="*/ 71 w 142"/>
                  <a:gd name="T69" fmla="*/ 75 h 151"/>
                  <a:gd name="T70" fmla="*/ 74 w 142"/>
                  <a:gd name="T71" fmla="*/ 73 h 151"/>
                  <a:gd name="T72" fmla="*/ 78 w 142"/>
                  <a:gd name="T73" fmla="*/ 73 h 151"/>
                  <a:gd name="T74" fmla="*/ 81 w 142"/>
                  <a:gd name="T75" fmla="*/ 70 h 151"/>
                  <a:gd name="T76" fmla="*/ 83 w 142"/>
                  <a:gd name="T77" fmla="*/ 70 h 151"/>
                  <a:gd name="T78" fmla="*/ 85 w 142"/>
                  <a:gd name="T79" fmla="*/ 70 h 151"/>
                  <a:gd name="T80" fmla="*/ 88 w 142"/>
                  <a:gd name="T81" fmla="*/ 70 h 151"/>
                  <a:gd name="T82" fmla="*/ 90 w 142"/>
                  <a:gd name="T83" fmla="*/ 70 h 151"/>
                  <a:gd name="T84" fmla="*/ 92 w 142"/>
                  <a:gd name="T85" fmla="*/ 73 h 151"/>
                  <a:gd name="T86" fmla="*/ 95 w 142"/>
                  <a:gd name="T87" fmla="*/ 75 h 151"/>
                  <a:gd name="T88" fmla="*/ 95 w 142"/>
                  <a:gd name="T89" fmla="*/ 75 h 151"/>
                  <a:gd name="T90" fmla="*/ 95 w 142"/>
                  <a:gd name="T91" fmla="*/ 77 h 151"/>
                  <a:gd name="T92" fmla="*/ 95 w 142"/>
                  <a:gd name="T93" fmla="*/ 80 h 151"/>
                  <a:gd name="T94" fmla="*/ 95 w 142"/>
                  <a:gd name="T95" fmla="*/ 80 h 151"/>
                  <a:gd name="T96" fmla="*/ 95 w 142"/>
                  <a:gd name="T97" fmla="*/ 82 h 151"/>
                  <a:gd name="T98" fmla="*/ 116 w 142"/>
                  <a:gd name="T99" fmla="*/ 151 h 151"/>
                  <a:gd name="T100" fmla="*/ 140 w 142"/>
                  <a:gd name="T101" fmla="*/ 73 h 151"/>
                  <a:gd name="T102" fmla="*/ 142 w 142"/>
                  <a:gd name="T103" fmla="*/ 70 h 151"/>
                  <a:gd name="T104" fmla="*/ 142 w 142"/>
                  <a:gd name="T105" fmla="*/ 68 h 151"/>
                  <a:gd name="T106" fmla="*/ 142 w 142"/>
                  <a:gd name="T107" fmla="*/ 6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2" h="151">
                    <a:moveTo>
                      <a:pt x="142" y="66"/>
                    </a:moveTo>
                    <a:lnTo>
                      <a:pt x="142" y="66"/>
                    </a:lnTo>
                    <a:lnTo>
                      <a:pt x="142" y="63"/>
                    </a:lnTo>
                    <a:lnTo>
                      <a:pt x="142" y="63"/>
                    </a:lnTo>
                    <a:lnTo>
                      <a:pt x="142" y="61"/>
                    </a:lnTo>
                    <a:lnTo>
                      <a:pt x="142" y="61"/>
                    </a:lnTo>
                    <a:lnTo>
                      <a:pt x="142" y="59"/>
                    </a:lnTo>
                    <a:lnTo>
                      <a:pt x="142" y="59"/>
                    </a:lnTo>
                    <a:lnTo>
                      <a:pt x="142" y="56"/>
                    </a:lnTo>
                    <a:lnTo>
                      <a:pt x="142" y="56"/>
                    </a:lnTo>
                    <a:lnTo>
                      <a:pt x="142" y="54"/>
                    </a:lnTo>
                    <a:lnTo>
                      <a:pt x="140" y="54"/>
                    </a:lnTo>
                    <a:lnTo>
                      <a:pt x="140" y="54"/>
                    </a:lnTo>
                    <a:lnTo>
                      <a:pt x="140" y="52"/>
                    </a:lnTo>
                    <a:lnTo>
                      <a:pt x="140" y="52"/>
                    </a:lnTo>
                    <a:lnTo>
                      <a:pt x="137" y="49"/>
                    </a:lnTo>
                    <a:lnTo>
                      <a:pt x="137" y="49"/>
                    </a:lnTo>
                    <a:lnTo>
                      <a:pt x="137" y="49"/>
                    </a:lnTo>
                    <a:lnTo>
                      <a:pt x="137" y="47"/>
                    </a:lnTo>
                    <a:lnTo>
                      <a:pt x="135" y="47"/>
                    </a:lnTo>
                    <a:lnTo>
                      <a:pt x="135" y="44"/>
                    </a:lnTo>
                    <a:lnTo>
                      <a:pt x="135" y="44"/>
                    </a:lnTo>
                    <a:lnTo>
                      <a:pt x="133" y="44"/>
                    </a:lnTo>
                    <a:lnTo>
                      <a:pt x="133" y="44"/>
                    </a:lnTo>
                    <a:lnTo>
                      <a:pt x="130" y="42"/>
                    </a:lnTo>
                    <a:lnTo>
                      <a:pt x="130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8" y="40"/>
                    </a:lnTo>
                    <a:lnTo>
                      <a:pt x="125" y="40"/>
                    </a:lnTo>
                    <a:lnTo>
                      <a:pt x="125" y="40"/>
                    </a:lnTo>
                    <a:lnTo>
                      <a:pt x="123" y="40"/>
                    </a:lnTo>
                    <a:lnTo>
                      <a:pt x="123" y="40"/>
                    </a:lnTo>
                    <a:lnTo>
                      <a:pt x="121" y="40"/>
                    </a:lnTo>
                    <a:lnTo>
                      <a:pt x="121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4" y="40"/>
                    </a:lnTo>
                    <a:lnTo>
                      <a:pt x="111" y="40"/>
                    </a:lnTo>
                    <a:lnTo>
                      <a:pt x="111" y="40"/>
                    </a:lnTo>
                    <a:lnTo>
                      <a:pt x="109" y="40"/>
                    </a:lnTo>
                    <a:lnTo>
                      <a:pt x="107" y="40"/>
                    </a:lnTo>
                    <a:lnTo>
                      <a:pt x="107" y="40"/>
                    </a:lnTo>
                    <a:lnTo>
                      <a:pt x="104" y="40"/>
                    </a:lnTo>
                    <a:lnTo>
                      <a:pt x="102" y="40"/>
                    </a:lnTo>
                    <a:lnTo>
                      <a:pt x="102" y="40"/>
                    </a:lnTo>
                    <a:lnTo>
                      <a:pt x="99" y="40"/>
                    </a:lnTo>
                    <a:lnTo>
                      <a:pt x="97" y="42"/>
                    </a:lnTo>
                    <a:lnTo>
                      <a:pt x="97" y="42"/>
                    </a:lnTo>
                    <a:lnTo>
                      <a:pt x="95" y="42"/>
                    </a:lnTo>
                    <a:lnTo>
                      <a:pt x="95" y="42"/>
                    </a:lnTo>
                    <a:lnTo>
                      <a:pt x="92" y="42"/>
                    </a:lnTo>
                    <a:lnTo>
                      <a:pt x="90" y="44"/>
                    </a:lnTo>
                    <a:lnTo>
                      <a:pt x="90" y="44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5" y="47"/>
                    </a:lnTo>
                    <a:lnTo>
                      <a:pt x="85" y="47"/>
                    </a:lnTo>
                    <a:lnTo>
                      <a:pt x="83" y="47"/>
                    </a:lnTo>
                    <a:lnTo>
                      <a:pt x="83" y="49"/>
                    </a:lnTo>
                    <a:lnTo>
                      <a:pt x="81" y="49"/>
                    </a:lnTo>
                    <a:lnTo>
                      <a:pt x="81" y="49"/>
                    </a:lnTo>
                    <a:lnTo>
                      <a:pt x="78" y="52"/>
                    </a:lnTo>
                    <a:lnTo>
                      <a:pt x="78" y="52"/>
                    </a:lnTo>
                    <a:lnTo>
                      <a:pt x="76" y="54"/>
                    </a:lnTo>
                    <a:lnTo>
                      <a:pt x="76" y="54"/>
                    </a:lnTo>
                    <a:lnTo>
                      <a:pt x="74" y="54"/>
                    </a:lnTo>
                    <a:lnTo>
                      <a:pt x="74" y="56"/>
                    </a:lnTo>
                    <a:lnTo>
                      <a:pt x="71" y="56"/>
                    </a:lnTo>
                    <a:lnTo>
                      <a:pt x="90" y="0"/>
                    </a:lnTo>
                    <a:lnTo>
                      <a:pt x="48" y="0"/>
                    </a:lnTo>
                    <a:lnTo>
                      <a:pt x="0" y="151"/>
                    </a:lnTo>
                    <a:lnTo>
                      <a:pt x="40" y="151"/>
                    </a:lnTo>
                    <a:lnTo>
                      <a:pt x="59" y="92"/>
                    </a:lnTo>
                    <a:lnTo>
                      <a:pt x="59" y="92"/>
                    </a:lnTo>
                    <a:lnTo>
                      <a:pt x="62" y="92"/>
                    </a:lnTo>
                    <a:lnTo>
                      <a:pt x="62" y="92"/>
                    </a:lnTo>
                    <a:lnTo>
                      <a:pt x="62" y="92"/>
                    </a:lnTo>
                    <a:lnTo>
                      <a:pt x="62" y="89"/>
                    </a:lnTo>
                    <a:lnTo>
                      <a:pt x="62" y="87"/>
                    </a:lnTo>
                    <a:lnTo>
                      <a:pt x="62" y="87"/>
                    </a:lnTo>
                    <a:lnTo>
                      <a:pt x="62" y="85"/>
                    </a:lnTo>
                    <a:lnTo>
                      <a:pt x="64" y="85"/>
                    </a:lnTo>
                    <a:lnTo>
                      <a:pt x="64" y="85"/>
                    </a:lnTo>
                    <a:lnTo>
                      <a:pt x="64" y="82"/>
                    </a:lnTo>
                    <a:lnTo>
                      <a:pt x="64" y="82"/>
                    </a:lnTo>
                    <a:lnTo>
                      <a:pt x="66" y="82"/>
                    </a:lnTo>
                    <a:lnTo>
                      <a:pt x="66" y="80"/>
                    </a:lnTo>
                    <a:lnTo>
                      <a:pt x="66" y="80"/>
                    </a:lnTo>
                    <a:lnTo>
                      <a:pt x="66" y="80"/>
                    </a:lnTo>
                    <a:lnTo>
                      <a:pt x="69" y="77"/>
                    </a:lnTo>
                    <a:lnTo>
                      <a:pt x="69" y="77"/>
                    </a:lnTo>
                    <a:lnTo>
                      <a:pt x="69" y="77"/>
                    </a:lnTo>
                    <a:lnTo>
                      <a:pt x="71" y="77"/>
                    </a:lnTo>
                    <a:lnTo>
                      <a:pt x="71" y="75"/>
                    </a:lnTo>
                    <a:lnTo>
                      <a:pt x="71" y="75"/>
                    </a:lnTo>
                    <a:lnTo>
                      <a:pt x="74" y="75"/>
                    </a:lnTo>
                    <a:lnTo>
                      <a:pt x="74" y="75"/>
                    </a:lnTo>
                    <a:lnTo>
                      <a:pt x="74" y="73"/>
                    </a:lnTo>
                    <a:lnTo>
                      <a:pt x="76" y="73"/>
                    </a:lnTo>
                    <a:lnTo>
                      <a:pt x="76" y="73"/>
                    </a:lnTo>
                    <a:lnTo>
                      <a:pt x="78" y="73"/>
                    </a:lnTo>
                    <a:lnTo>
                      <a:pt x="78" y="73"/>
                    </a:lnTo>
                    <a:lnTo>
                      <a:pt x="78" y="73"/>
                    </a:lnTo>
                    <a:lnTo>
                      <a:pt x="81" y="70"/>
                    </a:lnTo>
                    <a:lnTo>
                      <a:pt x="81" y="70"/>
                    </a:lnTo>
                    <a:lnTo>
                      <a:pt x="83" y="70"/>
                    </a:lnTo>
                    <a:lnTo>
                      <a:pt x="83" y="70"/>
                    </a:lnTo>
                    <a:lnTo>
                      <a:pt x="85" y="70"/>
                    </a:lnTo>
                    <a:lnTo>
                      <a:pt x="85" y="70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0"/>
                    </a:lnTo>
                    <a:lnTo>
                      <a:pt x="90" y="70"/>
                    </a:lnTo>
                    <a:lnTo>
                      <a:pt x="90" y="73"/>
                    </a:lnTo>
                    <a:lnTo>
                      <a:pt x="92" y="73"/>
                    </a:lnTo>
                    <a:lnTo>
                      <a:pt x="92" y="73"/>
                    </a:lnTo>
                    <a:lnTo>
                      <a:pt x="92" y="73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5"/>
                    </a:lnTo>
                    <a:lnTo>
                      <a:pt x="74" y="151"/>
                    </a:lnTo>
                    <a:lnTo>
                      <a:pt x="116" y="151"/>
                    </a:lnTo>
                    <a:lnTo>
                      <a:pt x="140" y="75"/>
                    </a:lnTo>
                    <a:lnTo>
                      <a:pt x="140" y="73"/>
                    </a:lnTo>
                    <a:lnTo>
                      <a:pt x="140" y="73"/>
                    </a:lnTo>
                    <a:lnTo>
                      <a:pt x="142" y="73"/>
                    </a:lnTo>
                    <a:lnTo>
                      <a:pt x="142" y="73"/>
                    </a:lnTo>
                    <a:lnTo>
                      <a:pt x="142" y="70"/>
                    </a:lnTo>
                    <a:lnTo>
                      <a:pt x="142" y="70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6"/>
                    </a:lnTo>
                    <a:lnTo>
                      <a:pt x="142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24" name="Freeform 29"/>
              <p:cNvSpPr>
                <a:spLocks/>
              </p:cNvSpPr>
              <p:nvPr/>
            </p:nvSpPr>
            <p:spPr bwMode="auto">
              <a:xfrm>
                <a:off x="9526463" y="1888505"/>
                <a:ext cx="26988" cy="44450"/>
              </a:xfrm>
              <a:custGeom>
                <a:avLst/>
                <a:gdLst>
                  <a:gd name="T0" fmla="*/ 2 w 17"/>
                  <a:gd name="T1" fmla="*/ 0 h 28"/>
                  <a:gd name="T2" fmla="*/ 0 w 17"/>
                  <a:gd name="T3" fmla="*/ 0 h 28"/>
                  <a:gd name="T4" fmla="*/ 0 w 17"/>
                  <a:gd name="T5" fmla="*/ 28 h 28"/>
                  <a:gd name="T6" fmla="*/ 17 w 17"/>
                  <a:gd name="T7" fmla="*/ 28 h 28"/>
                  <a:gd name="T8" fmla="*/ 17 w 17"/>
                  <a:gd name="T9" fmla="*/ 23 h 28"/>
                  <a:gd name="T10" fmla="*/ 2 w 17"/>
                  <a:gd name="T11" fmla="*/ 23 h 28"/>
                  <a:gd name="T12" fmla="*/ 2 w 17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8">
                    <a:moveTo>
                      <a:pt x="2" y="0"/>
                    </a:moveTo>
                    <a:lnTo>
                      <a:pt x="0" y="0"/>
                    </a:lnTo>
                    <a:lnTo>
                      <a:pt x="0" y="28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2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25" name="Freeform 30"/>
              <p:cNvSpPr>
                <a:spLocks noEditPoints="1"/>
              </p:cNvSpPr>
              <p:nvPr/>
            </p:nvSpPr>
            <p:spPr bwMode="auto">
              <a:xfrm>
                <a:off x="9559801" y="1883742"/>
                <a:ext cx="41275" cy="49212"/>
              </a:xfrm>
              <a:custGeom>
                <a:avLst/>
                <a:gdLst>
                  <a:gd name="T0" fmla="*/ 26 w 26"/>
                  <a:gd name="T1" fmla="*/ 10 h 31"/>
                  <a:gd name="T2" fmla="*/ 24 w 26"/>
                  <a:gd name="T3" fmla="*/ 7 h 31"/>
                  <a:gd name="T4" fmla="*/ 22 w 26"/>
                  <a:gd name="T5" fmla="*/ 5 h 31"/>
                  <a:gd name="T6" fmla="*/ 19 w 26"/>
                  <a:gd name="T7" fmla="*/ 3 h 31"/>
                  <a:gd name="T8" fmla="*/ 14 w 26"/>
                  <a:gd name="T9" fmla="*/ 3 h 31"/>
                  <a:gd name="T10" fmla="*/ 12 w 26"/>
                  <a:gd name="T11" fmla="*/ 0 h 31"/>
                  <a:gd name="T12" fmla="*/ 10 w 26"/>
                  <a:gd name="T13" fmla="*/ 3 h 31"/>
                  <a:gd name="T14" fmla="*/ 7 w 26"/>
                  <a:gd name="T15" fmla="*/ 3 h 31"/>
                  <a:gd name="T16" fmla="*/ 5 w 26"/>
                  <a:gd name="T17" fmla="*/ 5 h 31"/>
                  <a:gd name="T18" fmla="*/ 3 w 26"/>
                  <a:gd name="T19" fmla="*/ 7 h 31"/>
                  <a:gd name="T20" fmla="*/ 0 w 26"/>
                  <a:gd name="T21" fmla="*/ 10 h 31"/>
                  <a:gd name="T22" fmla="*/ 0 w 26"/>
                  <a:gd name="T23" fmla="*/ 12 h 31"/>
                  <a:gd name="T24" fmla="*/ 0 w 26"/>
                  <a:gd name="T25" fmla="*/ 15 h 31"/>
                  <a:gd name="T26" fmla="*/ 0 w 26"/>
                  <a:gd name="T27" fmla="*/ 19 h 31"/>
                  <a:gd name="T28" fmla="*/ 0 w 26"/>
                  <a:gd name="T29" fmla="*/ 22 h 31"/>
                  <a:gd name="T30" fmla="*/ 3 w 26"/>
                  <a:gd name="T31" fmla="*/ 24 h 31"/>
                  <a:gd name="T32" fmla="*/ 3 w 26"/>
                  <a:gd name="T33" fmla="*/ 26 h 31"/>
                  <a:gd name="T34" fmla="*/ 5 w 26"/>
                  <a:gd name="T35" fmla="*/ 29 h 31"/>
                  <a:gd name="T36" fmla="*/ 10 w 26"/>
                  <a:gd name="T37" fmla="*/ 31 h 31"/>
                  <a:gd name="T38" fmla="*/ 14 w 26"/>
                  <a:gd name="T39" fmla="*/ 31 h 31"/>
                  <a:gd name="T40" fmla="*/ 17 w 26"/>
                  <a:gd name="T41" fmla="*/ 31 h 31"/>
                  <a:gd name="T42" fmla="*/ 22 w 26"/>
                  <a:gd name="T43" fmla="*/ 29 h 31"/>
                  <a:gd name="T44" fmla="*/ 24 w 26"/>
                  <a:gd name="T45" fmla="*/ 26 h 31"/>
                  <a:gd name="T46" fmla="*/ 26 w 26"/>
                  <a:gd name="T47" fmla="*/ 24 h 31"/>
                  <a:gd name="T48" fmla="*/ 26 w 26"/>
                  <a:gd name="T49" fmla="*/ 19 h 31"/>
                  <a:gd name="T50" fmla="*/ 26 w 26"/>
                  <a:gd name="T51" fmla="*/ 17 h 31"/>
                  <a:gd name="T52" fmla="*/ 24 w 26"/>
                  <a:gd name="T53" fmla="*/ 17 h 31"/>
                  <a:gd name="T54" fmla="*/ 24 w 26"/>
                  <a:gd name="T55" fmla="*/ 19 h 31"/>
                  <a:gd name="T56" fmla="*/ 22 w 26"/>
                  <a:gd name="T57" fmla="*/ 22 h 31"/>
                  <a:gd name="T58" fmla="*/ 22 w 26"/>
                  <a:gd name="T59" fmla="*/ 24 h 31"/>
                  <a:gd name="T60" fmla="*/ 19 w 26"/>
                  <a:gd name="T61" fmla="*/ 26 h 31"/>
                  <a:gd name="T62" fmla="*/ 19 w 26"/>
                  <a:gd name="T63" fmla="*/ 26 h 31"/>
                  <a:gd name="T64" fmla="*/ 17 w 26"/>
                  <a:gd name="T65" fmla="*/ 26 h 31"/>
                  <a:gd name="T66" fmla="*/ 14 w 26"/>
                  <a:gd name="T67" fmla="*/ 29 h 31"/>
                  <a:gd name="T68" fmla="*/ 12 w 26"/>
                  <a:gd name="T69" fmla="*/ 29 h 31"/>
                  <a:gd name="T70" fmla="*/ 12 w 26"/>
                  <a:gd name="T71" fmla="*/ 29 h 31"/>
                  <a:gd name="T72" fmla="*/ 10 w 26"/>
                  <a:gd name="T73" fmla="*/ 26 h 31"/>
                  <a:gd name="T74" fmla="*/ 7 w 26"/>
                  <a:gd name="T75" fmla="*/ 26 h 31"/>
                  <a:gd name="T76" fmla="*/ 7 w 26"/>
                  <a:gd name="T77" fmla="*/ 24 h 31"/>
                  <a:gd name="T78" fmla="*/ 5 w 26"/>
                  <a:gd name="T79" fmla="*/ 24 h 31"/>
                  <a:gd name="T80" fmla="*/ 5 w 26"/>
                  <a:gd name="T81" fmla="*/ 22 h 31"/>
                  <a:gd name="T82" fmla="*/ 3 w 26"/>
                  <a:gd name="T83" fmla="*/ 19 h 31"/>
                  <a:gd name="T84" fmla="*/ 3 w 26"/>
                  <a:gd name="T85" fmla="*/ 17 h 31"/>
                  <a:gd name="T86" fmla="*/ 3 w 26"/>
                  <a:gd name="T87" fmla="*/ 15 h 31"/>
                  <a:gd name="T88" fmla="*/ 5 w 26"/>
                  <a:gd name="T89" fmla="*/ 12 h 31"/>
                  <a:gd name="T90" fmla="*/ 5 w 26"/>
                  <a:gd name="T91" fmla="*/ 10 h 31"/>
                  <a:gd name="T92" fmla="*/ 7 w 26"/>
                  <a:gd name="T93" fmla="*/ 7 h 31"/>
                  <a:gd name="T94" fmla="*/ 7 w 26"/>
                  <a:gd name="T95" fmla="*/ 7 h 31"/>
                  <a:gd name="T96" fmla="*/ 10 w 26"/>
                  <a:gd name="T97" fmla="*/ 5 h 31"/>
                  <a:gd name="T98" fmla="*/ 12 w 26"/>
                  <a:gd name="T99" fmla="*/ 5 h 31"/>
                  <a:gd name="T100" fmla="*/ 14 w 26"/>
                  <a:gd name="T101" fmla="*/ 5 h 31"/>
                  <a:gd name="T102" fmla="*/ 17 w 26"/>
                  <a:gd name="T103" fmla="*/ 5 h 31"/>
                  <a:gd name="T104" fmla="*/ 19 w 26"/>
                  <a:gd name="T105" fmla="*/ 7 h 31"/>
                  <a:gd name="T106" fmla="*/ 22 w 26"/>
                  <a:gd name="T107" fmla="*/ 10 h 31"/>
                  <a:gd name="T108" fmla="*/ 24 w 26"/>
                  <a:gd name="T109" fmla="*/ 12 h 31"/>
                  <a:gd name="T110" fmla="*/ 24 w 26"/>
                  <a:gd name="T1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6" h="31">
                    <a:moveTo>
                      <a:pt x="26" y="12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5"/>
                    </a:lnTo>
                    <a:lnTo>
                      <a:pt x="22" y="5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2"/>
                    </a:lnTo>
                    <a:lnTo>
                      <a:pt x="26" y="22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6" y="17"/>
                    </a:lnTo>
                    <a:lnTo>
                      <a:pt x="26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2"/>
                    </a:lnTo>
                    <a:close/>
                    <a:moveTo>
                      <a:pt x="24" y="17"/>
                    </a:moveTo>
                    <a:lnTo>
                      <a:pt x="24" y="17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22" y="7"/>
                    </a:lnTo>
                    <a:lnTo>
                      <a:pt x="22" y="7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7"/>
                    </a:lnTo>
                    <a:lnTo>
                      <a:pt x="2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66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</p:grpSp>
      </p:grpSp>
      <p:cxnSp>
        <p:nvCxnSpPr>
          <p:cNvPr id="26" name="直接连接符 25"/>
          <p:cNvCxnSpPr/>
          <p:nvPr/>
        </p:nvCxnSpPr>
        <p:spPr>
          <a:xfrm>
            <a:off x="7107" y="932723"/>
            <a:ext cx="9643323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6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27383" y="6152606"/>
            <a:ext cx="2971286" cy="266654"/>
          </a:xfrm>
          <a:prstGeom prst="rect">
            <a:avLst/>
          </a:prstGeom>
          <a:noFill/>
        </p:spPr>
        <p:txBody>
          <a:bodyPr wrap="none" lIns="121900" tIns="60949" rIns="121900" bIns="60949" rtlCol="0">
            <a:spAutoFit/>
          </a:bodyPr>
          <a:lstStyle/>
          <a:p>
            <a:pPr defTabSz="1218966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933" dirty="0" smtClean="0">
                <a:solidFill>
                  <a:prstClr val="white"/>
                </a:solidFill>
                <a:latin typeface="Arial"/>
                <a:ea typeface="微软雅黑"/>
              </a:rPr>
              <a:t>浙江大华技术股份有限公司  </a:t>
            </a:r>
            <a:r>
              <a:rPr lang="en-US" altLang="zh-CN" sz="933" dirty="0" smtClean="0">
                <a:solidFill>
                  <a:prstClr val="white"/>
                </a:solidFill>
                <a:latin typeface="Arial"/>
                <a:ea typeface="微软雅黑"/>
              </a:rPr>
              <a:t>|  www.dahuatech.com</a:t>
            </a:r>
            <a:endParaRPr lang="zh-CN" altLang="en-US" sz="933" dirty="0">
              <a:solidFill>
                <a:prstClr val="white"/>
              </a:solidFill>
              <a:latin typeface="Arial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285467" y="6137165"/>
            <a:ext cx="475410" cy="348856"/>
          </a:xfrm>
          <a:prstGeom prst="rect">
            <a:avLst/>
          </a:prstGeom>
        </p:spPr>
        <p:txBody>
          <a:bodyPr wrap="none" lIns="121900" tIns="60949" rIns="121900" bIns="60949">
            <a:spAutoFit/>
          </a:bodyPr>
          <a:lstStyle/>
          <a:p>
            <a:pPr algn="ctr" defTabSz="1218966" eaLnBrk="1" fontAlgn="auto" hangingPunct="1">
              <a:spcBef>
                <a:spcPts val="0"/>
              </a:spcBef>
              <a:spcAft>
                <a:spcPts val="0"/>
              </a:spcAft>
            </a:pPr>
            <a:fld id="{370DD2FE-AA2B-4D88-817E-345AF6AFD87D}" type="slidenum">
              <a:rPr lang="zh-CN" altLang="en-US" sz="1467" smtClean="0">
                <a:solidFill>
                  <a:prstClr val="white">
                    <a:lumMod val="75000"/>
                  </a:prstClr>
                </a:solidFill>
                <a:latin typeface="Arial"/>
                <a:ea typeface="微软雅黑"/>
              </a:rPr>
              <a:pPr algn="ctr" defTabSz="1218966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467" dirty="0">
              <a:solidFill>
                <a:prstClr val="white">
                  <a:lumMod val="75000"/>
                </a:prstClr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9684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</p:sldLayoutIdLst>
  <p:transition>
    <p:wipe dir="u"/>
  </p:transition>
  <p:timing>
    <p:tnLst>
      <p:par>
        <p:cTn id="1" dur="indefinite" restart="never" nodeType="tmRoot"/>
      </p:par>
    </p:tnLst>
  </p:timing>
  <p:txStyles>
    <p:titleStyle>
      <a:lvl1pPr algn="l" defTabSz="1218966" rtl="0" eaLnBrk="1" latinLnBrk="0" hangingPunct="1">
        <a:spcBef>
          <a:spcPct val="0"/>
        </a:spcBef>
        <a:buNone/>
        <a:defRPr sz="2400" b="1" kern="1200">
          <a:solidFill>
            <a:srgbClr val="E60012"/>
          </a:solidFill>
          <a:latin typeface="+mj-lt"/>
          <a:ea typeface="+mj-ea"/>
          <a:cs typeface="+mj-cs"/>
        </a:defRPr>
      </a:lvl1pPr>
    </p:titleStyle>
    <p:bodyStyle>
      <a:lvl1pPr marL="457113" indent="-457113" algn="l" defTabSz="12189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90410" indent="-380928" algn="l" defTabSz="1218966" rtl="0" eaLnBrk="1" latinLnBrk="0" hangingPunct="1">
        <a:spcBef>
          <a:spcPct val="20000"/>
        </a:spcBef>
        <a:buFont typeface="Arial" pitchFamily="34" charset="0"/>
        <a:buChar char="–"/>
        <a:defRPr sz="2133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523707" indent="-304742" algn="l" defTabSz="1218966" rtl="0" eaLnBrk="1" latinLnBrk="0" hangingPunct="1">
        <a:spcBef>
          <a:spcPct val="20000"/>
        </a:spcBef>
        <a:buFont typeface="Arial" pitchFamily="34" charset="0"/>
        <a:buChar char="•"/>
        <a:defRPr sz="1867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133192" indent="-304742" algn="l" defTabSz="1218966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742674" indent="-304742" algn="l" defTabSz="1218966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158" indent="-304742" algn="l" defTabSz="121896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641" indent="-304742" algn="l" defTabSz="121896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124" indent="-304742" algn="l" defTabSz="121896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606" indent="-304742" algn="l" defTabSz="121896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83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66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49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34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16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99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83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65" algn="l" defTabSz="12189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17" Type="http://schemas.openxmlformats.org/officeDocument/2006/relationships/image" Target="../media/image28.jpeg"/><Relationship Id="rId2" Type="http://schemas.openxmlformats.org/officeDocument/2006/relationships/diagramData" Target="../diagrams/data1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11" Type="http://schemas.openxmlformats.org/officeDocument/2006/relationships/image" Target="../media/image23.jpeg"/><Relationship Id="rId5" Type="http://schemas.openxmlformats.org/officeDocument/2006/relationships/diagramColors" Target="../diagrams/colors1.xml"/><Relationship Id="rId15" Type="http://schemas.microsoft.com/office/2007/relationships/hdphoto" Target="../media/hdphoto2.wdp"/><Relationship Id="rId10" Type="http://schemas.openxmlformats.org/officeDocument/2006/relationships/image" Target="../media/image22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microsoft.com/office/2007/relationships/hdphoto" Target="../media/hdphoto3.wdp"/><Relationship Id="rId9" Type="http://schemas.openxmlformats.org/officeDocument/2006/relationships/image" Target="cid:__1@Foxmail.net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8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cid:__1@Foxmail.net" TargetMode="External"/><Relationship Id="rId5" Type="http://schemas.microsoft.com/office/2007/relationships/hdphoto" Target="../media/hdphoto5.wdp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7.wdp"/><Relationship Id="rId5" Type="http://schemas.openxmlformats.org/officeDocument/2006/relationships/image" Target="../media/image60.png"/><Relationship Id="rId4" Type="http://schemas.microsoft.com/office/2007/relationships/hdphoto" Target="../media/hdphoto6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.xml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6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85.pn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84.png"/><Relationship Id="rId9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4.png"/><Relationship Id="rId5" Type="http://schemas.openxmlformats.org/officeDocument/2006/relationships/image" Target="../media/image93.emf"/><Relationship Id="rId4" Type="http://schemas.openxmlformats.org/officeDocument/2006/relationships/image" Target="../media/image92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96.png"/><Relationship Id="rId7" Type="http://schemas.openxmlformats.org/officeDocument/2006/relationships/image" Target="../media/image98.png"/><Relationship Id="rId12" Type="http://schemas.microsoft.com/office/2007/relationships/hdphoto" Target="../media/hdphoto1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10.wdp"/><Relationship Id="rId11" Type="http://schemas.openxmlformats.org/officeDocument/2006/relationships/image" Target="../media/image100.png"/><Relationship Id="rId5" Type="http://schemas.openxmlformats.org/officeDocument/2006/relationships/image" Target="../media/image9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9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13" Type="http://schemas.openxmlformats.org/officeDocument/2006/relationships/image" Target="../media/image16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1.jpeg"/><Relationship Id="rId11" Type="http://schemas.openxmlformats.org/officeDocument/2006/relationships/image" Target="../media/image126.jpeg"/><Relationship Id="rId5" Type="http://schemas.openxmlformats.org/officeDocument/2006/relationships/image" Target="../media/image120.jpeg"/><Relationship Id="rId10" Type="http://schemas.openxmlformats.org/officeDocument/2006/relationships/image" Target="../media/image125.jpeg"/><Relationship Id="rId4" Type="http://schemas.openxmlformats.org/officeDocument/2006/relationships/image" Target="../media/image119.png"/><Relationship Id="rId9" Type="http://schemas.openxmlformats.org/officeDocument/2006/relationships/image" Target="../media/image12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emf"/><Relationship Id="rId9" Type="http://schemas.openxmlformats.org/officeDocument/2006/relationships/image" Target="../media/image13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4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143.png"/><Relationship Id="rId2" Type="http://schemas.openxmlformats.org/officeDocument/2006/relationships/tags" Target="../tags/tag3.xml"/><Relationship Id="rId16" Type="http://schemas.openxmlformats.org/officeDocument/2006/relationships/image" Target="../media/image147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42.png"/><Relationship Id="rId5" Type="http://schemas.openxmlformats.org/officeDocument/2006/relationships/tags" Target="../tags/tag6.xml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4" Type="http://schemas.openxmlformats.org/officeDocument/2006/relationships/tags" Target="../tags/tag5.xml"/><Relationship Id="rId9" Type="http://schemas.openxmlformats.org/officeDocument/2006/relationships/notesSlide" Target="../notesSlides/notesSlide26.xml"/><Relationship Id="rId14" Type="http://schemas.openxmlformats.org/officeDocument/2006/relationships/image" Target="../media/image14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5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50.png"/><Relationship Id="rId2" Type="http://schemas.openxmlformats.org/officeDocument/2006/relationships/tags" Target="../tags/tag10.xml"/><Relationship Id="rId16" Type="http://schemas.openxmlformats.org/officeDocument/2006/relationships/image" Target="../media/image15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49.png"/><Relationship Id="rId5" Type="http://schemas.openxmlformats.org/officeDocument/2006/relationships/tags" Target="../tags/tag13.xml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4" Type="http://schemas.openxmlformats.org/officeDocument/2006/relationships/tags" Target="../tags/tag12.xml"/><Relationship Id="rId9" Type="http://schemas.openxmlformats.org/officeDocument/2006/relationships/notesSlide" Target="../notesSlides/notesSlide27.xml"/><Relationship Id="rId14" Type="http://schemas.openxmlformats.org/officeDocument/2006/relationships/image" Target="../media/image15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58.pn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157.png"/><Relationship Id="rId2" Type="http://schemas.openxmlformats.org/officeDocument/2006/relationships/tags" Target="../tags/tag17.xml"/><Relationship Id="rId16" Type="http://schemas.openxmlformats.org/officeDocument/2006/relationships/image" Target="../media/image161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156.png"/><Relationship Id="rId5" Type="http://schemas.openxmlformats.org/officeDocument/2006/relationships/tags" Target="../tags/tag20.xml"/><Relationship Id="rId15" Type="http://schemas.openxmlformats.org/officeDocument/2006/relationships/image" Target="../media/image160.png"/><Relationship Id="rId10" Type="http://schemas.openxmlformats.org/officeDocument/2006/relationships/image" Target="../media/image155.png"/><Relationship Id="rId4" Type="http://schemas.openxmlformats.org/officeDocument/2006/relationships/tags" Target="../tags/tag19.xml"/><Relationship Id="rId9" Type="http://schemas.openxmlformats.org/officeDocument/2006/relationships/notesSlide" Target="../notesSlides/notesSlide28.xml"/><Relationship Id="rId14" Type="http://schemas.openxmlformats.org/officeDocument/2006/relationships/image" Target="../media/image15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6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7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7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33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1.jpeg"/><Relationship Id="rId7" Type="http://schemas.openxmlformats.org/officeDocument/2006/relationships/image" Target="../media/image185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84.jpeg"/><Relationship Id="rId5" Type="http://schemas.openxmlformats.org/officeDocument/2006/relationships/image" Target="../media/image183.png"/><Relationship Id="rId10" Type="http://schemas.openxmlformats.org/officeDocument/2006/relationships/image" Target="../media/image188.jpeg"/><Relationship Id="rId4" Type="http://schemas.openxmlformats.org/officeDocument/2006/relationships/image" Target="../media/image182.jpeg"/><Relationship Id="rId9" Type="http://schemas.openxmlformats.org/officeDocument/2006/relationships/image" Target="../media/image18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直接连接符 11"/>
          <p:cNvSpPr>
            <a:spLocks noChangeShapeType="1"/>
          </p:cNvSpPr>
          <p:nvPr/>
        </p:nvSpPr>
        <p:spPr bwMode="auto">
          <a:xfrm>
            <a:off x="0" y="1252538"/>
            <a:ext cx="121920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63" name="标题 3"/>
          <p:cNvSpPr>
            <a:spLocks noChangeArrowheads="1"/>
          </p:cNvSpPr>
          <p:nvPr/>
        </p:nvSpPr>
        <p:spPr bwMode="auto">
          <a:xfrm>
            <a:off x="2686050" y="145177"/>
            <a:ext cx="6819900" cy="72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3600" b="1" dirty="0" smtClean="0">
                <a:solidFill>
                  <a:srgbClr val="FF0000"/>
                </a:solidFill>
                <a:sym typeface="幼圆" panose="02010509060101010101" pitchFamily="49" charset="-122"/>
              </a:rPr>
              <a:t>大华智慧校园解决方案</a:t>
            </a:r>
            <a:endParaRPr lang="zh-CN" altLang="en-US" sz="3600" b="1" dirty="0">
              <a:solidFill>
                <a:srgbClr val="FF0000"/>
              </a:solidFill>
              <a:sym typeface="幼圆" panose="02010509060101010101" pitchFamily="49" charset="-122"/>
            </a:endParaRPr>
          </a:p>
        </p:txBody>
      </p:sp>
      <p:sp>
        <p:nvSpPr>
          <p:cNvPr id="15364" name="TextBox 4"/>
          <p:cNvSpPr>
            <a:spLocks noChangeArrowheads="1"/>
          </p:cNvSpPr>
          <p:nvPr/>
        </p:nvSpPr>
        <p:spPr bwMode="auto">
          <a:xfrm>
            <a:off x="9045575" y="6122988"/>
            <a:ext cx="3146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000000"/>
                </a:solidFill>
                <a:latin typeface="Century Gothic" panose="020B0502020202020204" pitchFamily="34" charset="0"/>
                <a:ea typeface="宋体" panose="02010600030101010101" pitchFamily="2" charset="-122"/>
              </a:rPr>
              <a:t>浙江大华技术股份有限公司</a:t>
            </a:r>
            <a:endParaRPr lang="zh-CN" altLang="en-US" sz="1800" dirty="0">
              <a:solidFill>
                <a:srgbClr val="000000"/>
              </a:solidFill>
              <a:latin typeface="Century Gothic" panose="020B0502020202020204" pitchFamily="34" charset="0"/>
              <a:ea typeface="幼圆" panose="02010509060101010101" pitchFamily="49" charset="-122"/>
              <a:sym typeface="幼圆" panose="02010509060101010101" pitchFamily="49" charset="-122"/>
            </a:endParaRPr>
          </a:p>
        </p:txBody>
      </p:sp>
      <p:grpSp>
        <p:nvGrpSpPr>
          <p:cNvPr id="15365" name="组合 18"/>
          <p:cNvGrpSpPr>
            <a:grpSpLocks/>
          </p:cNvGrpSpPr>
          <p:nvPr/>
        </p:nvGrpSpPr>
        <p:grpSpPr bwMode="auto">
          <a:xfrm>
            <a:off x="8475061" y="1262063"/>
            <a:ext cx="3726464" cy="4366102"/>
            <a:chOff x="-47783" y="-41152"/>
            <a:chExt cx="3817836" cy="3094416"/>
          </a:xfrm>
        </p:grpSpPr>
        <p:sp>
          <p:nvSpPr>
            <p:cNvPr id="15368" name="矩形 19"/>
            <p:cNvSpPr>
              <a:spLocks noChangeArrowheads="1"/>
            </p:cNvSpPr>
            <p:nvPr/>
          </p:nvSpPr>
          <p:spPr bwMode="auto">
            <a:xfrm>
              <a:off x="738378" y="-41152"/>
              <a:ext cx="3031675" cy="1665478"/>
            </a:xfrm>
            <a:prstGeom prst="rect">
              <a:avLst/>
            </a:prstGeom>
            <a:solidFill>
              <a:srgbClr val="EC6826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68579" tIns="34289" rIns="68579" bIns="34289"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zh-CN" altLang="en-US" sz="4500" b="1" dirty="0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幼圆" panose="02010509060101010101" pitchFamily="49" charset="-122"/>
                </a:rPr>
                <a:t>智慧校园</a:t>
              </a:r>
            </a:p>
          </p:txBody>
        </p:sp>
        <p:sp>
          <p:nvSpPr>
            <p:cNvPr id="15369" name="矩形 20"/>
            <p:cNvSpPr>
              <a:spLocks noChangeArrowheads="1"/>
            </p:cNvSpPr>
            <p:nvPr/>
          </p:nvSpPr>
          <p:spPr bwMode="auto">
            <a:xfrm>
              <a:off x="534890" y="1105219"/>
              <a:ext cx="1575470" cy="986410"/>
            </a:xfrm>
            <a:prstGeom prst="rect">
              <a:avLst/>
            </a:prstGeom>
            <a:solidFill>
              <a:srgbClr val="648AB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68579" tIns="34289" rIns="68579" bIns="34289"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zh-CN" altLang="en-US" sz="27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幼圆" panose="02010509060101010101" pitchFamily="49" charset="-122"/>
                </a:rPr>
                <a:t>深度应用</a:t>
              </a:r>
              <a:endParaRPr lang="zh-CN" altLang="en-US" sz="27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  <a:sym typeface="幼圆" panose="02010509060101010101" pitchFamily="49" charset="-122"/>
              </a:endParaRPr>
            </a:p>
          </p:txBody>
        </p:sp>
        <p:sp>
          <p:nvSpPr>
            <p:cNvPr id="15370" name="矩形 21"/>
            <p:cNvSpPr>
              <a:spLocks noChangeArrowheads="1"/>
            </p:cNvSpPr>
            <p:nvPr/>
          </p:nvSpPr>
          <p:spPr bwMode="auto">
            <a:xfrm>
              <a:off x="231307" y="1838136"/>
              <a:ext cx="1247393" cy="780999"/>
            </a:xfrm>
            <a:prstGeom prst="rect">
              <a:avLst/>
            </a:prstGeom>
            <a:solidFill>
              <a:srgbClr val="648AB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68579" tIns="34289" rIns="68579" bIns="34289"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zh-CN" altLang="en-US" sz="21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幼圆" panose="02010509060101010101" pitchFamily="49" charset="-122"/>
                </a:rPr>
                <a:t>基础功能</a:t>
              </a:r>
              <a:endParaRPr lang="zh-CN" altLang="en-US" sz="21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  <a:sym typeface="幼圆" panose="02010509060101010101" pitchFamily="49" charset="-122"/>
              </a:endParaRPr>
            </a:p>
          </p:txBody>
        </p:sp>
        <p:sp>
          <p:nvSpPr>
            <p:cNvPr id="15371" name="矩形 22"/>
            <p:cNvSpPr>
              <a:spLocks noChangeArrowheads="1"/>
            </p:cNvSpPr>
            <p:nvPr/>
          </p:nvSpPr>
          <p:spPr bwMode="auto">
            <a:xfrm>
              <a:off x="-47783" y="2442327"/>
              <a:ext cx="1165345" cy="610937"/>
            </a:xfrm>
            <a:prstGeom prst="rect">
              <a:avLst/>
            </a:prstGeom>
            <a:solidFill>
              <a:srgbClr val="6BC2D8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68579" tIns="34289" rIns="68579" bIns="34289"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zh-CN" altLang="en-US" sz="1800" b="1" dirty="0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幼圆" panose="02010509060101010101" pitchFamily="49" charset="-122"/>
                </a:rPr>
                <a:t>平安校园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4288"/>
            <a:ext cx="8422783" cy="549460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fld id="{F778D5B8-E4F6-4EC5-99A6-3311B43E2C43}" type="slidenum">
              <a:rPr lang="zh-CN" altLang="en-US" sz="1600" smtClean="0">
                <a:solidFill>
                  <a:srgbClr val="898989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t>10</a:t>
            </a:fld>
            <a:endParaRPr lang="zh-CN" altLang="en-US" sz="1800" smtClean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  <p:sp>
        <p:nvSpPr>
          <p:cNvPr id="28675" name="矩形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9459" name="矩形 3"/>
          <p:cNvSpPr>
            <a:spLocks noChangeArrowheads="1"/>
          </p:cNvSpPr>
          <p:nvPr/>
        </p:nvSpPr>
        <p:spPr bwMode="auto">
          <a:xfrm>
            <a:off x="0" y="2411413"/>
            <a:ext cx="12192000" cy="2112962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3700" b="1">
              <a:solidFill>
                <a:srgbClr val="FFFFFF"/>
              </a:solidFill>
              <a:latin typeface="微软雅黑" panose="020B0503020204020204" pitchFamily="34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2196048" y="2987249"/>
            <a:ext cx="75713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4800" b="1" dirty="0" smtClean="0">
                <a:solidFill>
                  <a:schemeClr val="bg1"/>
                </a:solidFill>
              </a:rPr>
              <a:t>各系统建设及特色功能说明</a:t>
            </a:r>
            <a:endParaRPr lang="zh-CN" altLang="en-US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nimBg="1" autoUpdateAnimBg="0"/>
      <p:bldP spid="6" grpId="0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728133" y="561219"/>
            <a:ext cx="10498667" cy="6026824"/>
            <a:chOff x="546100" y="420914"/>
            <a:chExt cx="7874000" cy="4520118"/>
          </a:xfrm>
        </p:grpSpPr>
        <p:sp>
          <p:nvSpPr>
            <p:cNvPr id="22" name="右箭头 21"/>
            <p:cNvSpPr/>
            <p:nvPr/>
          </p:nvSpPr>
          <p:spPr>
            <a:xfrm rot="16200000">
              <a:off x="-586014" y="2322285"/>
              <a:ext cx="3733800" cy="362858"/>
            </a:xfrm>
            <a:prstGeom prst="rightArrow">
              <a:avLst/>
            </a:prstGeom>
            <a:solidFill>
              <a:srgbClr val="C0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右箭头 22"/>
            <p:cNvSpPr/>
            <p:nvPr/>
          </p:nvSpPr>
          <p:spPr>
            <a:xfrm>
              <a:off x="1188357" y="4279900"/>
              <a:ext cx="7231743" cy="355600"/>
            </a:xfrm>
            <a:prstGeom prst="rightArrow">
              <a:avLst/>
            </a:prstGeom>
            <a:solidFill>
              <a:srgbClr val="C0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546100" y="1104650"/>
              <a:ext cx="72027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>
                      <a:lumMod val="50000"/>
                    </a:schemeClr>
                  </a:solidFill>
                </a:rPr>
                <a:t>事后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3238500" y="4594783"/>
              <a:ext cx="285205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>
                      <a:lumMod val="50000"/>
                    </a:schemeClr>
                  </a:solidFill>
                </a:rPr>
                <a:t>校园空间信息</a:t>
              </a:r>
            </a:p>
          </p:txBody>
        </p:sp>
        <p:graphicFrame>
          <p:nvGraphicFramePr>
            <p:cNvPr id="33" name="图示 32"/>
            <p:cNvGraphicFramePr/>
            <p:nvPr>
              <p:extLst/>
            </p:nvPr>
          </p:nvGraphicFramePr>
          <p:xfrm>
            <a:off x="1487714" y="420914"/>
            <a:ext cx="6779985" cy="385898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4" name="文本框 33"/>
            <p:cNvSpPr txBox="1"/>
            <p:nvPr/>
          </p:nvSpPr>
          <p:spPr>
            <a:xfrm>
              <a:off x="546100" y="2197242"/>
              <a:ext cx="72027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>
                      <a:lumMod val="50000"/>
                    </a:schemeClr>
                  </a:solidFill>
                </a:rPr>
                <a:t>事中</a:t>
              </a: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546100" y="3177596"/>
              <a:ext cx="72027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>
                      <a:lumMod val="50000"/>
                    </a:schemeClr>
                  </a:solidFill>
                </a:rPr>
                <a:t>事前</a:t>
              </a:r>
            </a:p>
          </p:txBody>
        </p:sp>
      </p:grpSp>
      <p:sp>
        <p:nvSpPr>
          <p:cNvPr id="36" name="标题 1"/>
          <p:cNvSpPr>
            <a:spLocks noGrp="1"/>
          </p:cNvSpPr>
          <p:nvPr>
            <p:ph type="title"/>
          </p:nvPr>
        </p:nvSpPr>
        <p:spPr>
          <a:xfrm>
            <a:off x="1016370" y="326325"/>
            <a:ext cx="9060181" cy="573935"/>
          </a:xfrm>
        </p:spPr>
        <p:txBody>
          <a:bodyPr/>
          <a:lstStyle/>
          <a:p>
            <a:r>
              <a:rPr lang="zh-CN" altLang="en-US" dirty="0" smtClean="0"/>
              <a:t>智慧校园</a:t>
            </a:r>
            <a:r>
              <a:rPr lang="zh-CN" altLang="en-US" dirty="0"/>
              <a:t>解决方案体系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2824805" y="990730"/>
            <a:ext cx="7233595" cy="5610855"/>
            <a:chOff x="590503" y="1907098"/>
            <a:chExt cx="14017710" cy="10873063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95" b="3560"/>
            <a:stretch/>
          </p:blipFill>
          <p:spPr>
            <a:xfrm>
              <a:off x="885950" y="4841776"/>
              <a:ext cx="13074814" cy="4896544"/>
            </a:xfrm>
            <a:prstGeom prst="ellipse">
              <a:avLst/>
            </a:prstGeom>
            <a:noFill/>
          </p:spPr>
        </p:pic>
        <p:sp>
          <p:nvSpPr>
            <p:cNvPr id="39" name="TextBox 19"/>
            <p:cNvSpPr txBox="1"/>
            <p:nvPr/>
          </p:nvSpPr>
          <p:spPr>
            <a:xfrm>
              <a:off x="1096742" y="4453807"/>
              <a:ext cx="1980294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67" dirty="0">
                  <a:solidFill>
                    <a:prstClr val="black"/>
                  </a:solidFill>
                  <a:latin typeface="微软雅黑" pitchFamily="34" charset="-122"/>
                </a:rPr>
                <a:t>实时视频</a:t>
              </a:r>
            </a:p>
          </p:txBody>
        </p:sp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503" y="2992869"/>
              <a:ext cx="2870059" cy="1294386"/>
            </a:xfrm>
            <a:prstGeom prst="rect">
              <a:avLst/>
            </a:prstGeom>
            <a:noFill/>
          </p:spPr>
        </p:pic>
        <p:pic>
          <p:nvPicPr>
            <p:cNvPr id="41" name="Picture 1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907193" y="10440754"/>
              <a:ext cx="984030" cy="1460937"/>
            </a:xfrm>
            <a:prstGeom prst="rect">
              <a:avLst/>
            </a:prstGeom>
            <a:noFill/>
          </p:spPr>
        </p:pic>
        <p:sp>
          <p:nvSpPr>
            <p:cNvPr id="42" name="TextBox 30"/>
            <p:cNvSpPr txBox="1"/>
            <p:nvPr/>
          </p:nvSpPr>
          <p:spPr>
            <a:xfrm>
              <a:off x="9215017" y="12163727"/>
              <a:ext cx="2368387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可视化门禁</a:t>
              </a:r>
            </a:p>
          </p:txBody>
        </p:sp>
        <p:pic>
          <p:nvPicPr>
            <p:cNvPr id="43" name="Picture 3" descr="C:\Users\23668\Desktop\2014-12-014720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9764" y="10242376"/>
              <a:ext cx="1026584" cy="1823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xtBox 37"/>
            <p:cNvSpPr txBox="1"/>
            <p:nvPr/>
          </p:nvSpPr>
          <p:spPr>
            <a:xfrm>
              <a:off x="6579325" y="12163727"/>
              <a:ext cx="2122285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移动巡更</a:t>
              </a:r>
            </a:p>
          </p:txBody>
        </p:sp>
        <p:sp>
          <p:nvSpPr>
            <p:cNvPr id="45" name="TextBox 35"/>
            <p:cNvSpPr txBox="1"/>
            <p:nvPr/>
          </p:nvSpPr>
          <p:spPr>
            <a:xfrm>
              <a:off x="3538842" y="12163727"/>
              <a:ext cx="2310379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校园广播</a:t>
              </a:r>
            </a:p>
          </p:txBody>
        </p:sp>
        <p:pic>
          <p:nvPicPr>
            <p:cNvPr id="46" name="Picture 2" descr="C:\Users\23668\Desktop\2754051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950" y="9579077"/>
              <a:ext cx="1502659" cy="1427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TextBox 15"/>
            <p:cNvSpPr txBox="1"/>
            <p:nvPr/>
          </p:nvSpPr>
          <p:spPr>
            <a:xfrm>
              <a:off x="806139" y="11215642"/>
              <a:ext cx="1999769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消防报警</a:t>
              </a:r>
            </a:p>
          </p:txBody>
        </p:sp>
        <p:pic>
          <p:nvPicPr>
            <p:cNvPr id="48" name="Picture 2" descr="E:\图片素材\20130111100145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562" y="10446211"/>
              <a:ext cx="2072456" cy="1335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7" descr="C:\Users\23668\Desktop\新建文件夹 (2)\lll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72191" y="2855353"/>
              <a:ext cx="2562897" cy="1436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TextBox 19"/>
            <p:cNvSpPr txBox="1"/>
            <p:nvPr/>
          </p:nvSpPr>
          <p:spPr>
            <a:xfrm>
              <a:off x="11336722" y="4484061"/>
              <a:ext cx="2198369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人脸识别</a:t>
              </a:r>
            </a:p>
          </p:txBody>
        </p:sp>
        <p:pic>
          <p:nvPicPr>
            <p:cNvPr id="51" name="图片 50" descr="D:\2015工作\2015设计\智能楼宇\报警柱\PPT\2016331.2副本.jp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5550" l="9483" r="89655">
                          <a14:backgroundMark x1="67241" y1="94732" x2="81034" y2="943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17385"/>
            <a:stretch/>
          </p:blipFill>
          <p:spPr bwMode="auto">
            <a:xfrm>
              <a:off x="12773266" y="8734880"/>
              <a:ext cx="1188180" cy="3107172"/>
            </a:xfrm>
            <a:custGeom>
              <a:avLst/>
              <a:gdLst>
                <a:gd name="connsiteX0" fmla="*/ 0 w 3058651"/>
                <a:gd name="connsiteY0" fmla="*/ 0 h 7998579"/>
                <a:gd name="connsiteX1" fmla="*/ 600109 w 3058651"/>
                <a:gd name="connsiteY1" fmla="*/ 0 h 7998579"/>
                <a:gd name="connsiteX2" fmla="*/ 412799 w 3058651"/>
                <a:gd name="connsiteY2" fmla="*/ 687998 h 7998579"/>
                <a:gd name="connsiteX3" fmla="*/ 2821840 w 3058651"/>
                <a:gd name="connsiteY3" fmla="*/ 947789 h 7998579"/>
                <a:gd name="connsiteX4" fmla="*/ 3058651 w 3058651"/>
                <a:gd name="connsiteY4" fmla="*/ 77975 h 7998579"/>
                <a:gd name="connsiteX5" fmla="*/ 3058651 w 3058651"/>
                <a:gd name="connsiteY5" fmla="*/ 7998579 h 7998579"/>
                <a:gd name="connsiteX6" fmla="*/ 0 w 3058651"/>
                <a:gd name="connsiteY6" fmla="*/ 7998579 h 799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8651" h="7998579">
                  <a:moveTo>
                    <a:pt x="0" y="0"/>
                  </a:moveTo>
                  <a:lnTo>
                    <a:pt x="600109" y="0"/>
                  </a:lnTo>
                  <a:lnTo>
                    <a:pt x="412799" y="687998"/>
                  </a:lnTo>
                  <a:lnTo>
                    <a:pt x="2821840" y="947789"/>
                  </a:lnTo>
                  <a:lnTo>
                    <a:pt x="3058651" y="77975"/>
                  </a:lnTo>
                  <a:lnTo>
                    <a:pt x="3058651" y="7998579"/>
                  </a:lnTo>
                  <a:lnTo>
                    <a:pt x="0" y="7998579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TextBox 37"/>
            <p:cNvSpPr txBox="1"/>
            <p:nvPr/>
          </p:nvSpPr>
          <p:spPr>
            <a:xfrm>
              <a:off x="12601355" y="11893576"/>
              <a:ext cx="2006858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报警应急</a:t>
              </a:r>
            </a:p>
          </p:txBody>
        </p:sp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2527" y="2118661"/>
              <a:ext cx="3233131" cy="1818636"/>
            </a:xfrm>
            <a:prstGeom prst="rect">
              <a:avLst/>
            </a:prstGeom>
            <a:noFill/>
          </p:spPr>
        </p:pic>
        <p:sp>
          <p:nvSpPr>
            <p:cNvPr id="54" name="TextBox 30"/>
            <p:cNvSpPr txBox="1"/>
            <p:nvPr/>
          </p:nvSpPr>
          <p:spPr>
            <a:xfrm>
              <a:off x="7720654" y="4002626"/>
              <a:ext cx="2076879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应急指挥</a:t>
              </a:r>
            </a:p>
          </p:txBody>
        </p:sp>
        <p:sp>
          <p:nvSpPr>
            <p:cNvPr id="55" name="六边形 54"/>
            <p:cNvSpPr/>
            <p:nvPr/>
          </p:nvSpPr>
          <p:spPr>
            <a:xfrm>
              <a:off x="3857138" y="1907098"/>
              <a:ext cx="2656583" cy="2062142"/>
            </a:xfrm>
            <a:prstGeom prst="hexagon">
              <a:avLst>
                <a:gd name="adj" fmla="val 23969"/>
                <a:gd name="vf" fmla="val 115470"/>
              </a:avLst>
            </a:prstGeom>
            <a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TextBox 37"/>
            <p:cNvSpPr txBox="1"/>
            <p:nvPr/>
          </p:nvSpPr>
          <p:spPr>
            <a:xfrm>
              <a:off x="4251696" y="4167684"/>
              <a:ext cx="2154709" cy="616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100">
                  <a:solidFill>
                    <a:prstClr val="black"/>
                  </a:solidFill>
                  <a:latin typeface="微软雅黑" pitchFamily="34" charset="-122"/>
                </a:defRPr>
              </a:lvl1pPr>
            </a:lstStyle>
            <a:p>
              <a:r>
                <a:rPr lang="zh-CN" altLang="en-US" sz="1467" dirty="0"/>
                <a:t>车辆管理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2190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34821" name="矩形 10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3200" b="1" dirty="0">
              <a:solidFill>
                <a:srgbClr val="FFFFFF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2" name="矩形 12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系统功能设计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22" name="矩形 22"/>
          <p:cNvSpPr>
            <a:spLocks noChangeArrowheads="1"/>
          </p:cNvSpPr>
          <p:nvPr/>
        </p:nvSpPr>
        <p:spPr bwMode="auto">
          <a:xfrm>
            <a:off x="3232150" y="296863"/>
            <a:ext cx="8062622" cy="69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700" b="1" dirty="0" smtClean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视频技术：</a:t>
            </a:r>
            <a:r>
              <a:rPr lang="en-US" altLang="zh-CN" sz="3700" b="1" dirty="0" smtClean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4K</a:t>
            </a:r>
            <a:r>
              <a:rPr lang="zh-CN" altLang="en-US" sz="3700" b="1" dirty="0" smtClean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、</a:t>
            </a:r>
            <a:r>
              <a:rPr lang="en-US" altLang="zh-CN" sz="3700" b="1" dirty="0" smtClean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H.265</a:t>
            </a:r>
            <a:r>
              <a:rPr lang="zh-CN" altLang="en-US" sz="3700" b="1" dirty="0" smtClean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发展</a:t>
            </a:r>
            <a:endParaRPr lang="zh-CN" altLang="en-US" sz="3700" b="1" dirty="0">
              <a:solidFill>
                <a:schemeClr val="bg1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6" name="组合 2"/>
          <p:cNvGrpSpPr/>
          <p:nvPr/>
        </p:nvGrpSpPr>
        <p:grpSpPr>
          <a:xfrm>
            <a:off x="5563677" y="2021789"/>
            <a:ext cx="4080951" cy="3471159"/>
            <a:chOff x="301743" y="998004"/>
            <a:chExt cx="4711468" cy="3508284"/>
          </a:xfrm>
          <a:solidFill>
            <a:srgbClr val="EC6826"/>
          </a:solidFill>
        </p:grpSpPr>
        <p:sp>
          <p:nvSpPr>
            <p:cNvPr id="7" name="矩形 6"/>
            <p:cNvSpPr/>
            <p:nvPr/>
          </p:nvSpPr>
          <p:spPr>
            <a:xfrm>
              <a:off x="1403648" y="998004"/>
              <a:ext cx="3609563" cy="185209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  <a:effectLst/>
            <a:scene3d>
              <a:camera prst="perspectiveHeroicExtreme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4500" b="1" dirty="0">
                  <a:solidFill>
                    <a:prstClr val="white"/>
                  </a:solidFill>
                  <a:cs typeface="+mn-ea"/>
                  <a:sym typeface="+mn-lt"/>
                </a:rPr>
                <a:t>4K</a:t>
              </a:r>
              <a:endParaRPr lang="zh-CN" altLang="en-US" sz="45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353453" y="2289836"/>
              <a:ext cx="1575470" cy="986410"/>
            </a:xfrm>
            <a:prstGeom prst="rect">
              <a:avLst/>
            </a:prstGeom>
            <a:solidFill>
              <a:srgbClr val="648ABF"/>
            </a:solidFill>
            <a:ln>
              <a:solidFill>
                <a:schemeClr val="bg1"/>
              </a:solidFill>
            </a:ln>
            <a:effectLst/>
            <a:scene3d>
              <a:camera prst="perspectiveHeroicExtreme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700" b="1" dirty="0">
                  <a:solidFill>
                    <a:prstClr val="white"/>
                  </a:solidFill>
                  <a:cs typeface="+mn-ea"/>
                  <a:sym typeface="+mn-lt"/>
                </a:rPr>
                <a:t>2K</a:t>
              </a:r>
              <a:endParaRPr lang="zh-CN" altLang="en-US" sz="27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957506" y="3022753"/>
              <a:ext cx="1247393" cy="780999"/>
            </a:xfrm>
            <a:prstGeom prst="rect">
              <a:avLst/>
            </a:prstGeom>
            <a:solidFill>
              <a:srgbClr val="648ABF"/>
            </a:solidFill>
            <a:ln>
              <a:solidFill>
                <a:schemeClr val="bg1"/>
              </a:solidFill>
            </a:ln>
            <a:effectLst/>
            <a:scene3d>
              <a:camera prst="perspectiveHeroicExtreme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100" b="1" dirty="0">
                  <a:solidFill>
                    <a:prstClr val="white"/>
                  </a:solidFill>
                  <a:cs typeface="+mn-ea"/>
                  <a:sym typeface="+mn-lt"/>
                </a:rPr>
                <a:t>1080p</a:t>
              </a:r>
              <a:endParaRPr lang="zh-CN" altLang="en-US" sz="21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81056" y="3614229"/>
              <a:ext cx="975771" cy="610937"/>
            </a:xfrm>
            <a:prstGeom prst="rect">
              <a:avLst/>
            </a:prstGeom>
            <a:solidFill>
              <a:srgbClr val="6BC2D8"/>
            </a:solidFill>
            <a:ln>
              <a:solidFill>
                <a:schemeClr val="bg1"/>
              </a:solidFill>
            </a:ln>
            <a:effectLst/>
            <a:scene3d>
              <a:camera prst="perspectiveHeroicExtreme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500" b="1" dirty="0">
                  <a:solidFill>
                    <a:prstClr val="white"/>
                  </a:solidFill>
                  <a:cs typeface="+mn-ea"/>
                  <a:sym typeface="+mn-lt"/>
                </a:rPr>
                <a:t>720p</a:t>
              </a:r>
              <a:endParaRPr lang="zh-CN" altLang="en-US" sz="15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01743" y="4081150"/>
              <a:ext cx="679020" cy="425138"/>
            </a:xfrm>
            <a:prstGeom prst="rect">
              <a:avLst/>
            </a:prstGeom>
            <a:solidFill>
              <a:srgbClr val="86B44B"/>
            </a:solidFill>
            <a:ln>
              <a:solidFill>
                <a:schemeClr val="bg1"/>
              </a:solidFill>
            </a:ln>
            <a:effectLst/>
            <a:scene3d>
              <a:camera prst="perspectiveHeroicExtreme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400" b="1" dirty="0" smtClean="0">
                  <a:solidFill>
                    <a:prstClr val="white"/>
                  </a:solidFill>
                  <a:cs typeface="+mn-ea"/>
                  <a:sym typeface="+mn-lt"/>
                </a:rPr>
                <a:t>D1</a:t>
              </a:r>
              <a:endParaRPr lang="zh-CN" altLang="en-US" sz="14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459219" y="4892299"/>
            <a:ext cx="129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MPEG 4</a:t>
            </a:r>
            <a:endParaRPr lang="zh-CN" altLang="en-US" sz="1200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159938" y="4811483"/>
            <a:ext cx="12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2-3M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55011" y="5036831"/>
            <a:ext cx="217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2002-2010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478278" y="4024683"/>
            <a:ext cx="129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H.264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66685" y="3966003"/>
            <a:ext cx="12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2-4M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027019" y="4190877"/>
            <a:ext cx="217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2009-2012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466987" y="3167729"/>
            <a:ext cx="193827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H.264</a:t>
            </a:r>
            <a:r>
              <a:rPr lang="en-US" altLang="zh-CN" sz="900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High profile</a:t>
            </a:r>
            <a:endParaRPr lang="zh-CN" altLang="en-US" sz="900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文本框 16"/>
          <p:cNvSpPr txBox="1"/>
          <p:nvPr/>
        </p:nvSpPr>
        <p:spPr>
          <a:xfrm>
            <a:off x="3891115" y="3297455"/>
            <a:ext cx="217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2011-2014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452155" y="2471813"/>
            <a:ext cx="217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2015-2020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文本框 33"/>
          <p:cNvSpPr txBox="1"/>
          <p:nvPr/>
        </p:nvSpPr>
        <p:spPr>
          <a:xfrm>
            <a:off x="2676833" y="3118364"/>
            <a:ext cx="12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4M-8M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3" name="组合 18"/>
          <p:cNvGrpSpPr/>
          <p:nvPr/>
        </p:nvGrpSpPr>
        <p:grpSpPr>
          <a:xfrm>
            <a:off x="1512903" y="3428213"/>
            <a:ext cx="2146878" cy="249761"/>
            <a:chOff x="821880" y="2860453"/>
            <a:chExt cx="2146878" cy="249761"/>
          </a:xfrm>
        </p:grpSpPr>
        <p:sp>
          <p:nvSpPr>
            <p:cNvPr id="24" name="圆角矩形 23"/>
            <p:cNvSpPr/>
            <p:nvPr/>
          </p:nvSpPr>
          <p:spPr>
            <a:xfrm>
              <a:off x="828655" y="2889452"/>
              <a:ext cx="2140103" cy="20669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821880" y="2889453"/>
              <a:ext cx="1157155" cy="201012"/>
            </a:xfrm>
            <a:prstGeom prst="roundRect">
              <a:avLst/>
            </a:prstGeom>
            <a:solidFill>
              <a:srgbClr val="648ABF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26" name="组合 21"/>
            <p:cNvGrpSpPr/>
            <p:nvPr/>
          </p:nvGrpSpPr>
          <p:grpSpPr>
            <a:xfrm>
              <a:off x="1804299" y="2860453"/>
              <a:ext cx="236392" cy="249761"/>
              <a:chOff x="3928829" y="2651328"/>
              <a:chExt cx="330291" cy="348971"/>
            </a:xfrm>
          </p:grpSpPr>
          <p:sp>
            <p:nvSpPr>
              <p:cNvPr id="27" name="椭圆 26"/>
              <p:cNvSpPr/>
              <p:nvPr/>
            </p:nvSpPr>
            <p:spPr>
              <a:xfrm>
                <a:off x="3928829" y="2651328"/>
                <a:ext cx="330291" cy="348971"/>
              </a:xfrm>
              <a:prstGeom prst="ellipse">
                <a:avLst/>
              </a:prstGeom>
              <a:gradFill flip="none" rotWithShape="1">
                <a:gsLst>
                  <a:gs pos="30000">
                    <a:srgbClr val="C6C6C6"/>
                  </a:gs>
                  <a:gs pos="0">
                    <a:schemeClr val="bg1">
                      <a:lumMod val="75000"/>
                    </a:schemeClr>
                  </a:gs>
                  <a:gs pos="61000">
                    <a:srgbClr val="EEEEEE"/>
                  </a:gs>
                  <a:gs pos="100000">
                    <a:schemeClr val="bg1">
                      <a:tint val="23500"/>
                      <a:satMod val="160000"/>
                      <a:lumMod val="96000"/>
                    </a:schemeClr>
                  </a:gs>
                </a:gsLst>
                <a:lin ang="7800000" scaled="0"/>
                <a:tileRect/>
              </a:gradFill>
              <a:ln w="34925" cap="flat" cmpd="sng">
                <a:solidFill>
                  <a:schemeClr val="bg1"/>
                </a:solidFill>
                <a:prstDash val="solid"/>
                <a:round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flatTx/>
              </a:bodyPr>
              <a:lstStyle/>
              <a:p>
                <a:pPr algn="ctr" defTabSz="6857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2400" dirty="0">
                  <a:solidFill>
                    <a:prstClr val="black">
                      <a:lumMod val="85000"/>
                      <a:lumOff val="15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3947588" y="2679739"/>
                <a:ext cx="292774" cy="292147"/>
              </a:xfrm>
              <a:prstGeom prst="ellipse">
                <a:avLst/>
              </a:prstGeom>
              <a:solidFill>
                <a:srgbClr val="648ABF"/>
              </a:solidFill>
              <a:ln w="762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2100" b="1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9" name="组合 24"/>
          <p:cNvGrpSpPr/>
          <p:nvPr/>
        </p:nvGrpSpPr>
        <p:grpSpPr>
          <a:xfrm>
            <a:off x="1512904" y="4263403"/>
            <a:ext cx="1209845" cy="258840"/>
            <a:chOff x="830847" y="3776527"/>
            <a:chExt cx="1209845" cy="258840"/>
          </a:xfrm>
          <a:effectLst/>
        </p:grpSpPr>
        <p:sp>
          <p:nvSpPr>
            <p:cNvPr id="30" name="圆角矩形 29"/>
            <p:cNvSpPr/>
            <p:nvPr/>
          </p:nvSpPr>
          <p:spPr>
            <a:xfrm>
              <a:off x="847722" y="3798828"/>
              <a:ext cx="1192970" cy="21637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830847" y="3798826"/>
              <a:ext cx="644810" cy="236541"/>
            </a:xfrm>
            <a:prstGeom prst="roundRect">
              <a:avLst/>
            </a:prstGeom>
            <a:solidFill>
              <a:srgbClr val="6BC2D8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32" name="组合 27"/>
            <p:cNvGrpSpPr/>
            <p:nvPr/>
          </p:nvGrpSpPr>
          <p:grpSpPr>
            <a:xfrm>
              <a:off x="1337956" y="3776527"/>
              <a:ext cx="236392" cy="249761"/>
              <a:chOff x="3928829" y="2651328"/>
              <a:chExt cx="330291" cy="348971"/>
            </a:xfrm>
          </p:grpSpPr>
          <p:sp>
            <p:nvSpPr>
              <p:cNvPr id="33" name="椭圆 32"/>
              <p:cNvSpPr/>
              <p:nvPr/>
            </p:nvSpPr>
            <p:spPr>
              <a:xfrm>
                <a:off x="3928829" y="2651328"/>
                <a:ext cx="330291" cy="348971"/>
              </a:xfrm>
              <a:prstGeom prst="ellipse">
                <a:avLst/>
              </a:prstGeom>
              <a:gradFill flip="none" rotWithShape="1">
                <a:gsLst>
                  <a:gs pos="30000">
                    <a:srgbClr val="C6C6C6"/>
                  </a:gs>
                  <a:gs pos="0">
                    <a:schemeClr val="bg1">
                      <a:lumMod val="75000"/>
                    </a:schemeClr>
                  </a:gs>
                  <a:gs pos="61000">
                    <a:srgbClr val="EEEEEE"/>
                  </a:gs>
                  <a:gs pos="100000">
                    <a:schemeClr val="bg1">
                      <a:tint val="23500"/>
                      <a:satMod val="160000"/>
                      <a:lumMod val="96000"/>
                    </a:schemeClr>
                  </a:gs>
                </a:gsLst>
                <a:lin ang="7800000" scaled="0"/>
                <a:tileRect/>
              </a:gradFill>
              <a:ln w="34925" cap="flat" cmpd="sng">
                <a:solidFill>
                  <a:schemeClr val="bg1"/>
                </a:solidFill>
                <a:prstDash val="solid"/>
                <a:round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flatTx/>
              </a:bodyPr>
              <a:lstStyle/>
              <a:p>
                <a:pPr algn="ctr" defTabSz="6857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2400" dirty="0">
                  <a:solidFill>
                    <a:prstClr val="black">
                      <a:lumMod val="85000"/>
                      <a:lumOff val="15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3947587" y="2679740"/>
                <a:ext cx="292775" cy="292147"/>
              </a:xfrm>
              <a:prstGeom prst="ellipse">
                <a:avLst/>
              </a:prstGeom>
              <a:solidFill>
                <a:srgbClr val="6BC2D8"/>
              </a:solidFill>
              <a:ln w="762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2100" b="1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35" name="圆角矩形 34"/>
          <p:cNvSpPr/>
          <p:nvPr/>
        </p:nvSpPr>
        <p:spPr>
          <a:xfrm>
            <a:off x="1529782" y="5137831"/>
            <a:ext cx="1159057" cy="1998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1512903" y="5137831"/>
            <a:ext cx="636554" cy="199831"/>
          </a:xfrm>
          <a:prstGeom prst="roundRect">
            <a:avLst/>
          </a:prstGeom>
          <a:solidFill>
            <a:srgbClr val="86B44B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grpSp>
        <p:nvGrpSpPr>
          <p:cNvPr id="37" name="组合 32"/>
          <p:cNvGrpSpPr/>
          <p:nvPr/>
        </p:nvGrpSpPr>
        <p:grpSpPr>
          <a:xfrm>
            <a:off x="2004653" y="5112865"/>
            <a:ext cx="236392" cy="249761"/>
            <a:chOff x="3928829" y="2651328"/>
            <a:chExt cx="330291" cy="348971"/>
          </a:xfrm>
          <a:solidFill>
            <a:srgbClr val="86B44B"/>
          </a:solidFill>
        </p:grpSpPr>
        <p:sp>
          <p:nvSpPr>
            <p:cNvPr id="38" name="椭圆 37"/>
            <p:cNvSpPr/>
            <p:nvPr/>
          </p:nvSpPr>
          <p:spPr>
            <a:xfrm>
              <a:off x="3928829" y="2651328"/>
              <a:ext cx="330291" cy="348971"/>
            </a:xfrm>
            <a:prstGeom prst="ellipse">
              <a:avLst/>
            </a:prstGeom>
            <a:grpFill/>
            <a:ln w="34925" cap="flat" cmpd="sng">
              <a:solidFill>
                <a:schemeClr val="bg1"/>
              </a:solidFill>
              <a:prstDash val="solid"/>
              <a:round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3947587" y="2679740"/>
              <a:ext cx="292775" cy="292147"/>
            </a:xfrm>
            <a:prstGeom prst="ellipse">
              <a:avLst/>
            </a:prstGeom>
            <a:grpFill/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1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0" name="文本框 44"/>
          <p:cNvSpPr txBox="1"/>
          <p:nvPr/>
        </p:nvSpPr>
        <p:spPr>
          <a:xfrm>
            <a:off x="1486527" y="2287176"/>
            <a:ext cx="193827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H.265</a:t>
            </a:r>
            <a:endParaRPr lang="zh-CN" altLang="en-US" sz="900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1" name="文本框 45"/>
          <p:cNvSpPr txBox="1"/>
          <p:nvPr/>
        </p:nvSpPr>
        <p:spPr>
          <a:xfrm>
            <a:off x="2696374" y="2237811"/>
            <a:ext cx="12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lang="en-US" altLang="zh-CN" dirty="0" smtClean="0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rPr>
              <a:t>-16M</a:t>
            </a:r>
            <a:endParaRPr lang="zh-CN" altLang="en-US" dirty="0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1519678" y="2576658"/>
            <a:ext cx="3881471" cy="197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1512903" y="2581947"/>
            <a:ext cx="1514116" cy="184844"/>
          </a:xfrm>
          <a:prstGeom prst="roundRect">
            <a:avLst/>
          </a:prstGeom>
          <a:solidFill>
            <a:srgbClr val="EC682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grpSp>
        <p:nvGrpSpPr>
          <p:cNvPr id="44" name="组合 39"/>
          <p:cNvGrpSpPr/>
          <p:nvPr/>
        </p:nvGrpSpPr>
        <p:grpSpPr>
          <a:xfrm>
            <a:off x="2899377" y="2543236"/>
            <a:ext cx="236392" cy="249761"/>
            <a:chOff x="3928829" y="2651328"/>
            <a:chExt cx="330291" cy="348971"/>
          </a:xfrm>
          <a:solidFill>
            <a:srgbClr val="EC6826"/>
          </a:solidFill>
        </p:grpSpPr>
        <p:sp>
          <p:nvSpPr>
            <p:cNvPr id="45" name="椭圆 44"/>
            <p:cNvSpPr/>
            <p:nvPr/>
          </p:nvSpPr>
          <p:spPr>
            <a:xfrm>
              <a:off x="3928829" y="2651328"/>
              <a:ext cx="330291" cy="348971"/>
            </a:xfrm>
            <a:prstGeom prst="ellipse">
              <a:avLst/>
            </a:prstGeom>
            <a:grpFill/>
            <a:ln w="34925" cap="flat" cmpd="sng">
              <a:solidFill>
                <a:schemeClr val="bg1"/>
              </a:solidFill>
              <a:prstDash val="solid"/>
              <a:round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cs typeface="+mn-ea"/>
                <a:sym typeface="+mn-lt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3947584" y="2679745"/>
              <a:ext cx="292774" cy="292148"/>
            </a:xfrm>
            <a:prstGeom prst="ellipse">
              <a:avLst/>
            </a:prstGeom>
            <a:grpFill/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100" b="1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7" name="文本框 2"/>
          <p:cNvSpPr txBox="1"/>
          <p:nvPr/>
        </p:nvSpPr>
        <p:spPr>
          <a:xfrm>
            <a:off x="1271311" y="1507166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更高的有效像素是看的更加清楚的基础</a:t>
            </a:r>
            <a:endParaRPr lang="zh-CN" altLang="en-US" sz="20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1345781" y="1943439"/>
            <a:ext cx="9034591" cy="4354332"/>
            <a:chOff x="755576" y="2115414"/>
            <a:chExt cx="7674626" cy="4039362"/>
          </a:xfrm>
        </p:grpSpPr>
        <p:grpSp>
          <p:nvGrpSpPr>
            <p:cNvPr id="49" name="组合 48"/>
            <p:cNvGrpSpPr/>
            <p:nvPr/>
          </p:nvGrpSpPr>
          <p:grpSpPr>
            <a:xfrm>
              <a:off x="755577" y="2115414"/>
              <a:ext cx="7674625" cy="4015468"/>
              <a:chOff x="827585" y="1872448"/>
              <a:chExt cx="7838255" cy="4384800"/>
            </a:xfrm>
          </p:grpSpPr>
          <p:pic>
            <p:nvPicPr>
              <p:cNvPr id="59" name="图片 8" descr="未命名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5" y="1872448"/>
                <a:ext cx="7758527" cy="438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" name="TextBox 15"/>
              <p:cNvSpPr txBox="1"/>
              <p:nvPr/>
            </p:nvSpPr>
            <p:spPr>
              <a:xfrm>
                <a:off x="7747862" y="1898540"/>
                <a:ext cx="917978" cy="284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4096</a:t>
                </a:r>
                <a:r>
                  <a:rPr lang="zh-CN" altLang="en-US" sz="11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</a:t>
                </a:r>
                <a:r>
                  <a:rPr lang="en-US" altLang="zh-CN" sz="11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2160</a:t>
                </a:r>
                <a:endParaRPr lang="zh-CN" altLang="en-US" sz="11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755577" y="3922528"/>
              <a:ext cx="3941686" cy="2218380"/>
              <a:chOff x="827585" y="4051092"/>
              <a:chExt cx="3941686" cy="2218380"/>
            </a:xfrm>
          </p:grpSpPr>
          <p:pic>
            <p:nvPicPr>
              <p:cNvPr id="57" name="图片 8" descr="未命名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5" y="4077072"/>
                <a:ext cx="3879263" cy="219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" name="TextBox 13"/>
              <p:cNvSpPr txBox="1"/>
              <p:nvPr/>
            </p:nvSpPr>
            <p:spPr>
              <a:xfrm>
                <a:off x="3934795" y="4051092"/>
                <a:ext cx="834476" cy="252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5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1920</a:t>
                </a:r>
                <a:r>
                  <a:rPr lang="zh-CN" altLang="en-US" sz="105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</a:t>
                </a:r>
                <a:r>
                  <a:rPr lang="en-US" altLang="zh-CN" sz="105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1080</a:t>
                </a:r>
                <a:endParaRPr lang="zh-CN" altLang="en-US" sz="105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1" name="组合 50"/>
            <p:cNvGrpSpPr/>
            <p:nvPr/>
          </p:nvGrpSpPr>
          <p:grpSpPr>
            <a:xfrm>
              <a:off x="755576" y="4622863"/>
              <a:ext cx="2687547" cy="1507325"/>
              <a:chOff x="827584" y="4751427"/>
              <a:chExt cx="2687547" cy="1507325"/>
            </a:xfrm>
          </p:grpSpPr>
          <p:pic>
            <p:nvPicPr>
              <p:cNvPr id="55" name="图片 8" descr="未命名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4797152"/>
                <a:ext cx="2586175" cy="146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Box 11"/>
              <p:cNvSpPr txBox="1"/>
              <p:nvPr/>
            </p:nvSpPr>
            <p:spPr>
              <a:xfrm>
                <a:off x="2790033" y="4751427"/>
                <a:ext cx="725098" cy="2451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1280</a:t>
                </a:r>
                <a:r>
                  <a:rPr lang="zh-CN" altLang="en-US" sz="10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</a:t>
                </a:r>
                <a:r>
                  <a:rPr lang="en-US" altLang="zh-CN" sz="10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720</a:t>
                </a:r>
                <a:endParaRPr lang="zh-CN" altLang="en-US" sz="1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755577" y="5290680"/>
              <a:ext cx="1062305" cy="864096"/>
              <a:chOff x="827585" y="5419244"/>
              <a:chExt cx="1062305" cy="864096"/>
            </a:xfrm>
          </p:grpSpPr>
          <p:pic>
            <p:nvPicPr>
              <p:cNvPr id="53" name="图片 52" descr="未命名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5" y="5473340"/>
                <a:ext cx="1008111" cy="81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TextBox 9"/>
              <p:cNvSpPr txBox="1"/>
              <p:nvPr/>
            </p:nvSpPr>
            <p:spPr>
              <a:xfrm>
                <a:off x="1285836" y="5419244"/>
                <a:ext cx="604054" cy="2298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9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704</a:t>
                </a:r>
                <a:r>
                  <a:rPr lang="zh-CN" altLang="en-US" sz="9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</a:t>
                </a:r>
                <a:r>
                  <a:rPr lang="en-US" altLang="zh-CN" sz="900" b="1" dirty="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576</a:t>
                </a:r>
                <a:endParaRPr lang="zh-CN" altLang="en-US" sz="9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7421" y="271776"/>
            <a:ext cx="11002963" cy="839787"/>
          </a:xfrm>
        </p:spPr>
        <p:txBody>
          <a:bodyPr/>
          <a:lstStyle/>
          <a:p>
            <a:r>
              <a:rPr lang="zh-CN" altLang="en-US" dirty="0" smtClean="0"/>
              <a:t>室外设备：星光、</a:t>
            </a:r>
            <a:r>
              <a:rPr lang="zh-CN" altLang="en-US" dirty="0"/>
              <a:t>透雾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20" y="1251128"/>
            <a:ext cx="4610642" cy="260137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189" y="1251128"/>
            <a:ext cx="4625721" cy="2599655"/>
          </a:xfrm>
          <a:prstGeom prst="rect">
            <a:avLst/>
          </a:prstGeom>
        </p:spPr>
      </p:pic>
      <p:pic>
        <p:nvPicPr>
          <p:cNvPr id="9" name="Picture 3" descr="C:\Users\ABC\Desktop\新建文件夹\20140412_11355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6101" y="4430310"/>
            <a:ext cx="4446592" cy="241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BC\Desktop\新建文件夹\20140412_11361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589" y="4424973"/>
            <a:ext cx="4579008" cy="241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1017589" y="3990350"/>
            <a:ext cx="4579007" cy="4399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dirty="0" smtClean="0">
                <a:solidFill>
                  <a:prstClr val="white"/>
                </a:solidFill>
                <a:cs typeface="+mn-ea"/>
                <a:sym typeface="+mn-lt"/>
              </a:rPr>
              <a:t>透雾功能关</a:t>
            </a:r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626101" y="3990348"/>
            <a:ext cx="4446592" cy="4399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dirty="0" smtClean="0">
                <a:solidFill>
                  <a:prstClr val="white"/>
                </a:solidFill>
                <a:cs typeface="+mn-ea"/>
                <a:sym typeface="+mn-lt"/>
              </a:rPr>
              <a:t>透雾功能开</a:t>
            </a:r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441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DH-IPC-PFW8608-A180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18" b="88517" l="4490" r="96898">
                        <a14:backgroundMark x1="6204" y1="47368" x2="8000" y2="58692"/>
                        <a14:backgroundMark x1="57551" y1="83413" x2="78776" y2="79266"/>
                        <a14:backgroundMark x1="77551" y1="77512" x2="69388" y2="69219"/>
                        <a14:backgroundMark x1="69388" y1="69219" x2="58776" y2="829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552" y="1908546"/>
            <a:ext cx="2191337" cy="1121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0" b="100000" l="2102" r="96147">
                        <a14:foregroundMark x1="16462" y1="27312" x2="16462" y2="27312"/>
                        <a14:foregroundMark x1="19615" y1="27742" x2="67601" y2="25376"/>
                        <a14:foregroundMark x1="50438" y1="93763" x2="50438" y2="93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689" y="1908546"/>
            <a:ext cx="2304256" cy="1875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矩形 26"/>
          <p:cNvSpPr/>
          <p:nvPr/>
        </p:nvSpPr>
        <p:spPr>
          <a:xfrm>
            <a:off x="9246396" y="2621785"/>
            <a:ext cx="29456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 smtClean="0">
                <a:latin typeface="+mn-ea"/>
              </a:rPr>
              <a:t>DH-PSD8839-A180</a:t>
            </a:r>
          </a:p>
          <a:p>
            <a:pPr>
              <a:defRPr/>
            </a:pPr>
            <a:r>
              <a:rPr lang="en-US" altLang="zh-CN" sz="1400" dirty="0" smtClean="0">
                <a:latin typeface="+mn-ea"/>
              </a:rPr>
              <a:t>DH-PSD81639-A360</a:t>
            </a:r>
            <a:endParaRPr lang="zh-CN" altLang="en-US" sz="1400" dirty="0">
              <a:latin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67398" y="1262631"/>
            <a:ext cx="2442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全景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180°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枪机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436612" y="1239142"/>
            <a:ext cx="29418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守望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者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180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°/360°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6600056" y="1316335"/>
            <a:ext cx="0" cy="479339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圆角矩形 31"/>
          <p:cNvSpPr/>
          <p:nvPr/>
        </p:nvSpPr>
        <p:spPr>
          <a:xfrm>
            <a:off x="7465824" y="4112285"/>
            <a:ext cx="1693012" cy="65748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solidFill>
                  <a:prstClr val="white"/>
                </a:solidFill>
              </a:rPr>
              <a:t>4</a:t>
            </a:r>
            <a:r>
              <a:rPr lang="zh-CN" altLang="en-US" sz="2000" dirty="0" smtClean="0">
                <a:solidFill>
                  <a:prstClr val="white"/>
                </a:solidFill>
              </a:rPr>
              <a:t>目</a:t>
            </a:r>
            <a:r>
              <a:rPr lang="en-US" altLang="zh-CN" sz="2000" dirty="0" smtClean="0">
                <a:solidFill>
                  <a:prstClr val="white"/>
                </a:solidFill>
              </a:rPr>
              <a:t>/8</a:t>
            </a:r>
            <a:r>
              <a:rPr lang="zh-CN" altLang="en-US" sz="2000" dirty="0" smtClean="0">
                <a:solidFill>
                  <a:prstClr val="white"/>
                </a:solidFill>
              </a:rPr>
              <a:t>目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9731580" y="4112285"/>
            <a:ext cx="1693012" cy="65748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solidFill>
                  <a:prstClr val="white"/>
                </a:solidFill>
              </a:rPr>
              <a:t>180°</a:t>
            </a:r>
            <a:r>
              <a:rPr lang="zh-CN" altLang="en-US" sz="2000" dirty="0" smtClean="0">
                <a:solidFill>
                  <a:prstClr val="white"/>
                </a:solidFill>
              </a:rPr>
              <a:t>视场角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7465823" y="5291800"/>
            <a:ext cx="1693012" cy="65748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solidFill>
                  <a:prstClr val="white"/>
                </a:solidFill>
              </a:rPr>
              <a:t>H.265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9731580" y="5277632"/>
            <a:ext cx="1693012" cy="65748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prstClr val="white"/>
                </a:solidFill>
              </a:rPr>
              <a:t>智能跟踪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1442913" y="4106536"/>
            <a:ext cx="1693012" cy="65748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solidFill>
                  <a:prstClr val="white"/>
                </a:solidFill>
              </a:rPr>
              <a:t>180°</a:t>
            </a:r>
            <a:r>
              <a:rPr lang="zh-CN" altLang="en-US" sz="2000" dirty="0" smtClean="0">
                <a:solidFill>
                  <a:prstClr val="white"/>
                </a:solidFill>
              </a:rPr>
              <a:t>视场角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3682908" y="4106536"/>
            <a:ext cx="1693012" cy="65748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solidFill>
                  <a:prstClr val="white"/>
                </a:solidFill>
              </a:rPr>
              <a:t>H.265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1442912" y="5286051"/>
            <a:ext cx="1693012" cy="65748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prstClr val="white"/>
                </a:solidFill>
              </a:rPr>
              <a:t>百米红外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3682908" y="5271883"/>
            <a:ext cx="1693012" cy="65748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prstClr val="white"/>
                </a:solidFill>
              </a:rPr>
              <a:t>枪球联动</a:t>
            </a:r>
            <a:endParaRPr lang="zh-CN" altLang="en-US" sz="2000" dirty="0">
              <a:solidFill>
                <a:prstClr val="white"/>
              </a:solidFill>
            </a:endParaRPr>
          </a:p>
        </p:txBody>
      </p:sp>
      <p:pic>
        <p:nvPicPr>
          <p:cNvPr id="21" name="图片 20" descr="cid:__1@Foxmail.net"/>
          <p:cNvPicPr>
            <a:picLocks noChangeAspect="1" noChangeArrowheads="1"/>
          </p:cNvPicPr>
          <p:nvPr/>
        </p:nvPicPr>
        <p:blipFill>
          <a:blip r:embed="rId7" r:link="rId9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15" b="89268" l="7087" r="96850">
                        <a14:foregroundMark x1="16929" y1="19024" x2="65748" y2="1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777" y="1804821"/>
            <a:ext cx="1529664" cy="140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矩形 21"/>
          <p:cNvSpPr/>
          <p:nvPr/>
        </p:nvSpPr>
        <p:spPr>
          <a:xfrm>
            <a:off x="3810721" y="1247500"/>
            <a:ext cx="2266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全景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180°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半球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67398" y="3075134"/>
            <a:ext cx="3888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>
                <a:latin typeface="+mn-ea"/>
              </a:rPr>
              <a:t>DH-IPC-PFW8608-A180</a:t>
            </a:r>
          </a:p>
          <a:p>
            <a:pPr>
              <a:defRPr/>
            </a:pPr>
            <a:r>
              <a:rPr lang="en-US" altLang="zh-CN" sz="1400" dirty="0" smtClean="0">
                <a:latin typeface="+mn-ea"/>
              </a:rPr>
              <a:t>DH-IPC-PFW8808-A180</a:t>
            </a:r>
            <a:endParaRPr lang="en-US" altLang="zh-CN" sz="1400" dirty="0">
              <a:latin typeface="+mn-ea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810721" y="3030153"/>
            <a:ext cx="37765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 smtClean="0">
                <a:latin typeface="+mn-ea"/>
              </a:rPr>
              <a:t>DH-IPC-PBDW8808-A180</a:t>
            </a:r>
            <a:endParaRPr lang="en-US" altLang="zh-CN" sz="1400" dirty="0">
              <a:latin typeface="+mn-ea"/>
            </a:endParaRPr>
          </a:p>
        </p:txBody>
      </p:sp>
      <p:sp>
        <p:nvSpPr>
          <p:cNvPr id="23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全景拼接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179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22" grpId="0"/>
      <p:bldP spid="40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2"/>
          <a:stretch/>
        </p:blipFill>
        <p:spPr>
          <a:xfrm>
            <a:off x="-24816" y="1269799"/>
            <a:ext cx="12313503" cy="5357813"/>
          </a:xfrm>
          <a:prstGeom prst="rect">
            <a:avLst/>
          </a:prstGeom>
        </p:spPr>
      </p:pic>
      <p:sp>
        <p:nvSpPr>
          <p:cNvPr id="6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四目枪</a:t>
            </a:r>
            <a:r>
              <a:rPr lang="en-US" altLang="zh-CN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/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半球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  <p:pic>
        <p:nvPicPr>
          <p:cNvPr id="9" name="图片 8" descr="cid:__1@Foxmail.net"/>
          <p:cNvPicPr>
            <a:picLocks noChangeAspect="1" noChangeArrowheads="1"/>
          </p:cNvPicPr>
          <p:nvPr/>
        </p:nvPicPr>
        <p:blipFill>
          <a:blip r:embed="rId4" r:link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5" b="89268" l="7087" r="96850">
                        <a14:foregroundMark x1="16929" y1="19024" x2="65748" y2="1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88" y="1950165"/>
            <a:ext cx="235286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 descr="DH-IPC-PFW8608-A180.jp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18" b="88517" l="4490" r="96898">
                        <a14:backgroundMark x1="6204" y1="47368" x2="8000" y2="58692"/>
                        <a14:backgroundMark x1="57551" y1="83413" x2="78776" y2="79266"/>
                        <a14:backgroundMark x1="77551" y1="77512" x2="69388" y2="69219"/>
                        <a14:backgroundMark x1="69388" y1="69219" x2="58776" y2="829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84818" y="517913"/>
            <a:ext cx="3160205" cy="1617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393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\\10.30.21.200\UserDesktop01\28262\Desktop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72" y="1412776"/>
            <a:ext cx="12313197" cy="511256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守望者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41" b="17185"/>
          <a:stretch/>
        </p:blipFill>
        <p:spPr>
          <a:xfrm>
            <a:off x="679783" y="1628800"/>
            <a:ext cx="4243692" cy="266932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7104112" y="2708920"/>
            <a:ext cx="212753" cy="22733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11" name="直接连接符 10"/>
          <p:cNvCxnSpPr/>
          <p:nvPr/>
        </p:nvCxnSpPr>
        <p:spPr>
          <a:xfrm>
            <a:off x="4923475" y="1628800"/>
            <a:ext cx="2180637" cy="108012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4923475" y="2936257"/>
            <a:ext cx="2180637" cy="136187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0" b="100000" l="2102" r="96147">
                        <a14:foregroundMark x1="16462" y1="27312" x2="16462" y2="27312"/>
                        <a14:foregroundMark x1="19615" y1="27742" x2="67601" y2="25376"/>
                        <a14:foregroundMark x1="50438" y1="93763" x2="50438" y2="93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809" y="478302"/>
            <a:ext cx="3555628" cy="2893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49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\\10.30.21.200\UserDesktop01\28262\Desktop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905512"/>
            <a:ext cx="5544616" cy="289164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\\10.30.21.200\UserDesktop01\28262\Desktop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905512"/>
            <a:ext cx="5544616" cy="28916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26" y="5733256"/>
            <a:ext cx="3223760" cy="66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3"/>
          <p:cNvSpPr txBox="1"/>
          <p:nvPr/>
        </p:nvSpPr>
        <p:spPr>
          <a:xfrm>
            <a:off x="6286805" y="5282867"/>
            <a:ext cx="4680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①</a:t>
            </a:r>
            <a:r>
              <a:rPr lang="zh-CN" altLang="en-US" sz="2000" dirty="0" smtClean="0">
                <a:latin typeface="+mn-ea"/>
              </a:rPr>
              <a:t>单个</a:t>
            </a:r>
            <a:r>
              <a:rPr lang="zh-CN" altLang="en-US" sz="2000" dirty="0">
                <a:latin typeface="+mn-ea"/>
              </a:rPr>
              <a:t>画面显示：全景</a:t>
            </a:r>
            <a:r>
              <a:rPr lang="en-US" altLang="zh-CN" sz="2000" dirty="0">
                <a:latin typeface="+mn-ea"/>
              </a:rPr>
              <a:t>1/</a:t>
            </a:r>
            <a:r>
              <a:rPr lang="zh-CN" altLang="en-US" sz="2000" dirty="0">
                <a:latin typeface="+mn-ea"/>
              </a:rPr>
              <a:t>全景</a:t>
            </a:r>
            <a:r>
              <a:rPr lang="en-US" altLang="zh-CN" sz="2000" dirty="0">
                <a:latin typeface="+mn-ea"/>
              </a:rPr>
              <a:t>2/</a:t>
            </a:r>
            <a:r>
              <a:rPr lang="zh-CN" altLang="en-US" sz="2000" dirty="0">
                <a:latin typeface="+mn-ea"/>
              </a:rPr>
              <a:t>跟踪球</a:t>
            </a:r>
            <a:endParaRPr lang="en-US" altLang="zh-CN" sz="2000" dirty="0">
              <a:latin typeface="+mn-ea"/>
            </a:endParaRPr>
          </a:p>
          <a:p>
            <a:r>
              <a:rPr lang="en-US" altLang="zh-CN" sz="2000" dirty="0">
                <a:latin typeface="+mn-ea"/>
              </a:rPr>
              <a:t>②</a:t>
            </a:r>
            <a:r>
              <a:rPr lang="zh-CN" altLang="en-US" sz="2000" dirty="0" smtClean="0">
                <a:latin typeface="+mn-ea"/>
              </a:rPr>
              <a:t>上下</a:t>
            </a:r>
            <a:r>
              <a:rPr lang="zh-CN" altLang="en-US" sz="2000" dirty="0">
                <a:latin typeface="+mn-ea"/>
              </a:rPr>
              <a:t>分布：全景</a:t>
            </a:r>
            <a:r>
              <a:rPr lang="en-US" altLang="zh-CN" sz="2000" dirty="0">
                <a:latin typeface="+mn-ea"/>
              </a:rPr>
              <a:t>1/</a:t>
            </a:r>
            <a:r>
              <a:rPr lang="zh-CN" altLang="en-US" sz="2000" dirty="0">
                <a:latin typeface="+mn-ea"/>
              </a:rPr>
              <a:t>全景</a:t>
            </a:r>
            <a:r>
              <a:rPr lang="en-US" altLang="zh-CN" sz="2000" dirty="0">
                <a:latin typeface="+mn-ea"/>
              </a:rPr>
              <a:t>2+</a:t>
            </a:r>
            <a:r>
              <a:rPr lang="zh-CN" altLang="en-US" sz="2000" dirty="0">
                <a:latin typeface="+mn-ea"/>
              </a:rPr>
              <a:t>跟踪球机</a:t>
            </a:r>
            <a:endParaRPr lang="en-US" altLang="zh-CN" sz="2000" dirty="0">
              <a:latin typeface="+mn-ea"/>
            </a:endParaRPr>
          </a:p>
          <a:p>
            <a:r>
              <a:rPr lang="en-US" altLang="zh-CN" sz="2000" dirty="0">
                <a:latin typeface="+mn-ea"/>
              </a:rPr>
              <a:t>③</a:t>
            </a:r>
            <a:r>
              <a:rPr lang="zh-CN" altLang="en-US" sz="2000" dirty="0" smtClean="0">
                <a:latin typeface="+mn-ea"/>
              </a:rPr>
              <a:t>上下</a:t>
            </a:r>
            <a:r>
              <a:rPr lang="zh-CN" altLang="en-US" sz="2000" dirty="0">
                <a:latin typeface="+mn-ea"/>
              </a:rPr>
              <a:t>分布：全景</a:t>
            </a:r>
            <a:r>
              <a:rPr lang="en-US" altLang="zh-CN" sz="2000" dirty="0">
                <a:latin typeface="+mn-ea"/>
              </a:rPr>
              <a:t>1+</a:t>
            </a:r>
            <a:r>
              <a:rPr lang="zh-CN" altLang="en-US" sz="2000" dirty="0">
                <a:latin typeface="+mn-ea"/>
              </a:rPr>
              <a:t>全景</a:t>
            </a:r>
            <a:r>
              <a:rPr lang="en-US" altLang="zh-CN" sz="2000" dirty="0">
                <a:latin typeface="+mn-ea"/>
              </a:rPr>
              <a:t>2+</a:t>
            </a:r>
            <a:r>
              <a:rPr lang="zh-CN" altLang="en-US" sz="2000" dirty="0">
                <a:latin typeface="+mn-ea"/>
              </a:rPr>
              <a:t>跟踪球</a:t>
            </a:r>
            <a:endParaRPr lang="en-US" altLang="zh-CN" sz="2000" dirty="0">
              <a:latin typeface="+mn-ea"/>
            </a:endParaRPr>
          </a:p>
          <a:p>
            <a:r>
              <a:rPr lang="en-US" altLang="zh-CN" sz="2000" dirty="0">
                <a:latin typeface="+mn-ea"/>
              </a:rPr>
              <a:t>④</a:t>
            </a:r>
            <a:r>
              <a:rPr lang="zh-CN" altLang="en-US" sz="2000" dirty="0" smtClean="0">
                <a:latin typeface="+mn-ea"/>
              </a:rPr>
              <a:t>左右</a:t>
            </a:r>
            <a:r>
              <a:rPr lang="zh-CN" altLang="en-US" sz="2000" dirty="0">
                <a:latin typeface="+mn-ea"/>
              </a:rPr>
              <a:t>分布：全景</a:t>
            </a:r>
            <a:r>
              <a:rPr lang="en-US" altLang="zh-CN" sz="2000" dirty="0">
                <a:latin typeface="+mn-ea"/>
              </a:rPr>
              <a:t>1+</a:t>
            </a:r>
            <a:r>
              <a:rPr lang="zh-CN" altLang="en-US" sz="2000" dirty="0">
                <a:latin typeface="+mn-ea"/>
              </a:rPr>
              <a:t>全景</a:t>
            </a:r>
            <a:r>
              <a:rPr lang="en-US" altLang="zh-CN" sz="2000" dirty="0">
                <a:latin typeface="+mn-ea"/>
              </a:rPr>
              <a:t>2+</a:t>
            </a:r>
            <a:r>
              <a:rPr lang="zh-CN" altLang="en-US" sz="2000" dirty="0">
                <a:latin typeface="+mn-ea"/>
              </a:rPr>
              <a:t>跟踪球</a:t>
            </a:r>
            <a:endParaRPr lang="en-US" altLang="zh-CN" sz="2000" dirty="0">
              <a:latin typeface="+mn-ea"/>
            </a:endParaRPr>
          </a:p>
        </p:txBody>
      </p:sp>
      <p:sp>
        <p:nvSpPr>
          <p:cNvPr id="49" name="TextBox 5"/>
          <p:cNvSpPr txBox="1"/>
          <p:nvPr/>
        </p:nvSpPr>
        <p:spPr>
          <a:xfrm>
            <a:off x="1631504" y="1239143"/>
            <a:ext cx="29386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8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目守望者（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WEB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）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7844143" y="1239143"/>
            <a:ext cx="274947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单个通道（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WEB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）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0818" y="5132362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</a:rPr>
              <a:t>四种显示模式：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53500" y="6412793"/>
            <a:ext cx="348207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①        ②         ③        ④</a:t>
            </a:r>
            <a:endParaRPr lang="zh-CN" altLang="en-US" dirty="0"/>
          </a:p>
        </p:txBody>
      </p:sp>
      <p:sp>
        <p:nvSpPr>
          <p:cNvPr id="4" name="右箭头 3"/>
          <p:cNvSpPr/>
          <p:nvPr/>
        </p:nvSpPr>
        <p:spPr>
          <a:xfrm>
            <a:off x="5559921" y="5621378"/>
            <a:ext cx="516406" cy="700704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守望者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461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8" grpId="0"/>
      <p:bldP spid="2" grpId="0"/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2369383" y="2094961"/>
            <a:ext cx="6508833" cy="282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n"/>
            </a:pPr>
            <a:r>
              <a:rPr lang="zh-CN" altLang="zh-CN" sz="1800" b="1" dirty="0">
                <a:solidFill>
                  <a:srgbClr val="C00000"/>
                </a:solidFill>
                <a:latin typeface="+mn-ea"/>
              </a:rPr>
              <a:t>枪球安装高度一般选择</a:t>
            </a:r>
            <a:r>
              <a:rPr lang="en-US" altLang="zh-CN" sz="1800" b="1" dirty="0">
                <a:solidFill>
                  <a:srgbClr val="C00000"/>
                </a:solidFill>
                <a:latin typeface="+mn-ea"/>
              </a:rPr>
              <a:t>10</a:t>
            </a:r>
            <a:r>
              <a:rPr lang="zh-CN" altLang="zh-CN" sz="1800" b="1" dirty="0">
                <a:solidFill>
                  <a:srgbClr val="C00000"/>
                </a:solidFill>
                <a:latin typeface="+mn-ea"/>
              </a:rPr>
              <a:t>米以上，但不宜超过</a:t>
            </a:r>
            <a:r>
              <a:rPr lang="en-US" altLang="zh-CN" sz="1800" b="1" dirty="0">
                <a:solidFill>
                  <a:srgbClr val="C00000"/>
                </a:solidFill>
                <a:latin typeface="+mn-ea"/>
              </a:rPr>
              <a:t>30</a:t>
            </a:r>
            <a:r>
              <a:rPr lang="zh-CN" altLang="zh-CN" sz="1800" b="1" dirty="0">
                <a:solidFill>
                  <a:srgbClr val="C00000"/>
                </a:solidFill>
                <a:latin typeface="+mn-ea"/>
              </a:rPr>
              <a:t>米</a:t>
            </a:r>
            <a:r>
              <a:rPr lang="zh-CN" altLang="zh-CN" sz="1800" dirty="0">
                <a:solidFill>
                  <a:srgbClr val="C00000"/>
                </a:solidFill>
                <a:latin typeface="+mn-ea"/>
              </a:rPr>
              <a:t>。</a:t>
            </a:r>
            <a:r>
              <a:rPr lang="zh-CN" altLang="zh-CN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架设高度过高，则会影响枪球联动的整体效果，特别是跟踪效果</a:t>
            </a:r>
          </a:p>
          <a:p>
            <a:pPr marL="342900" indent="-342900">
              <a:lnSpc>
                <a:spcPct val="125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n"/>
            </a:pPr>
            <a:r>
              <a:rPr lang="zh-CN" altLang="zh-CN" sz="1800" b="1" dirty="0">
                <a:solidFill>
                  <a:srgbClr val="C00000"/>
                </a:solidFill>
                <a:latin typeface="+mn-ea"/>
              </a:rPr>
              <a:t>枪与球之间的距离应足够小，最大距离不能超大</a:t>
            </a:r>
            <a:r>
              <a:rPr lang="en-US" altLang="zh-CN" sz="18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zh-CN" altLang="zh-CN" sz="1800" b="1" dirty="0">
                <a:solidFill>
                  <a:srgbClr val="C00000"/>
                </a:solidFill>
                <a:latin typeface="+mn-ea"/>
              </a:rPr>
              <a:t>米，要求垂直安装</a:t>
            </a:r>
            <a:r>
              <a:rPr lang="zh-CN" altLang="zh-CN" sz="1800" dirty="0">
                <a:solidFill>
                  <a:srgbClr val="C00000"/>
                </a:solidFill>
                <a:latin typeface="+mn-ea"/>
              </a:rPr>
              <a:t>。</a:t>
            </a:r>
            <a:r>
              <a:rPr lang="zh-CN" altLang="zh-CN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枪球间距越小，其标定误差越小，系统定位和联动越准确。</a:t>
            </a: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（建议使用一体化支架）</a:t>
            </a:r>
            <a:endParaRPr lang="zh-CN" altLang="zh-CN" sz="18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342900" indent="-342900">
              <a:lnSpc>
                <a:spcPct val="125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n"/>
            </a:pPr>
            <a:r>
              <a:rPr lang="zh-CN" altLang="zh-CN" sz="1800" b="1" dirty="0">
                <a:solidFill>
                  <a:srgbClr val="C00000"/>
                </a:solidFill>
                <a:latin typeface="+mn-ea"/>
              </a:rPr>
              <a:t>稳固安装支架，不能剧烈晃动，尽可能保证安装时牢固</a:t>
            </a:r>
            <a:r>
              <a:rPr lang="zh-CN" altLang="zh-CN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。枪机、球机在剧烈的晃动情况下，无法保证跟踪效果。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44674" y="1607695"/>
            <a:ext cx="6227912" cy="3710405"/>
            <a:chOff x="-215897" y="1607695"/>
            <a:chExt cx="6227912" cy="3710405"/>
          </a:xfrm>
        </p:grpSpPr>
        <p:grpSp>
          <p:nvGrpSpPr>
            <p:cNvPr id="28" name="组合 27"/>
            <p:cNvGrpSpPr/>
            <p:nvPr/>
          </p:nvGrpSpPr>
          <p:grpSpPr>
            <a:xfrm>
              <a:off x="-215897" y="1607695"/>
              <a:ext cx="6227912" cy="3710405"/>
              <a:chOff x="5340696" y="1710068"/>
              <a:chExt cx="6227912" cy="3710405"/>
            </a:xfrm>
          </p:grpSpPr>
          <p:sp>
            <p:nvSpPr>
              <p:cNvPr id="29" name="TextBox 9"/>
              <p:cNvSpPr txBox="1"/>
              <p:nvPr/>
            </p:nvSpPr>
            <p:spPr>
              <a:xfrm>
                <a:off x="7392144" y="1894734"/>
                <a:ext cx="4176464" cy="337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25000"/>
                  </a:lnSpc>
                  <a:spcBef>
                    <a:spcPts val="1200"/>
                  </a:spcBef>
                  <a:buClr>
                    <a:schemeClr val="bg1"/>
                  </a:buClr>
                  <a:buFont typeface="Wingdings" pitchFamily="2" charset="2"/>
                  <a:buChar char="n"/>
                </a:pPr>
                <a:endParaRPr lang="zh-CN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</a:endParaRPr>
              </a:p>
            </p:txBody>
          </p:sp>
          <p:grpSp>
            <p:nvGrpSpPr>
              <p:cNvPr id="30" name="组合 29"/>
              <p:cNvGrpSpPr/>
              <p:nvPr/>
            </p:nvGrpSpPr>
            <p:grpSpPr>
              <a:xfrm>
                <a:off x="5340696" y="1710068"/>
                <a:ext cx="2168430" cy="3710405"/>
                <a:chOff x="5778102" y="772496"/>
                <a:chExt cx="2168430" cy="3710405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V="1">
                  <a:off x="7668344" y="1203598"/>
                  <a:ext cx="0" cy="2448272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2" name="组合 31"/>
                <p:cNvGrpSpPr/>
                <p:nvPr/>
              </p:nvGrpSpPr>
              <p:grpSpPr>
                <a:xfrm>
                  <a:off x="5778102" y="772496"/>
                  <a:ext cx="2168430" cy="3710405"/>
                  <a:chOff x="5778102" y="772496"/>
                  <a:chExt cx="2168430" cy="3710405"/>
                </a:xfrm>
              </p:grpSpPr>
              <p:graphicFrame>
                <p:nvGraphicFramePr>
                  <p:cNvPr id="33" name="对象 32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5778102" y="996164"/>
                  <a:ext cx="2168430" cy="3486737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48" name="Visio" r:id="rId3" imgW="2408400" imgH="4081320" progId="Visio.Drawing.11">
                          <p:embed/>
                        </p:oleObj>
                      </mc:Choice>
                      <mc:Fallback>
                        <p:oleObj name="Visio" r:id="rId3" imgW="2408400" imgH="4081320" progId="Visio.Drawing.11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4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5778102" y="996164"/>
                                <a:ext cx="2168430" cy="348673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34" name="TextBox 5"/>
                  <p:cNvSpPr txBox="1"/>
                  <p:nvPr/>
                </p:nvSpPr>
                <p:spPr>
                  <a:xfrm>
                    <a:off x="6283972" y="772496"/>
                    <a:ext cx="133882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zh-CN" altLang="en-US" sz="1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宜同一垂直</a:t>
                    </a:r>
                  </a:p>
                </p:txBody>
              </p:sp>
            </p:grpSp>
          </p:grpSp>
        </p:grpSp>
        <p:sp>
          <p:nvSpPr>
            <p:cNvPr id="37" name="文本框 36"/>
            <p:cNvSpPr txBox="1"/>
            <p:nvPr/>
          </p:nvSpPr>
          <p:spPr>
            <a:xfrm>
              <a:off x="1682154" y="2800408"/>
              <a:ext cx="440675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800" b="1" dirty="0">
                  <a:solidFill>
                    <a:srgbClr val="C00000"/>
                  </a:solidFill>
                </a:rPr>
                <a:t>分体式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8558838" y="1177997"/>
            <a:ext cx="3319981" cy="4447880"/>
            <a:chOff x="7824192" y="1052736"/>
            <a:chExt cx="3319981" cy="4447880"/>
          </a:xfrm>
        </p:grpSpPr>
        <p:grpSp>
          <p:nvGrpSpPr>
            <p:cNvPr id="35" name="组合 34"/>
            <p:cNvGrpSpPr/>
            <p:nvPr/>
          </p:nvGrpSpPr>
          <p:grpSpPr>
            <a:xfrm>
              <a:off x="7824192" y="1052736"/>
              <a:ext cx="3169049" cy="4447880"/>
              <a:chOff x="7422587" y="1118860"/>
              <a:chExt cx="3169049" cy="4447880"/>
            </a:xfrm>
          </p:grpSpPr>
          <p:pic>
            <p:nvPicPr>
              <p:cNvPr id="22" name="Picture 20" descr="W:\00.临时文件（一周内删除）\yi-易武\联动支架\渲染\0818\0819.2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964221" y="1118860"/>
                <a:ext cx="2627415" cy="1985785"/>
              </a:xfrm>
              <a:prstGeom prst="rect">
                <a:avLst/>
              </a:prstGeom>
              <a:noFill/>
            </p:spPr>
          </p:pic>
          <p:sp>
            <p:nvSpPr>
              <p:cNvPr id="24" name="TextBox 9"/>
              <p:cNvSpPr txBox="1"/>
              <p:nvPr/>
            </p:nvSpPr>
            <p:spPr>
              <a:xfrm>
                <a:off x="8743439" y="2904378"/>
                <a:ext cx="13308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/>
                  <a:t>DH-PFB412W</a:t>
                </a:r>
                <a:endParaRPr lang="zh-CN" altLang="en-US" sz="1400" b="1" dirty="0"/>
              </a:p>
            </p:txBody>
          </p:sp>
          <p:grpSp>
            <p:nvGrpSpPr>
              <p:cNvPr id="26" name="组合 25"/>
              <p:cNvGrpSpPr/>
              <p:nvPr/>
            </p:nvGrpSpPr>
            <p:grpSpPr>
              <a:xfrm>
                <a:off x="7422587" y="3160971"/>
                <a:ext cx="2979822" cy="2405769"/>
                <a:chOff x="4708762" y="1667260"/>
                <a:chExt cx="2979822" cy="2405769"/>
              </a:xfrm>
            </p:grpSpPr>
            <p:pic>
              <p:nvPicPr>
                <p:cNvPr id="23" name="Picture 16" descr="W:\00.临时文件（一周内删除）\yi-易武\联动支架\渲染\0818\0818.9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708762" y="1667260"/>
                  <a:ext cx="2979822" cy="2251881"/>
                </a:xfrm>
                <a:prstGeom prst="rect">
                  <a:avLst/>
                </a:prstGeom>
                <a:noFill/>
              </p:spPr>
            </p:pic>
            <p:sp>
              <p:nvSpPr>
                <p:cNvPr id="25" name="TextBox 10"/>
                <p:cNvSpPr txBox="1"/>
                <p:nvPr/>
              </p:nvSpPr>
              <p:spPr>
                <a:xfrm>
                  <a:off x="5974420" y="3765252"/>
                  <a:ext cx="133081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>
                    <a:defRPr sz="1100" b="1">
                      <a:solidFill>
                        <a:srgbClr val="FFC000"/>
                      </a:solidFill>
                    </a:defRPr>
                  </a:lvl1pPr>
                </a:lstStyle>
                <a:p>
                  <a:r>
                    <a:rPr lang="en-US" altLang="zh-CN" sz="1400" dirty="0">
                      <a:solidFill>
                        <a:schemeClr val="tx1"/>
                      </a:solidFill>
                    </a:rPr>
                    <a:t>DH-PFB413W</a:t>
                  </a:r>
                  <a:endParaRPr lang="zh-CN" altLang="en-US" sz="14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38" name="文本框 37"/>
            <p:cNvSpPr txBox="1"/>
            <p:nvPr/>
          </p:nvSpPr>
          <p:spPr>
            <a:xfrm>
              <a:off x="10686379" y="2780928"/>
              <a:ext cx="457794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800" b="1" dirty="0">
                  <a:solidFill>
                    <a:srgbClr val="C00000"/>
                  </a:solidFill>
                </a:rPr>
                <a:t>一体式</a:t>
              </a:r>
            </a:p>
          </p:txBody>
        </p:sp>
        <p:cxnSp>
          <p:nvCxnSpPr>
            <p:cNvPr id="40" name="直接连接符 39"/>
            <p:cNvCxnSpPr/>
            <p:nvPr/>
          </p:nvCxnSpPr>
          <p:spPr>
            <a:xfrm>
              <a:off x="10682608" y="1268760"/>
              <a:ext cx="0" cy="410445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枪球联动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312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r="12991" b="6822"/>
          <a:stretch/>
        </p:blipFill>
        <p:spPr>
          <a:xfrm>
            <a:off x="8276343" y="1700808"/>
            <a:ext cx="3459491" cy="26950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3" r="36916" b="8937"/>
          <a:stretch/>
        </p:blipFill>
        <p:spPr>
          <a:xfrm>
            <a:off x="4367808" y="1700808"/>
            <a:ext cx="3471802" cy="2665509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367808" y="4725144"/>
            <a:ext cx="3456384" cy="1226214"/>
            <a:chOff x="3666867" y="5311262"/>
            <a:chExt cx="3456384" cy="1226214"/>
          </a:xfrm>
        </p:grpSpPr>
        <p:sp>
          <p:nvSpPr>
            <p:cNvPr id="12" name="矩形 11"/>
            <p:cNvSpPr/>
            <p:nvPr/>
          </p:nvSpPr>
          <p:spPr>
            <a:xfrm>
              <a:off x="3666867" y="5311262"/>
              <a:ext cx="3456384" cy="122621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3731955" y="5371138"/>
              <a:ext cx="32472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支持人脸抓拍，人脸抠图</a:t>
              </a:r>
              <a:endParaRPr lang="en-US" altLang="zh-CN" sz="1600" dirty="0" smtClean="0">
                <a:solidFill>
                  <a:schemeClr val="bg1"/>
                </a:solidFill>
                <a:latin typeface="+mn-ea"/>
              </a:endParaRPr>
            </a:p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支持人脸优选（完成）</a:t>
              </a:r>
              <a:endParaRPr lang="en-US" altLang="zh-CN" sz="1600" dirty="0" smtClean="0">
                <a:solidFill>
                  <a:schemeClr val="bg1"/>
                </a:solidFill>
                <a:latin typeface="+mn-ea"/>
              </a:endParaRPr>
            </a:p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支持人脸曝光（完成）</a:t>
              </a:r>
              <a:endParaRPr lang="en-US" altLang="zh-CN" sz="1600" dirty="0" smtClean="0">
                <a:solidFill>
                  <a:schemeClr val="bg1"/>
                </a:solidFill>
                <a:latin typeface="+mn-ea"/>
              </a:endParaRPr>
            </a:p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支持人物特征提取（优化中）</a:t>
              </a:r>
              <a:endParaRPr lang="zh-CN" altLang="en-US" sz="16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367685" y="4725144"/>
            <a:ext cx="3651534" cy="1226214"/>
            <a:chOff x="8544271" y="5311262"/>
            <a:chExt cx="3651534" cy="1226214"/>
          </a:xfrm>
        </p:grpSpPr>
        <p:sp>
          <p:nvSpPr>
            <p:cNvPr id="4" name="矩形 3"/>
            <p:cNvSpPr/>
            <p:nvPr/>
          </p:nvSpPr>
          <p:spPr>
            <a:xfrm>
              <a:off x="8544272" y="5311262"/>
              <a:ext cx="3456384" cy="122621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544271" y="5371138"/>
              <a:ext cx="365153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支持车类型识别（机动车</a:t>
              </a:r>
              <a:r>
                <a:rPr lang="en-US" altLang="zh-CN" sz="1600" dirty="0" smtClean="0">
                  <a:solidFill>
                    <a:schemeClr val="bg1"/>
                  </a:solidFill>
                  <a:latin typeface="+mn-ea"/>
                </a:rPr>
                <a:t>/</a:t>
              </a:r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非机动车）</a:t>
              </a:r>
              <a:endParaRPr lang="en-US" altLang="zh-CN" sz="1600" dirty="0" smtClean="0">
                <a:solidFill>
                  <a:schemeClr val="bg1"/>
                </a:solidFill>
                <a:latin typeface="+mn-ea"/>
              </a:endParaRPr>
            </a:p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支持车牌号和车牌颜色识别</a:t>
              </a:r>
              <a:endParaRPr lang="en-US" altLang="zh-CN" sz="1600" dirty="0" smtClean="0">
                <a:solidFill>
                  <a:schemeClr val="bg1"/>
                </a:solidFill>
                <a:latin typeface="+mn-ea"/>
              </a:endParaRPr>
            </a:p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支持车型和车标识别</a:t>
              </a:r>
              <a:endParaRPr lang="en-US" altLang="zh-CN" sz="1600" dirty="0" smtClean="0">
                <a:solidFill>
                  <a:schemeClr val="bg1"/>
                </a:solidFill>
                <a:latin typeface="+mn-ea"/>
              </a:endParaRPr>
            </a:p>
            <a:p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</a:rPr>
                <a:t>支持车身颜色识别</a:t>
              </a:r>
              <a:endParaRPr lang="zh-CN" altLang="en-US" sz="1600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506443" y="1611108"/>
            <a:ext cx="226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+mn-ea"/>
              </a:rPr>
              <a:t>人</a:t>
            </a:r>
            <a:r>
              <a:rPr lang="zh-CN" altLang="en-US" sz="2400" dirty="0" smtClean="0">
                <a:solidFill>
                  <a:srgbClr val="C00000"/>
                </a:solidFill>
                <a:latin typeface="+mn-ea"/>
              </a:rPr>
              <a:t>脸</a:t>
            </a:r>
            <a:r>
              <a:rPr lang="en-US" altLang="zh-CN" sz="2400" dirty="0" smtClean="0">
                <a:solidFill>
                  <a:srgbClr val="C00000"/>
                </a:solidFill>
                <a:latin typeface="+mn-ea"/>
              </a:rPr>
              <a:t>+</a:t>
            </a:r>
            <a:r>
              <a:rPr lang="zh-CN" altLang="en-US" sz="2400" dirty="0" smtClean="0">
                <a:solidFill>
                  <a:srgbClr val="C00000"/>
                </a:solidFill>
                <a:latin typeface="+mn-ea"/>
              </a:rPr>
              <a:t>车牌识别</a:t>
            </a:r>
            <a:endParaRPr lang="zh-CN" altLang="en-US" sz="24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28481" flipH="1" flipV="1">
            <a:off x="11108" y="3334799"/>
            <a:ext cx="3708013" cy="1368688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846150" y="2737932"/>
            <a:ext cx="2971961" cy="369332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+mn-ea"/>
                <a:sym typeface="+mn-lt"/>
              </a:rPr>
              <a:t>DH-IPC-HF8229F</a:t>
            </a:r>
          </a:p>
        </p:txBody>
      </p:sp>
      <p:sp>
        <p:nvSpPr>
          <p:cNvPr id="14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智能融合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156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07E70AB1-019B-4B9A-AAF5-5EF74A2EC44B}" type="slidenum">
              <a:rPr lang="zh-CN" altLang="en-US" sz="1600" smtClean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2</a:t>
            </a:fld>
            <a:endParaRPr lang="zh-CN" altLang="en-US" sz="1800" smtClean="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6387" name="矩形 7"/>
          <p:cNvSpPr>
            <a:spLocks noChangeArrowheads="1"/>
          </p:cNvSpPr>
          <p:nvPr/>
        </p:nvSpPr>
        <p:spPr bwMode="auto">
          <a:xfrm>
            <a:off x="-1588" y="260350"/>
            <a:ext cx="3122613" cy="8001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3700" b="1" dirty="0" smtClean="0">
                <a:solidFill>
                  <a:srgbClr val="0C0C0C"/>
                </a:solidFill>
                <a:sym typeface="微软雅黑" panose="020B0503020204020204" pitchFamily="34" charset="-122"/>
              </a:rPr>
              <a:t>建设需求</a:t>
            </a:r>
            <a:endParaRPr lang="zh-CN" altLang="en-US" sz="3700" b="1" dirty="0">
              <a:solidFill>
                <a:srgbClr val="0C0C0C"/>
              </a:solidFill>
              <a:sym typeface="微软雅黑" panose="020B0503020204020204" pitchFamily="34" charset="-122"/>
            </a:endParaRPr>
          </a:p>
        </p:txBody>
      </p:sp>
      <p:sp>
        <p:nvSpPr>
          <p:cNvPr id="16388" name="标题 1"/>
          <p:cNvSpPr>
            <a:spLocks noGrp="1" noChangeArrowheads="1"/>
          </p:cNvSpPr>
          <p:nvPr>
            <p:ph type="title" idx="4294967295"/>
          </p:nvPr>
        </p:nvSpPr>
        <p:spPr>
          <a:xfrm>
            <a:off x="3133725" y="241300"/>
            <a:ext cx="8448675" cy="839788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需求分析</a:t>
            </a:r>
          </a:p>
        </p:txBody>
      </p:sp>
      <p:pic>
        <p:nvPicPr>
          <p:cNvPr id="11268" name="Picture 2" descr="F:\2012项目\美化图标\平面\0405平面稿\37\未标题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1133475"/>
            <a:ext cx="457200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 descr="F:\2012项目\美化图标\平面\0405平面稿\37\未标题-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4083050"/>
            <a:ext cx="4494213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F:\2012项目\美化图标\平面\0405平面稿\37\未标题-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1270000"/>
            <a:ext cx="511492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 descr="F:\2012项目\美化图标\平面\0405平面稿\37\未标题-3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3819525"/>
            <a:ext cx="50069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椭圆 10"/>
          <p:cNvSpPr>
            <a:spLocks noChangeArrowheads="1"/>
          </p:cNvSpPr>
          <p:nvPr/>
        </p:nvSpPr>
        <p:spPr bwMode="auto">
          <a:xfrm>
            <a:off x="4049713" y="2147888"/>
            <a:ext cx="3251200" cy="2982912"/>
          </a:xfrm>
          <a:prstGeom prst="ellipse">
            <a:avLst/>
          </a:prstGeom>
          <a:solidFill>
            <a:srgbClr val="D995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1800">
              <a:solidFill>
                <a:srgbClr val="000000"/>
              </a:solidFill>
              <a:sym typeface="微软雅黑" panose="020B0503020204020204" pitchFamily="34" charset="-122"/>
            </a:endParaRPr>
          </a:p>
        </p:txBody>
      </p:sp>
      <p:sp>
        <p:nvSpPr>
          <p:cNvPr id="11273" name="矩形 11"/>
          <p:cNvSpPr>
            <a:spLocks noChangeArrowheads="1"/>
          </p:cNvSpPr>
          <p:nvPr/>
        </p:nvSpPr>
        <p:spPr bwMode="auto">
          <a:xfrm>
            <a:off x="5264150" y="3006725"/>
            <a:ext cx="10287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4800" b="1" dirty="0" smtClean="0">
                <a:solidFill>
                  <a:srgbClr val="000000"/>
                </a:solidFill>
                <a:sym typeface="微软雅黑" panose="020B0503020204020204" pitchFamily="34" charset="-122"/>
              </a:rPr>
              <a:t>需求</a:t>
            </a:r>
            <a:endParaRPr lang="en-US" sz="4800" b="1" dirty="0">
              <a:solidFill>
                <a:srgbClr val="000000"/>
              </a:solidFill>
              <a:sym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000000"/>
              </a:solidFill>
              <a:sym typeface="微软雅黑" panose="020B0503020204020204" pitchFamily="34" charset="-122"/>
            </a:endParaRPr>
          </a:p>
        </p:txBody>
      </p:sp>
      <p:sp>
        <p:nvSpPr>
          <p:cNvPr id="11274" name="矩形 13"/>
          <p:cNvSpPr>
            <a:spLocks noChangeArrowheads="1"/>
          </p:cNvSpPr>
          <p:nvPr/>
        </p:nvSpPr>
        <p:spPr bwMode="auto">
          <a:xfrm>
            <a:off x="458788" y="1108075"/>
            <a:ext cx="4530725" cy="733425"/>
          </a:xfrm>
          <a:prstGeom prst="rect">
            <a:avLst/>
          </a:prstGeom>
          <a:gradFill rotWithShape="1">
            <a:gsLst>
              <a:gs pos="0">
                <a:srgbClr val="992F2B"/>
              </a:gs>
              <a:gs pos="79999">
                <a:srgbClr val="C93D39"/>
              </a:gs>
              <a:gs pos="100000">
                <a:srgbClr val="CD3A36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1800">
              <a:solidFill>
                <a:srgbClr val="000000"/>
              </a:solidFill>
              <a:sym typeface="微软雅黑" panose="020B0503020204020204" pitchFamily="34" charset="-122"/>
            </a:endParaRPr>
          </a:p>
        </p:txBody>
      </p:sp>
      <p:sp>
        <p:nvSpPr>
          <p:cNvPr id="11275" name="矩形 14"/>
          <p:cNvSpPr>
            <a:spLocks noChangeArrowheads="1"/>
          </p:cNvSpPr>
          <p:nvPr/>
        </p:nvSpPr>
        <p:spPr bwMode="auto">
          <a:xfrm>
            <a:off x="6153150" y="1135063"/>
            <a:ext cx="5122863" cy="709612"/>
          </a:xfrm>
          <a:prstGeom prst="rect">
            <a:avLst/>
          </a:prstGeom>
          <a:gradFill rotWithShape="1">
            <a:gsLst>
              <a:gs pos="0">
                <a:srgbClr val="29869F"/>
              </a:gs>
              <a:gs pos="79999">
                <a:srgbClr val="36B0D0"/>
              </a:gs>
              <a:gs pos="100000">
                <a:srgbClr val="33B3D5"/>
              </a:gs>
            </a:gsLst>
            <a:lin ang="5400000" scaled="1"/>
          </a:gradFill>
          <a:ln w="9525">
            <a:solidFill>
              <a:srgbClr val="4BACC6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1800">
              <a:solidFill>
                <a:srgbClr val="000000"/>
              </a:solidFill>
              <a:sym typeface="微软雅黑" panose="020B0503020204020204" pitchFamily="34" charset="-122"/>
            </a:endParaRPr>
          </a:p>
        </p:txBody>
      </p:sp>
      <p:sp>
        <p:nvSpPr>
          <p:cNvPr id="11276" name="矩形 17"/>
          <p:cNvSpPr>
            <a:spLocks noChangeArrowheads="1"/>
          </p:cNvSpPr>
          <p:nvPr/>
        </p:nvSpPr>
        <p:spPr bwMode="auto">
          <a:xfrm>
            <a:off x="555625" y="5705475"/>
            <a:ext cx="4497388" cy="641350"/>
          </a:xfrm>
          <a:prstGeom prst="rect">
            <a:avLst/>
          </a:prstGeom>
          <a:gradFill rotWithShape="1">
            <a:gsLst>
              <a:gs pos="0">
                <a:srgbClr val="759436"/>
              </a:gs>
              <a:gs pos="79999">
                <a:srgbClr val="9BC247"/>
              </a:gs>
              <a:gs pos="100000">
                <a:srgbClr val="9BC545"/>
              </a:gs>
            </a:gsLst>
            <a:lin ang="5400000" scaled="1"/>
          </a:gradFill>
          <a:ln w="9525">
            <a:solidFill>
              <a:srgbClr val="9BBB59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000000"/>
              </a:solidFill>
              <a:sym typeface="微软雅黑" panose="020B0503020204020204" pitchFamily="34" charset="-122"/>
            </a:endParaRPr>
          </a:p>
        </p:txBody>
      </p:sp>
      <p:sp>
        <p:nvSpPr>
          <p:cNvPr id="11277" name="矩形 18"/>
          <p:cNvSpPr>
            <a:spLocks noChangeArrowheads="1"/>
          </p:cNvSpPr>
          <p:nvPr/>
        </p:nvSpPr>
        <p:spPr bwMode="auto">
          <a:xfrm>
            <a:off x="6292850" y="5683250"/>
            <a:ext cx="4968875" cy="679450"/>
          </a:xfrm>
          <a:prstGeom prst="rect">
            <a:avLst/>
          </a:prstGeom>
          <a:gradFill rotWithShape="1">
            <a:gsLst>
              <a:gs pos="0">
                <a:srgbClr val="C96C1F"/>
              </a:gs>
              <a:gs pos="79999">
                <a:srgbClr val="FF8F33"/>
              </a:gs>
              <a:gs pos="100000">
                <a:srgbClr val="FF8F35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1800">
              <a:solidFill>
                <a:srgbClr val="000000"/>
              </a:solidFill>
              <a:sym typeface="微软雅黑" panose="020B0503020204020204" pitchFamily="34" charset="-122"/>
            </a:endParaRPr>
          </a:p>
        </p:txBody>
      </p:sp>
      <p:sp>
        <p:nvSpPr>
          <p:cNvPr id="11278" name="矩形 19"/>
          <p:cNvSpPr>
            <a:spLocks noChangeArrowheads="1"/>
          </p:cNvSpPr>
          <p:nvPr/>
        </p:nvSpPr>
        <p:spPr bwMode="auto">
          <a:xfrm>
            <a:off x="490538" y="5778500"/>
            <a:ext cx="456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chemeClr val="bg1"/>
                </a:solidFill>
                <a:sym typeface="Segoe UI" panose="020B0502040204020203" pitchFamily="34" charset="0"/>
              </a:rPr>
              <a:t>改造大屏显示系统</a:t>
            </a:r>
            <a:endParaRPr lang="zh-CN" altLang="en-US" sz="2400" b="1" dirty="0">
              <a:solidFill>
                <a:schemeClr val="bg1"/>
              </a:solidFill>
              <a:sym typeface="Segoe UI" panose="020B0502040204020203" pitchFamily="34" charset="0"/>
            </a:endParaRPr>
          </a:p>
        </p:txBody>
      </p:sp>
      <p:sp>
        <p:nvSpPr>
          <p:cNvPr id="11279" name="矩形 21"/>
          <p:cNvSpPr>
            <a:spLocks noChangeArrowheads="1"/>
          </p:cNvSpPr>
          <p:nvPr/>
        </p:nvSpPr>
        <p:spPr bwMode="auto">
          <a:xfrm>
            <a:off x="6165850" y="1258888"/>
            <a:ext cx="5173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chemeClr val="bg1"/>
                </a:solidFill>
                <a:sym typeface="微软雅黑" panose="020B0503020204020204" pitchFamily="34" charset="-122"/>
              </a:rPr>
              <a:t>原有点位集中存储保存</a:t>
            </a:r>
            <a:r>
              <a:rPr lang="en-US" altLang="zh-CN" sz="2400" b="1" dirty="0" smtClean="0">
                <a:solidFill>
                  <a:schemeClr val="bg1"/>
                </a:solidFill>
                <a:sym typeface="微软雅黑" panose="020B0503020204020204" pitchFamily="34" charset="-122"/>
              </a:rPr>
              <a:t>90</a:t>
            </a:r>
            <a:r>
              <a:rPr lang="zh-CN" altLang="en-US" sz="2400" b="1" dirty="0" smtClean="0">
                <a:solidFill>
                  <a:schemeClr val="bg1"/>
                </a:solidFill>
                <a:sym typeface="微软雅黑" panose="020B0503020204020204" pitchFamily="34" charset="-122"/>
              </a:rPr>
              <a:t>天录像</a:t>
            </a:r>
            <a:endParaRPr lang="zh-CN" altLang="en-US" sz="2400" b="1" dirty="0">
              <a:solidFill>
                <a:schemeClr val="bg1"/>
              </a:solidFill>
              <a:sym typeface="微软雅黑" panose="020B0503020204020204" pitchFamily="34" charset="-122"/>
            </a:endParaRPr>
          </a:p>
        </p:txBody>
      </p:sp>
      <p:sp>
        <p:nvSpPr>
          <p:cNvPr id="11280" name="矩形 22"/>
          <p:cNvSpPr>
            <a:spLocks noChangeArrowheads="1"/>
          </p:cNvSpPr>
          <p:nvPr/>
        </p:nvSpPr>
        <p:spPr bwMode="auto">
          <a:xfrm>
            <a:off x="6292849" y="5675226"/>
            <a:ext cx="48990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chemeClr val="bg1"/>
                </a:solidFill>
                <a:sym typeface="微软雅黑" panose="020B0503020204020204" pitchFamily="34" charset="-122"/>
              </a:rPr>
              <a:t>采用科技手段提高安保的可靠性</a:t>
            </a:r>
            <a:endParaRPr lang="zh-CN" altLang="en-US" sz="2400" b="1" dirty="0">
              <a:solidFill>
                <a:schemeClr val="bg1"/>
              </a:solidFill>
              <a:sym typeface="微软雅黑" panose="020B0503020204020204" pitchFamily="34" charset="-122"/>
            </a:endParaRPr>
          </a:p>
        </p:txBody>
      </p:sp>
      <p:sp>
        <p:nvSpPr>
          <p:cNvPr id="11281" name="矩形 23"/>
          <p:cNvSpPr>
            <a:spLocks noChangeArrowheads="1"/>
          </p:cNvSpPr>
          <p:nvPr/>
        </p:nvSpPr>
        <p:spPr bwMode="auto">
          <a:xfrm>
            <a:off x="604838" y="4300538"/>
            <a:ext cx="28956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marL="0" lvl="2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Tx/>
              <a:buFont typeface="Arial" panose="020B0604020202020204" pitchFamily="34" charset="0"/>
              <a:buNone/>
            </a:pP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新增一个监控监控中心，并对原有校园监控中心大屏改造</a:t>
            </a:r>
            <a:endParaRPr lang="zh-CN" altLang="en-US" sz="1800" dirty="0">
              <a:solidFill>
                <a:srgbClr val="000000"/>
              </a:solidFill>
              <a:sym typeface="微软雅黑" panose="020B0503020204020204" pitchFamily="34" charset="-122"/>
            </a:endParaRPr>
          </a:p>
        </p:txBody>
      </p:sp>
      <p:sp>
        <p:nvSpPr>
          <p:cNvPr id="11282" name="矩形 24"/>
          <p:cNvSpPr>
            <a:spLocks noChangeArrowheads="1"/>
          </p:cNvSpPr>
          <p:nvPr/>
        </p:nvSpPr>
        <p:spPr bwMode="auto">
          <a:xfrm>
            <a:off x="693738" y="2049463"/>
            <a:ext cx="27162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tabLst>
                <a:tab pos="136525" algn="l"/>
              </a:tabLst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marL="0" lvl="2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Tx/>
              <a:buFont typeface="Arial" panose="020B0604020202020204" pitchFamily="34" charset="0"/>
              <a:buNone/>
            </a:pPr>
            <a:r>
              <a:rPr 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1</a:t>
            </a: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、</a:t>
            </a:r>
            <a:r>
              <a:rPr lang="en-US" altLang="zh-CN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2</a:t>
            </a: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号楼</a:t>
            </a:r>
            <a:r>
              <a:rPr 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1</a:t>
            </a:r>
            <a:r>
              <a:rPr lang="en-US" altLang="zh-CN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-5</a:t>
            </a:r>
            <a:r>
              <a:rPr lang="zh-CN" altLang="en-US" sz="1800" b="1" dirty="0">
                <a:solidFill>
                  <a:srgbClr val="000000"/>
                </a:solidFill>
                <a:sym typeface="Segoe UI" panose="020B0502040204020203" pitchFamily="34" charset="0"/>
              </a:rPr>
              <a:t>层是教学楼，</a:t>
            </a:r>
            <a:r>
              <a:rPr lang="en-US" altLang="zh-CN" sz="1800" b="1" dirty="0">
                <a:solidFill>
                  <a:srgbClr val="000000"/>
                </a:solidFill>
                <a:sym typeface="Segoe UI" panose="020B0502040204020203" pitchFamily="34" charset="0"/>
              </a:rPr>
              <a:t>5</a:t>
            </a:r>
            <a:r>
              <a:rPr lang="zh-CN" altLang="en-US" sz="1800" b="1" dirty="0">
                <a:solidFill>
                  <a:srgbClr val="000000"/>
                </a:solidFill>
                <a:sym typeface="Segoe UI" panose="020B0502040204020203" pitchFamily="34" charset="0"/>
              </a:rPr>
              <a:t>楼以上是办公的综合楼，监控出入人员既有内部人员，也有外部人员。</a:t>
            </a:r>
            <a:endParaRPr lang="en-US" sz="1800" b="1" dirty="0">
              <a:solidFill>
                <a:srgbClr val="000000"/>
              </a:solidFill>
              <a:sym typeface="Segoe UI" panose="020B0502040204020203" pitchFamily="34" charset="0"/>
            </a:endParaRPr>
          </a:p>
        </p:txBody>
      </p:sp>
      <p:sp>
        <p:nvSpPr>
          <p:cNvPr id="11283" name="矩形 24"/>
          <p:cNvSpPr>
            <a:spLocks noChangeArrowheads="1"/>
          </p:cNvSpPr>
          <p:nvPr/>
        </p:nvSpPr>
        <p:spPr bwMode="auto">
          <a:xfrm>
            <a:off x="8116888" y="3925888"/>
            <a:ext cx="3074987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采用更多的先进技术，来提高校园安全性，例如：超速抓怕、违停抓拍、人脸识别、云存储、地图显示等功能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Segoe UI" panose="020B0502040204020203" pitchFamily="34" charset="0"/>
              </a:rPr>
              <a:t> </a:t>
            </a:r>
            <a:endParaRPr lang="zh-CN" altLang="en-US" sz="1800" b="1" dirty="0">
              <a:solidFill>
                <a:srgbClr val="000000"/>
              </a:solidFill>
              <a:latin typeface="Arial" panose="020B0604020202020204" pitchFamily="34" charset="0"/>
              <a:sym typeface="Segoe UI" panose="020B0502040204020203" pitchFamily="34" charset="0"/>
            </a:endParaRPr>
          </a:p>
        </p:txBody>
      </p:sp>
      <p:sp>
        <p:nvSpPr>
          <p:cNvPr id="11284" name="矩形 19"/>
          <p:cNvSpPr>
            <a:spLocks noChangeArrowheads="1"/>
          </p:cNvSpPr>
          <p:nvPr/>
        </p:nvSpPr>
        <p:spPr bwMode="auto">
          <a:xfrm>
            <a:off x="412750" y="1270000"/>
            <a:ext cx="4389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chemeClr val="bg1"/>
                </a:solidFill>
                <a:sym typeface="微软雅黑" panose="020B0503020204020204" pitchFamily="34" charset="-122"/>
              </a:rPr>
              <a:t>新增教学楼、办公楼综合监控</a:t>
            </a:r>
            <a:endParaRPr lang="zh-CN" altLang="en-US" sz="2400" b="1" dirty="0">
              <a:solidFill>
                <a:schemeClr val="bg1"/>
              </a:solidFill>
              <a:sym typeface="微软雅黑" panose="020B0503020204020204" pitchFamily="34" charset="-122"/>
            </a:endParaRPr>
          </a:p>
        </p:txBody>
      </p:sp>
      <p:sp>
        <p:nvSpPr>
          <p:cNvPr id="11285" name="矩形 56"/>
          <p:cNvSpPr>
            <a:spLocks noChangeArrowheads="1"/>
          </p:cNvSpPr>
          <p:nvPr/>
        </p:nvSpPr>
        <p:spPr bwMode="auto">
          <a:xfrm>
            <a:off x="7897813" y="1890713"/>
            <a:ext cx="3455987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zh-CN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1</a:t>
            </a: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、</a:t>
            </a:r>
            <a:r>
              <a:rPr lang="en-US" altLang="zh-CN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2</a:t>
            </a: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号楼约</a:t>
            </a:r>
            <a:r>
              <a:rPr lang="en-US" altLang="zh-CN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200</a:t>
            </a: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路视频，集中存储需要</a:t>
            </a:r>
            <a:r>
              <a:rPr lang="en-US" altLang="zh-CN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90</a:t>
            </a: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天，同时</a:t>
            </a:r>
            <a:r>
              <a:rPr lang="en-US" altLang="zh-CN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1</a:t>
            </a:r>
            <a:r>
              <a:rPr lang="zh-CN" altLang="en-US" sz="1800" b="1" dirty="0" smtClean="0">
                <a:solidFill>
                  <a:srgbClr val="000000"/>
                </a:solidFill>
                <a:sym typeface="Segoe UI" panose="020B0502040204020203" pitchFamily="34" charset="0"/>
              </a:rPr>
              <a:t>号楼作为分控中心，可单独使用。</a:t>
            </a:r>
            <a:endParaRPr lang="zh-CN" altLang="en-US" sz="1800" b="1" dirty="0">
              <a:solidFill>
                <a:srgbClr val="000000"/>
              </a:solidFill>
              <a:sym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3" grpId="0"/>
      <p:bldP spid="11274" grpId="0" animBg="1"/>
      <p:bldP spid="11275" grpId="0" animBg="1"/>
      <p:bldP spid="11276" grpId="0" animBg="1"/>
      <p:bldP spid="11277" grpId="0" animBg="1"/>
      <p:bldP spid="11278" grpId="0"/>
      <p:bldP spid="11279" grpId="0"/>
      <p:bldP spid="11280" grpId="0"/>
      <p:bldP spid="11281" grpId="0"/>
      <p:bldP spid="11282" grpId="0"/>
      <p:bldP spid="11283" grpId="0"/>
      <p:bldP spid="11284" grpId="0"/>
      <p:bldP spid="1128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人脸曝光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2" y="1296241"/>
            <a:ext cx="8829675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9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052736"/>
            <a:ext cx="9649072" cy="5427604"/>
          </a:xfrm>
          <a:prstGeom prst="rect">
            <a:avLst/>
          </a:prstGeom>
        </p:spPr>
      </p:pic>
      <p:sp>
        <p:nvSpPr>
          <p:cNvPr id="5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人脸特征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197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232354"/>
            <a:ext cx="7632848" cy="4547906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2816530"/>
            <a:ext cx="5206082" cy="3101957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4"/>
          <p:cNvSpPr txBox="1"/>
          <p:nvPr/>
        </p:nvSpPr>
        <p:spPr>
          <a:xfrm>
            <a:off x="3535460" y="1633942"/>
            <a:ext cx="4429532" cy="7386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相机可智能识别并在抓拍图片中叠加车辆类型、车牌号、车身颜色、车标等诸多信息，便于监控管理过路车辆，可有效应用于交通肇事、公安刑侦等领域。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3359696" y="1182238"/>
            <a:ext cx="5298068" cy="249496"/>
          </a:xfrm>
          <a:prstGeom prst="roundRect">
            <a:avLst/>
          </a:prstGeom>
          <a:ln w="9525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25"/>
          <p:cNvSpPr/>
          <p:nvPr/>
        </p:nvSpPr>
        <p:spPr>
          <a:xfrm>
            <a:off x="7599289" y="4657381"/>
            <a:ext cx="607975" cy="178191"/>
          </a:xfrm>
          <a:prstGeom prst="roundRect">
            <a:avLst/>
          </a:prstGeom>
          <a:ln w="12700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7"/>
          <p:cNvSpPr txBox="1"/>
          <p:nvPr/>
        </p:nvSpPr>
        <p:spPr>
          <a:xfrm>
            <a:off x="8823425" y="4523635"/>
            <a:ext cx="1737071" cy="30777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车牌清晰可辨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5303912" y="1391432"/>
            <a:ext cx="0" cy="28008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圆角矩形 28"/>
          <p:cNvSpPr/>
          <p:nvPr/>
        </p:nvSpPr>
        <p:spPr>
          <a:xfrm>
            <a:off x="3715296" y="4004035"/>
            <a:ext cx="868536" cy="1081149"/>
          </a:xfrm>
          <a:prstGeom prst="roundRect">
            <a:avLst/>
          </a:prstGeom>
          <a:ln w="12700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圆角矩形 29"/>
          <p:cNvSpPr/>
          <p:nvPr/>
        </p:nvSpPr>
        <p:spPr>
          <a:xfrm>
            <a:off x="7147262" y="3068960"/>
            <a:ext cx="1829058" cy="2162299"/>
          </a:xfrm>
          <a:prstGeom prst="roundRect">
            <a:avLst/>
          </a:prstGeom>
          <a:ln w="12700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31" name="直接连接符 30"/>
          <p:cNvCxnSpPr>
            <a:stCxn id="26" idx="3"/>
          </p:cNvCxnSpPr>
          <p:nvPr/>
        </p:nvCxnSpPr>
        <p:spPr>
          <a:xfrm flipV="1">
            <a:off x="8207264" y="4739659"/>
            <a:ext cx="616162" cy="681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圆角矩形 31"/>
          <p:cNvSpPr/>
          <p:nvPr/>
        </p:nvSpPr>
        <p:spPr>
          <a:xfrm>
            <a:off x="1071702" y="2780928"/>
            <a:ext cx="1302804" cy="249496"/>
          </a:xfrm>
          <a:prstGeom prst="roundRect">
            <a:avLst/>
          </a:prstGeom>
          <a:ln w="12700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2823196"/>
            <a:ext cx="4032543" cy="40210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1188698"/>
            <a:ext cx="7632848" cy="27872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车牌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813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  <p:bldP spid="29" grpId="0" animBg="1"/>
      <p:bldP spid="30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r="17918"/>
          <a:stretch/>
        </p:blipFill>
        <p:spPr>
          <a:xfrm>
            <a:off x="5026541" y="963588"/>
            <a:ext cx="7406163" cy="6163590"/>
          </a:xfrm>
          <a:prstGeom prst="rect">
            <a:avLst/>
          </a:prstGeom>
        </p:spPr>
      </p:pic>
      <p:pic>
        <p:nvPicPr>
          <p:cNvPr id="14" name="Picture 174" descr="\\10.30.21.101\UserDesktop01\33447\Desktop\三个颜色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2604">
            <a:off x="977314" y="2059397"/>
            <a:ext cx="2282471" cy="142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/>
          <p:nvPr/>
        </p:nvSpPr>
        <p:spPr>
          <a:xfrm>
            <a:off x="6312024" y="1628800"/>
            <a:ext cx="1080120" cy="295232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400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59759" y="4333617"/>
            <a:ext cx="4583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</a:rPr>
              <a:t>双目立体视觉，深度信息分析</a:t>
            </a:r>
          </a:p>
          <a:p>
            <a:r>
              <a:rPr lang="zh-CN" altLang="en-US" sz="2000" dirty="0" smtClean="0">
                <a:solidFill>
                  <a:srgbClr val="C00000"/>
                </a:solidFill>
              </a:rPr>
              <a:t>支持</a:t>
            </a:r>
            <a:r>
              <a:rPr lang="zh-CN" altLang="en-US" sz="2000" dirty="0">
                <a:solidFill>
                  <a:srgbClr val="C00000"/>
                </a:solidFill>
                <a:latin typeface="+mj-ea"/>
                <a:cs typeface="+mn-ea"/>
                <a:sym typeface="+mn-lt"/>
              </a:rPr>
              <a:t>起立检测、客流</a:t>
            </a:r>
            <a:r>
              <a:rPr lang="zh-CN" altLang="en-US" sz="2000" dirty="0" smtClean="0">
                <a:solidFill>
                  <a:srgbClr val="C00000"/>
                </a:solidFill>
                <a:latin typeface="+mj-ea"/>
                <a:cs typeface="+mn-ea"/>
                <a:sym typeface="+mn-lt"/>
              </a:rPr>
              <a:t>统计</a:t>
            </a:r>
            <a:r>
              <a:rPr lang="zh-CN" altLang="en-US" sz="2000" dirty="0" smtClean="0">
                <a:solidFill>
                  <a:srgbClr val="C00000"/>
                </a:solidFill>
                <a:sym typeface="+mn-lt"/>
              </a:rPr>
              <a:t>等</a:t>
            </a:r>
            <a:endParaRPr lang="en-US" altLang="zh-CN" sz="2000" dirty="0">
              <a:solidFill>
                <a:srgbClr val="C00000"/>
              </a:solidFill>
              <a:latin typeface="+mj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59759" y="5457681"/>
            <a:ext cx="3964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+mn-ea"/>
              </a:rPr>
              <a:t>应用场景</a:t>
            </a:r>
          </a:p>
          <a:p>
            <a:r>
              <a:rPr lang="zh-CN" altLang="en-US" sz="2000" dirty="0" smtClean="0">
                <a:latin typeface="+mn-ea"/>
              </a:rPr>
              <a:t>出入口，教室，操场</a:t>
            </a:r>
            <a:endParaRPr lang="zh-CN" altLang="en-US" sz="2000" dirty="0">
              <a:latin typeface="+mn-ea"/>
            </a:endParaRPr>
          </a:p>
        </p:txBody>
      </p:sp>
      <p:sp>
        <p:nvSpPr>
          <p:cNvPr id="9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文教</a:t>
            </a:r>
            <a:r>
              <a:rPr lang="zh-CN" altLang="en-US" dirty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卫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（双目）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9783" y="1205218"/>
            <a:ext cx="3613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漂亮的“双目系列”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00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/>
        </p:nvSpPr>
        <p:spPr bwMode="auto">
          <a:xfrm>
            <a:off x="623392" y="476672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文教</a:t>
            </a:r>
            <a:r>
              <a:rPr lang="zh-CN" altLang="en-US" dirty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卫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（双目）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45864" y="1256601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</a:rPr>
              <a:t>起立检测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7" y="2203077"/>
            <a:ext cx="797242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9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127448" y="5312706"/>
            <a:ext cx="5548938" cy="369332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DH-IPC-HFW7238E-Z-IRA-LED 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32043" y="1828122"/>
            <a:ext cx="451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  <a:latin typeface="+mn-ea"/>
              </a:rPr>
              <a:t>红外补光</a:t>
            </a:r>
            <a:r>
              <a:rPr lang="en-US" altLang="zh-CN" sz="2400" dirty="0" smtClean="0">
                <a:solidFill>
                  <a:srgbClr val="C00000"/>
                </a:solidFill>
                <a:latin typeface="+mn-ea"/>
              </a:rPr>
              <a:t>+</a:t>
            </a:r>
            <a:r>
              <a:rPr lang="zh-CN" altLang="en-US" sz="2400" dirty="0">
                <a:solidFill>
                  <a:srgbClr val="C00000"/>
                </a:solidFill>
                <a:latin typeface="+mn-ea"/>
              </a:rPr>
              <a:t>白光警戒布防</a:t>
            </a:r>
            <a:endParaRPr lang="en-US" altLang="zh-CN" sz="24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051769" y="5121401"/>
            <a:ext cx="39647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+mn-ea"/>
              </a:rPr>
              <a:t>应用场景</a:t>
            </a:r>
            <a:endParaRPr lang="en-US" altLang="zh-CN" sz="2000" dirty="0">
              <a:solidFill>
                <a:srgbClr val="C00000"/>
              </a:solidFill>
              <a:latin typeface="+mn-ea"/>
            </a:endParaRPr>
          </a:p>
          <a:p>
            <a:r>
              <a:rPr lang="zh-CN" altLang="en-US" sz="1800" dirty="0">
                <a:latin typeface="+mn-ea"/>
              </a:rPr>
              <a:t>出入口，道路，周界防范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15" t="27086" r="12898" b="20724"/>
          <a:stretch/>
        </p:blipFill>
        <p:spPr>
          <a:xfrm>
            <a:off x="874362" y="3013428"/>
            <a:ext cx="4056884" cy="202844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27" t="25573" r="27836" b="22237"/>
          <a:stretch/>
        </p:blipFill>
        <p:spPr>
          <a:xfrm>
            <a:off x="7538017" y="2650336"/>
            <a:ext cx="2370578" cy="2000176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>
            <a:off x="6587498" y="2880757"/>
            <a:ext cx="1593122" cy="33396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6587498" y="2880757"/>
            <a:ext cx="1377034" cy="7933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6060049" y="2560968"/>
            <a:ext cx="161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/>
              <a:t>红外灯</a:t>
            </a: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6780076" y="4223623"/>
            <a:ext cx="1353511" cy="0"/>
          </a:xfrm>
          <a:prstGeom prst="straightConnector1">
            <a:avLst/>
          </a:prstGeom>
          <a:ln>
            <a:solidFill>
              <a:srgbClr val="16326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147754" y="4001596"/>
            <a:ext cx="161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/>
              <a:t>白光</a:t>
            </a:r>
          </a:p>
        </p:txBody>
      </p:sp>
      <p:cxnSp>
        <p:nvCxnSpPr>
          <p:cNvPr id="23" name="直接箭头连接符 22"/>
          <p:cNvCxnSpPr/>
          <p:nvPr/>
        </p:nvCxnSpPr>
        <p:spPr>
          <a:xfrm flipH="1">
            <a:off x="8793015" y="2840972"/>
            <a:ext cx="1043857" cy="84357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9763216" y="2507314"/>
            <a:ext cx="161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/>
              <a:t>星光</a:t>
            </a:r>
            <a:r>
              <a:rPr lang="en-US" altLang="zh-CN" sz="1800" dirty="0"/>
              <a:t>Sensor</a:t>
            </a:r>
            <a:endParaRPr lang="zh-CN" altLang="en-US" sz="1800" dirty="0"/>
          </a:p>
        </p:txBody>
      </p:sp>
      <p:cxnSp>
        <p:nvCxnSpPr>
          <p:cNvPr id="25" name="直接箭头连接符 24"/>
          <p:cNvCxnSpPr/>
          <p:nvPr/>
        </p:nvCxnSpPr>
        <p:spPr>
          <a:xfrm flipH="1" flipV="1">
            <a:off x="8793015" y="3854292"/>
            <a:ext cx="1159419" cy="32533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9952434" y="3900457"/>
            <a:ext cx="1616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/>
              <a:t>2.7~12mm</a:t>
            </a:r>
          </a:p>
          <a:p>
            <a:r>
              <a:rPr lang="zh-CN" altLang="en-US" sz="1800" dirty="0"/>
              <a:t>电动变焦镜头</a:t>
            </a:r>
          </a:p>
        </p:txBody>
      </p:sp>
      <p:sp>
        <p:nvSpPr>
          <p:cNvPr id="18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多光谱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343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8" grpId="0"/>
      <p:bldP spid="7" grpId="0"/>
      <p:bldP spid="17" grpId="0"/>
      <p:bldP spid="24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67408" y="1268760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</a:rPr>
              <a:t>特色应用：</a:t>
            </a:r>
            <a:r>
              <a:rPr lang="zh-CN" altLang="en-US" sz="2400" b="1" dirty="0">
                <a:solidFill>
                  <a:srgbClr val="C00000"/>
                </a:solidFill>
              </a:rPr>
              <a:t>白光警戒</a:t>
            </a:r>
          </a:p>
        </p:txBody>
      </p:sp>
      <p:pic>
        <p:nvPicPr>
          <p:cNvPr id="26" name="图片 25" descr="C:\Users\31267\Desktop\全光谱\区域入侵前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2934072"/>
            <a:ext cx="3888432" cy="290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图片 29" descr="C:\Users\31267\Desktop\全光谱\区域入侵后11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915022"/>
            <a:ext cx="3888432" cy="29077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767408" y="2082366"/>
            <a:ext cx="1014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</a:rPr>
              <a:t>摄像机触发报警时可自动开启白光进行警示</a:t>
            </a:r>
            <a:endParaRPr lang="zh-CN" altLang="zh-CN" sz="2400" dirty="0">
              <a:solidFill>
                <a:srgbClr val="C0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87488" y="606999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dirty="0"/>
              <a:t>拌线前设定为红外补光</a:t>
            </a:r>
            <a:endParaRPr lang="zh-CN" altLang="en-US" sz="2000" dirty="0"/>
          </a:p>
        </p:txBody>
      </p:sp>
      <p:sp>
        <p:nvSpPr>
          <p:cNvPr id="31" name="文本框 30"/>
          <p:cNvSpPr txBox="1"/>
          <p:nvPr/>
        </p:nvSpPr>
        <p:spPr>
          <a:xfrm>
            <a:off x="7634240" y="606999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dirty="0"/>
              <a:t>拌线后报警触发白光警示</a:t>
            </a:r>
            <a:endParaRPr lang="zh-CN" altLang="en-US" sz="2000" dirty="0"/>
          </a:p>
        </p:txBody>
      </p:sp>
      <p:sp>
        <p:nvSpPr>
          <p:cNvPr id="10" name="标题 1"/>
          <p:cNvSpPr txBox="1">
            <a:spLocks/>
          </p:cNvSpPr>
          <p:nvPr/>
        </p:nvSpPr>
        <p:spPr bwMode="auto">
          <a:xfrm>
            <a:off x="679783" y="50444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多光谱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421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7" b="97810" l="3704" r="95118">
                        <a14:foregroundMark x1="8586" y1="35349" x2="8586" y2="35349"/>
                        <a14:foregroundMark x1="3872" y1="44943" x2="3872" y2="44943"/>
                        <a14:foregroundMark x1="18013" y1="49635" x2="18013" y2="49635"/>
                        <a14:foregroundMark x1="18013" y1="49635" x2="13468" y2="82482"/>
                        <a14:foregroundMark x1="13468" y1="83629" x2="30976" y2="95829"/>
                        <a14:foregroundMark x1="14646" y1="88530" x2="14646" y2="88530"/>
                        <a14:foregroundMark x1="17003" y1="89364" x2="17003" y2="89364"/>
                        <a14:foregroundMark x1="17508" y1="89990" x2="17508" y2="89990"/>
                        <a14:foregroundMark x1="18519" y1="90511" x2="18519" y2="90511"/>
                        <a14:foregroundMark x1="15488" y1="89885" x2="15488" y2="89885"/>
                        <a14:foregroundMark x1="48822" y1="7612" x2="48822" y2="7612"/>
                        <a14:foregroundMark x1="53872" y1="1981" x2="53872" y2="1981"/>
                        <a14:foregroundMark x1="77273" y1="28884" x2="77273" y2="28884"/>
                        <a14:foregroundMark x1="83165" y1="23045" x2="83165" y2="23045"/>
                        <a14:foregroundMark x1="88215" y1="39312" x2="88215" y2="39312"/>
                        <a14:foregroundMark x1="81818" y1="35558" x2="81818" y2="35558"/>
                        <a14:foregroundMark x1="95286" y1="44004" x2="95286" y2="44004"/>
                        <a14:foregroundMark x1="84007" y1="53180" x2="84007" y2="53180"/>
                        <a14:foregroundMark x1="55051" y1="49948" x2="90067" y2="58081"/>
                        <a14:foregroundMark x1="87879" y1="76642" x2="87879" y2="76642"/>
                        <a14:foregroundMark x1="87879" y1="76642" x2="81145" y2="89677"/>
                        <a14:foregroundMark x1="81481" y1="90615" x2="81481" y2="90615"/>
                        <a14:foregroundMark x1="81481" y1="91241" x2="81481" y2="91241"/>
                        <a14:foregroundMark x1="85185" y1="90198" x2="80471" y2="91762"/>
                        <a14:foregroundMark x1="83838" y1="91137" x2="81145" y2="92075"/>
                        <a14:foregroundMark x1="74411" y1="92388" x2="74411" y2="92388"/>
                        <a14:foregroundMark x1="77273" y1="88947" x2="77273" y2="88947"/>
                        <a14:foregroundMark x1="70370" y1="95099" x2="70370" y2="95099"/>
                        <a14:foregroundMark x1="58249" y1="97810" x2="58249" y2="97810"/>
                        <a14:backgroundMark x1="9933" y1="94786" x2="9933" y2="94786"/>
                        <a14:backgroundMark x1="88047" y1="95829" x2="88047" y2="958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31" y="1466181"/>
            <a:ext cx="1824204" cy="294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2"/>
          <p:cNvSpPr txBox="1"/>
          <p:nvPr/>
        </p:nvSpPr>
        <p:spPr>
          <a:xfrm flipH="1">
            <a:off x="8619001" y="2665854"/>
            <a:ext cx="1462361" cy="369329"/>
          </a:xfrm>
          <a:prstGeom prst="rect">
            <a:avLst/>
          </a:prstGeom>
          <a:noFill/>
        </p:spPr>
        <p:txBody>
          <a:bodyPr wrap="none" lIns="121912" tIns="60956" rIns="121912" bIns="60956" rtlCol="0">
            <a:spAutoFit/>
          </a:bodyPr>
          <a:lstStyle/>
          <a:p>
            <a:pPr defTabSz="1219080"/>
            <a:r>
              <a:rPr lang="en-US" altLang="zh-CN" sz="1600" b="1" kern="0" dirty="0">
                <a:solidFill>
                  <a:srgbClr val="FF0000"/>
                </a:solidFill>
                <a:latin typeface="微软雅黑" panose="020B0503020204020204" pitchFamily="34" charset="-122"/>
              </a:rPr>
              <a:t>42X</a:t>
            </a:r>
            <a:r>
              <a:rPr lang="zh-CN" altLang="en-US" sz="1600" b="1" kern="0" dirty="0">
                <a:solidFill>
                  <a:srgbClr val="FF0000"/>
                </a:solidFill>
                <a:latin typeface="微软雅黑" panose="020B0503020204020204" pitchFamily="34" charset="-122"/>
              </a:rPr>
              <a:t>光学变倍</a:t>
            </a:r>
          </a:p>
        </p:txBody>
      </p:sp>
      <p:grpSp>
        <p:nvGrpSpPr>
          <p:cNvPr id="36" name="组合 84"/>
          <p:cNvGrpSpPr/>
          <p:nvPr/>
        </p:nvGrpSpPr>
        <p:grpSpPr>
          <a:xfrm flipH="1">
            <a:off x="9085669" y="2764881"/>
            <a:ext cx="750592" cy="177467"/>
            <a:chOff x="5634408" y="4486944"/>
            <a:chExt cx="720300" cy="174452"/>
          </a:xfrm>
        </p:grpSpPr>
        <p:cxnSp>
          <p:nvCxnSpPr>
            <p:cNvPr id="37" name="直接连接符 36"/>
            <p:cNvCxnSpPr/>
            <p:nvPr/>
          </p:nvCxnSpPr>
          <p:spPr>
            <a:xfrm rot="5400000">
              <a:off x="6187347" y="4572004"/>
              <a:ext cx="170914" cy="794"/>
            </a:xfrm>
            <a:prstGeom prst="line">
              <a:avLst/>
            </a:prstGeom>
            <a:solidFill>
              <a:srgbClr val="000000">
                <a:alpha val="50000"/>
              </a:srgbClr>
            </a:solidFill>
            <a:ln w="9525">
              <a:noFill/>
              <a:round/>
              <a:headEnd/>
              <a:tailEnd/>
            </a:ln>
          </p:spPr>
        </p:cxnSp>
        <p:cxnSp>
          <p:nvCxnSpPr>
            <p:cNvPr id="38" name="直接连接符 37"/>
            <p:cNvCxnSpPr/>
            <p:nvPr/>
          </p:nvCxnSpPr>
          <p:spPr>
            <a:xfrm rot="5400000">
              <a:off x="6264874" y="4575984"/>
              <a:ext cx="108000" cy="794"/>
            </a:xfrm>
            <a:prstGeom prst="line">
              <a:avLst/>
            </a:prstGeom>
            <a:solidFill>
              <a:srgbClr val="000000">
                <a:alpha val="50000"/>
              </a:srgbClr>
            </a:solidFill>
            <a:ln w="9525">
              <a:noFill/>
              <a:round/>
              <a:headEnd/>
              <a:tailEnd/>
            </a:ln>
          </p:spPr>
        </p:cxnSp>
        <p:cxnSp>
          <p:nvCxnSpPr>
            <p:cNvPr id="39" name="直接连接符 38"/>
            <p:cNvCxnSpPr/>
            <p:nvPr/>
          </p:nvCxnSpPr>
          <p:spPr>
            <a:xfrm rot="5400000">
              <a:off x="6336311" y="4575421"/>
              <a:ext cx="36000" cy="794"/>
            </a:xfrm>
            <a:prstGeom prst="line">
              <a:avLst/>
            </a:prstGeom>
            <a:solidFill>
              <a:srgbClr val="000000">
                <a:alpha val="50000"/>
              </a:srgbClr>
            </a:solidFill>
            <a:ln w="9525">
              <a:noFill/>
              <a:round/>
              <a:headEnd/>
              <a:tailEnd/>
            </a:ln>
          </p:spPr>
        </p:cxnSp>
        <p:cxnSp>
          <p:nvCxnSpPr>
            <p:cNvPr id="40" name="直接连接符 39"/>
            <p:cNvCxnSpPr/>
            <p:nvPr/>
          </p:nvCxnSpPr>
          <p:spPr>
            <a:xfrm rot="5400000">
              <a:off x="5637969" y="4575542"/>
              <a:ext cx="170914" cy="794"/>
            </a:xfrm>
            <a:prstGeom prst="line">
              <a:avLst/>
            </a:prstGeom>
            <a:solidFill>
              <a:srgbClr val="000000">
                <a:alpha val="50000"/>
              </a:srgbClr>
            </a:solidFill>
            <a:ln w="9525">
              <a:noFill/>
              <a:round/>
              <a:headEnd/>
              <a:tailEnd/>
            </a:ln>
          </p:spPr>
        </p:cxnSp>
        <p:cxnSp>
          <p:nvCxnSpPr>
            <p:cNvPr id="41" name="直接连接符 40"/>
            <p:cNvCxnSpPr/>
            <p:nvPr/>
          </p:nvCxnSpPr>
          <p:spPr>
            <a:xfrm rot="5400000">
              <a:off x="5619799" y="4579522"/>
              <a:ext cx="108000" cy="794"/>
            </a:xfrm>
            <a:prstGeom prst="line">
              <a:avLst/>
            </a:prstGeom>
            <a:solidFill>
              <a:srgbClr val="000000">
                <a:alpha val="50000"/>
              </a:srgbClr>
            </a:solidFill>
            <a:ln w="9525">
              <a:noFill/>
              <a:round/>
              <a:headEnd/>
              <a:tailEnd/>
            </a:ln>
          </p:spPr>
        </p:cxnSp>
        <p:cxnSp>
          <p:nvCxnSpPr>
            <p:cNvPr id="42" name="直接连接符 41"/>
            <p:cNvCxnSpPr/>
            <p:nvPr/>
          </p:nvCxnSpPr>
          <p:spPr>
            <a:xfrm rot="5400000">
              <a:off x="5616805" y="4578959"/>
              <a:ext cx="36000" cy="794"/>
            </a:xfrm>
            <a:prstGeom prst="line">
              <a:avLst/>
            </a:prstGeom>
            <a:solidFill>
              <a:srgbClr val="000000">
                <a:alpha val="50000"/>
              </a:srgbClr>
            </a:solidFill>
            <a:ln w="9525">
              <a:noFill/>
              <a:round/>
              <a:headEnd/>
              <a:tailEnd/>
            </a:ln>
          </p:spPr>
        </p:cxnSp>
      </p:grpSp>
      <p:sp>
        <p:nvSpPr>
          <p:cNvPr id="43" name="TextBox 42"/>
          <p:cNvSpPr txBox="1"/>
          <p:nvPr/>
        </p:nvSpPr>
        <p:spPr>
          <a:xfrm flipH="1">
            <a:off x="8618999" y="4878538"/>
            <a:ext cx="1592728" cy="323157"/>
          </a:xfrm>
          <a:prstGeom prst="rect">
            <a:avLst/>
          </a:prstGeom>
          <a:noFill/>
        </p:spPr>
        <p:txBody>
          <a:bodyPr wrap="none" lIns="121912" tIns="60956" rIns="121912" bIns="60956" rtlCol="0">
            <a:spAutoFit/>
          </a:bodyPr>
          <a:lstStyle>
            <a:defPPr>
              <a:defRPr lang="zh-CN"/>
            </a:defPPr>
            <a:lvl1pPr>
              <a:defRPr sz="1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1219140"/>
            <a:r>
              <a:rPr lang="en-US" altLang="zh-CN" dirty="0">
                <a:solidFill>
                  <a:srgbClr val="FF0000"/>
                </a:solidFill>
              </a:rPr>
              <a:t>-30°</a:t>
            </a:r>
            <a:r>
              <a:rPr lang="zh-CN" altLang="en-US" dirty="0">
                <a:solidFill>
                  <a:srgbClr val="FF0000"/>
                </a:solidFill>
              </a:rPr>
              <a:t>超大仰角设计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44" name="TextBox 22"/>
          <p:cNvSpPr txBox="1"/>
          <p:nvPr/>
        </p:nvSpPr>
        <p:spPr>
          <a:xfrm flipH="1">
            <a:off x="1574784" y="4767324"/>
            <a:ext cx="1413191" cy="323157"/>
          </a:xfrm>
          <a:prstGeom prst="rect">
            <a:avLst/>
          </a:prstGeom>
          <a:noFill/>
        </p:spPr>
        <p:txBody>
          <a:bodyPr wrap="none" lIns="121912" tIns="60956" rIns="121912" bIns="60956" rtlCol="0">
            <a:spAutoFit/>
          </a:bodyPr>
          <a:lstStyle>
            <a:defPPr>
              <a:defRPr lang="zh-CN"/>
            </a:defPPr>
            <a:lvl1pPr>
              <a:defRPr sz="1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1219140"/>
            <a:r>
              <a:rPr lang="zh-CN" altLang="en-US" dirty="0">
                <a:solidFill>
                  <a:srgbClr val="FF0000"/>
                </a:solidFill>
              </a:rPr>
              <a:t>智能感应式雨刷</a:t>
            </a:r>
          </a:p>
        </p:txBody>
      </p:sp>
      <p:sp>
        <p:nvSpPr>
          <p:cNvPr id="45" name="TextBox 22"/>
          <p:cNvSpPr txBox="1"/>
          <p:nvPr/>
        </p:nvSpPr>
        <p:spPr>
          <a:xfrm flipH="1">
            <a:off x="1471932" y="2531536"/>
            <a:ext cx="2007905" cy="523212"/>
          </a:xfrm>
          <a:prstGeom prst="rect">
            <a:avLst/>
          </a:prstGeom>
          <a:noFill/>
        </p:spPr>
        <p:txBody>
          <a:bodyPr wrap="none" lIns="121912" tIns="60956" rIns="121912" bIns="60956" rtlCol="0">
            <a:spAutoFit/>
          </a:bodyPr>
          <a:lstStyle>
            <a:defPPr>
              <a:defRPr lang="zh-CN"/>
            </a:defPPr>
            <a:lvl1pPr>
              <a:defRPr sz="1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 defTabSz="1219140"/>
            <a:r>
              <a:rPr lang="zh-CN" altLang="en-US" dirty="0">
                <a:solidFill>
                  <a:srgbClr val="FF0000"/>
                </a:solidFill>
              </a:rPr>
              <a:t>超星光级</a:t>
            </a:r>
            <a:endParaRPr lang="en-US" altLang="zh-CN" dirty="0">
              <a:solidFill>
                <a:srgbClr val="FF0000"/>
              </a:solidFill>
            </a:endParaRPr>
          </a:p>
          <a:p>
            <a:pPr algn="ctr" defTabSz="1219140"/>
            <a:r>
              <a:rPr lang="zh-CN" altLang="en-US" dirty="0">
                <a:solidFill>
                  <a:srgbClr val="FF0000"/>
                </a:solidFill>
              </a:rPr>
              <a:t>（</a:t>
            </a:r>
            <a:r>
              <a:rPr lang="en-US" altLang="zh-CN" dirty="0">
                <a:solidFill>
                  <a:srgbClr val="FF0000"/>
                </a:solidFill>
              </a:rPr>
              <a:t>1/1.9CMOS+F1.4</a:t>
            </a:r>
            <a:r>
              <a:rPr lang="zh-CN" altLang="en-US" dirty="0">
                <a:solidFill>
                  <a:srgbClr val="FF0000"/>
                </a:solidFill>
              </a:rPr>
              <a:t>）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3706683" y="2317896"/>
            <a:ext cx="893973" cy="893973"/>
            <a:chOff x="-1476672" y="4709351"/>
            <a:chExt cx="1197175" cy="1197175"/>
          </a:xfrm>
        </p:grpSpPr>
        <p:grpSp>
          <p:nvGrpSpPr>
            <p:cNvPr id="48" name="组合 47"/>
            <p:cNvGrpSpPr/>
            <p:nvPr/>
          </p:nvGrpSpPr>
          <p:grpSpPr>
            <a:xfrm>
              <a:off x="-1476672" y="4709351"/>
              <a:ext cx="1197175" cy="1197175"/>
              <a:chOff x="304799" y="673100"/>
              <a:chExt cx="4000500" cy="4000499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0" name="同心圆 49"/>
              <p:cNvSpPr/>
              <p:nvPr/>
            </p:nvSpPr>
            <p:spPr>
              <a:xfrm>
                <a:off x="304799" y="673100"/>
                <a:ext cx="4000500" cy="4000499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>
                  <a:solidFill>
                    <a:srgbClr val="080808"/>
                  </a:solidFill>
                  <a:latin typeface="微软雅黑"/>
                </a:endParaRPr>
              </a:p>
            </p:txBody>
          </p:sp>
          <p:sp>
            <p:nvSpPr>
              <p:cNvPr id="51" name="椭圆 50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>
                  <a:solidFill>
                    <a:srgbClr val="080808"/>
                  </a:solidFill>
                  <a:latin typeface="微软雅黑"/>
                </a:endParaRPr>
              </a:p>
            </p:txBody>
          </p:sp>
        </p:grpSp>
        <p:sp>
          <p:nvSpPr>
            <p:cNvPr id="49" name="KSO_Shape"/>
            <p:cNvSpPr>
              <a:spLocks/>
            </p:cNvSpPr>
            <p:nvPr/>
          </p:nvSpPr>
          <p:spPr bwMode="auto">
            <a:xfrm>
              <a:off x="-1289080" y="4955656"/>
              <a:ext cx="821990" cy="704563"/>
            </a:xfrm>
            <a:custGeom>
              <a:avLst/>
              <a:gdLst>
                <a:gd name="T0" fmla="*/ 852289 w 12766676"/>
                <a:gd name="T1" fmla="*/ 1146683 h 10934699"/>
                <a:gd name="T2" fmla="*/ 948108 w 12766676"/>
                <a:gd name="T3" fmla="*/ 1146683 h 10934699"/>
                <a:gd name="T4" fmla="*/ 948108 w 12766676"/>
                <a:gd name="T5" fmla="*/ 1542045 h 10934699"/>
                <a:gd name="T6" fmla="*/ 852289 w 12766676"/>
                <a:gd name="T7" fmla="*/ 1542045 h 10934699"/>
                <a:gd name="T8" fmla="*/ 1193698 w 12766676"/>
                <a:gd name="T9" fmla="*/ 1055119 h 10934699"/>
                <a:gd name="T10" fmla="*/ 1391603 w 12766676"/>
                <a:gd name="T11" fmla="*/ 1397646 h 10934699"/>
                <a:gd name="T12" fmla="*/ 1308545 w 12766676"/>
                <a:gd name="T13" fmla="*/ 1445108 h 10934699"/>
                <a:gd name="T14" fmla="*/ 1110640 w 12766676"/>
                <a:gd name="T15" fmla="*/ 1102804 h 10934699"/>
                <a:gd name="T16" fmla="*/ 606028 w 12766676"/>
                <a:gd name="T17" fmla="*/ 1055119 h 10934699"/>
                <a:gd name="T18" fmla="*/ 689309 w 12766676"/>
                <a:gd name="T19" fmla="*/ 1102804 h 10934699"/>
                <a:gd name="T20" fmla="*/ 491180 w 12766676"/>
                <a:gd name="T21" fmla="*/ 1445108 h 10934699"/>
                <a:gd name="T22" fmla="*/ 408123 w 12766676"/>
                <a:gd name="T23" fmla="*/ 1397646 h 10934699"/>
                <a:gd name="T24" fmla="*/ 1360932 w 12766676"/>
                <a:gd name="T25" fmla="*/ 852289 h 10934699"/>
                <a:gd name="T26" fmla="*/ 1703459 w 12766676"/>
                <a:gd name="T27" fmla="*/ 1050194 h 10934699"/>
                <a:gd name="T28" fmla="*/ 1655774 w 12766676"/>
                <a:gd name="T29" fmla="*/ 1133475 h 10934699"/>
                <a:gd name="T30" fmla="*/ 1312799 w 12766676"/>
                <a:gd name="T31" fmla="*/ 936018 h 10934699"/>
                <a:gd name="T32" fmla="*/ 438794 w 12766676"/>
                <a:gd name="T33" fmla="*/ 852289 h 10934699"/>
                <a:gd name="T34" fmla="*/ 486927 w 12766676"/>
                <a:gd name="T35" fmla="*/ 935346 h 10934699"/>
                <a:gd name="T36" fmla="*/ 144623 w 12766676"/>
                <a:gd name="T37" fmla="*/ 1133475 h 10934699"/>
                <a:gd name="T38" fmla="*/ 96266 w 12766676"/>
                <a:gd name="T39" fmla="*/ 1050194 h 10934699"/>
                <a:gd name="T40" fmla="*/ 1404363 w 12766676"/>
                <a:gd name="T41" fmla="*/ 593938 h 10934699"/>
                <a:gd name="T42" fmla="*/ 1800397 w 12766676"/>
                <a:gd name="T43" fmla="*/ 593938 h 10934699"/>
                <a:gd name="T44" fmla="*/ 1800397 w 12766676"/>
                <a:gd name="T45" fmla="*/ 689756 h 10934699"/>
                <a:gd name="T46" fmla="*/ 1404363 w 12766676"/>
                <a:gd name="T47" fmla="*/ 689756 h 10934699"/>
                <a:gd name="T48" fmla="*/ 0 w 12766676"/>
                <a:gd name="T49" fmla="*/ 593938 h 10934699"/>
                <a:gd name="T50" fmla="*/ 395362 w 12766676"/>
                <a:gd name="T51" fmla="*/ 593938 h 10934699"/>
                <a:gd name="T52" fmla="*/ 395362 w 12766676"/>
                <a:gd name="T53" fmla="*/ 689756 h 10934699"/>
                <a:gd name="T54" fmla="*/ 0 w 12766676"/>
                <a:gd name="T55" fmla="*/ 689756 h 10934699"/>
                <a:gd name="T56" fmla="*/ 899934 w 12766676"/>
                <a:gd name="T57" fmla="*/ 167297 h 10934699"/>
                <a:gd name="T58" fmla="*/ 813106 w 12766676"/>
                <a:gd name="T59" fmla="*/ 175767 h 10934699"/>
                <a:gd name="T60" fmla="*/ 813106 w 12766676"/>
                <a:gd name="T61" fmla="*/ 274769 h 10934699"/>
                <a:gd name="T62" fmla="*/ 743750 w 12766676"/>
                <a:gd name="T63" fmla="*/ 401830 h 10934699"/>
                <a:gd name="T64" fmla="*/ 612978 w 12766676"/>
                <a:gd name="T65" fmla="*/ 642716 h 10934699"/>
                <a:gd name="T66" fmla="*/ 899934 w 12766676"/>
                <a:gd name="T67" fmla="*/ 929661 h 10934699"/>
                <a:gd name="T68" fmla="*/ 1186890 w 12766676"/>
                <a:gd name="T69" fmla="*/ 642716 h 10934699"/>
                <a:gd name="T70" fmla="*/ 1056648 w 12766676"/>
                <a:gd name="T71" fmla="*/ 401830 h 10934699"/>
                <a:gd name="T72" fmla="*/ 987291 w 12766676"/>
                <a:gd name="T73" fmla="*/ 274769 h 10934699"/>
                <a:gd name="T74" fmla="*/ 987291 w 12766676"/>
                <a:gd name="T75" fmla="*/ 175767 h 10934699"/>
                <a:gd name="T76" fmla="*/ 899934 w 12766676"/>
                <a:gd name="T77" fmla="*/ 167297 h 10934699"/>
                <a:gd name="T78" fmla="*/ 899934 w 12766676"/>
                <a:gd name="T79" fmla="*/ 0 h 10934699"/>
                <a:gd name="T80" fmla="*/ 1083120 w 12766676"/>
                <a:gd name="T81" fmla="*/ 26471 h 10934699"/>
                <a:gd name="T82" fmla="*/ 1083120 w 12766676"/>
                <a:gd name="T83" fmla="*/ 274769 h 10934699"/>
                <a:gd name="T84" fmla="*/ 1104826 w 12766676"/>
                <a:gd name="T85" fmla="*/ 319240 h 10934699"/>
                <a:gd name="T86" fmla="*/ 1283247 w 12766676"/>
                <a:gd name="T87" fmla="*/ 642716 h 10934699"/>
                <a:gd name="T88" fmla="*/ 899934 w 12766676"/>
                <a:gd name="T89" fmla="*/ 1026015 h 10934699"/>
                <a:gd name="T90" fmla="*/ 517150 w 12766676"/>
                <a:gd name="T91" fmla="*/ 642716 h 10934699"/>
                <a:gd name="T92" fmla="*/ 695041 w 12766676"/>
                <a:gd name="T93" fmla="*/ 319240 h 10934699"/>
                <a:gd name="T94" fmla="*/ 717278 w 12766676"/>
                <a:gd name="T95" fmla="*/ 274769 h 10934699"/>
                <a:gd name="T96" fmla="*/ 717278 w 12766676"/>
                <a:gd name="T97" fmla="*/ 26471 h 10934699"/>
                <a:gd name="T98" fmla="*/ 899934 w 12766676"/>
                <a:gd name="T99" fmla="*/ 0 h 1093469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2766676" h="10934699">
                  <a:moveTo>
                    <a:pt x="6043613" y="8131174"/>
                  </a:moveTo>
                  <a:lnTo>
                    <a:pt x="6723063" y="8131174"/>
                  </a:lnTo>
                  <a:lnTo>
                    <a:pt x="6723063" y="10934699"/>
                  </a:lnTo>
                  <a:lnTo>
                    <a:pt x="6043613" y="10934699"/>
                  </a:lnTo>
                  <a:lnTo>
                    <a:pt x="6043613" y="8131174"/>
                  </a:lnTo>
                  <a:close/>
                  <a:moveTo>
                    <a:pt x="8464551" y="7481887"/>
                  </a:moveTo>
                  <a:lnTo>
                    <a:pt x="9867901" y="9910762"/>
                  </a:lnTo>
                  <a:lnTo>
                    <a:pt x="9278939" y="10247312"/>
                  </a:lnTo>
                  <a:lnTo>
                    <a:pt x="7875588" y="7820025"/>
                  </a:lnTo>
                  <a:lnTo>
                    <a:pt x="8464551" y="7481887"/>
                  </a:lnTo>
                  <a:close/>
                  <a:moveTo>
                    <a:pt x="4297364" y="7481887"/>
                  </a:moveTo>
                  <a:lnTo>
                    <a:pt x="4887914" y="7820025"/>
                  </a:lnTo>
                  <a:lnTo>
                    <a:pt x="3482976" y="10247312"/>
                  </a:lnTo>
                  <a:lnTo>
                    <a:pt x="2894013" y="9910762"/>
                  </a:lnTo>
                  <a:lnTo>
                    <a:pt x="4297364" y="7481887"/>
                  </a:lnTo>
                  <a:close/>
                  <a:moveTo>
                    <a:pt x="9650413" y="6043612"/>
                  </a:moveTo>
                  <a:lnTo>
                    <a:pt x="12079288" y="7446962"/>
                  </a:lnTo>
                  <a:lnTo>
                    <a:pt x="11741151" y="8037512"/>
                  </a:lnTo>
                  <a:lnTo>
                    <a:pt x="9309100" y="6637337"/>
                  </a:lnTo>
                  <a:lnTo>
                    <a:pt x="9650413" y="6043612"/>
                  </a:lnTo>
                  <a:close/>
                  <a:moveTo>
                    <a:pt x="3111501" y="6043612"/>
                  </a:moveTo>
                  <a:lnTo>
                    <a:pt x="3452813" y="6632575"/>
                  </a:lnTo>
                  <a:lnTo>
                    <a:pt x="1025525" y="8037512"/>
                  </a:lnTo>
                  <a:lnTo>
                    <a:pt x="682625" y="7446962"/>
                  </a:lnTo>
                  <a:lnTo>
                    <a:pt x="3111501" y="6043612"/>
                  </a:lnTo>
                  <a:close/>
                  <a:moveTo>
                    <a:pt x="9958388" y="4211638"/>
                  </a:moveTo>
                  <a:lnTo>
                    <a:pt x="12766676" y="4211638"/>
                  </a:lnTo>
                  <a:lnTo>
                    <a:pt x="12766676" y="4891088"/>
                  </a:lnTo>
                  <a:lnTo>
                    <a:pt x="9958388" y="4891088"/>
                  </a:lnTo>
                  <a:lnTo>
                    <a:pt x="9958388" y="4211638"/>
                  </a:lnTo>
                  <a:close/>
                  <a:moveTo>
                    <a:pt x="0" y="4211637"/>
                  </a:moveTo>
                  <a:lnTo>
                    <a:pt x="2803525" y="4211637"/>
                  </a:lnTo>
                  <a:lnTo>
                    <a:pt x="2803525" y="4891087"/>
                  </a:lnTo>
                  <a:lnTo>
                    <a:pt x="0" y="4891087"/>
                  </a:lnTo>
                  <a:lnTo>
                    <a:pt x="0" y="4211637"/>
                  </a:lnTo>
                  <a:close/>
                  <a:moveTo>
                    <a:pt x="6381460" y="1186307"/>
                  </a:moveTo>
                  <a:cubicBezTo>
                    <a:pt x="6171222" y="1186307"/>
                    <a:pt x="5964738" y="1208832"/>
                    <a:pt x="5765762" y="1246373"/>
                  </a:cubicBezTo>
                  <a:cubicBezTo>
                    <a:pt x="5765762" y="1246373"/>
                    <a:pt x="5765762" y="1832018"/>
                    <a:pt x="5765762" y="1948396"/>
                  </a:cubicBezTo>
                  <a:cubicBezTo>
                    <a:pt x="5765762" y="2481483"/>
                    <a:pt x="5457912" y="2744273"/>
                    <a:pt x="5273953" y="2849389"/>
                  </a:cubicBezTo>
                  <a:cubicBezTo>
                    <a:pt x="4703304" y="3187261"/>
                    <a:pt x="4346649" y="3840480"/>
                    <a:pt x="4346649" y="4557520"/>
                  </a:cubicBezTo>
                  <a:cubicBezTo>
                    <a:pt x="4346649" y="5680005"/>
                    <a:pt x="5262690" y="6592260"/>
                    <a:pt x="6381460" y="6592260"/>
                  </a:cubicBezTo>
                  <a:cubicBezTo>
                    <a:pt x="7503986" y="6592260"/>
                    <a:pt x="8416274" y="5680005"/>
                    <a:pt x="8416274" y="4557520"/>
                  </a:cubicBezTo>
                  <a:cubicBezTo>
                    <a:pt x="8416274" y="3840480"/>
                    <a:pt x="8063372" y="3187261"/>
                    <a:pt x="7492724" y="2849389"/>
                  </a:cubicBezTo>
                  <a:cubicBezTo>
                    <a:pt x="7308765" y="2744273"/>
                    <a:pt x="7000915" y="2481483"/>
                    <a:pt x="7000915" y="1948396"/>
                  </a:cubicBezTo>
                  <a:cubicBezTo>
                    <a:pt x="7000915" y="1749427"/>
                    <a:pt x="7000915" y="1246373"/>
                    <a:pt x="7000915" y="1246373"/>
                  </a:cubicBezTo>
                  <a:cubicBezTo>
                    <a:pt x="6798184" y="1208832"/>
                    <a:pt x="6595454" y="1186307"/>
                    <a:pt x="6381460" y="1186307"/>
                  </a:cubicBezTo>
                  <a:close/>
                  <a:moveTo>
                    <a:pt x="6381460" y="0"/>
                  </a:moveTo>
                  <a:cubicBezTo>
                    <a:pt x="6835727" y="0"/>
                    <a:pt x="7271222" y="63821"/>
                    <a:pt x="7680437" y="187707"/>
                  </a:cubicBezTo>
                  <a:cubicBezTo>
                    <a:pt x="7680437" y="187707"/>
                    <a:pt x="7680437" y="1696869"/>
                    <a:pt x="7680437" y="1948396"/>
                  </a:cubicBezTo>
                  <a:cubicBezTo>
                    <a:pt x="7680437" y="2079791"/>
                    <a:pt x="7714225" y="2192415"/>
                    <a:pt x="7834362" y="2263744"/>
                  </a:cubicBezTo>
                  <a:cubicBezTo>
                    <a:pt x="8611495" y="2717994"/>
                    <a:pt x="9099550" y="3592707"/>
                    <a:pt x="9099550" y="4557520"/>
                  </a:cubicBezTo>
                  <a:cubicBezTo>
                    <a:pt x="9099550" y="6055418"/>
                    <a:pt x="7879413" y="7275512"/>
                    <a:pt x="6381460" y="7275512"/>
                  </a:cubicBezTo>
                  <a:cubicBezTo>
                    <a:pt x="4883509" y="7275512"/>
                    <a:pt x="3667126" y="6055418"/>
                    <a:pt x="3667126" y="4557520"/>
                  </a:cubicBezTo>
                  <a:cubicBezTo>
                    <a:pt x="3667126" y="3592707"/>
                    <a:pt x="4155181" y="2717994"/>
                    <a:pt x="4928560" y="2263744"/>
                  </a:cubicBezTo>
                  <a:cubicBezTo>
                    <a:pt x="5052451" y="2192415"/>
                    <a:pt x="5086240" y="2079791"/>
                    <a:pt x="5086240" y="1948396"/>
                  </a:cubicBezTo>
                  <a:cubicBezTo>
                    <a:pt x="5086240" y="1621787"/>
                    <a:pt x="5086240" y="187707"/>
                    <a:pt x="5086240" y="187707"/>
                  </a:cubicBezTo>
                  <a:cubicBezTo>
                    <a:pt x="5499209" y="63821"/>
                    <a:pt x="5934704" y="0"/>
                    <a:pt x="6381460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1219140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3773459" y="4468179"/>
            <a:ext cx="893973" cy="893973"/>
            <a:chOff x="-834298" y="1126295"/>
            <a:chExt cx="670480" cy="670480"/>
          </a:xfrm>
        </p:grpSpPr>
        <p:grpSp>
          <p:nvGrpSpPr>
            <p:cNvPr id="53" name="组合 52"/>
            <p:cNvGrpSpPr/>
            <p:nvPr/>
          </p:nvGrpSpPr>
          <p:grpSpPr>
            <a:xfrm>
              <a:off x="-834298" y="1126295"/>
              <a:ext cx="670480" cy="670480"/>
              <a:chOff x="304799" y="673100"/>
              <a:chExt cx="4000500" cy="4000499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5" name="同心圆 54"/>
              <p:cNvSpPr/>
              <p:nvPr/>
            </p:nvSpPr>
            <p:spPr>
              <a:xfrm>
                <a:off x="304799" y="673100"/>
                <a:ext cx="4000500" cy="4000499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>
                  <a:solidFill>
                    <a:srgbClr val="080808"/>
                  </a:solidFill>
                  <a:latin typeface="微软雅黑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 dirty="0">
                  <a:solidFill>
                    <a:srgbClr val="080808"/>
                  </a:solidFill>
                  <a:latin typeface="微软雅黑"/>
                </a:endParaRPr>
              </a:p>
            </p:txBody>
          </p:sp>
        </p:grpSp>
        <p:sp>
          <p:nvSpPr>
            <p:cNvPr id="54" name="KSO_Shape"/>
            <p:cNvSpPr>
              <a:spLocks noChangeAspect="1"/>
            </p:cNvSpPr>
            <p:nvPr/>
          </p:nvSpPr>
          <p:spPr bwMode="auto">
            <a:xfrm>
              <a:off x="-673637" y="1270529"/>
              <a:ext cx="355556" cy="360000"/>
            </a:xfrm>
            <a:custGeom>
              <a:avLst/>
              <a:gdLst>
                <a:gd name="T0" fmla="*/ 1347114 w 3821"/>
                <a:gd name="T1" fmla="*/ 1307392 h 3871"/>
                <a:gd name="T2" fmla="*/ 1376409 w 3821"/>
                <a:gd name="T3" fmla="*/ 1416225 h 3871"/>
                <a:gd name="T4" fmla="*/ 1484755 w 3821"/>
                <a:gd name="T5" fmla="*/ 1386924 h 3871"/>
                <a:gd name="T6" fmla="*/ 1504750 w 3821"/>
                <a:gd name="T7" fmla="*/ 1193908 h 3871"/>
                <a:gd name="T8" fmla="*/ 1347114 w 3821"/>
                <a:gd name="T9" fmla="*/ 1307392 h 3871"/>
                <a:gd name="T10" fmla="*/ 1588451 w 3821"/>
                <a:gd name="T11" fmla="*/ 684625 h 3871"/>
                <a:gd name="T12" fmla="*/ 1577756 w 3821"/>
                <a:gd name="T13" fmla="*/ 685555 h 3871"/>
                <a:gd name="T14" fmla="*/ 1578221 w 3821"/>
                <a:gd name="T15" fmla="*/ 670207 h 3871"/>
                <a:gd name="T16" fmla="*/ 1305264 w 3821"/>
                <a:gd name="T17" fmla="*/ 396729 h 3871"/>
                <a:gd name="T18" fmla="*/ 1269924 w 3821"/>
                <a:gd name="T19" fmla="*/ 399520 h 3871"/>
                <a:gd name="T20" fmla="*/ 858861 w 3821"/>
                <a:gd name="T21" fmla="*/ 0 h 3871"/>
                <a:gd name="T22" fmla="*/ 451983 w 3821"/>
                <a:gd name="T23" fmla="*/ 369288 h 3871"/>
                <a:gd name="T24" fmla="*/ 254822 w 3821"/>
                <a:gd name="T25" fmla="*/ 504632 h 3871"/>
                <a:gd name="T26" fmla="*/ 256217 w 3821"/>
                <a:gd name="T27" fmla="*/ 516725 h 3871"/>
                <a:gd name="T28" fmla="*/ 0 w 3821"/>
                <a:gd name="T29" fmla="*/ 789272 h 3871"/>
                <a:gd name="T30" fmla="*/ 272957 w 3821"/>
                <a:gd name="T31" fmla="*/ 1070657 h 3871"/>
                <a:gd name="T32" fmla="*/ 1588451 w 3821"/>
                <a:gd name="T33" fmla="*/ 1070657 h 3871"/>
                <a:gd name="T34" fmla="*/ 1776777 w 3821"/>
                <a:gd name="T35" fmla="*/ 873455 h 3871"/>
                <a:gd name="T36" fmla="*/ 1588451 w 3821"/>
                <a:gd name="T37" fmla="*/ 684625 h 3871"/>
                <a:gd name="T38" fmla="*/ 223667 w 3821"/>
                <a:gd name="T39" fmla="*/ 1307392 h 3871"/>
                <a:gd name="T40" fmla="*/ 252962 w 3821"/>
                <a:gd name="T41" fmla="*/ 1416225 h 3871"/>
                <a:gd name="T42" fmla="*/ 361772 w 3821"/>
                <a:gd name="T43" fmla="*/ 1386924 h 3871"/>
                <a:gd name="T44" fmla="*/ 381303 w 3821"/>
                <a:gd name="T45" fmla="*/ 1193908 h 3871"/>
                <a:gd name="T46" fmla="*/ 223667 w 3821"/>
                <a:gd name="T47" fmla="*/ 1307392 h 3871"/>
                <a:gd name="T48" fmla="*/ 1051372 w 3821"/>
                <a:gd name="T49" fmla="*/ 1669704 h 3871"/>
                <a:gd name="T50" fmla="*/ 1080202 w 3821"/>
                <a:gd name="T51" fmla="*/ 1778537 h 3871"/>
                <a:gd name="T52" fmla="*/ 1189013 w 3821"/>
                <a:gd name="T53" fmla="*/ 1749236 h 3871"/>
                <a:gd name="T54" fmla="*/ 1208543 w 3821"/>
                <a:gd name="T55" fmla="*/ 1556220 h 3871"/>
                <a:gd name="T56" fmla="*/ 1051372 w 3821"/>
                <a:gd name="T57" fmla="*/ 1669704 h 3871"/>
                <a:gd name="T58" fmla="*/ 501738 w 3821"/>
                <a:gd name="T59" fmla="*/ 1669704 h 3871"/>
                <a:gd name="T60" fmla="*/ 530569 w 3821"/>
                <a:gd name="T61" fmla="*/ 1778537 h 3871"/>
                <a:gd name="T62" fmla="*/ 639379 w 3821"/>
                <a:gd name="T63" fmla="*/ 1749236 h 3871"/>
                <a:gd name="T64" fmla="*/ 658909 w 3821"/>
                <a:gd name="T65" fmla="*/ 1556220 h 3871"/>
                <a:gd name="T66" fmla="*/ 501738 w 3821"/>
                <a:gd name="T67" fmla="*/ 1669704 h 3871"/>
                <a:gd name="T68" fmla="*/ 779345 w 3821"/>
                <a:gd name="T69" fmla="*/ 1307392 h 3871"/>
                <a:gd name="T70" fmla="*/ 808640 w 3821"/>
                <a:gd name="T71" fmla="*/ 1416225 h 3871"/>
                <a:gd name="T72" fmla="*/ 917451 w 3821"/>
                <a:gd name="T73" fmla="*/ 1386924 h 3871"/>
                <a:gd name="T74" fmla="*/ 936981 w 3821"/>
                <a:gd name="T75" fmla="*/ 1193908 h 3871"/>
                <a:gd name="T76" fmla="*/ 779345 w 3821"/>
                <a:gd name="T77" fmla="*/ 1307392 h 387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821" h="3871">
                  <a:moveTo>
                    <a:pt x="2897" y="2811"/>
                  </a:moveTo>
                  <a:cubicBezTo>
                    <a:pt x="2850" y="2893"/>
                    <a:pt x="2878" y="2998"/>
                    <a:pt x="2960" y="3045"/>
                  </a:cubicBezTo>
                  <a:cubicBezTo>
                    <a:pt x="3041" y="3092"/>
                    <a:pt x="3146" y="3064"/>
                    <a:pt x="3193" y="2982"/>
                  </a:cubicBezTo>
                  <a:cubicBezTo>
                    <a:pt x="3241" y="2900"/>
                    <a:pt x="3236" y="2567"/>
                    <a:pt x="3236" y="2567"/>
                  </a:cubicBezTo>
                  <a:cubicBezTo>
                    <a:pt x="3236" y="2567"/>
                    <a:pt x="2944" y="2729"/>
                    <a:pt x="2897" y="2811"/>
                  </a:cubicBezTo>
                  <a:close/>
                  <a:moveTo>
                    <a:pt x="3416" y="1472"/>
                  </a:moveTo>
                  <a:cubicBezTo>
                    <a:pt x="3408" y="1472"/>
                    <a:pt x="3400" y="1474"/>
                    <a:pt x="3393" y="1474"/>
                  </a:cubicBezTo>
                  <a:cubicBezTo>
                    <a:pt x="3393" y="1463"/>
                    <a:pt x="3394" y="1452"/>
                    <a:pt x="3394" y="1441"/>
                  </a:cubicBezTo>
                  <a:cubicBezTo>
                    <a:pt x="3394" y="1116"/>
                    <a:pt x="3131" y="853"/>
                    <a:pt x="2807" y="853"/>
                  </a:cubicBezTo>
                  <a:cubicBezTo>
                    <a:pt x="2781" y="853"/>
                    <a:pt x="2756" y="856"/>
                    <a:pt x="2731" y="859"/>
                  </a:cubicBezTo>
                  <a:cubicBezTo>
                    <a:pt x="2717" y="382"/>
                    <a:pt x="2327" y="0"/>
                    <a:pt x="1847" y="0"/>
                  </a:cubicBezTo>
                  <a:cubicBezTo>
                    <a:pt x="1239" y="0"/>
                    <a:pt x="1018" y="348"/>
                    <a:pt x="972" y="794"/>
                  </a:cubicBezTo>
                  <a:cubicBezTo>
                    <a:pt x="833" y="818"/>
                    <a:pt x="584" y="768"/>
                    <a:pt x="548" y="1085"/>
                  </a:cubicBezTo>
                  <a:cubicBezTo>
                    <a:pt x="548" y="1094"/>
                    <a:pt x="550" y="1103"/>
                    <a:pt x="551" y="1111"/>
                  </a:cubicBezTo>
                  <a:cubicBezTo>
                    <a:pt x="244" y="1130"/>
                    <a:pt x="0" y="1385"/>
                    <a:pt x="0" y="1697"/>
                  </a:cubicBezTo>
                  <a:cubicBezTo>
                    <a:pt x="0" y="2021"/>
                    <a:pt x="263" y="2302"/>
                    <a:pt x="587" y="2302"/>
                  </a:cubicBezTo>
                  <a:cubicBezTo>
                    <a:pt x="3416" y="2302"/>
                    <a:pt x="3416" y="2302"/>
                    <a:pt x="3416" y="2302"/>
                  </a:cubicBezTo>
                  <a:cubicBezTo>
                    <a:pt x="3640" y="2302"/>
                    <a:pt x="3821" y="2102"/>
                    <a:pt x="3821" y="1878"/>
                  </a:cubicBezTo>
                  <a:cubicBezTo>
                    <a:pt x="3821" y="1654"/>
                    <a:pt x="3640" y="1472"/>
                    <a:pt x="3416" y="1472"/>
                  </a:cubicBezTo>
                  <a:close/>
                  <a:moveTo>
                    <a:pt x="481" y="2811"/>
                  </a:moveTo>
                  <a:cubicBezTo>
                    <a:pt x="434" y="2893"/>
                    <a:pt x="462" y="2998"/>
                    <a:pt x="544" y="3045"/>
                  </a:cubicBezTo>
                  <a:cubicBezTo>
                    <a:pt x="626" y="3092"/>
                    <a:pt x="731" y="3064"/>
                    <a:pt x="778" y="2982"/>
                  </a:cubicBezTo>
                  <a:cubicBezTo>
                    <a:pt x="825" y="2900"/>
                    <a:pt x="820" y="2567"/>
                    <a:pt x="820" y="2567"/>
                  </a:cubicBezTo>
                  <a:cubicBezTo>
                    <a:pt x="820" y="2567"/>
                    <a:pt x="528" y="2729"/>
                    <a:pt x="481" y="2811"/>
                  </a:cubicBezTo>
                  <a:close/>
                  <a:moveTo>
                    <a:pt x="2261" y="3590"/>
                  </a:moveTo>
                  <a:cubicBezTo>
                    <a:pt x="2213" y="3672"/>
                    <a:pt x="2241" y="3777"/>
                    <a:pt x="2323" y="3824"/>
                  </a:cubicBezTo>
                  <a:cubicBezTo>
                    <a:pt x="2405" y="3871"/>
                    <a:pt x="2510" y="3843"/>
                    <a:pt x="2557" y="3761"/>
                  </a:cubicBezTo>
                  <a:cubicBezTo>
                    <a:pt x="2604" y="3680"/>
                    <a:pt x="2599" y="3346"/>
                    <a:pt x="2599" y="3346"/>
                  </a:cubicBezTo>
                  <a:cubicBezTo>
                    <a:pt x="2599" y="3346"/>
                    <a:pt x="2308" y="3508"/>
                    <a:pt x="2261" y="3590"/>
                  </a:cubicBezTo>
                  <a:close/>
                  <a:moveTo>
                    <a:pt x="1079" y="3590"/>
                  </a:moveTo>
                  <a:cubicBezTo>
                    <a:pt x="1031" y="3672"/>
                    <a:pt x="1059" y="3777"/>
                    <a:pt x="1141" y="3824"/>
                  </a:cubicBezTo>
                  <a:cubicBezTo>
                    <a:pt x="1223" y="3871"/>
                    <a:pt x="1328" y="3843"/>
                    <a:pt x="1375" y="3761"/>
                  </a:cubicBezTo>
                  <a:cubicBezTo>
                    <a:pt x="1423" y="3680"/>
                    <a:pt x="1417" y="3346"/>
                    <a:pt x="1417" y="3346"/>
                  </a:cubicBezTo>
                  <a:cubicBezTo>
                    <a:pt x="1417" y="3346"/>
                    <a:pt x="1126" y="3508"/>
                    <a:pt x="1079" y="3590"/>
                  </a:cubicBezTo>
                  <a:close/>
                  <a:moveTo>
                    <a:pt x="1676" y="2811"/>
                  </a:moveTo>
                  <a:cubicBezTo>
                    <a:pt x="1629" y="2893"/>
                    <a:pt x="1657" y="2998"/>
                    <a:pt x="1739" y="3045"/>
                  </a:cubicBezTo>
                  <a:cubicBezTo>
                    <a:pt x="1821" y="3092"/>
                    <a:pt x="1926" y="3064"/>
                    <a:pt x="1973" y="2982"/>
                  </a:cubicBezTo>
                  <a:cubicBezTo>
                    <a:pt x="2020" y="2900"/>
                    <a:pt x="2015" y="2567"/>
                    <a:pt x="2015" y="2567"/>
                  </a:cubicBezTo>
                  <a:cubicBezTo>
                    <a:pt x="2015" y="2567"/>
                    <a:pt x="1723" y="2729"/>
                    <a:pt x="1676" y="281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1219140"/>
              <a:endParaRPr lang="zh-CN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725027" y="4558451"/>
            <a:ext cx="893973" cy="893973"/>
            <a:chOff x="2461360" y="2693358"/>
            <a:chExt cx="670480" cy="670480"/>
          </a:xfrm>
        </p:grpSpPr>
        <p:grpSp>
          <p:nvGrpSpPr>
            <p:cNvPr id="58" name="组合 57"/>
            <p:cNvGrpSpPr/>
            <p:nvPr/>
          </p:nvGrpSpPr>
          <p:grpSpPr>
            <a:xfrm>
              <a:off x="2461360" y="2693358"/>
              <a:ext cx="670480" cy="670480"/>
              <a:chOff x="304799" y="673100"/>
              <a:chExt cx="4000500" cy="4000499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60" name="同心圆 59"/>
              <p:cNvSpPr/>
              <p:nvPr/>
            </p:nvSpPr>
            <p:spPr>
              <a:xfrm>
                <a:off x="304799" y="673100"/>
                <a:ext cx="4000500" cy="4000499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>
                  <a:solidFill>
                    <a:srgbClr val="080808"/>
                  </a:solidFill>
                  <a:latin typeface="微软雅黑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 dirty="0">
                  <a:solidFill>
                    <a:srgbClr val="080808"/>
                  </a:solidFill>
                  <a:latin typeface="微软雅黑"/>
                </a:endParaRPr>
              </a:p>
            </p:txBody>
          </p:sp>
        </p:grpSp>
        <p:sp>
          <p:nvSpPr>
            <p:cNvPr id="59" name="KSO_Shape"/>
            <p:cNvSpPr>
              <a:spLocks/>
            </p:cNvSpPr>
            <p:nvPr/>
          </p:nvSpPr>
          <p:spPr bwMode="auto">
            <a:xfrm>
              <a:off x="2605533" y="2842504"/>
              <a:ext cx="387800" cy="409465"/>
            </a:xfrm>
            <a:custGeom>
              <a:avLst/>
              <a:gdLst>
                <a:gd name="T0" fmla="*/ 285195 w 3309"/>
                <a:gd name="T1" fmla="*/ 209540 h 3497"/>
                <a:gd name="T2" fmla="*/ 645550 w 3309"/>
                <a:gd name="T3" fmla="*/ 713569 h 3497"/>
                <a:gd name="T4" fmla="*/ 601793 w 3309"/>
                <a:gd name="T5" fmla="*/ 534919 h 3497"/>
                <a:gd name="T6" fmla="*/ 661509 w 3309"/>
                <a:gd name="T7" fmla="*/ 415476 h 3497"/>
                <a:gd name="T8" fmla="*/ 813887 w 3309"/>
                <a:gd name="T9" fmla="*/ 515870 h 3497"/>
                <a:gd name="T10" fmla="*/ 876692 w 3309"/>
                <a:gd name="T11" fmla="*/ 497336 h 3497"/>
                <a:gd name="T12" fmla="*/ 887503 w 3309"/>
                <a:gd name="T13" fmla="*/ 374804 h 3497"/>
                <a:gd name="T14" fmla="*/ 1038337 w 3309"/>
                <a:gd name="T15" fmla="*/ 387675 h 3497"/>
                <a:gd name="T16" fmla="*/ 1050692 w 3309"/>
                <a:gd name="T17" fmla="*/ 422684 h 3497"/>
                <a:gd name="T18" fmla="*/ 1104230 w 3309"/>
                <a:gd name="T19" fmla="*/ 505058 h 3497"/>
                <a:gd name="T20" fmla="*/ 1111952 w 3309"/>
                <a:gd name="T21" fmla="*/ 466960 h 3497"/>
                <a:gd name="T22" fmla="*/ 1209763 w 3309"/>
                <a:gd name="T23" fmla="*/ 413417 h 3497"/>
                <a:gd name="T24" fmla="*/ 1424946 w 3309"/>
                <a:gd name="T25" fmla="*/ 1166114 h 3497"/>
                <a:gd name="T26" fmla="*/ 1072313 w 3309"/>
                <a:gd name="T27" fmla="*/ 1638222 h 3497"/>
                <a:gd name="T28" fmla="*/ 669230 w 3309"/>
                <a:gd name="T29" fmla="*/ 1337041 h 3497"/>
                <a:gd name="T30" fmla="*/ 188414 w 3309"/>
                <a:gd name="T31" fmla="*/ 1154272 h 3497"/>
                <a:gd name="T32" fmla="*/ 298065 w 3309"/>
                <a:gd name="T33" fmla="*/ 1078076 h 3497"/>
                <a:gd name="T34" fmla="*/ 569361 w 3309"/>
                <a:gd name="T35" fmla="*/ 1102788 h 3497"/>
                <a:gd name="T36" fmla="*/ 152379 w 3309"/>
                <a:gd name="T37" fmla="*/ 294489 h 3497"/>
                <a:gd name="T38" fmla="*/ 178118 w 3309"/>
                <a:gd name="T39" fmla="*/ 166293 h 3497"/>
                <a:gd name="T40" fmla="*/ 109651 w 3309"/>
                <a:gd name="T41" fmla="*/ 62811 h 3497"/>
                <a:gd name="T42" fmla="*/ 53024 w 3309"/>
                <a:gd name="T43" fmla="*/ 354210 h 3497"/>
                <a:gd name="T44" fmla="*/ 401538 w 3309"/>
                <a:gd name="T45" fmla="*/ 962752 h 3497"/>
                <a:gd name="T46" fmla="*/ 171941 w 3309"/>
                <a:gd name="T47" fmla="*/ 981801 h 3497"/>
                <a:gd name="T48" fmla="*/ 242467 w 3309"/>
                <a:gd name="T49" fmla="*/ 1385436 h 3497"/>
                <a:gd name="T50" fmla="*/ 876177 w 3309"/>
                <a:gd name="T51" fmla="*/ 1548125 h 3497"/>
                <a:gd name="T52" fmla="*/ 1023923 w 3309"/>
                <a:gd name="T53" fmla="*/ 1800397 h 3497"/>
                <a:gd name="T54" fmla="*/ 1597402 w 3309"/>
                <a:gd name="T55" fmla="*/ 1469355 h 3497"/>
                <a:gd name="T56" fmla="*/ 1643218 w 3309"/>
                <a:gd name="T57" fmla="*/ 1301517 h 3497"/>
                <a:gd name="T58" fmla="*/ 1421857 w 3309"/>
                <a:gd name="T59" fmla="*/ 540582 h 3497"/>
                <a:gd name="T60" fmla="*/ 1420313 w 3309"/>
                <a:gd name="T61" fmla="*/ 533890 h 3497"/>
                <a:gd name="T62" fmla="*/ 1370893 w 3309"/>
                <a:gd name="T63" fmla="*/ 389734 h 3497"/>
                <a:gd name="T64" fmla="*/ 1127396 w 3309"/>
                <a:gd name="T65" fmla="*/ 295518 h 3497"/>
                <a:gd name="T66" fmla="*/ 825727 w 3309"/>
                <a:gd name="T67" fmla="*/ 267717 h 3497"/>
                <a:gd name="T68" fmla="*/ 599733 w 3309"/>
                <a:gd name="T69" fmla="*/ 308389 h 3497"/>
                <a:gd name="T70" fmla="*/ 518396 w 3309"/>
                <a:gd name="T71" fmla="*/ 363992 h 3497"/>
                <a:gd name="T72" fmla="*/ 391242 w 3309"/>
                <a:gd name="T73" fmla="*/ 145700 h 3497"/>
                <a:gd name="T74" fmla="*/ 116343 w 3309"/>
                <a:gd name="T75" fmla="*/ 59207 h 349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309" h="3497">
                  <a:moveTo>
                    <a:pt x="346" y="323"/>
                  </a:moveTo>
                  <a:cubicBezTo>
                    <a:pt x="432" y="274"/>
                    <a:pt x="502" y="323"/>
                    <a:pt x="554" y="407"/>
                  </a:cubicBezTo>
                  <a:cubicBezTo>
                    <a:pt x="554" y="407"/>
                    <a:pt x="1109" y="1359"/>
                    <a:pt x="1116" y="1370"/>
                  </a:cubicBezTo>
                  <a:cubicBezTo>
                    <a:pt x="1143" y="1418"/>
                    <a:pt x="1223" y="1404"/>
                    <a:pt x="1254" y="1386"/>
                  </a:cubicBezTo>
                  <a:cubicBezTo>
                    <a:pt x="1297" y="1361"/>
                    <a:pt x="1321" y="1286"/>
                    <a:pt x="1266" y="1192"/>
                  </a:cubicBezTo>
                  <a:cubicBezTo>
                    <a:pt x="1169" y="1039"/>
                    <a:pt x="1169" y="1039"/>
                    <a:pt x="1169" y="1039"/>
                  </a:cubicBezTo>
                  <a:cubicBezTo>
                    <a:pt x="1111" y="956"/>
                    <a:pt x="1168" y="886"/>
                    <a:pt x="1251" y="828"/>
                  </a:cubicBezTo>
                  <a:cubicBezTo>
                    <a:pt x="1262" y="821"/>
                    <a:pt x="1274" y="813"/>
                    <a:pt x="1285" y="807"/>
                  </a:cubicBezTo>
                  <a:cubicBezTo>
                    <a:pt x="1355" y="766"/>
                    <a:pt x="1421" y="758"/>
                    <a:pt x="1471" y="830"/>
                  </a:cubicBezTo>
                  <a:cubicBezTo>
                    <a:pt x="1581" y="1002"/>
                    <a:pt x="1581" y="1002"/>
                    <a:pt x="1581" y="1002"/>
                  </a:cubicBezTo>
                  <a:cubicBezTo>
                    <a:pt x="1621" y="1045"/>
                    <a:pt x="1649" y="1050"/>
                    <a:pt x="1667" y="1039"/>
                  </a:cubicBezTo>
                  <a:cubicBezTo>
                    <a:pt x="1697" y="1022"/>
                    <a:pt x="1703" y="966"/>
                    <a:pt x="1703" y="966"/>
                  </a:cubicBezTo>
                  <a:cubicBezTo>
                    <a:pt x="1671" y="878"/>
                    <a:pt x="1671" y="878"/>
                    <a:pt x="1671" y="878"/>
                  </a:cubicBezTo>
                  <a:cubicBezTo>
                    <a:pt x="1645" y="805"/>
                    <a:pt x="1668" y="760"/>
                    <a:pt x="1724" y="728"/>
                  </a:cubicBezTo>
                  <a:cubicBezTo>
                    <a:pt x="1740" y="719"/>
                    <a:pt x="1760" y="710"/>
                    <a:pt x="1782" y="702"/>
                  </a:cubicBezTo>
                  <a:cubicBezTo>
                    <a:pt x="1877" y="668"/>
                    <a:pt x="1982" y="658"/>
                    <a:pt x="2017" y="753"/>
                  </a:cubicBezTo>
                  <a:cubicBezTo>
                    <a:pt x="2041" y="821"/>
                    <a:pt x="2041" y="821"/>
                    <a:pt x="2041" y="821"/>
                  </a:cubicBezTo>
                  <a:cubicBezTo>
                    <a:pt x="2041" y="821"/>
                    <a:pt x="2041" y="821"/>
                    <a:pt x="2041" y="821"/>
                  </a:cubicBezTo>
                  <a:cubicBezTo>
                    <a:pt x="2041" y="821"/>
                    <a:pt x="2082" y="1031"/>
                    <a:pt x="2127" y="1005"/>
                  </a:cubicBezTo>
                  <a:cubicBezTo>
                    <a:pt x="2133" y="1002"/>
                    <a:pt x="2139" y="994"/>
                    <a:pt x="2145" y="981"/>
                  </a:cubicBezTo>
                  <a:cubicBezTo>
                    <a:pt x="2145" y="981"/>
                    <a:pt x="2145" y="981"/>
                    <a:pt x="2145" y="981"/>
                  </a:cubicBezTo>
                  <a:cubicBezTo>
                    <a:pt x="2160" y="907"/>
                    <a:pt x="2160" y="907"/>
                    <a:pt x="2160" y="907"/>
                  </a:cubicBezTo>
                  <a:cubicBezTo>
                    <a:pt x="2162" y="864"/>
                    <a:pt x="2179" y="838"/>
                    <a:pt x="2205" y="823"/>
                  </a:cubicBezTo>
                  <a:cubicBezTo>
                    <a:pt x="2240" y="802"/>
                    <a:pt x="2293" y="801"/>
                    <a:pt x="2350" y="803"/>
                  </a:cubicBezTo>
                  <a:cubicBezTo>
                    <a:pt x="2452" y="806"/>
                    <a:pt x="2473" y="906"/>
                    <a:pt x="2527" y="1102"/>
                  </a:cubicBezTo>
                  <a:cubicBezTo>
                    <a:pt x="2768" y="2265"/>
                    <a:pt x="2768" y="2265"/>
                    <a:pt x="2768" y="2265"/>
                  </a:cubicBezTo>
                  <a:cubicBezTo>
                    <a:pt x="2990" y="2659"/>
                    <a:pt x="2990" y="2659"/>
                    <a:pt x="2990" y="2659"/>
                  </a:cubicBezTo>
                  <a:cubicBezTo>
                    <a:pt x="2083" y="3182"/>
                    <a:pt x="2083" y="3182"/>
                    <a:pt x="2083" y="3182"/>
                  </a:cubicBezTo>
                  <a:cubicBezTo>
                    <a:pt x="1848" y="2781"/>
                    <a:pt x="1848" y="2781"/>
                    <a:pt x="1848" y="2781"/>
                  </a:cubicBezTo>
                  <a:cubicBezTo>
                    <a:pt x="1848" y="2781"/>
                    <a:pt x="1615" y="2786"/>
                    <a:pt x="1300" y="2597"/>
                  </a:cubicBezTo>
                  <a:cubicBezTo>
                    <a:pt x="514" y="2455"/>
                    <a:pt x="514" y="2455"/>
                    <a:pt x="514" y="2455"/>
                  </a:cubicBezTo>
                  <a:cubicBezTo>
                    <a:pt x="414" y="2437"/>
                    <a:pt x="348" y="2341"/>
                    <a:pt x="366" y="2242"/>
                  </a:cubicBezTo>
                  <a:cubicBezTo>
                    <a:pt x="375" y="2186"/>
                    <a:pt x="409" y="2141"/>
                    <a:pt x="455" y="2115"/>
                  </a:cubicBezTo>
                  <a:cubicBezTo>
                    <a:pt x="491" y="2094"/>
                    <a:pt x="534" y="2086"/>
                    <a:pt x="579" y="2094"/>
                  </a:cubicBezTo>
                  <a:cubicBezTo>
                    <a:pt x="1031" y="2149"/>
                    <a:pt x="1031" y="2149"/>
                    <a:pt x="1031" y="2149"/>
                  </a:cubicBezTo>
                  <a:cubicBezTo>
                    <a:pt x="1064" y="2154"/>
                    <a:pt x="1089" y="2152"/>
                    <a:pt x="1106" y="2142"/>
                  </a:cubicBezTo>
                  <a:cubicBezTo>
                    <a:pt x="1170" y="2105"/>
                    <a:pt x="1104" y="1947"/>
                    <a:pt x="891" y="1577"/>
                  </a:cubicBezTo>
                  <a:cubicBezTo>
                    <a:pt x="296" y="572"/>
                    <a:pt x="296" y="572"/>
                    <a:pt x="296" y="572"/>
                  </a:cubicBezTo>
                  <a:cubicBezTo>
                    <a:pt x="242" y="486"/>
                    <a:pt x="255" y="380"/>
                    <a:pt x="340" y="326"/>
                  </a:cubicBezTo>
                  <a:cubicBezTo>
                    <a:pt x="342" y="325"/>
                    <a:pt x="344" y="324"/>
                    <a:pt x="346" y="323"/>
                  </a:cubicBezTo>
                  <a:moveTo>
                    <a:pt x="226" y="115"/>
                  </a:moveTo>
                  <a:cubicBezTo>
                    <a:pt x="222" y="117"/>
                    <a:pt x="217" y="120"/>
                    <a:pt x="213" y="122"/>
                  </a:cubicBezTo>
                  <a:cubicBezTo>
                    <a:pt x="117" y="183"/>
                    <a:pt x="50" y="277"/>
                    <a:pt x="25" y="387"/>
                  </a:cubicBezTo>
                  <a:cubicBezTo>
                    <a:pt x="0" y="496"/>
                    <a:pt x="45" y="593"/>
                    <a:pt x="103" y="688"/>
                  </a:cubicBezTo>
                  <a:cubicBezTo>
                    <a:pt x="696" y="1691"/>
                    <a:pt x="696" y="1691"/>
                    <a:pt x="696" y="1691"/>
                  </a:cubicBezTo>
                  <a:cubicBezTo>
                    <a:pt x="735" y="1758"/>
                    <a:pt x="754" y="1823"/>
                    <a:pt x="780" y="1870"/>
                  </a:cubicBezTo>
                  <a:cubicBezTo>
                    <a:pt x="617" y="1856"/>
                    <a:pt x="617" y="1856"/>
                    <a:pt x="617" y="1856"/>
                  </a:cubicBezTo>
                  <a:cubicBezTo>
                    <a:pt x="520" y="1840"/>
                    <a:pt x="420" y="1858"/>
                    <a:pt x="334" y="1907"/>
                  </a:cubicBezTo>
                  <a:cubicBezTo>
                    <a:pt x="226" y="1969"/>
                    <a:pt x="151" y="2076"/>
                    <a:pt x="129" y="2199"/>
                  </a:cubicBezTo>
                  <a:cubicBezTo>
                    <a:pt x="88" y="2429"/>
                    <a:pt x="241" y="2650"/>
                    <a:pt x="471" y="2691"/>
                  </a:cubicBezTo>
                  <a:cubicBezTo>
                    <a:pt x="1215" y="2826"/>
                    <a:pt x="1215" y="2826"/>
                    <a:pt x="1215" y="2826"/>
                  </a:cubicBezTo>
                  <a:cubicBezTo>
                    <a:pt x="1415" y="2939"/>
                    <a:pt x="1586" y="2986"/>
                    <a:pt x="1702" y="3007"/>
                  </a:cubicBezTo>
                  <a:cubicBezTo>
                    <a:pt x="1868" y="3291"/>
                    <a:pt x="1868" y="3291"/>
                    <a:pt x="1868" y="3291"/>
                  </a:cubicBezTo>
                  <a:cubicBezTo>
                    <a:pt x="1989" y="3497"/>
                    <a:pt x="1989" y="3497"/>
                    <a:pt x="1989" y="3497"/>
                  </a:cubicBezTo>
                  <a:cubicBezTo>
                    <a:pt x="2196" y="3377"/>
                    <a:pt x="2196" y="3377"/>
                    <a:pt x="2196" y="3377"/>
                  </a:cubicBezTo>
                  <a:cubicBezTo>
                    <a:pt x="3103" y="2854"/>
                    <a:pt x="3103" y="2854"/>
                    <a:pt x="3103" y="2854"/>
                  </a:cubicBezTo>
                  <a:cubicBezTo>
                    <a:pt x="3309" y="2735"/>
                    <a:pt x="3309" y="2735"/>
                    <a:pt x="3309" y="2735"/>
                  </a:cubicBezTo>
                  <a:cubicBezTo>
                    <a:pt x="3192" y="2528"/>
                    <a:pt x="3192" y="2528"/>
                    <a:pt x="3192" y="2528"/>
                  </a:cubicBezTo>
                  <a:cubicBezTo>
                    <a:pt x="2995" y="2179"/>
                    <a:pt x="2995" y="2179"/>
                    <a:pt x="2995" y="2179"/>
                  </a:cubicBezTo>
                  <a:cubicBezTo>
                    <a:pt x="2762" y="1050"/>
                    <a:pt x="2762" y="1050"/>
                    <a:pt x="2762" y="1050"/>
                  </a:cubicBezTo>
                  <a:cubicBezTo>
                    <a:pt x="2761" y="1044"/>
                    <a:pt x="2761" y="1044"/>
                    <a:pt x="2761" y="1044"/>
                  </a:cubicBezTo>
                  <a:cubicBezTo>
                    <a:pt x="2759" y="1037"/>
                    <a:pt x="2759" y="1037"/>
                    <a:pt x="2759" y="1037"/>
                  </a:cubicBezTo>
                  <a:cubicBezTo>
                    <a:pt x="2749" y="1003"/>
                    <a:pt x="2749" y="1003"/>
                    <a:pt x="2749" y="1003"/>
                  </a:cubicBezTo>
                  <a:cubicBezTo>
                    <a:pt x="2721" y="903"/>
                    <a:pt x="2700" y="824"/>
                    <a:pt x="2663" y="757"/>
                  </a:cubicBezTo>
                  <a:cubicBezTo>
                    <a:pt x="2574" y="594"/>
                    <a:pt x="2435" y="565"/>
                    <a:pt x="2359" y="563"/>
                  </a:cubicBezTo>
                  <a:cubicBezTo>
                    <a:pt x="2304" y="561"/>
                    <a:pt x="2246" y="561"/>
                    <a:pt x="2190" y="574"/>
                  </a:cubicBezTo>
                  <a:cubicBezTo>
                    <a:pt x="2104" y="461"/>
                    <a:pt x="1943" y="388"/>
                    <a:pt x="1700" y="476"/>
                  </a:cubicBezTo>
                  <a:cubicBezTo>
                    <a:pt x="1663" y="490"/>
                    <a:pt x="1632" y="504"/>
                    <a:pt x="1604" y="520"/>
                  </a:cubicBezTo>
                  <a:cubicBezTo>
                    <a:pt x="1577" y="536"/>
                    <a:pt x="1553" y="553"/>
                    <a:pt x="1532" y="572"/>
                  </a:cubicBezTo>
                  <a:cubicBezTo>
                    <a:pt x="1436" y="523"/>
                    <a:pt x="1309" y="515"/>
                    <a:pt x="1165" y="599"/>
                  </a:cubicBezTo>
                  <a:cubicBezTo>
                    <a:pt x="1148" y="608"/>
                    <a:pt x="1092" y="642"/>
                    <a:pt x="1075" y="654"/>
                  </a:cubicBezTo>
                  <a:cubicBezTo>
                    <a:pt x="1050" y="671"/>
                    <a:pt x="1027" y="688"/>
                    <a:pt x="1007" y="707"/>
                  </a:cubicBezTo>
                  <a:cubicBezTo>
                    <a:pt x="893" y="511"/>
                    <a:pt x="786" y="328"/>
                    <a:pt x="762" y="286"/>
                  </a:cubicBezTo>
                  <a:cubicBezTo>
                    <a:pt x="760" y="283"/>
                    <a:pt x="760" y="283"/>
                    <a:pt x="760" y="283"/>
                  </a:cubicBezTo>
                  <a:cubicBezTo>
                    <a:pt x="758" y="279"/>
                    <a:pt x="758" y="279"/>
                    <a:pt x="758" y="279"/>
                  </a:cubicBezTo>
                  <a:cubicBezTo>
                    <a:pt x="636" y="85"/>
                    <a:pt x="425" y="0"/>
                    <a:pt x="226" y="11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1219140"/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7684599" y="2412844"/>
            <a:ext cx="893973" cy="893973"/>
            <a:chOff x="2411595" y="3558382"/>
            <a:chExt cx="670480" cy="670480"/>
          </a:xfrm>
        </p:grpSpPr>
        <p:grpSp>
          <p:nvGrpSpPr>
            <p:cNvPr id="76" name="组合 75"/>
            <p:cNvGrpSpPr/>
            <p:nvPr/>
          </p:nvGrpSpPr>
          <p:grpSpPr>
            <a:xfrm>
              <a:off x="2411595" y="3558382"/>
              <a:ext cx="670480" cy="670480"/>
              <a:chOff x="304799" y="673100"/>
              <a:chExt cx="4000500" cy="4000499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78" name="同心圆 77"/>
              <p:cNvSpPr/>
              <p:nvPr/>
            </p:nvSpPr>
            <p:spPr>
              <a:xfrm>
                <a:off x="304799" y="673100"/>
                <a:ext cx="4000500" cy="4000499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>
                  <a:solidFill>
                    <a:srgbClr val="080808"/>
                  </a:solidFill>
                  <a:latin typeface="微软雅黑"/>
                </a:endParaRPr>
              </a:p>
            </p:txBody>
          </p:sp>
          <p:sp>
            <p:nvSpPr>
              <p:cNvPr id="79" name="椭圆 78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zh-CN" altLang="en-US" dirty="0">
                  <a:solidFill>
                    <a:srgbClr val="080808"/>
                  </a:solidFill>
                  <a:latin typeface="微软雅黑"/>
                </a:endParaRPr>
              </a:p>
            </p:txBody>
          </p:sp>
        </p:grpSp>
        <p:sp>
          <p:nvSpPr>
            <p:cNvPr id="77" name="KSO_Shape"/>
            <p:cNvSpPr>
              <a:spLocks/>
            </p:cNvSpPr>
            <p:nvPr/>
          </p:nvSpPr>
          <p:spPr bwMode="auto">
            <a:xfrm>
              <a:off x="2515175" y="3702921"/>
              <a:ext cx="463320" cy="342612"/>
            </a:xfrm>
            <a:custGeom>
              <a:avLst/>
              <a:gdLst/>
              <a:ahLst/>
              <a:cxnLst/>
              <a:rect l="0" t="0" r="r" b="b"/>
              <a:pathLst>
                <a:path w="2255837" h="2133600">
                  <a:moveTo>
                    <a:pt x="1677956" y="1314450"/>
                  </a:moveTo>
                  <a:lnTo>
                    <a:pt x="1692211" y="1314450"/>
                  </a:lnTo>
                  <a:lnTo>
                    <a:pt x="1708842" y="1314450"/>
                  </a:lnTo>
                  <a:lnTo>
                    <a:pt x="1724682" y="1316038"/>
                  </a:lnTo>
                  <a:lnTo>
                    <a:pt x="1741313" y="1317625"/>
                  </a:lnTo>
                  <a:lnTo>
                    <a:pt x="1757153" y="1320800"/>
                  </a:lnTo>
                  <a:lnTo>
                    <a:pt x="1773784" y="1324769"/>
                  </a:lnTo>
                  <a:lnTo>
                    <a:pt x="1788832" y="1328738"/>
                  </a:lnTo>
                  <a:lnTo>
                    <a:pt x="1804671" y="1333500"/>
                  </a:lnTo>
                  <a:lnTo>
                    <a:pt x="1818135" y="1339850"/>
                  </a:lnTo>
                  <a:lnTo>
                    <a:pt x="1833182" y="1346200"/>
                  </a:lnTo>
                  <a:lnTo>
                    <a:pt x="1846646" y="1353344"/>
                  </a:lnTo>
                  <a:lnTo>
                    <a:pt x="1860901" y="1361281"/>
                  </a:lnTo>
                  <a:lnTo>
                    <a:pt x="1873573" y="1370013"/>
                  </a:lnTo>
                  <a:lnTo>
                    <a:pt x="1887036" y="1378744"/>
                  </a:lnTo>
                  <a:lnTo>
                    <a:pt x="1898916" y="1389063"/>
                  </a:lnTo>
                  <a:lnTo>
                    <a:pt x="1911588" y="1398588"/>
                  </a:lnTo>
                  <a:lnTo>
                    <a:pt x="1921883" y="1409700"/>
                  </a:lnTo>
                  <a:lnTo>
                    <a:pt x="1932971" y="1420813"/>
                  </a:lnTo>
                  <a:lnTo>
                    <a:pt x="1943267" y="1432719"/>
                  </a:lnTo>
                  <a:lnTo>
                    <a:pt x="1952770" y="1444625"/>
                  </a:lnTo>
                  <a:lnTo>
                    <a:pt x="1962274" y="1457325"/>
                  </a:lnTo>
                  <a:lnTo>
                    <a:pt x="1970194" y="1470819"/>
                  </a:lnTo>
                  <a:lnTo>
                    <a:pt x="1978113" y="1485106"/>
                  </a:lnTo>
                  <a:lnTo>
                    <a:pt x="1985241" y="1498600"/>
                  </a:lnTo>
                  <a:lnTo>
                    <a:pt x="1992369" y="1513681"/>
                  </a:lnTo>
                  <a:lnTo>
                    <a:pt x="1997913" y="1527969"/>
                  </a:lnTo>
                  <a:lnTo>
                    <a:pt x="2003456" y="1543050"/>
                  </a:lnTo>
                  <a:lnTo>
                    <a:pt x="2007416" y="1558925"/>
                  </a:lnTo>
                  <a:lnTo>
                    <a:pt x="2010584" y="1574800"/>
                  </a:lnTo>
                  <a:lnTo>
                    <a:pt x="2013752" y="1590675"/>
                  </a:lnTo>
                  <a:lnTo>
                    <a:pt x="2015336" y="1606550"/>
                  </a:lnTo>
                  <a:lnTo>
                    <a:pt x="2017712" y="1623219"/>
                  </a:lnTo>
                  <a:lnTo>
                    <a:pt x="2017712" y="1639888"/>
                  </a:lnTo>
                  <a:lnTo>
                    <a:pt x="2016128" y="1662906"/>
                  </a:lnTo>
                  <a:lnTo>
                    <a:pt x="2014544" y="1685131"/>
                  </a:lnTo>
                  <a:lnTo>
                    <a:pt x="2010584" y="1707356"/>
                  </a:lnTo>
                  <a:lnTo>
                    <a:pt x="2005832" y="1727994"/>
                  </a:lnTo>
                  <a:lnTo>
                    <a:pt x="1998705" y="1748631"/>
                  </a:lnTo>
                  <a:lnTo>
                    <a:pt x="1991577" y="1769269"/>
                  </a:lnTo>
                  <a:lnTo>
                    <a:pt x="1982073" y="1788319"/>
                  </a:lnTo>
                  <a:lnTo>
                    <a:pt x="1972570" y="1806575"/>
                  </a:lnTo>
                  <a:lnTo>
                    <a:pt x="1960690" y="1824831"/>
                  </a:lnTo>
                  <a:lnTo>
                    <a:pt x="1948018" y="1841500"/>
                  </a:lnTo>
                  <a:lnTo>
                    <a:pt x="1934555" y="1857375"/>
                  </a:lnTo>
                  <a:lnTo>
                    <a:pt x="1919507" y="1872456"/>
                  </a:lnTo>
                  <a:lnTo>
                    <a:pt x="1903668" y="1887538"/>
                  </a:lnTo>
                  <a:lnTo>
                    <a:pt x="1887828" y="1900238"/>
                  </a:lnTo>
                  <a:lnTo>
                    <a:pt x="1870405" y="1912938"/>
                  </a:lnTo>
                  <a:lnTo>
                    <a:pt x="1852190" y="1924050"/>
                  </a:lnTo>
                  <a:lnTo>
                    <a:pt x="1866445" y="1912144"/>
                  </a:lnTo>
                  <a:lnTo>
                    <a:pt x="1879117" y="1898650"/>
                  </a:lnTo>
                  <a:lnTo>
                    <a:pt x="1892580" y="1885156"/>
                  </a:lnTo>
                  <a:lnTo>
                    <a:pt x="1904460" y="1870869"/>
                  </a:lnTo>
                  <a:lnTo>
                    <a:pt x="1915547" y="1855788"/>
                  </a:lnTo>
                  <a:lnTo>
                    <a:pt x="1926635" y="1839913"/>
                  </a:lnTo>
                  <a:lnTo>
                    <a:pt x="1935347" y="1824038"/>
                  </a:lnTo>
                  <a:lnTo>
                    <a:pt x="1944850" y="1807369"/>
                  </a:lnTo>
                  <a:lnTo>
                    <a:pt x="1951978" y="1790700"/>
                  </a:lnTo>
                  <a:lnTo>
                    <a:pt x="1959106" y="1772444"/>
                  </a:lnTo>
                  <a:lnTo>
                    <a:pt x="1964650" y="1754981"/>
                  </a:lnTo>
                  <a:lnTo>
                    <a:pt x="1969402" y="1735138"/>
                  </a:lnTo>
                  <a:lnTo>
                    <a:pt x="1974153" y="1716881"/>
                  </a:lnTo>
                  <a:lnTo>
                    <a:pt x="1976529" y="1697831"/>
                  </a:lnTo>
                  <a:lnTo>
                    <a:pt x="1978113" y="1677988"/>
                  </a:lnTo>
                  <a:lnTo>
                    <a:pt x="1978905" y="1657350"/>
                  </a:lnTo>
                  <a:lnTo>
                    <a:pt x="1978113" y="1640681"/>
                  </a:lnTo>
                  <a:lnTo>
                    <a:pt x="1977321" y="1624013"/>
                  </a:lnTo>
                  <a:lnTo>
                    <a:pt x="1974945" y="1608138"/>
                  </a:lnTo>
                  <a:lnTo>
                    <a:pt x="1972570" y="1591469"/>
                  </a:lnTo>
                  <a:lnTo>
                    <a:pt x="1968610" y="1575594"/>
                  </a:lnTo>
                  <a:lnTo>
                    <a:pt x="1964650" y="1560513"/>
                  </a:lnTo>
                  <a:lnTo>
                    <a:pt x="1959898" y="1545431"/>
                  </a:lnTo>
                  <a:lnTo>
                    <a:pt x="1953562" y="1530350"/>
                  </a:lnTo>
                  <a:lnTo>
                    <a:pt x="1948018" y="1515269"/>
                  </a:lnTo>
                  <a:lnTo>
                    <a:pt x="1941683" y="1500981"/>
                  </a:lnTo>
                  <a:lnTo>
                    <a:pt x="1933763" y="1487488"/>
                  </a:lnTo>
                  <a:lnTo>
                    <a:pt x="1925051" y="1473994"/>
                  </a:lnTo>
                  <a:lnTo>
                    <a:pt x="1917131" y="1460500"/>
                  </a:lnTo>
                  <a:lnTo>
                    <a:pt x="1907628" y="1448594"/>
                  </a:lnTo>
                  <a:lnTo>
                    <a:pt x="1898124" y="1435894"/>
                  </a:lnTo>
                  <a:lnTo>
                    <a:pt x="1887036" y="1423988"/>
                  </a:lnTo>
                  <a:lnTo>
                    <a:pt x="1875949" y="1412875"/>
                  </a:lnTo>
                  <a:lnTo>
                    <a:pt x="1865653" y="1402556"/>
                  </a:lnTo>
                  <a:lnTo>
                    <a:pt x="1853774" y="1392238"/>
                  </a:lnTo>
                  <a:lnTo>
                    <a:pt x="1841102" y="1381919"/>
                  </a:lnTo>
                  <a:lnTo>
                    <a:pt x="1828430" y="1373981"/>
                  </a:lnTo>
                  <a:lnTo>
                    <a:pt x="1814967" y="1364456"/>
                  </a:lnTo>
                  <a:lnTo>
                    <a:pt x="1801503" y="1357313"/>
                  </a:lnTo>
                  <a:lnTo>
                    <a:pt x="1787248" y="1349375"/>
                  </a:lnTo>
                  <a:lnTo>
                    <a:pt x="1773784" y="1343025"/>
                  </a:lnTo>
                  <a:lnTo>
                    <a:pt x="1758737" y="1336675"/>
                  </a:lnTo>
                  <a:lnTo>
                    <a:pt x="1743689" y="1331913"/>
                  </a:lnTo>
                  <a:lnTo>
                    <a:pt x="1728642" y="1327150"/>
                  </a:lnTo>
                  <a:lnTo>
                    <a:pt x="1712802" y="1322388"/>
                  </a:lnTo>
                  <a:lnTo>
                    <a:pt x="1696171" y="1319213"/>
                  </a:lnTo>
                  <a:lnTo>
                    <a:pt x="1680331" y="1316831"/>
                  </a:lnTo>
                  <a:lnTo>
                    <a:pt x="1663700" y="1315244"/>
                  </a:lnTo>
                  <a:lnTo>
                    <a:pt x="1677956" y="1314450"/>
                  </a:lnTo>
                  <a:close/>
                  <a:moveTo>
                    <a:pt x="541337" y="1314450"/>
                  </a:moveTo>
                  <a:lnTo>
                    <a:pt x="558006" y="1314450"/>
                  </a:lnTo>
                  <a:lnTo>
                    <a:pt x="572293" y="1314450"/>
                  </a:lnTo>
                  <a:lnTo>
                    <a:pt x="585787" y="1315244"/>
                  </a:lnTo>
                  <a:lnTo>
                    <a:pt x="569912" y="1316831"/>
                  </a:lnTo>
                  <a:lnTo>
                    <a:pt x="553243" y="1319213"/>
                  </a:lnTo>
                  <a:lnTo>
                    <a:pt x="537368" y="1322388"/>
                  </a:lnTo>
                  <a:lnTo>
                    <a:pt x="522287" y="1327150"/>
                  </a:lnTo>
                  <a:lnTo>
                    <a:pt x="506412" y="1331913"/>
                  </a:lnTo>
                  <a:lnTo>
                    <a:pt x="491331" y="1336675"/>
                  </a:lnTo>
                  <a:lnTo>
                    <a:pt x="477043" y="1343025"/>
                  </a:lnTo>
                  <a:lnTo>
                    <a:pt x="462756" y="1349375"/>
                  </a:lnTo>
                  <a:lnTo>
                    <a:pt x="448468" y="1357313"/>
                  </a:lnTo>
                  <a:lnTo>
                    <a:pt x="434975" y="1364456"/>
                  </a:lnTo>
                  <a:lnTo>
                    <a:pt x="421481" y="1373981"/>
                  </a:lnTo>
                  <a:lnTo>
                    <a:pt x="408781" y="1381919"/>
                  </a:lnTo>
                  <a:lnTo>
                    <a:pt x="396081" y="1392238"/>
                  </a:lnTo>
                  <a:lnTo>
                    <a:pt x="384969" y="1402556"/>
                  </a:lnTo>
                  <a:lnTo>
                    <a:pt x="373062" y="1412875"/>
                  </a:lnTo>
                  <a:lnTo>
                    <a:pt x="361950" y="1423988"/>
                  </a:lnTo>
                  <a:lnTo>
                    <a:pt x="351631" y="1435894"/>
                  </a:lnTo>
                  <a:lnTo>
                    <a:pt x="342106" y="1448594"/>
                  </a:lnTo>
                  <a:lnTo>
                    <a:pt x="332581" y="1460500"/>
                  </a:lnTo>
                  <a:lnTo>
                    <a:pt x="323850" y="1473994"/>
                  </a:lnTo>
                  <a:lnTo>
                    <a:pt x="315912" y="1487488"/>
                  </a:lnTo>
                  <a:lnTo>
                    <a:pt x="308769" y="1500981"/>
                  </a:lnTo>
                  <a:lnTo>
                    <a:pt x="300831" y="1515269"/>
                  </a:lnTo>
                  <a:lnTo>
                    <a:pt x="295275" y="1530350"/>
                  </a:lnTo>
                  <a:lnTo>
                    <a:pt x="288925" y="1545431"/>
                  </a:lnTo>
                  <a:lnTo>
                    <a:pt x="284162" y="1560513"/>
                  </a:lnTo>
                  <a:lnTo>
                    <a:pt x="280194" y="1575594"/>
                  </a:lnTo>
                  <a:lnTo>
                    <a:pt x="277019" y="1591469"/>
                  </a:lnTo>
                  <a:lnTo>
                    <a:pt x="273844" y="1608138"/>
                  </a:lnTo>
                  <a:lnTo>
                    <a:pt x="272256" y="1624013"/>
                  </a:lnTo>
                  <a:lnTo>
                    <a:pt x="270669" y="1640681"/>
                  </a:lnTo>
                  <a:lnTo>
                    <a:pt x="270669" y="1657350"/>
                  </a:lnTo>
                  <a:lnTo>
                    <a:pt x="270669" y="1677988"/>
                  </a:lnTo>
                  <a:lnTo>
                    <a:pt x="272256" y="1697831"/>
                  </a:lnTo>
                  <a:lnTo>
                    <a:pt x="275431" y="1716881"/>
                  </a:lnTo>
                  <a:lnTo>
                    <a:pt x="279400" y="1735138"/>
                  </a:lnTo>
                  <a:lnTo>
                    <a:pt x="284162" y="1754981"/>
                  </a:lnTo>
                  <a:lnTo>
                    <a:pt x="289719" y="1772444"/>
                  </a:lnTo>
                  <a:lnTo>
                    <a:pt x="296862" y="1790700"/>
                  </a:lnTo>
                  <a:lnTo>
                    <a:pt x="304800" y="1807369"/>
                  </a:lnTo>
                  <a:lnTo>
                    <a:pt x="313531" y="1824038"/>
                  </a:lnTo>
                  <a:lnTo>
                    <a:pt x="323850" y="1839913"/>
                  </a:lnTo>
                  <a:lnTo>
                    <a:pt x="333375" y="1855788"/>
                  </a:lnTo>
                  <a:lnTo>
                    <a:pt x="344487" y="1870869"/>
                  </a:lnTo>
                  <a:lnTo>
                    <a:pt x="357187" y="1885156"/>
                  </a:lnTo>
                  <a:lnTo>
                    <a:pt x="369887" y="1898650"/>
                  </a:lnTo>
                  <a:lnTo>
                    <a:pt x="383381" y="1912144"/>
                  </a:lnTo>
                  <a:lnTo>
                    <a:pt x="396875" y="1924050"/>
                  </a:lnTo>
                  <a:lnTo>
                    <a:pt x="378619" y="1912938"/>
                  </a:lnTo>
                  <a:lnTo>
                    <a:pt x="361950" y="1900238"/>
                  </a:lnTo>
                  <a:lnTo>
                    <a:pt x="345281" y="1887538"/>
                  </a:lnTo>
                  <a:lnTo>
                    <a:pt x="329406" y="1872456"/>
                  </a:lnTo>
                  <a:lnTo>
                    <a:pt x="315119" y="1857375"/>
                  </a:lnTo>
                  <a:lnTo>
                    <a:pt x="301625" y="1841500"/>
                  </a:lnTo>
                  <a:lnTo>
                    <a:pt x="288925" y="1824831"/>
                  </a:lnTo>
                  <a:lnTo>
                    <a:pt x="277812" y="1806575"/>
                  </a:lnTo>
                  <a:lnTo>
                    <a:pt x="267494" y="1788319"/>
                  </a:lnTo>
                  <a:lnTo>
                    <a:pt x="257969" y="1769269"/>
                  </a:lnTo>
                  <a:lnTo>
                    <a:pt x="250031" y="1748631"/>
                  </a:lnTo>
                  <a:lnTo>
                    <a:pt x="242887" y="1727994"/>
                  </a:lnTo>
                  <a:lnTo>
                    <a:pt x="238125" y="1707356"/>
                  </a:lnTo>
                  <a:lnTo>
                    <a:pt x="234950" y="1685131"/>
                  </a:lnTo>
                  <a:lnTo>
                    <a:pt x="232569" y="1662906"/>
                  </a:lnTo>
                  <a:lnTo>
                    <a:pt x="231775" y="1639888"/>
                  </a:lnTo>
                  <a:lnTo>
                    <a:pt x="232569" y="1623219"/>
                  </a:lnTo>
                  <a:lnTo>
                    <a:pt x="233362" y="1606550"/>
                  </a:lnTo>
                  <a:lnTo>
                    <a:pt x="235744" y="1590675"/>
                  </a:lnTo>
                  <a:lnTo>
                    <a:pt x="238125" y="1574800"/>
                  </a:lnTo>
                  <a:lnTo>
                    <a:pt x="241300" y="1558925"/>
                  </a:lnTo>
                  <a:lnTo>
                    <a:pt x="246856" y="1543050"/>
                  </a:lnTo>
                  <a:lnTo>
                    <a:pt x="251619" y="1527969"/>
                  </a:lnTo>
                  <a:lnTo>
                    <a:pt x="257175" y="1513681"/>
                  </a:lnTo>
                  <a:lnTo>
                    <a:pt x="264319" y="1498600"/>
                  </a:lnTo>
                  <a:lnTo>
                    <a:pt x="270669" y="1485106"/>
                  </a:lnTo>
                  <a:lnTo>
                    <a:pt x="279400" y="1470819"/>
                  </a:lnTo>
                  <a:lnTo>
                    <a:pt x="287337" y="1457325"/>
                  </a:lnTo>
                  <a:lnTo>
                    <a:pt x="296862" y="1444625"/>
                  </a:lnTo>
                  <a:lnTo>
                    <a:pt x="305594" y="1432719"/>
                  </a:lnTo>
                  <a:lnTo>
                    <a:pt x="315912" y="1420813"/>
                  </a:lnTo>
                  <a:lnTo>
                    <a:pt x="327025" y="1409700"/>
                  </a:lnTo>
                  <a:lnTo>
                    <a:pt x="338931" y="1398588"/>
                  </a:lnTo>
                  <a:lnTo>
                    <a:pt x="350044" y="1389063"/>
                  </a:lnTo>
                  <a:lnTo>
                    <a:pt x="362744" y="1378744"/>
                  </a:lnTo>
                  <a:lnTo>
                    <a:pt x="375444" y="1370013"/>
                  </a:lnTo>
                  <a:lnTo>
                    <a:pt x="388937" y="1361281"/>
                  </a:lnTo>
                  <a:lnTo>
                    <a:pt x="402431" y="1353344"/>
                  </a:lnTo>
                  <a:lnTo>
                    <a:pt x="416718" y="1346200"/>
                  </a:lnTo>
                  <a:lnTo>
                    <a:pt x="431006" y="1339850"/>
                  </a:lnTo>
                  <a:lnTo>
                    <a:pt x="446087" y="1333500"/>
                  </a:lnTo>
                  <a:lnTo>
                    <a:pt x="461168" y="1328738"/>
                  </a:lnTo>
                  <a:lnTo>
                    <a:pt x="476250" y="1324769"/>
                  </a:lnTo>
                  <a:lnTo>
                    <a:pt x="492125" y="1320800"/>
                  </a:lnTo>
                  <a:lnTo>
                    <a:pt x="508000" y="1317625"/>
                  </a:lnTo>
                  <a:lnTo>
                    <a:pt x="524668" y="1316038"/>
                  </a:lnTo>
                  <a:lnTo>
                    <a:pt x="541337" y="1314450"/>
                  </a:lnTo>
                  <a:close/>
                  <a:moveTo>
                    <a:pt x="1732756" y="1250622"/>
                  </a:moveTo>
                  <a:lnTo>
                    <a:pt x="1713706" y="1251416"/>
                  </a:lnTo>
                  <a:lnTo>
                    <a:pt x="1693068" y="1253004"/>
                  </a:lnTo>
                  <a:lnTo>
                    <a:pt x="1674018" y="1255386"/>
                  </a:lnTo>
                  <a:lnTo>
                    <a:pt x="1655762" y="1258562"/>
                  </a:lnTo>
                  <a:lnTo>
                    <a:pt x="1636712" y="1262532"/>
                  </a:lnTo>
                  <a:lnTo>
                    <a:pt x="1618456" y="1268091"/>
                  </a:lnTo>
                  <a:lnTo>
                    <a:pt x="1600200" y="1273649"/>
                  </a:lnTo>
                  <a:lnTo>
                    <a:pt x="1582737" y="1280795"/>
                  </a:lnTo>
                  <a:lnTo>
                    <a:pt x="1566068" y="1288736"/>
                  </a:lnTo>
                  <a:lnTo>
                    <a:pt x="1549400" y="1297470"/>
                  </a:lnTo>
                  <a:lnTo>
                    <a:pt x="1533525" y="1306205"/>
                  </a:lnTo>
                  <a:lnTo>
                    <a:pt x="1517650" y="1316527"/>
                  </a:lnTo>
                  <a:lnTo>
                    <a:pt x="1502568" y="1327644"/>
                  </a:lnTo>
                  <a:lnTo>
                    <a:pt x="1488281" y="1337967"/>
                  </a:lnTo>
                  <a:lnTo>
                    <a:pt x="1473993" y="1350671"/>
                  </a:lnTo>
                  <a:lnTo>
                    <a:pt x="1460500" y="1363376"/>
                  </a:lnTo>
                  <a:lnTo>
                    <a:pt x="1447800" y="1376875"/>
                  </a:lnTo>
                  <a:lnTo>
                    <a:pt x="1435893" y="1390374"/>
                  </a:lnTo>
                  <a:lnTo>
                    <a:pt x="1424781" y="1405461"/>
                  </a:lnTo>
                  <a:lnTo>
                    <a:pt x="1413668" y="1420547"/>
                  </a:lnTo>
                  <a:lnTo>
                    <a:pt x="1403350" y="1435634"/>
                  </a:lnTo>
                  <a:lnTo>
                    <a:pt x="1394618" y="1452309"/>
                  </a:lnTo>
                  <a:lnTo>
                    <a:pt x="1385887" y="1468984"/>
                  </a:lnTo>
                  <a:lnTo>
                    <a:pt x="1378744" y="1485659"/>
                  </a:lnTo>
                  <a:lnTo>
                    <a:pt x="1371600" y="1503128"/>
                  </a:lnTo>
                  <a:lnTo>
                    <a:pt x="1365250" y="1520597"/>
                  </a:lnTo>
                  <a:lnTo>
                    <a:pt x="1359694" y="1539654"/>
                  </a:lnTo>
                  <a:lnTo>
                    <a:pt x="1355725" y="1557917"/>
                  </a:lnTo>
                  <a:lnTo>
                    <a:pt x="1352550" y="1576974"/>
                  </a:lnTo>
                  <a:lnTo>
                    <a:pt x="1350168" y="1596031"/>
                  </a:lnTo>
                  <a:lnTo>
                    <a:pt x="1348581" y="1615883"/>
                  </a:lnTo>
                  <a:lnTo>
                    <a:pt x="1348581" y="1635734"/>
                  </a:lnTo>
                  <a:lnTo>
                    <a:pt x="1348581" y="1654791"/>
                  </a:lnTo>
                  <a:lnTo>
                    <a:pt x="1350168" y="1674642"/>
                  </a:lnTo>
                  <a:lnTo>
                    <a:pt x="1352550" y="1694493"/>
                  </a:lnTo>
                  <a:lnTo>
                    <a:pt x="1355725" y="1712756"/>
                  </a:lnTo>
                  <a:lnTo>
                    <a:pt x="1359694" y="1731813"/>
                  </a:lnTo>
                  <a:lnTo>
                    <a:pt x="1365250" y="1749282"/>
                  </a:lnTo>
                  <a:lnTo>
                    <a:pt x="1371600" y="1768339"/>
                  </a:lnTo>
                  <a:lnTo>
                    <a:pt x="1378744" y="1785808"/>
                  </a:lnTo>
                  <a:lnTo>
                    <a:pt x="1385887" y="1802483"/>
                  </a:lnTo>
                  <a:lnTo>
                    <a:pt x="1394618" y="1819158"/>
                  </a:lnTo>
                  <a:lnTo>
                    <a:pt x="1403350" y="1835039"/>
                  </a:lnTo>
                  <a:lnTo>
                    <a:pt x="1413668" y="1850920"/>
                  </a:lnTo>
                  <a:lnTo>
                    <a:pt x="1424781" y="1866007"/>
                  </a:lnTo>
                  <a:lnTo>
                    <a:pt x="1435893" y="1880300"/>
                  </a:lnTo>
                  <a:lnTo>
                    <a:pt x="1447800" y="1894593"/>
                  </a:lnTo>
                  <a:lnTo>
                    <a:pt x="1460500" y="1908091"/>
                  </a:lnTo>
                  <a:lnTo>
                    <a:pt x="1473993" y="1920002"/>
                  </a:lnTo>
                  <a:lnTo>
                    <a:pt x="1488281" y="1931913"/>
                  </a:lnTo>
                  <a:lnTo>
                    <a:pt x="1502568" y="1943823"/>
                  </a:lnTo>
                  <a:lnTo>
                    <a:pt x="1517650" y="1954940"/>
                  </a:lnTo>
                  <a:lnTo>
                    <a:pt x="1533525" y="1964469"/>
                  </a:lnTo>
                  <a:lnTo>
                    <a:pt x="1549400" y="1973997"/>
                  </a:lnTo>
                  <a:lnTo>
                    <a:pt x="1566068" y="1982732"/>
                  </a:lnTo>
                  <a:lnTo>
                    <a:pt x="1582737" y="1989878"/>
                  </a:lnTo>
                  <a:lnTo>
                    <a:pt x="1600200" y="1996230"/>
                  </a:lnTo>
                  <a:lnTo>
                    <a:pt x="1618456" y="2003377"/>
                  </a:lnTo>
                  <a:lnTo>
                    <a:pt x="1636712" y="2008141"/>
                  </a:lnTo>
                  <a:lnTo>
                    <a:pt x="1655762" y="2012111"/>
                  </a:lnTo>
                  <a:lnTo>
                    <a:pt x="1674018" y="2016081"/>
                  </a:lnTo>
                  <a:lnTo>
                    <a:pt x="1693068" y="2018464"/>
                  </a:lnTo>
                  <a:lnTo>
                    <a:pt x="1713706" y="2020052"/>
                  </a:lnTo>
                  <a:lnTo>
                    <a:pt x="1732756" y="2020052"/>
                  </a:lnTo>
                  <a:lnTo>
                    <a:pt x="1752600" y="2020052"/>
                  </a:lnTo>
                  <a:lnTo>
                    <a:pt x="1771650" y="2018464"/>
                  </a:lnTo>
                  <a:lnTo>
                    <a:pt x="1791493" y="2016081"/>
                  </a:lnTo>
                  <a:lnTo>
                    <a:pt x="1810543" y="2012111"/>
                  </a:lnTo>
                  <a:lnTo>
                    <a:pt x="1828800" y="2008141"/>
                  </a:lnTo>
                  <a:lnTo>
                    <a:pt x="1847056" y="2003377"/>
                  </a:lnTo>
                  <a:lnTo>
                    <a:pt x="1864518" y="1996230"/>
                  </a:lnTo>
                  <a:lnTo>
                    <a:pt x="1882775" y="1989878"/>
                  </a:lnTo>
                  <a:lnTo>
                    <a:pt x="1899443" y="1982732"/>
                  </a:lnTo>
                  <a:lnTo>
                    <a:pt x="1916112" y="1973997"/>
                  </a:lnTo>
                  <a:lnTo>
                    <a:pt x="1931987" y="1964469"/>
                  </a:lnTo>
                  <a:lnTo>
                    <a:pt x="1947862" y="1954940"/>
                  </a:lnTo>
                  <a:lnTo>
                    <a:pt x="1962943" y="1943823"/>
                  </a:lnTo>
                  <a:lnTo>
                    <a:pt x="1978024" y="1931913"/>
                  </a:lnTo>
                  <a:lnTo>
                    <a:pt x="1991518" y="1920002"/>
                  </a:lnTo>
                  <a:lnTo>
                    <a:pt x="2005012" y="1908091"/>
                  </a:lnTo>
                  <a:lnTo>
                    <a:pt x="2016918" y="1894593"/>
                  </a:lnTo>
                  <a:lnTo>
                    <a:pt x="2029618" y="1880300"/>
                  </a:lnTo>
                  <a:lnTo>
                    <a:pt x="2040731" y="1866007"/>
                  </a:lnTo>
                  <a:lnTo>
                    <a:pt x="2051843" y="1850920"/>
                  </a:lnTo>
                  <a:lnTo>
                    <a:pt x="2061368" y="1835039"/>
                  </a:lnTo>
                  <a:lnTo>
                    <a:pt x="2070893" y="1819158"/>
                  </a:lnTo>
                  <a:lnTo>
                    <a:pt x="2079624" y="1802483"/>
                  </a:lnTo>
                  <a:lnTo>
                    <a:pt x="2087562" y="1785808"/>
                  </a:lnTo>
                  <a:lnTo>
                    <a:pt x="2094706" y="1768339"/>
                  </a:lnTo>
                  <a:lnTo>
                    <a:pt x="2100262" y="1749282"/>
                  </a:lnTo>
                  <a:lnTo>
                    <a:pt x="2105024" y="1731813"/>
                  </a:lnTo>
                  <a:lnTo>
                    <a:pt x="2109787" y="1712756"/>
                  </a:lnTo>
                  <a:lnTo>
                    <a:pt x="2112962" y="1694493"/>
                  </a:lnTo>
                  <a:lnTo>
                    <a:pt x="2115343" y="1674642"/>
                  </a:lnTo>
                  <a:lnTo>
                    <a:pt x="2116931" y="1654791"/>
                  </a:lnTo>
                  <a:lnTo>
                    <a:pt x="2117724" y="1635734"/>
                  </a:lnTo>
                  <a:lnTo>
                    <a:pt x="2116931" y="1615883"/>
                  </a:lnTo>
                  <a:lnTo>
                    <a:pt x="2115343" y="1596031"/>
                  </a:lnTo>
                  <a:lnTo>
                    <a:pt x="2112962" y="1576974"/>
                  </a:lnTo>
                  <a:lnTo>
                    <a:pt x="2109787" y="1557917"/>
                  </a:lnTo>
                  <a:lnTo>
                    <a:pt x="2105024" y="1539654"/>
                  </a:lnTo>
                  <a:lnTo>
                    <a:pt x="2100262" y="1520597"/>
                  </a:lnTo>
                  <a:lnTo>
                    <a:pt x="2094706" y="1503128"/>
                  </a:lnTo>
                  <a:lnTo>
                    <a:pt x="2087562" y="1485659"/>
                  </a:lnTo>
                  <a:lnTo>
                    <a:pt x="2079624" y="1468984"/>
                  </a:lnTo>
                  <a:lnTo>
                    <a:pt x="2070893" y="1452309"/>
                  </a:lnTo>
                  <a:lnTo>
                    <a:pt x="2061368" y="1435634"/>
                  </a:lnTo>
                  <a:lnTo>
                    <a:pt x="2051843" y="1420547"/>
                  </a:lnTo>
                  <a:lnTo>
                    <a:pt x="2040731" y="1405461"/>
                  </a:lnTo>
                  <a:lnTo>
                    <a:pt x="2029618" y="1390374"/>
                  </a:lnTo>
                  <a:lnTo>
                    <a:pt x="2016918" y="1376875"/>
                  </a:lnTo>
                  <a:lnTo>
                    <a:pt x="2005012" y="1363376"/>
                  </a:lnTo>
                  <a:lnTo>
                    <a:pt x="1991518" y="1350671"/>
                  </a:lnTo>
                  <a:lnTo>
                    <a:pt x="1978024" y="1337967"/>
                  </a:lnTo>
                  <a:lnTo>
                    <a:pt x="1962943" y="1327644"/>
                  </a:lnTo>
                  <a:lnTo>
                    <a:pt x="1947862" y="1316527"/>
                  </a:lnTo>
                  <a:lnTo>
                    <a:pt x="1931987" y="1306205"/>
                  </a:lnTo>
                  <a:lnTo>
                    <a:pt x="1916112" y="1297470"/>
                  </a:lnTo>
                  <a:lnTo>
                    <a:pt x="1899443" y="1288736"/>
                  </a:lnTo>
                  <a:lnTo>
                    <a:pt x="1882775" y="1280795"/>
                  </a:lnTo>
                  <a:lnTo>
                    <a:pt x="1864518" y="1273649"/>
                  </a:lnTo>
                  <a:lnTo>
                    <a:pt x="1847056" y="1268091"/>
                  </a:lnTo>
                  <a:lnTo>
                    <a:pt x="1828800" y="1262532"/>
                  </a:lnTo>
                  <a:lnTo>
                    <a:pt x="1810543" y="1258562"/>
                  </a:lnTo>
                  <a:lnTo>
                    <a:pt x="1791493" y="1255386"/>
                  </a:lnTo>
                  <a:lnTo>
                    <a:pt x="1771650" y="1253004"/>
                  </a:lnTo>
                  <a:lnTo>
                    <a:pt x="1752600" y="1251416"/>
                  </a:lnTo>
                  <a:lnTo>
                    <a:pt x="1732756" y="1250622"/>
                  </a:lnTo>
                  <a:close/>
                  <a:moveTo>
                    <a:pt x="523875" y="1250622"/>
                  </a:moveTo>
                  <a:lnTo>
                    <a:pt x="503237" y="1251416"/>
                  </a:lnTo>
                  <a:lnTo>
                    <a:pt x="484187" y="1253004"/>
                  </a:lnTo>
                  <a:lnTo>
                    <a:pt x="465137" y="1255386"/>
                  </a:lnTo>
                  <a:lnTo>
                    <a:pt x="446087" y="1258562"/>
                  </a:lnTo>
                  <a:lnTo>
                    <a:pt x="427037" y="1262532"/>
                  </a:lnTo>
                  <a:lnTo>
                    <a:pt x="408781" y="1268091"/>
                  </a:lnTo>
                  <a:lnTo>
                    <a:pt x="391319" y="1273649"/>
                  </a:lnTo>
                  <a:lnTo>
                    <a:pt x="373856" y="1280795"/>
                  </a:lnTo>
                  <a:lnTo>
                    <a:pt x="356394" y="1288736"/>
                  </a:lnTo>
                  <a:lnTo>
                    <a:pt x="340519" y="1297470"/>
                  </a:lnTo>
                  <a:lnTo>
                    <a:pt x="323850" y="1306205"/>
                  </a:lnTo>
                  <a:lnTo>
                    <a:pt x="308769" y="1316527"/>
                  </a:lnTo>
                  <a:lnTo>
                    <a:pt x="293687" y="1327644"/>
                  </a:lnTo>
                  <a:lnTo>
                    <a:pt x="278606" y="1337967"/>
                  </a:lnTo>
                  <a:lnTo>
                    <a:pt x="265112" y="1350671"/>
                  </a:lnTo>
                  <a:lnTo>
                    <a:pt x="251619" y="1363376"/>
                  </a:lnTo>
                  <a:lnTo>
                    <a:pt x="238125" y="1376875"/>
                  </a:lnTo>
                  <a:lnTo>
                    <a:pt x="226219" y="1390374"/>
                  </a:lnTo>
                  <a:lnTo>
                    <a:pt x="214312" y="1405461"/>
                  </a:lnTo>
                  <a:lnTo>
                    <a:pt x="204787" y="1420547"/>
                  </a:lnTo>
                  <a:lnTo>
                    <a:pt x="194469" y="1435634"/>
                  </a:lnTo>
                  <a:lnTo>
                    <a:pt x="184944" y="1452309"/>
                  </a:lnTo>
                  <a:lnTo>
                    <a:pt x="176212" y="1468984"/>
                  </a:lnTo>
                  <a:lnTo>
                    <a:pt x="168275" y="1485659"/>
                  </a:lnTo>
                  <a:lnTo>
                    <a:pt x="161925" y="1503128"/>
                  </a:lnTo>
                  <a:lnTo>
                    <a:pt x="156369" y="1520597"/>
                  </a:lnTo>
                  <a:lnTo>
                    <a:pt x="150812" y="1539654"/>
                  </a:lnTo>
                  <a:lnTo>
                    <a:pt x="146050" y="1557917"/>
                  </a:lnTo>
                  <a:lnTo>
                    <a:pt x="142875" y="1576974"/>
                  </a:lnTo>
                  <a:lnTo>
                    <a:pt x="141287" y="1596031"/>
                  </a:lnTo>
                  <a:lnTo>
                    <a:pt x="138906" y="1615883"/>
                  </a:lnTo>
                  <a:lnTo>
                    <a:pt x="138112" y="1635734"/>
                  </a:lnTo>
                  <a:lnTo>
                    <a:pt x="138906" y="1654791"/>
                  </a:lnTo>
                  <a:lnTo>
                    <a:pt x="141287" y="1674642"/>
                  </a:lnTo>
                  <a:lnTo>
                    <a:pt x="142875" y="1694493"/>
                  </a:lnTo>
                  <a:lnTo>
                    <a:pt x="146050" y="1712756"/>
                  </a:lnTo>
                  <a:lnTo>
                    <a:pt x="150812" y="1731813"/>
                  </a:lnTo>
                  <a:lnTo>
                    <a:pt x="156369" y="1749282"/>
                  </a:lnTo>
                  <a:lnTo>
                    <a:pt x="161925" y="1768339"/>
                  </a:lnTo>
                  <a:lnTo>
                    <a:pt x="168275" y="1785808"/>
                  </a:lnTo>
                  <a:lnTo>
                    <a:pt x="176212" y="1802483"/>
                  </a:lnTo>
                  <a:lnTo>
                    <a:pt x="184944" y="1819158"/>
                  </a:lnTo>
                  <a:lnTo>
                    <a:pt x="194469" y="1835039"/>
                  </a:lnTo>
                  <a:lnTo>
                    <a:pt x="204787" y="1850920"/>
                  </a:lnTo>
                  <a:lnTo>
                    <a:pt x="214312" y="1866007"/>
                  </a:lnTo>
                  <a:lnTo>
                    <a:pt x="226219" y="1880300"/>
                  </a:lnTo>
                  <a:lnTo>
                    <a:pt x="238125" y="1894593"/>
                  </a:lnTo>
                  <a:lnTo>
                    <a:pt x="251619" y="1908091"/>
                  </a:lnTo>
                  <a:lnTo>
                    <a:pt x="265112" y="1920002"/>
                  </a:lnTo>
                  <a:lnTo>
                    <a:pt x="278606" y="1931913"/>
                  </a:lnTo>
                  <a:lnTo>
                    <a:pt x="293687" y="1943823"/>
                  </a:lnTo>
                  <a:lnTo>
                    <a:pt x="308769" y="1954940"/>
                  </a:lnTo>
                  <a:lnTo>
                    <a:pt x="323850" y="1964469"/>
                  </a:lnTo>
                  <a:lnTo>
                    <a:pt x="340519" y="1973997"/>
                  </a:lnTo>
                  <a:lnTo>
                    <a:pt x="356394" y="1982732"/>
                  </a:lnTo>
                  <a:lnTo>
                    <a:pt x="373856" y="1989878"/>
                  </a:lnTo>
                  <a:lnTo>
                    <a:pt x="391319" y="1996230"/>
                  </a:lnTo>
                  <a:lnTo>
                    <a:pt x="408781" y="2003377"/>
                  </a:lnTo>
                  <a:lnTo>
                    <a:pt x="427037" y="2008141"/>
                  </a:lnTo>
                  <a:lnTo>
                    <a:pt x="446087" y="2012111"/>
                  </a:lnTo>
                  <a:lnTo>
                    <a:pt x="465137" y="2016081"/>
                  </a:lnTo>
                  <a:lnTo>
                    <a:pt x="484187" y="2018464"/>
                  </a:lnTo>
                  <a:lnTo>
                    <a:pt x="503237" y="2020052"/>
                  </a:lnTo>
                  <a:lnTo>
                    <a:pt x="523875" y="2020052"/>
                  </a:lnTo>
                  <a:lnTo>
                    <a:pt x="542925" y="2020052"/>
                  </a:lnTo>
                  <a:lnTo>
                    <a:pt x="562769" y="2018464"/>
                  </a:lnTo>
                  <a:lnTo>
                    <a:pt x="581819" y="2016081"/>
                  </a:lnTo>
                  <a:lnTo>
                    <a:pt x="600869" y="2012111"/>
                  </a:lnTo>
                  <a:lnTo>
                    <a:pt x="619125" y="2008141"/>
                  </a:lnTo>
                  <a:lnTo>
                    <a:pt x="637381" y="2003377"/>
                  </a:lnTo>
                  <a:lnTo>
                    <a:pt x="655637" y="1996230"/>
                  </a:lnTo>
                  <a:lnTo>
                    <a:pt x="672306" y="1989878"/>
                  </a:lnTo>
                  <a:lnTo>
                    <a:pt x="690562" y="1982732"/>
                  </a:lnTo>
                  <a:lnTo>
                    <a:pt x="707231" y="1973997"/>
                  </a:lnTo>
                  <a:lnTo>
                    <a:pt x="723106" y="1964469"/>
                  </a:lnTo>
                  <a:lnTo>
                    <a:pt x="738187" y="1954940"/>
                  </a:lnTo>
                  <a:lnTo>
                    <a:pt x="753269" y="1943823"/>
                  </a:lnTo>
                  <a:lnTo>
                    <a:pt x="768350" y="1931913"/>
                  </a:lnTo>
                  <a:lnTo>
                    <a:pt x="782637" y="1920002"/>
                  </a:lnTo>
                  <a:lnTo>
                    <a:pt x="794544" y="1908091"/>
                  </a:lnTo>
                  <a:lnTo>
                    <a:pt x="808037" y="1894593"/>
                  </a:lnTo>
                  <a:lnTo>
                    <a:pt x="819944" y="1880300"/>
                  </a:lnTo>
                  <a:lnTo>
                    <a:pt x="831850" y="1866007"/>
                  </a:lnTo>
                  <a:lnTo>
                    <a:pt x="842962" y="1850920"/>
                  </a:lnTo>
                  <a:lnTo>
                    <a:pt x="852487" y="1835039"/>
                  </a:lnTo>
                  <a:lnTo>
                    <a:pt x="862012" y="1819158"/>
                  </a:lnTo>
                  <a:lnTo>
                    <a:pt x="869950" y="1802483"/>
                  </a:lnTo>
                  <a:lnTo>
                    <a:pt x="877887" y="1785808"/>
                  </a:lnTo>
                  <a:lnTo>
                    <a:pt x="884237" y="1768339"/>
                  </a:lnTo>
                  <a:lnTo>
                    <a:pt x="890587" y="1749282"/>
                  </a:lnTo>
                  <a:lnTo>
                    <a:pt x="896144" y="1731813"/>
                  </a:lnTo>
                  <a:lnTo>
                    <a:pt x="900112" y="1712756"/>
                  </a:lnTo>
                  <a:lnTo>
                    <a:pt x="904081" y="1694493"/>
                  </a:lnTo>
                  <a:lnTo>
                    <a:pt x="906462" y="1674642"/>
                  </a:lnTo>
                  <a:lnTo>
                    <a:pt x="907256" y="1654791"/>
                  </a:lnTo>
                  <a:lnTo>
                    <a:pt x="908050" y="1635734"/>
                  </a:lnTo>
                  <a:lnTo>
                    <a:pt x="907256" y="1615883"/>
                  </a:lnTo>
                  <a:lnTo>
                    <a:pt x="906462" y="1596031"/>
                  </a:lnTo>
                  <a:lnTo>
                    <a:pt x="904081" y="1576974"/>
                  </a:lnTo>
                  <a:lnTo>
                    <a:pt x="900112" y="1557917"/>
                  </a:lnTo>
                  <a:lnTo>
                    <a:pt x="896144" y="1539654"/>
                  </a:lnTo>
                  <a:lnTo>
                    <a:pt x="890587" y="1520597"/>
                  </a:lnTo>
                  <a:lnTo>
                    <a:pt x="884237" y="1503128"/>
                  </a:lnTo>
                  <a:lnTo>
                    <a:pt x="877887" y="1485659"/>
                  </a:lnTo>
                  <a:lnTo>
                    <a:pt x="869950" y="1468984"/>
                  </a:lnTo>
                  <a:lnTo>
                    <a:pt x="862012" y="1452309"/>
                  </a:lnTo>
                  <a:lnTo>
                    <a:pt x="852487" y="1435634"/>
                  </a:lnTo>
                  <a:lnTo>
                    <a:pt x="842962" y="1420547"/>
                  </a:lnTo>
                  <a:lnTo>
                    <a:pt x="831850" y="1405461"/>
                  </a:lnTo>
                  <a:lnTo>
                    <a:pt x="819944" y="1390374"/>
                  </a:lnTo>
                  <a:lnTo>
                    <a:pt x="808037" y="1376875"/>
                  </a:lnTo>
                  <a:lnTo>
                    <a:pt x="794544" y="1363376"/>
                  </a:lnTo>
                  <a:lnTo>
                    <a:pt x="782637" y="1350671"/>
                  </a:lnTo>
                  <a:lnTo>
                    <a:pt x="768350" y="1337967"/>
                  </a:lnTo>
                  <a:lnTo>
                    <a:pt x="753269" y="1327644"/>
                  </a:lnTo>
                  <a:lnTo>
                    <a:pt x="738187" y="1316527"/>
                  </a:lnTo>
                  <a:lnTo>
                    <a:pt x="723106" y="1306205"/>
                  </a:lnTo>
                  <a:lnTo>
                    <a:pt x="707231" y="1297470"/>
                  </a:lnTo>
                  <a:lnTo>
                    <a:pt x="690562" y="1288736"/>
                  </a:lnTo>
                  <a:lnTo>
                    <a:pt x="672306" y="1280795"/>
                  </a:lnTo>
                  <a:lnTo>
                    <a:pt x="655637" y="1273649"/>
                  </a:lnTo>
                  <a:lnTo>
                    <a:pt x="637381" y="1268091"/>
                  </a:lnTo>
                  <a:lnTo>
                    <a:pt x="619125" y="1262532"/>
                  </a:lnTo>
                  <a:lnTo>
                    <a:pt x="600869" y="1258562"/>
                  </a:lnTo>
                  <a:lnTo>
                    <a:pt x="581819" y="1255386"/>
                  </a:lnTo>
                  <a:lnTo>
                    <a:pt x="562769" y="1253004"/>
                  </a:lnTo>
                  <a:lnTo>
                    <a:pt x="542925" y="1251416"/>
                  </a:lnTo>
                  <a:lnTo>
                    <a:pt x="523875" y="1250622"/>
                  </a:lnTo>
                  <a:close/>
                  <a:moveTo>
                    <a:pt x="601662" y="0"/>
                  </a:moveTo>
                  <a:lnTo>
                    <a:pt x="812800" y="0"/>
                  </a:lnTo>
                  <a:lnTo>
                    <a:pt x="821531" y="794"/>
                  </a:lnTo>
                  <a:lnTo>
                    <a:pt x="831056" y="1588"/>
                  </a:lnTo>
                  <a:lnTo>
                    <a:pt x="839787" y="3970"/>
                  </a:lnTo>
                  <a:lnTo>
                    <a:pt x="848519" y="7146"/>
                  </a:lnTo>
                  <a:lnTo>
                    <a:pt x="856456" y="11911"/>
                  </a:lnTo>
                  <a:lnTo>
                    <a:pt x="864394" y="15881"/>
                  </a:lnTo>
                  <a:lnTo>
                    <a:pt x="871537" y="21439"/>
                  </a:lnTo>
                  <a:lnTo>
                    <a:pt x="878681" y="27792"/>
                  </a:lnTo>
                  <a:lnTo>
                    <a:pt x="884237" y="34144"/>
                  </a:lnTo>
                  <a:lnTo>
                    <a:pt x="890587" y="41290"/>
                  </a:lnTo>
                  <a:lnTo>
                    <a:pt x="894556" y="49231"/>
                  </a:lnTo>
                  <a:lnTo>
                    <a:pt x="898525" y="57171"/>
                  </a:lnTo>
                  <a:lnTo>
                    <a:pt x="901700" y="65906"/>
                  </a:lnTo>
                  <a:lnTo>
                    <a:pt x="904081" y="74640"/>
                  </a:lnTo>
                  <a:lnTo>
                    <a:pt x="905669" y="83375"/>
                  </a:lnTo>
                  <a:lnTo>
                    <a:pt x="906462" y="93697"/>
                  </a:lnTo>
                  <a:lnTo>
                    <a:pt x="902494" y="160397"/>
                  </a:lnTo>
                  <a:lnTo>
                    <a:pt x="914400" y="162779"/>
                  </a:lnTo>
                  <a:lnTo>
                    <a:pt x="926306" y="165162"/>
                  </a:lnTo>
                  <a:lnTo>
                    <a:pt x="938212" y="169132"/>
                  </a:lnTo>
                  <a:lnTo>
                    <a:pt x="948531" y="173896"/>
                  </a:lnTo>
                  <a:lnTo>
                    <a:pt x="958850" y="180248"/>
                  </a:lnTo>
                  <a:lnTo>
                    <a:pt x="969169" y="185807"/>
                  </a:lnTo>
                  <a:lnTo>
                    <a:pt x="977106" y="193747"/>
                  </a:lnTo>
                  <a:lnTo>
                    <a:pt x="985837" y="201688"/>
                  </a:lnTo>
                  <a:lnTo>
                    <a:pt x="992981" y="211216"/>
                  </a:lnTo>
                  <a:lnTo>
                    <a:pt x="1000125" y="219951"/>
                  </a:lnTo>
                  <a:lnTo>
                    <a:pt x="1005681" y="230273"/>
                  </a:lnTo>
                  <a:lnTo>
                    <a:pt x="1011237" y="241390"/>
                  </a:lnTo>
                  <a:lnTo>
                    <a:pt x="1015206" y="252507"/>
                  </a:lnTo>
                  <a:lnTo>
                    <a:pt x="1017587" y="264417"/>
                  </a:lnTo>
                  <a:lnTo>
                    <a:pt x="1019175" y="276328"/>
                  </a:lnTo>
                  <a:lnTo>
                    <a:pt x="1019968" y="289033"/>
                  </a:lnTo>
                  <a:lnTo>
                    <a:pt x="1019968" y="407345"/>
                  </a:lnTo>
                  <a:lnTo>
                    <a:pt x="1235868" y="407345"/>
                  </a:lnTo>
                  <a:lnTo>
                    <a:pt x="1235868" y="289033"/>
                  </a:lnTo>
                  <a:lnTo>
                    <a:pt x="1236662" y="276328"/>
                  </a:lnTo>
                  <a:lnTo>
                    <a:pt x="1238250" y="264417"/>
                  </a:lnTo>
                  <a:lnTo>
                    <a:pt x="1241425" y="252507"/>
                  </a:lnTo>
                  <a:lnTo>
                    <a:pt x="1245394" y="241390"/>
                  </a:lnTo>
                  <a:lnTo>
                    <a:pt x="1249362" y="230273"/>
                  </a:lnTo>
                  <a:lnTo>
                    <a:pt x="1255712" y="219951"/>
                  </a:lnTo>
                  <a:lnTo>
                    <a:pt x="1262062" y="211216"/>
                  </a:lnTo>
                  <a:lnTo>
                    <a:pt x="1269206" y="201688"/>
                  </a:lnTo>
                  <a:lnTo>
                    <a:pt x="1277937" y="193747"/>
                  </a:lnTo>
                  <a:lnTo>
                    <a:pt x="1287462" y="185807"/>
                  </a:lnTo>
                  <a:lnTo>
                    <a:pt x="1296987" y="180248"/>
                  </a:lnTo>
                  <a:lnTo>
                    <a:pt x="1307306" y="173896"/>
                  </a:lnTo>
                  <a:lnTo>
                    <a:pt x="1318418" y="169132"/>
                  </a:lnTo>
                  <a:lnTo>
                    <a:pt x="1328737" y="165162"/>
                  </a:lnTo>
                  <a:lnTo>
                    <a:pt x="1340644" y="162779"/>
                  </a:lnTo>
                  <a:lnTo>
                    <a:pt x="1353344" y="160397"/>
                  </a:lnTo>
                  <a:lnTo>
                    <a:pt x="1350168" y="93697"/>
                  </a:lnTo>
                  <a:lnTo>
                    <a:pt x="1350962" y="83375"/>
                  </a:lnTo>
                  <a:lnTo>
                    <a:pt x="1351756" y="74640"/>
                  </a:lnTo>
                  <a:lnTo>
                    <a:pt x="1354137" y="65906"/>
                  </a:lnTo>
                  <a:lnTo>
                    <a:pt x="1357312" y="57171"/>
                  </a:lnTo>
                  <a:lnTo>
                    <a:pt x="1362075" y="49231"/>
                  </a:lnTo>
                  <a:lnTo>
                    <a:pt x="1366044" y="41290"/>
                  </a:lnTo>
                  <a:lnTo>
                    <a:pt x="1371600" y="34144"/>
                  </a:lnTo>
                  <a:lnTo>
                    <a:pt x="1377950" y="27792"/>
                  </a:lnTo>
                  <a:lnTo>
                    <a:pt x="1384300" y="21439"/>
                  </a:lnTo>
                  <a:lnTo>
                    <a:pt x="1390650" y="15881"/>
                  </a:lnTo>
                  <a:lnTo>
                    <a:pt x="1399381" y="11911"/>
                  </a:lnTo>
                  <a:lnTo>
                    <a:pt x="1406525" y="7146"/>
                  </a:lnTo>
                  <a:lnTo>
                    <a:pt x="1416050" y="3970"/>
                  </a:lnTo>
                  <a:lnTo>
                    <a:pt x="1424781" y="1588"/>
                  </a:lnTo>
                  <a:lnTo>
                    <a:pt x="1434306" y="794"/>
                  </a:lnTo>
                  <a:lnTo>
                    <a:pt x="1443831" y="0"/>
                  </a:lnTo>
                  <a:lnTo>
                    <a:pt x="1654968" y="0"/>
                  </a:lnTo>
                  <a:lnTo>
                    <a:pt x="1664493" y="794"/>
                  </a:lnTo>
                  <a:lnTo>
                    <a:pt x="1674018" y="1588"/>
                  </a:lnTo>
                  <a:lnTo>
                    <a:pt x="1682750" y="3970"/>
                  </a:lnTo>
                  <a:lnTo>
                    <a:pt x="1691481" y="7146"/>
                  </a:lnTo>
                  <a:lnTo>
                    <a:pt x="1699418" y="11911"/>
                  </a:lnTo>
                  <a:lnTo>
                    <a:pt x="1707356" y="15881"/>
                  </a:lnTo>
                  <a:lnTo>
                    <a:pt x="1714500" y="21439"/>
                  </a:lnTo>
                  <a:lnTo>
                    <a:pt x="1720850" y="27792"/>
                  </a:lnTo>
                  <a:lnTo>
                    <a:pt x="1726406" y="34144"/>
                  </a:lnTo>
                  <a:lnTo>
                    <a:pt x="1732756" y="41290"/>
                  </a:lnTo>
                  <a:lnTo>
                    <a:pt x="1736725" y="49231"/>
                  </a:lnTo>
                  <a:lnTo>
                    <a:pt x="1740693" y="57171"/>
                  </a:lnTo>
                  <a:lnTo>
                    <a:pt x="1744662" y="65906"/>
                  </a:lnTo>
                  <a:lnTo>
                    <a:pt x="1747043" y="74640"/>
                  </a:lnTo>
                  <a:lnTo>
                    <a:pt x="1747837" y="83375"/>
                  </a:lnTo>
                  <a:lnTo>
                    <a:pt x="1748631" y="93697"/>
                  </a:lnTo>
                  <a:lnTo>
                    <a:pt x="1751806" y="159603"/>
                  </a:lnTo>
                  <a:lnTo>
                    <a:pt x="1769268" y="159603"/>
                  </a:lnTo>
                  <a:lnTo>
                    <a:pt x="1782762" y="159603"/>
                  </a:lnTo>
                  <a:lnTo>
                    <a:pt x="1795462" y="162779"/>
                  </a:lnTo>
                  <a:lnTo>
                    <a:pt x="1808162" y="165956"/>
                  </a:lnTo>
                  <a:lnTo>
                    <a:pt x="1820068" y="169926"/>
                  </a:lnTo>
                  <a:lnTo>
                    <a:pt x="1831181" y="174690"/>
                  </a:lnTo>
                  <a:lnTo>
                    <a:pt x="1842293" y="181836"/>
                  </a:lnTo>
                  <a:lnTo>
                    <a:pt x="1851818" y="188983"/>
                  </a:lnTo>
                  <a:lnTo>
                    <a:pt x="1860550" y="197717"/>
                  </a:lnTo>
                  <a:lnTo>
                    <a:pt x="1869281" y="206452"/>
                  </a:lnTo>
                  <a:lnTo>
                    <a:pt x="1876425" y="216774"/>
                  </a:lnTo>
                  <a:lnTo>
                    <a:pt x="1883568" y="227097"/>
                  </a:lnTo>
                  <a:lnTo>
                    <a:pt x="1888331" y="239008"/>
                  </a:lnTo>
                  <a:lnTo>
                    <a:pt x="1893093" y="250124"/>
                  </a:lnTo>
                  <a:lnTo>
                    <a:pt x="1896268" y="262829"/>
                  </a:lnTo>
                  <a:lnTo>
                    <a:pt x="1898650" y="275534"/>
                  </a:lnTo>
                  <a:lnTo>
                    <a:pt x="1899443" y="289033"/>
                  </a:lnTo>
                  <a:lnTo>
                    <a:pt x="1955800" y="485162"/>
                  </a:lnTo>
                  <a:lnTo>
                    <a:pt x="2015331" y="687643"/>
                  </a:lnTo>
                  <a:lnTo>
                    <a:pt x="2082006" y="921887"/>
                  </a:lnTo>
                  <a:lnTo>
                    <a:pt x="2116137" y="1042582"/>
                  </a:lnTo>
                  <a:lnTo>
                    <a:pt x="2147887" y="1160895"/>
                  </a:lnTo>
                  <a:lnTo>
                    <a:pt x="2178050" y="1272855"/>
                  </a:lnTo>
                  <a:lnTo>
                    <a:pt x="2205037" y="1375287"/>
                  </a:lnTo>
                  <a:lnTo>
                    <a:pt x="2227262" y="1465014"/>
                  </a:lnTo>
                  <a:lnTo>
                    <a:pt x="2235993" y="1503128"/>
                  </a:lnTo>
                  <a:lnTo>
                    <a:pt x="2243137" y="1536478"/>
                  </a:lnTo>
                  <a:lnTo>
                    <a:pt x="2249487" y="1565858"/>
                  </a:lnTo>
                  <a:lnTo>
                    <a:pt x="2252662" y="1589679"/>
                  </a:lnTo>
                  <a:lnTo>
                    <a:pt x="2255043" y="1606354"/>
                  </a:lnTo>
                  <a:lnTo>
                    <a:pt x="2255043" y="1612706"/>
                  </a:lnTo>
                  <a:lnTo>
                    <a:pt x="2254250" y="1618265"/>
                  </a:lnTo>
                  <a:lnTo>
                    <a:pt x="2255837" y="1653203"/>
                  </a:lnTo>
                  <a:lnTo>
                    <a:pt x="2255837" y="1666701"/>
                  </a:lnTo>
                  <a:lnTo>
                    <a:pt x="2255043" y="1675436"/>
                  </a:lnTo>
                  <a:lnTo>
                    <a:pt x="2252662" y="1700051"/>
                  </a:lnTo>
                  <a:lnTo>
                    <a:pt x="2249487" y="1723873"/>
                  </a:lnTo>
                  <a:lnTo>
                    <a:pt x="2243931" y="1746106"/>
                  </a:lnTo>
                  <a:lnTo>
                    <a:pt x="2238374" y="1769133"/>
                  </a:lnTo>
                  <a:lnTo>
                    <a:pt x="2230437" y="1791367"/>
                  </a:lnTo>
                  <a:lnTo>
                    <a:pt x="2222500" y="1812806"/>
                  </a:lnTo>
                  <a:lnTo>
                    <a:pt x="2212974" y="1835039"/>
                  </a:lnTo>
                  <a:lnTo>
                    <a:pt x="2202656" y="1855684"/>
                  </a:lnTo>
                  <a:lnTo>
                    <a:pt x="2190750" y="1876329"/>
                  </a:lnTo>
                  <a:lnTo>
                    <a:pt x="2178050" y="1896181"/>
                  </a:lnTo>
                  <a:lnTo>
                    <a:pt x="2163762" y="1914444"/>
                  </a:lnTo>
                  <a:lnTo>
                    <a:pt x="2149474" y="1933501"/>
                  </a:lnTo>
                  <a:lnTo>
                    <a:pt x="2134393" y="1950970"/>
                  </a:lnTo>
                  <a:lnTo>
                    <a:pt x="2117724" y="1969233"/>
                  </a:lnTo>
                  <a:lnTo>
                    <a:pt x="2101056" y="1985114"/>
                  </a:lnTo>
                  <a:lnTo>
                    <a:pt x="2082800" y="2000995"/>
                  </a:lnTo>
                  <a:lnTo>
                    <a:pt x="2064543" y="2016081"/>
                  </a:lnTo>
                  <a:lnTo>
                    <a:pt x="2044700" y="2030374"/>
                  </a:lnTo>
                  <a:lnTo>
                    <a:pt x="2025650" y="2044667"/>
                  </a:lnTo>
                  <a:lnTo>
                    <a:pt x="2005012" y="2056578"/>
                  </a:lnTo>
                  <a:lnTo>
                    <a:pt x="1983581" y="2068488"/>
                  </a:lnTo>
                  <a:lnTo>
                    <a:pt x="1962943" y="2079605"/>
                  </a:lnTo>
                  <a:lnTo>
                    <a:pt x="1939925" y="2089928"/>
                  </a:lnTo>
                  <a:lnTo>
                    <a:pt x="1918493" y="2098662"/>
                  </a:lnTo>
                  <a:lnTo>
                    <a:pt x="1894681" y="2106603"/>
                  </a:lnTo>
                  <a:lnTo>
                    <a:pt x="1872456" y="2113749"/>
                  </a:lnTo>
                  <a:lnTo>
                    <a:pt x="1848643" y="2119307"/>
                  </a:lnTo>
                  <a:lnTo>
                    <a:pt x="1825625" y="2124866"/>
                  </a:lnTo>
                  <a:lnTo>
                    <a:pt x="1801018" y="2128836"/>
                  </a:lnTo>
                  <a:lnTo>
                    <a:pt x="1777206" y="2131218"/>
                  </a:lnTo>
                  <a:lnTo>
                    <a:pt x="1752600" y="2132806"/>
                  </a:lnTo>
                  <a:lnTo>
                    <a:pt x="1728787" y="2133600"/>
                  </a:lnTo>
                  <a:lnTo>
                    <a:pt x="1703387" y="2132806"/>
                  </a:lnTo>
                  <a:lnTo>
                    <a:pt x="1678781" y="2131218"/>
                  </a:lnTo>
                  <a:lnTo>
                    <a:pt x="1654968" y="2128042"/>
                  </a:lnTo>
                  <a:lnTo>
                    <a:pt x="1630362" y="2124072"/>
                  </a:lnTo>
                  <a:lnTo>
                    <a:pt x="1607343" y="2118513"/>
                  </a:lnTo>
                  <a:lnTo>
                    <a:pt x="1584325" y="2112161"/>
                  </a:lnTo>
                  <a:lnTo>
                    <a:pt x="1562100" y="2105014"/>
                  </a:lnTo>
                  <a:lnTo>
                    <a:pt x="1539081" y="2096280"/>
                  </a:lnTo>
                  <a:lnTo>
                    <a:pt x="1517650" y="2086752"/>
                  </a:lnTo>
                  <a:lnTo>
                    <a:pt x="1496218" y="2076429"/>
                  </a:lnTo>
                  <a:lnTo>
                    <a:pt x="1476375" y="2064518"/>
                  </a:lnTo>
                  <a:lnTo>
                    <a:pt x="1456531" y="2051814"/>
                  </a:lnTo>
                  <a:lnTo>
                    <a:pt x="1438275" y="2038315"/>
                  </a:lnTo>
                  <a:lnTo>
                    <a:pt x="1419225" y="2024022"/>
                  </a:lnTo>
                  <a:lnTo>
                    <a:pt x="1400968" y="2008935"/>
                  </a:lnTo>
                  <a:lnTo>
                    <a:pt x="1384300" y="1993054"/>
                  </a:lnTo>
                  <a:lnTo>
                    <a:pt x="1368425" y="1976379"/>
                  </a:lnTo>
                  <a:lnTo>
                    <a:pt x="1352550" y="1959704"/>
                  </a:lnTo>
                  <a:lnTo>
                    <a:pt x="1338262" y="1941441"/>
                  </a:lnTo>
                  <a:lnTo>
                    <a:pt x="1323975" y="1922384"/>
                  </a:lnTo>
                  <a:lnTo>
                    <a:pt x="1311275" y="1902533"/>
                  </a:lnTo>
                  <a:lnTo>
                    <a:pt x="1299368" y="1882682"/>
                  </a:lnTo>
                  <a:lnTo>
                    <a:pt x="1288256" y="1862037"/>
                  </a:lnTo>
                  <a:lnTo>
                    <a:pt x="1277937" y="1840597"/>
                  </a:lnTo>
                  <a:lnTo>
                    <a:pt x="1269206" y="1819158"/>
                  </a:lnTo>
                  <a:lnTo>
                    <a:pt x="1261268" y="1796131"/>
                  </a:lnTo>
                  <a:lnTo>
                    <a:pt x="1254918" y="1773898"/>
                  </a:lnTo>
                  <a:lnTo>
                    <a:pt x="1248568" y="1750076"/>
                  </a:lnTo>
                  <a:lnTo>
                    <a:pt x="1243806" y="1727049"/>
                  </a:lnTo>
                  <a:lnTo>
                    <a:pt x="1240631" y="1702434"/>
                  </a:lnTo>
                  <a:lnTo>
                    <a:pt x="1237456" y="1677818"/>
                  </a:lnTo>
                  <a:lnTo>
                    <a:pt x="1235868" y="1653203"/>
                  </a:lnTo>
                  <a:lnTo>
                    <a:pt x="1235868" y="1647644"/>
                  </a:lnTo>
                  <a:lnTo>
                    <a:pt x="1235868" y="1004468"/>
                  </a:lnTo>
                  <a:lnTo>
                    <a:pt x="1019968" y="1004468"/>
                  </a:lnTo>
                  <a:lnTo>
                    <a:pt x="1019968" y="1647644"/>
                  </a:lnTo>
                  <a:lnTo>
                    <a:pt x="1019175" y="1653203"/>
                  </a:lnTo>
                  <a:lnTo>
                    <a:pt x="1018381" y="1677818"/>
                  </a:lnTo>
                  <a:lnTo>
                    <a:pt x="1016000" y="1702434"/>
                  </a:lnTo>
                  <a:lnTo>
                    <a:pt x="1012825" y="1727049"/>
                  </a:lnTo>
                  <a:lnTo>
                    <a:pt x="1007268" y="1750076"/>
                  </a:lnTo>
                  <a:lnTo>
                    <a:pt x="1001712" y="1773898"/>
                  </a:lnTo>
                  <a:lnTo>
                    <a:pt x="994568" y="1796131"/>
                  </a:lnTo>
                  <a:lnTo>
                    <a:pt x="986631" y="1819158"/>
                  </a:lnTo>
                  <a:lnTo>
                    <a:pt x="977106" y="1840597"/>
                  </a:lnTo>
                  <a:lnTo>
                    <a:pt x="967581" y="1862037"/>
                  </a:lnTo>
                  <a:lnTo>
                    <a:pt x="956469" y="1882682"/>
                  </a:lnTo>
                  <a:lnTo>
                    <a:pt x="944562" y="1902533"/>
                  </a:lnTo>
                  <a:lnTo>
                    <a:pt x="931862" y="1922384"/>
                  </a:lnTo>
                  <a:lnTo>
                    <a:pt x="917575" y="1941441"/>
                  </a:lnTo>
                  <a:lnTo>
                    <a:pt x="904081" y="1959704"/>
                  </a:lnTo>
                  <a:lnTo>
                    <a:pt x="887412" y="1976379"/>
                  </a:lnTo>
                  <a:lnTo>
                    <a:pt x="871537" y="1993054"/>
                  </a:lnTo>
                  <a:lnTo>
                    <a:pt x="854075" y="2008935"/>
                  </a:lnTo>
                  <a:lnTo>
                    <a:pt x="836612" y="2024022"/>
                  </a:lnTo>
                  <a:lnTo>
                    <a:pt x="818356" y="2038315"/>
                  </a:lnTo>
                  <a:lnTo>
                    <a:pt x="799306" y="2051814"/>
                  </a:lnTo>
                  <a:lnTo>
                    <a:pt x="779462" y="2064518"/>
                  </a:lnTo>
                  <a:lnTo>
                    <a:pt x="758825" y="2076429"/>
                  </a:lnTo>
                  <a:lnTo>
                    <a:pt x="738187" y="2086752"/>
                  </a:lnTo>
                  <a:lnTo>
                    <a:pt x="716756" y="2096280"/>
                  </a:lnTo>
                  <a:lnTo>
                    <a:pt x="694531" y="2105014"/>
                  </a:lnTo>
                  <a:lnTo>
                    <a:pt x="671512" y="2112161"/>
                  </a:lnTo>
                  <a:lnTo>
                    <a:pt x="649287" y="2118513"/>
                  </a:lnTo>
                  <a:lnTo>
                    <a:pt x="625475" y="2124072"/>
                  </a:lnTo>
                  <a:lnTo>
                    <a:pt x="601662" y="2128042"/>
                  </a:lnTo>
                  <a:lnTo>
                    <a:pt x="577056" y="2131218"/>
                  </a:lnTo>
                  <a:lnTo>
                    <a:pt x="553244" y="2132806"/>
                  </a:lnTo>
                  <a:lnTo>
                    <a:pt x="527844" y="2133600"/>
                  </a:lnTo>
                  <a:lnTo>
                    <a:pt x="503237" y="2132806"/>
                  </a:lnTo>
                  <a:lnTo>
                    <a:pt x="479425" y="2131218"/>
                  </a:lnTo>
                  <a:lnTo>
                    <a:pt x="454819" y="2128836"/>
                  </a:lnTo>
                  <a:lnTo>
                    <a:pt x="431006" y="2124866"/>
                  </a:lnTo>
                  <a:lnTo>
                    <a:pt x="407194" y="2119307"/>
                  </a:lnTo>
                  <a:lnTo>
                    <a:pt x="383381" y="2113749"/>
                  </a:lnTo>
                  <a:lnTo>
                    <a:pt x="360362" y="2106603"/>
                  </a:lnTo>
                  <a:lnTo>
                    <a:pt x="337344" y="2098662"/>
                  </a:lnTo>
                  <a:lnTo>
                    <a:pt x="315119" y="2089928"/>
                  </a:lnTo>
                  <a:lnTo>
                    <a:pt x="293687" y="2079605"/>
                  </a:lnTo>
                  <a:lnTo>
                    <a:pt x="272256" y="2068488"/>
                  </a:lnTo>
                  <a:lnTo>
                    <a:pt x="250825" y="2056578"/>
                  </a:lnTo>
                  <a:lnTo>
                    <a:pt x="230187" y="2044667"/>
                  </a:lnTo>
                  <a:lnTo>
                    <a:pt x="210344" y="2030374"/>
                  </a:lnTo>
                  <a:lnTo>
                    <a:pt x="191294" y="2016081"/>
                  </a:lnTo>
                  <a:lnTo>
                    <a:pt x="173037" y="2000995"/>
                  </a:lnTo>
                  <a:lnTo>
                    <a:pt x="154781" y="1985114"/>
                  </a:lnTo>
                  <a:lnTo>
                    <a:pt x="138112" y="1969233"/>
                  </a:lnTo>
                  <a:lnTo>
                    <a:pt x="121444" y="1950970"/>
                  </a:lnTo>
                  <a:lnTo>
                    <a:pt x="106362" y="1933501"/>
                  </a:lnTo>
                  <a:lnTo>
                    <a:pt x="91281" y="1914444"/>
                  </a:lnTo>
                  <a:lnTo>
                    <a:pt x="77787" y="1896181"/>
                  </a:lnTo>
                  <a:lnTo>
                    <a:pt x="65881" y="1876329"/>
                  </a:lnTo>
                  <a:lnTo>
                    <a:pt x="53975" y="1855684"/>
                  </a:lnTo>
                  <a:lnTo>
                    <a:pt x="42862" y="1835039"/>
                  </a:lnTo>
                  <a:lnTo>
                    <a:pt x="34131" y="1812806"/>
                  </a:lnTo>
                  <a:lnTo>
                    <a:pt x="25400" y="1791367"/>
                  </a:lnTo>
                  <a:lnTo>
                    <a:pt x="17462" y="1769133"/>
                  </a:lnTo>
                  <a:lnTo>
                    <a:pt x="11906" y="1746106"/>
                  </a:lnTo>
                  <a:lnTo>
                    <a:pt x="7144" y="1723873"/>
                  </a:lnTo>
                  <a:lnTo>
                    <a:pt x="3969" y="1700051"/>
                  </a:lnTo>
                  <a:lnTo>
                    <a:pt x="794" y="1675436"/>
                  </a:lnTo>
                  <a:lnTo>
                    <a:pt x="0" y="1666701"/>
                  </a:lnTo>
                  <a:lnTo>
                    <a:pt x="0" y="1653203"/>
                  </a:lnTo>
                  <a:lnTo>
                    <a:pt x="794" y="1618265"/>
                  </a:lnTo>
                  <a:lnTo>
                    <a:pt x="794" y="1612706"/>
                  </a:lnTo>
                  <a:lnTo>
                    <a:pt x="794" y="1606354"/>
                  </a:lnTo>
                  <a:lnTo>
                    <a:pt x="2381" y="1589679"/>
                  </a:lnTo>
                  <a:lnTo>
                    <a:pt x="7144" y="1565858"/>
                  </a:lnTo>
                  <a:lnTo>
                    <a:pt x="12700" y="1536478"/>
                  </a:lnTo>
                  <a:lnTo>
                    <a:pt x="20637" y="1503128"/>
                  </a:lnTo>
                  <a:lnTo>
                    <a:pt x="28575" y="1465014"/>
                  </a:lnTo>
                  <a:lnTo>
                    <a:pt x="51594" y="1375287"/>
                  </a:lnTo>
                  <a:lnTo>
                    <a:pt x="76994" y="1272855"/>
                  </a:lnTo>
                  <a:lnTo>
                    <a:pt x="107156" y="1160895"/>
                  </a:lnTo>
                  <a:lnTo>
                    <a:pt x="139700" y="1042582"/>
                  </a:lnTo>
                  <a:lnTo>
                    <a:pt x="173831" y="921887"/>
                  </a:lnTo>
                  <a:lnTo>
                    <a:pt x="240506" y="687643"/>
                  </a:lnTo>
                  <a:lnTo>
                    <a:pt x="299244" y="485162"/>
                  </a:lnTo>
                  <a:lnTo>
                    <a:pt x="357187" y="289033"/>
                  </a:lnTo>
                  <a:lnTo>
                    <a:pt x="357981" y="275534"/>
                  </a:lnTo>
                  <a:lnTo>
                    <a:pt x="359569" y="262829"/>
                  </a:lnTo>
                  <a:lnTo>
                    <a:pt x="362744" y="250124"/>
                  </a:lnTo>
                  <a:lnTo>
                    <a:pt x="366712" y="239008"/>
                  </a:lnTo>
                  <a:lnTo>
                    <a:pt x="373062" y="227097"/>
                  </a:lnTo>
                  <a:lnTo>
                    <a:pt x="379412" y="216774"/>
                  </a:lnTo>
                  <a:lnTo>
                    <a:pt x="386556" y="206452"/>
                  </a:lnTo>
                  <a:lnTo>
                    <a:pt x="394494" y="197717"/>
                  </a:lnTo>
                  <a:lnTo>
                    <a:pt x="404019" y="188983"/>
                  </a:lnTo>
                  <a:lnTo>
                    <a:pt x="413544" y="181836"/>
                  </a:lnTo>
                  <a:lnTo>
                    <a:pt x="424656" y="174690"/>
                  </a:lnTo>
                  <a:lnTo>
                    <a:pt x="436562" y="169926"/>
                  </a:lnTo>
                  <a:lnTo>
                    <a:pt x="448469" y="165956"/>
                  </a:lnTo>
                  <a:lnTo>
                    <a:pt x="461169" y="162779"/>
                  </a:lnTo>
                  <a:lnTo>
                    <a:pt x="473075" y="159603"/>
                  </a:lnTo>
                  <a:lnTo>
                    <a:pt x="486569" y="159603"/>
                  </a:lnTo>
                  <a:lnTo>
                    <a:pt x="504031" y="159603"/>
                  </a:lnTo>
                  <a:lnTo>
                    <a:pt x="508000" y="93697"/>
                  </a:lnTo>
                  <a:lnTo>
                    <a:pt x="508794" y="83375"/>
                  </a:lnTo>
                  <a:lnTo>
                    <a:pt x="509587" y="74640"/>
                  </a:lnTo>
                  <a:lnTo>
                    <a:pt x="511969" y="65906"/>
                  </a:lnTo>
                  <a:lnTo>
                    <a:pt x="515144" y="57171"/>
                  </a:lnTo>
                  <a:lnTo>
                    <a:pt x="518319" y="49231"/>
                  </a:lnTo>
                  <a:lnTo>
                    <a:pt x="523875" y="41290"/>
                  </a:lnTo>
                  <a:lnTo>
                    <a:pt x="528637" y="34144"/>
                  </a:lnTo>
                  <a:lnTo>
                    <a:pt x="534987" y="27792"/>
                  </a:lnTo>
                  <a:lnTo>
                    <a:pt x="542131" y="21439"/>
                  </a:lnTo>
                  <a:lnTo>
                    <a:pt x="548481" y="15881"/>
                  </a:lnTo>
                  <a:lnTo>
                    <a:pt x="556419" y="11911"/>
                  </a:lnTo>
                  <a:lnTo>
                    <a:pt x="564356" y="7146"/>
                  </a:lnTo>
                  <a:lnTo>
                    <a:pt x="573087" y="3970"/>
                  </a:lnTo>
                  <a:lnTo>
                    <a:pt x="581819" y="1588"/>
                  </a:lnTo>
                  <a:lnTo>
                    <a:pt x="591344" y="794"/>
                  </a:lnTo>
                  <a:lnTo>
                    <a:pt x="601662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1219140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1" name="KSO_Shape"/>
          <p:cNvSpPr>
            <a:spLocks/>
          </p:cNvSpPr>
          <p:nvPr/>
        </p:nvSpPr>
        <p:spPr bwMode="auto">
          <a:xfrm rot="19759446">
            <a:off x="4703832" y="4417320"/>
            <a:ext cx="1012397" cy="168565"/>
          </a:xfrm>
          <a:custGeom>
            <a:avLst/>
            <a:gdLst>
              <a:gd name="T0" fmla="*/ 914966 w 11382375"/>
              <a:gd name="T1" fmla="*/ 323847 h 13741400"/>
              <a:gd name="T2" fmla="*/ 1491317 w 11382375"/>
              <a:gd name="T3" fmla="*/ 900199 h 13741400"/>
              <a:gd name="T4" fmla="*/ 914966 w 11382375"/>
              <a:gd name="T5" fmla="*/ 1476342 h 13741400"/>
              <a:gd name="T6" fmla="*/ 862343 w 11382375"/>
              <a:gd name="T7" fmla="*/ 1422264 h 13741400"/>
              <a:gd name="T8" fmla="*/ 1383992 w 11382375"/>
              <a:gd name="T9" fmla="*/ 900199 h 13741400"/>
              <a:gd name="T10" fmla="*/ 862343 w 11382375"/>
              <a:gd name="T11" fmla="*/ 378549 h 13741400"/>
              <a:gd name="T12" fmla="*/ 81742 w 11382375"/>
              <a:gd name="T13" fmla="*/ 0 h 13741400"/>
              <a:gd name="T14" fmla="*/ 982772 w 11382375"/>
              <a:gd name="T15" fmla="*/ 900199 h 13741400"/>
              <a:gd name="T16" fmla="*/ 81742 w 11382375"/>
              <a:gd name="T17" fmla="*/ 1800397 h 13741400"/>
              <a:gd name="T18" fmla="*/ 0 w 11382375"/>
              <a:gd name="T19" fmla="*/ 1715951 h 13741400"/>
              <a:gd name="T20" fmla="*/ 815545 w 11382375"/>
              <a:gd name="T21" fmla="*/ 900199 h 13741400"/>
              <a:gd name="T22" fmla="*/ 0 w 11382375"/>
              <a:gd name="T23" fmla="*/ 85070 h 137414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382375" h="13741400">
                <a:moveTo>
                  <a:pt x="6983413" y="2471737"/>
                </a:moveTo>
                <a:lnTo>
                  <a:pt x="11382375" y="6870700"/>
                </a:lnTo>
                <a:lnTo>
                  <a:pt x="6983413" y="11268075"/>
                </a:lnTo>
                <a:lnTo>
                  <a:pt x="6581775" y="10855325"/>
                </a:lnTo>
                <a:lnTo>
                  <a:pt x="10563225" y="6870700"/>
                </a:lnTo>
                <a:lnTo>
                  <a:pt x="6581775" y="2889250"/>
                </a:lnTo>
                <a:lnTo>
                  <a:pt x="6983413" y="2471737"/>
                </a:lnTo>
                <a:close/>
                <a:moveTo>
                  <a:pt x="623888" y="0"/>
                </a:moveTo>
                <a:lnTo>
                  <a:pt x="7500938" y="6870700"/>
                </a:lnTo>
                <a:lnTo>
                  <a:pt x="623888" y="13741400"/>
                </a:lnTo>
                <a:lnTo>
                  <a:pt x="0" y="13096875"/>
                </a:lnTo>
                <a:lnTo>
                  <a:pt x="6224588" y="6870700"/>
                </a:lnTo>
                <a:lnTo>
                  <a:pt x="0" y="649288"/>
                </a:lnTo>
                <a:lnTo>
                  <a:pt x="62388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14" tIns="60957" rIns="121914" bIns="60957"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defTabSz="121914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2" name="KSO_Shape"/>
          <p:cNvSpPr>
            <a:spLocks/>
          </p:cNvSpPr>
          <p:nvPr/>
        </p:nvSpPr>
        <p:spPr bwMode="auto">
          <a:xfrm rot="19759446">
            <a:off x="4572820" y="2190539"/>
            <a:ext cx="1012397" cy="168565"/>
          </a:xfrm>
          <a:custGeom>
            <a:avLst/>
            <a:gdLst>
              <a:gd name="T0" fmla="*/ 914966 w 11382375"/>
              <a:gd name="T1" fmla="*/ 323847 h 13741400"/>
              <a:gd name="T2" fmla="*/ 1491317 w 11382375"/>
              <a:gd name="T3" fmla="*/ 900199 h 13741400"/>
              <a:gd name="T4" fmla="*/ 914966 w 11382375"/>
              <a:gd name="T5" fmla="*/ 1476342 h 13741400"/>
              <a:gd name="T6" fmla="*/ 862343 w 11382375"/>
              <a:gd name="T7" fmla="*/ 1422264 h 13741400"/>
              <a:gd name="T8" fmla="*/ 1383992 w 11382375"/>
              <a:gd name="T9" fmla="*/ 900199 h 13741400"/>
              <a:gd name="T10" fmla="*/ 862343 w 11382375"/>
              <a:gd name="T11" fmla="*/ 378549 h 13741400"/>
              <a:gd name="T12" fmla="*/ 81742 w 11382375"/>
              <a:gd name="T13" fmla="*/ 0 h 13741400"/>
              <a:gd name="T14" fmla="*/ 982772 w 11382375"/>
              <a:gd name="T15" fmla="*/ 900199 h 13741400"/>
              <a:gd name="T16" fmla="*/ 81742 w 11382375"/>
              <a:gd name="T17" fmla="*/ 1800397 h 13741400"/>
              <a:gd name="T18" fmla="*/ 0 w 11382375"/>
              <a:gd name="T19" fmla="*/ 1715951 h 13741400"/>
              <a:gd name="T20" fmla="*/ 815545 w 11382375"/>
              <a:gd name="T21" fmla="*/ 900199 h 13741400"/>
              <a:gd name="T22" fmla="*/ 0 w 11382375"/>
              <a:gd name="T23" fmla="*/ 85070 h 137414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382375" h="13741400">
                <a:moveTo>
                  <a:pt x="6983413" y="2471737"/>
                </a:moveTo>
                <a:lnTo>
                  <a:pt x="11382375" y="6870700"/>
                </a:lnTo>
                <a:lnTo>
                  <a:pt x="6983413" y="11268075"/>
                </a:lnTo>
                <a:lnTo>
                  <a:pt x="6581775" y="10855325"/>
                </a:lnTo>
                <a:lnTo>
                  <a:pt x="10563225" y="6870700"/>
                </a:lnTo>
                <a:lnTo>
                  <a:pt x="6581775" y="2889250"/>
                </a:lnTo>
                <a:lnTo>
                  <a:pt x="6983413" y="2471737"/>
                </a:lnTo>
                <a:close/>
                <a:moveTo>
                  <a:pt x="623888" y="0"/>
                </a:moveTo>
                <a:lnTo>
                  <a:pt x="7500938" y="6870700"/>
                </a:lnTo>
                <a:lnTo>
                  <a:pt x="623888" y="13741400"/>
                </a:lnTo>
                <a:lnTo>
                  <a:pt x="0" y="13096875"/>
                </a:lnTo>
                <a:lnTo>
                  <a:pt x="6224588" y="6870700"/>
                </a:lnTo>
                <a:lnTo>
                  <a:pt x="0" y="649288"/>
                </a:lnTo>
                <a:lnTo>
                  <a:pt x="62388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14" tIns="60957" rIns="121914" bIns="60957"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defTabSz="121914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3" name="KSO_Shape"/>
          <p:cNvSpPr>
            <a:spLocks/>
          </p:cNvSpPr>
          <p:nvPr/>
        </p:nvSpPr>
        <p:spPr bwMode="auto">
          <a:xfrm rot="12548409">
            <a:off x="6851096" y="2136148"/>
            <a:ext cx="1012397" cy="168565"/>
          </a:xfrm>
          <a:custGeom>
            <a:avLst/>
            <a:gdLst>
              <a:gd name="T0" fmla="*/ 914966 w 11382375"/>
              <a:gd name="T1" fmla="*/ 323847 h 13741400"/>
              <a:gd name="T2" fmla="*/ 1491317 w 11382375"/>
              <a:gd name="T3" fmla="*/ 900199 h 13741400"/>
              <a:gd name="T4" fmla="*/ 914966 w 11382375"/>
              <a:gd name="T5" fmla="*/ 1476342 h 13741400"/>
              <a:gd name="T6" fmla="*/ 862343 w 11382375"/>
              <a:gd name="T7" fmla="*/ 1422264 h 13741400"/>
              <a:gd name="T8" fmla="*/ 1383992 w 11382375"/>
              <a:gd name="T9" fmla="*/ 900199 h 13741400"/>
              <a:gd name="T10" fmla="*/ 862343 w 11382375"/>
              <a:gd name="T11" fmla="*/ 378549 h 13741400"/>
              <a:gd name="T12" fmla="*/ 81742 w 11382375"/>
              <a:gd name="T13" fmla="*/ 0 h 13741400"/>
              <a:gd name="T14" fmla="*/ 982772 w 11382375"/>
              <a:gd name="T15" fmla="*/ 900199 h 13741400"/>
              <a:gd name="T16" fmla="*/ 81742 w 11382375"/>
              <a:gd name="T17" fmla="*/ 1800397 h 13741400"/>
              <a:gd name="T18" fmla="*/ 0 w 11382375"/>
              <a:gd name="T19" fmla="*/ 1715951 h 13741400"/>
              <a:gd name="T20" fmla="*/ 815545 w 11382375"/>
              <a:gd name="T21" fmla="*/ 900199 h 13741400"/>
              <a:gd name="T22" fmla="*/ 0 w 11382375"/>
              <a:gd name="T23" fmla="*/ 85070 h 137414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382375" h="13741400">
                <a:moveTo>
                  <a:pt x="6983413" y="2471737"/>
                </a:moveTo>
                <a:lnTo>
                  <a:pt x="11382375" y="6870700"/>
                </a:lnTo>
                <a:lnTo>
                  <a:pt x="6983413" y="11268075"/>
                </a:lnTo>
                <a:lnTo>
                  <a:pt x="6581775" y="10855325"/>
                </a:lnTo>
                <a:lnTo>
                  <a:pt x="10563225" y="6870700"/>
                </a:lnTo>
                <a:lnTo>
                  <a:pt x="6581775" y="2889250"/>
                </a:lnTo>
                <a:lnTo>
                  <a:pt x="6983413" y="2471737"/>
                </a:lnTo>
                <a:close/>
                <a:moveTo>
                  <a:pt x="623888" y="0"/>
                </a:moveTo>
                <a:lnTo>
                  <a:pt x="7500938" y="6870700"/>
                </a:lnTo>
                <a:lnTo>
                  <a:pt x="623888" y="13741400"/>
                </a:lnTo>
                <a:lnTo>
                  <a:pt x="0" y="13096875"/>
                </a:lnTo>
                <a:lnTo>
                  <a:pt x="6224588" y="6870700"/>
                </a:lnTo>
                <a:lnTo>
                  <a:pt x="0" y="649288"/>
                </a:lnTo>
                <a:lnTo>
                  <a:pt x="62388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14" tIns="60957" rIns="121914" bIns="60957"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defTabSz="121914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4" name="KSO_Shape"/>
          <p:cNvSpPr>
            <a:spLocks/>
          </p:cNvSpPr>
          <p:nvPr/>
        </p:nvSpPr>
        <p:spPr bwMode="auto">
          <a:xfrm rot="12548409">
            <a:off x="6851096" y="4398571"/>
            <a:ext cx="1012397" cy="168565"/>
          </a:xfrm>
          <a:custGeom>
            <a:avLst/>
            <a:gdLst>
              <a:gd name="T0" fmla="*/ 914966 w 11382375"/>
              <a:gd name="T1" fmla="*/ 323847 h 13741400"/>
              <a:gd name="T2" fmla="*/ 1491317 w 11382375"/>
              <a:gd name="T3" fmla="*/ 900199 h 13741400"/>
              <a:gd name="T4" fmla="*/ 914966 w 11382375"/>
              <a:gd name="T5" fmla="*/ 1476342 h 13741400"/>
              <a:gd name="T6" fmla="*/ 862343 w 11382375"/>
              <a:gd name="T7" fmla="*/ 1422264 h 13741400"/>
              <a:gd name="T8" fmla="*/ 1383992 w 11382375"/>
              <a:gd name="T9" fmla="*/ 900199 h 13741400"/>
              <a:gd name="T10" fmla="*/ 862343 w 11382375"/>
              <a:gd name="T11" fmla="*/ 378549 h 13741400"/>
              <a:gd name="T12" fmla="*/ 81742 w 11382375"/>
              <a:gd name="T13" fmla="*/ 0 h 13741400"/>
              <a:gd name="T14" fmla="*/ 982772 w 11382375"/>
              <a:gd name="T15" fmla="*/ 900199 h 13741400"/>
              <a:gd name="T16" fmla="*/ 81742 w 11382375"/>
              <a:gd name="T17" fmla="*/ 1800397 h 13741400"/>
              <a:gd name="T18" fmla="*/ 0 w 11382375"/>
              <a:gd name="T19" fmla="*/ 1715951 h 13741400"/>
              <a:gd name="T20" fmla="*/ 815545 w 11382375"/>
              <a:gd name="T21" fmla="*/ 900199 h 13741400"/>
              <a:gd name="T22" fmla="*/ 0 w 11382375"/>
              <a:gd name="T23" fmla="*/ 85070 h 137414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382375" h="13741400">
                <a:moveTo>
                  <a:pt x="6983413" y="2471737"/>
                </a:moveTo>
                <a:lnTo>
                  <a:pt x="11382375" y="6870700"/>
                </a:lnTo>
                <a:lnTo>
                  <a:pt x="6983413" y="11268075"/>
                </a:lnTo>
                <a:lnTo>
                  <a:pt x="6581775" y="10855325"/>
                </a:lnTo>
                <a:lnTo>
                  <a:pt x="10563225" y="6870700"/>
                </a:lnTo>
                <a:lnTo>
                  <a:pt x="6581775" y="2889250"/>
                </a:lnTo>
                <a:lnTo>
                  <a:pt x="6983413" y="2471737"/>
                </a:lnTo>
                <a:close/>
                <a:moveTo>
                  <a:pt x="623888" y="0"/>
                </a:moveTo>
                <a:lnTo>
                  <a:pt x="7500938" y="6870700"/>
                </a:lnTo>
                <a:lnTo>
                  <a:pt x="623888" y="13741400"/>
                </a:lnTo>
                <a:lnTo>
                  <a:pt x="0" y="13096875"/>
                </a:lnTo>
                <a:lnTo>
                  <a:pt x="6224588" y="6870700"/>
                </a:lnTo>
                <a:lnTo>
                  <a:pt x="0" y="649288"/>
                </a:lnTo>
                <a:lnTo>
                  <a:pt x="62388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14" tIns="60957" rIns="121914" bIns="60957"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defTabSz="121914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6" name="标题 1"/>
          <p:cNvSpPr txBox="1">
            <a:spLocks/>
          </p:cNvSpPr>
          <p:nvPr/>
        </p:nvSpPr>
        <p:spPr bwMode="auto">
          <a:xfrm>
            <a:off x="548927" y="464281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en-US" altLang="zh-CN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9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rPr>
              <a:t>寸星光球机</a:t>
            </a:r>
            <a:endParaRPr lang="zh-CN" altLang="en-US" dirty="0">
              <a:solidFill>
                <a:srgbClr val="C00000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01014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>
            <a:spLocks/>
          </p:cNvSpPr>
          <p:nvPr/>
        </p:nvSpPr>
        <p:spPr bwMode="auto">
          <a:xfrm>
            <a:off x="458774" y="28397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rPr>
              <a:t>千里眼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17" y="1075764"/>
            <a:ext cx="10290571" cy="5782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239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335362" y="2372885"/>
            <a:ext cx="11084551" cy="3001265"/>
            <a:chOff x="219026" y="887884"/>
            <a:chExt cx="8313413" cy="225094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5252" y="887884"/>
              <a:ext cx="3987187" cy="2250949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26" y="915566"/>
              <a:ext cx="3963716" cy="2223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矩形 11"/>
            <p:cNvSpPr/>
            <p:nvPr/>
          </p:nvSpPr>
          <p:spPr>
            <a:xfrm>
              <a:off x="2117224" y="1065932"/>
              <a:ext cx="180020" cy="112204"/>
            </a:xfrm>
            <a:prstGeom prst="rect">
              <a:avLst/>
            </a:prstGeom>
            <a:noFill/>
            <a:ln w="15875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zh-CN" altLang="en-US" sz="1500" dirty="0">
                <a:solidFill>
                  <a:prstClr val="white"/>
                </a:solidFill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 flipV="1">
              <a:off x="2297244" y="887884"/>
              <a:ext cx="2248008" cy="178048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2297244" y="1178136"/>
              <a:ext cx="2248008" cy="1960697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140" y="2948947"/>
            <a:ext cx="3072341" cy="2076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标题 1"/>
          <p:cNvSpPr txBox="1">
            <a:spLocks/>
          </p:cNvSpPr>
          <p:nvPr/>
        </p:nvSpPr>
        <p:spPr bwMode="auto">
          <a:xfrm>
            <a:off x="548927" y="464281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en-US" altLang="zh-CN" dirty="0" smtClean="0">
                <a:solidFill>
                  <a:schemeClr val="bg1"/>
                </a:solidFill>
                <a:cs typeface="+mn-ea"/>
                <a:sym typeface="+mn-lt"/>
              </a:rPr>
              <a:t>700</a:t>
            </a:r>
            <a:r>
              <a:rPr lang="zh-CN" altLang="en-US" dirty="0" smtClean="0">
                <a:solidFill>
                  <a:schemeClr val="bg1"/>
                </a:solidFill>
                <a:cs typeface="+mn-ea"/>
                <a:sym typeface="+mn-lt"/>
              </a:rPr>
              <a:t>米车牌</a:t>
            </a:r>
            <a:endParaRPr lang="zh-CN" altLang="en-US" dirty="0">
              <a:solidFill>
                <a:schemeClr val="bg1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7576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834688" y="6216650"/>
            <a:ext cx="639762" cy="238125"/>
          </a:xfrm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B4146F1A-5AEE-4FF0-B3B1-6753C9847910}" type="slidenum">
              <a:rPr lang="zh-CN" altLang="en-US" sz="800" smtClean="0">
                <a:sym typeface="微软雅黑" panose="020B0503020204020204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3</a:t>
            </a:fld>
            <a:endParaRPr lang="en-US" altLang="zh-CN" sz="1800" smtClean="0">
              <a:latin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7411" name="标题 1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187325"/>
            <a:ext cx="10972800" cy="957263"/>
          </a:xfrm>
        </p:spPr>
        <p:txBody>
          <a:bodyPr/>
          <a:lstStyle/>
          <a:p>
            <a:pPr eaLnBrk="1" hangingPunct="1"/>
            <a:r>
              <a:rPr lang="zh-CN" altLang="en-US" smtClean="0"/>
              <a:t>汇报目录</a:t>
            </a:r>
          </a:p>
        </p:txBody>
      </p:sp>
      <p:sp>
        <p:nvSpPr>
          <p:cNvPr id="17412" name="任意多边形 10"/>
          <p:cNvSpPr>
            <a:spLocks noChangeArrowheads="1"/>
          </p:cNvSpPr>
          <p:nvPr/>
        </p:nvSpPr>
        <p:spPr bwMode="auto">
          <a:xfrm>
            <a:off x="3313113" y="2344738"/>
            <a:ext cx="6615112" cy="849312"/>
          </a:xfrm>
          <a:custGeom>
            <a:avLst/>
            <a:gdLst>
              <a:gd name="T0" fmla="*/ 0 w 2578139"/>
              <a:gd name="T1" fmla="*/ 851097 h 521890"/>
              <a:gd name="T2" fmla="*/ 2147483646 w 2578139"/>
              <a:gd name="T3" fmla="*/ 0 h 521890"/>
              <a:gd name="T4" fmla="*/ 2147483646 w 2578139"/>
              <a:gd name="T5" fmla="*/ 0 h 521890"/>
              <a:gd name="T6" fmla="*/ 2147483646 w 2578139"/>
              <a:gd name="T7" fmla="*/ 851097 h 521890"/>
              <a:gd name="T8" fmla="*/ 2147483646 w 2578139"/>
              <a:gd name="T9" fmla="*/ 4254503 h 521890"/>
              <a:gd name="T10" fmla="*/ 2147483646 w 2578139"/>
              <a:gd name="T11" fmla="*/ 5105566 h 521890"/>
              <a:gd name="T12" fmla="*/ 2147483646 w 2578139"/>
              <a:gd name="T13" fmla="*/ 5105566 h 521890"/>
              <a:gd name="T14" fmla="*/ 0 w 2578139"/>
              <a:gd name="T15" fmla="*/ 4254503 h 521890"/>
              <a:gd name="T16" fmla="*/ 0 w 2578139"/>
              <a:gd name="T17" fmla="*/ 851097 h 52189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578139"/>
              <a:gd name="T28" fmla="*/ 0 h 521890"/>
              <a:gd name="T29" fmla="*/ 2578139 w 2578139"/>
              <a:gd name="T30" fmla="*/ 521890 h 52189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578139" h="521890">
                <a:moveTo>
                  <a:pt x="0" y="86999"/>
                </a:moveTo>
                <a:cubicBezTo>
                  <a:pt x="0" y="38951"/>
                  <a:pt x="38951" y="0"/>
                  <a:pt x="86999" y="0"/>
                </a:cubicBezTo>
                <a:lnTo>
                  <a:pt x="2491140" y="0"/>
                </a:lnTo>
                <a:cubicBezTo>
                  <a:pt x="2539188" y="0"/>
                  <a:pt x="2578139" y="38951"/>
                  <a:pt x="2578139" y="86999"/>
                </a:cubicBezTo>
                <a:lnTo>
                  <a:pt x="2578139" y="434891"/>
                </a:lnTo>
                <a:cubicBezTo>
                  <a:pt x="2578139" y="482939"/>
                  <a:pt x="2539188" y="521890"/>
                  <a:pt x="2491140" y="521890"/>
                </a:cubicBezTo>
                <a:lnTo>
                  <a:pt x="86999" y="521890"/>
                </a:lnTo>
                <a:cubicBezTo>
                  <a:pt x="38951" y="521890"/>
                  <a:pt x="0" y="482939"/>
                  <a:pt x="0" y="434891"/>
                </a:cubicBezTo>
                <a:lnTo>
                  <a:pt x="0" y="8699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50000">
                <a:srgbClr val="F0F0F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lIns="121917" tIns="60958" rIns="121917" bIns="60958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各子系统建设及特色功能说明</a:t>
            </a:r>
            <a:endParaRPr lang="zh-CN" altLang="en-US" sz="28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任意多边形 11"/>
          <p:cNvSpPr>
            <a:spLocks noChangeArrowheads="1"/>
          </p:cNvSpPr>
          <p:nvPr/>
        </p:nvSpPr>
        <p:spPr bwMode="auto">
          <a:xfrm>
            <a:off x="3313113" y="3305175"/>
            <a:ext cx="6615112" cy="849313"/>
          </a:xfrm>
          <a:custGeom>
            <a:avLst/>
            <a:gdLst>
              <a:gd name="T0" fmla="*/ 0 w 2578139"/>
              <a:gd name="T1" fmla="*/ 851092 h 521890"/>
              <a:gd name="T2" fmla="*/ 2147483646 w 2578139"/>
              <a:gd name="T3" fmla="*/ 0 h 521890"/>
              <a:gd name="T4" fmla="*/ 2147483646 w 2578139"/>
              <a:gd name="T5" fmla="*/ 0 h 521890"/>
              <a:gd name="T6" fmla="*/ 2147483646 w 2578139"/>
              <a:gd name="T7" fmla="*/ 851092 h 521890"/>
              <a:gd name="T8" fmla="*/ 2147483646 w 2578139"/>
              <a:gd name="T9" fmla="*/ 4254520 h 521890"/>
              <a:gd name="T10" fmla="*/ 2147483646 w 2578139"/>
              <a:gd name="T11" fmla="*/ 5105533 h 521890"/>
              <a:gd name="T12" fmla="*/ 2147483646 w 2578139"/>
              <a:gd name="T13" fmla="*/ 5105533 h 521890"/>
              <a:gd name="T14" fmla="*/ 0 w 2578139"/>
              <a:gd name="T15" fmla="*/ 4254520 h 521890"/>
              <a:gd name="T16" fmla="*/ 0 w 2578139"/>
              <a:gd name="T17" fmla="*/ 851092 h 52189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578139"/>
              <a:gd name="T28" fmla="*/ 0 h 521890"/>
              <a:gd name="T29" fmla="*/ 2578139 w 2578139"/>
              <a:gd name="T30" fmla="*/ 521890 h 52189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578139" h="521890">
                <a:moveTo>
                  <a:pt x="0" y="86999"/>
                </a:moveTo>
                <a:cubicBezTo>
                  <a:pt x="0" y="38951"/>
                  <a:pt x="38951" y="0"/>
                  <a:pt x="86999" y="0"/>
                </a:cubicBezTo>
                <a:lnTo>
                  <a:pt x="2491140" y="0"/>
                </a:lnTo>
                <a:cubicBezTo>
                  <a:pt x="2539188" y="0"/>
                  <a:pt x="2578139" y="38951"/>
                  <a:pt x="2578139" y="86999"/>
                </a:cubicBezTo>
                <a:lnTo>
                  <a:pt x="2578139" y="434891"/>
                </a:lnTo>
                <a:cubicBezTo>
                  <a:pt x="2578139" y="482939"/>
                  <a:pt x="2539188" y="521890"/>
                  <a:pt x="2491140" y="521890"/>
                </a:cubicBezTo>
                <a:lnTo>
                  <a:pt x="86999" y="521890"/>
                </a:lnTo>
                <a:cubicBezTo>
                  <a:pt x="38951" y="521890"/>
                  <a:pt x="0" y="482939"/>
                  <a:pt x="0" y="434891"/>
                </a:cubicBezTo>
                <a:lnTo>
                  <a:pt x="0" y="8699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50000">
                <a:srgbClr val="F0F0F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lIns="121917" tIns="60958" rIns="121917" bIns="60958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智慧校园管理平台功能设计</a:t>
            </a:r>
          </a:p>
        </p:txBody>
      </p:sp>
      <p:grpSp>
        <p:nvGrpSpPr>
          <p:cNvPr id="17414" name="深色2"/>
          <p:cNvGrpSpPr>
            <a:grpSpLocks/>
          </p:cNvGrpSpPr>
          <p:nvPr/>
        </p:nvGrpSpPr>
        <p:grpSpPr bwMode="auto">
          <a:xfrm>
            <a:off x="2255838" y="2344738"/>
            <a:ext cx="1103312" cy="849312"/>
            <a:chOff x="0" y="0"/>
            <a:chExt cx="521890" cy="521890"/>
          </a:xfrm>
        </p:grpSpPr>
        <p:sp>
          <p:nvSpPr>
            <p:cNvPr id="17430" name="圆角矩形 16"/>
            <p:cNvSpPr>
              <a:spLocks noChangeArrowheads="1"/>
            </p:cNvSpPr>
            <p:nvPr/>
          </p:nvSpPr>
          <p:spPr bwMode="auto">
            <a:xfrm>
              <a:off x="0" y="0"/>
              <a:ext cx="521890" cy="521890"/>
            </a:xfrm>
            <a:prstGeom prst="roundRect">
              <a:avLst>
                <a:gd name="adj" fmla="val 16667"/>
              </a:avLst>
            </a:prstGeom>
            <a:solidFill>
              <a:srgbClr val="E27374"/>
            </a:solidFill>
            <a:ln w="9525">
              <a:solidFill>
                <a:srgbClr val="7BABFF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000000"/>
                </a:solidFill>
                <a:latin typeface="Century Gothic" panose="020B0502020202020204" pitchFamily="34" charset="0"/>
                <a:ea typeface="幼圆" panose="02010509060101010101" pitchFamily="49" charset="-122"/>
                <a:sym typeface="幼圆" panose="02010509060101010101" pitchFamily="49" charset="-122"/>
              </a:endParaRPr>
            </a:p>
          </p:txBody>
        </p:sp>
        <p:sp>
          <p:nvSpPr>
            <p:cNvPr id="17431" name="圆角矩形 17"/>
            <p:cNvSpPr>
              <a:spLocks noChangeArrowheads="1"/>
            </p:cNvSpPr>
            <p:nvPr/>
          </p:nvSpPr>
          <p:spPr bwMode="auto">
            <a:xfrm>
              <a:off x="25400" y="12700"/>
              <a:ext cx="471090" cy="496490"/>
            </a:xfrm>
            <a:prstGeom prst="roundRect">
              <a:avLst>
                <a:gd name="adj" fmla="val 16667"/>
              </a:avLst>
            </a:prstGeom>
            <a:solidFill>
              <a:srgbClr val="E273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800" b="1" i="1">
                  <a:solidFill>
                    <a:srgbClr val="FFFFFF"/>
                  </a:solidFill>
                  <a:latin typeface="Impact" panose="020B0806030902050204" pitchFamily="34" charset="0"/>
                  <a:sym typeface="Impact" panose="020B0806030902050204" pitchFamily="34" charset="0"/>
                </a:rPr>
                <a:t>2</a:t>
              </a:r>
              <a:endParaRPr lang="zh-CN" altLang="en-US" sz="2800" b="1" i="1">
                <a:solidFill>
                  <a:srgbClr val="FFFFFF"/>
                </a:solidFill>
                <a:latin typeface="Impact" panose="020B0806030902050204" pitchFamily="34" charset="0"/>
                <a:sym typeface="Impact" panose="020B0806030902050204" pitchFamily="34" charset="0"/>
              </a:endParaRPr>
            </a:p>
          </p:txBody>
        </p:sp>
      </p:grpSp>
      <p:grpSp>
        <p:nvGrpSpPr>
          <p:cNvPr id="17415" name="深色3"/>
          <p:cNvGrpSpPr>
            <a:grpSpLocks/>
          </p:cNvGrpSpPr>
          <p:nvPr/>
        </p:nvGrpSpPr>
        <p:grpSpPr bwMode="auto">
          <a:xfrm>
            <a:off x="2255838" y="3305175"/>
            <a:ext cx="1103312" cy="849313"/>
            <a:chOff x="0" y="0"/>
            <a:chExt cx="521890" cy="521890"/>
          </a:xfrm>
        </p:grpSpPr>
        <p:sp>
          <p:nvSpPr>
            <p:cNvPr id="17428" name="圆角矩形 19"/>
            <p:cNvSpPr>
              <a:spLocks noChangeArrowheads="1"/>
            </p:cNvSpPr>
            <p:nvPr/>
          </p:nvSpPr>
          <p:spPr bwMode="auto">
            <a:xfrm>
              <a:off x="0" y="0"/>
              <a:ext cx="521890" cy="5218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3E2FF"/>
                </a:gs>
                <a:gs pos="50000">
                  <a:srgbClr val="7BABFF"/>
                </a:gs>
                <a:gs pos="100000">
                  <a:srgbClr val="D3E2FF"/>
                </a:gs>
              </a:gsLst>
              <a:lin ang="5400000" scaled="1"/>
            </a:gradFill>
            <a:ln w="9525">
              <a:solidFill>
                <a:srgbClr val="7BABFF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000000"/>
                </a:solidFill>
                <a:latin typeface="Century Gothic" panose="020B0502020202020204" pitchFamily="34" charset="0"/>
                <a:ea typeface="幼圆" panose="02010509060101010101" pitchFamily="49" charset="-122"/>
                <a:sym typeface="幼圆" panose="02010509060101010101" pitchFamily="49" charset="-122"/>
              </a:endParaRPr>
            </a:p>
          </p:txBody>
        </p:sp>
        <p:sp>
          <p:nvSpPr>
            <p:cNvPr id="17429" name="圆角矩形 20"/>
            <p:cNvSpPr>
              <a:spLocks noChangeArrowheads="1"/>
            </p:cNvSpPr>
            <p:nvPr/>
          </p:nvSpPr>
          <p:spPr bwMode="auto">
            <a:xfrm>
              <a:off x="25400" y="12700"/>
              <a:ext cx="471090" cy="496490"/>
            </a:xfrm>
            <a:prstGeom prst="roundRect">
              <a:avLst>
                <a:gd name="adj" fmla="val 16667"/>
              </a:avLst>
            </a:prstGeom>
            <a:solidFill>
              <a:srgbClr val="E273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800" b="1" i="1">
                  <a:solidFill>
                    <a:srgbClr val="FFFFFF"/>
                  </a:solidFill>
                  <a:latin typeface="Impact" panose="020B0806030902050204" pitchFamily="34" charset="0"/>
                  <a:sym typeface="Impact" panose="020B0806030902050204" pitchFamily="34" charset="0"/>
                </a:rPr>
                <a:t>3</a:t>
              </a:r>
              <a:endParaRPr lang="zh-CN" altLang="en-US" sz="2800" b="1" i="1">
                <a:solidFill>
                  <a:srgbClr val="FFFFFF"/>
                </a:solidFill>
                <a:latin typeface="Impact" panose="020B0806030902050204" pitchFamily="34" charset="0"/>
                <a:sym typeface="Impact" panose="020B0806030902050204" pitchFamily="34" charset="0"/>
              </a:endParaRPr>
            </a:p>
          </p:txBody>
        </p:sp>
      </p:grpSp>
      <p:sp>
        <p:nvSpPr>
          <p:cNvPr id="17418" name="任意多边形 9"/>
          <p:cNvSpPr>
            <a:spLocks noChangeArrowheads="1"/>
          </p:cNvSpPr>
          <p:nvPr/>
        </p:nvSpPr>
        <p:spPr bwMode="auto">
          <a:xfrm>
            <a:off x="3306763" y="1446213"/>
            <a:ext cx="6615112" cy="849312"/>
          </a:xfrm>
          <a:custGeom>
            <a:avLst/>
            <a:gdLst>
              <a:gd name="T0" fmla="*/ 0 w 2578139"/>
              <a:gd name="T1" fmla="*/ 851089 h 521890"/>
              <a:gd name="T2" fmla="*/ 2147483646 w 2578139"/>
              <a:gd name="T3" fmla="*/ 0 h 521890"/>
              <a:gd name="T4" fmla="*/ 2147483646 w 2578139"/>
              <a:gd name="T5" fmla="*/ 0 h 521890"/>
              <a:gd name="T6" fmla="*/ 2147483646 w 2578139"/>
              <a:gd name="T7" fmla="*/ 851089 h 521890"/>
              <a:gd name="T8" fmla="*/ 2147483646 w 2578139"/>
              <a:gd name="T9" fmla="*/ 4254498 h 521890"/>
              <a:gd name="T10" fmla="*/ 2147483646 w 2578139"/>
              <a:gd name="T11" fmla="*/ 5105511 h 521890"/>
              <a:gd name="T12" fmla="*/ 2147483646 w 2578139"/>
              <a:gd name="T13" fmla="*/ 5105511 h 521890"/>
              <a:gd name="T14" fmla="*/ 0 w 2578139"/>
              <a:gd name="T15" fmla="*/ 4254498 h 521890"/>
              <a:gd name="T16" fmla="*/ 0 w 2578139"/>
              <a:gd name="T17" fmla="*/ 851089 h 52189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578139"/>
              <a:gd name="T28" fmla="*/ 0 h 521890"/>
              <a:gd name="T29" fmla="*/ 2578139 w 2578139"/>
              <a:gd name="T30" fmla="*/ 521890 h 52189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578139" h="521890">
                <a:moveTo>
                  <a:pt x="0" y="86999"/>
                </a:moveTo>
                <a:cubicBezTo>
                  <a:pt x="0" y="38951"/>
                  <a:pt x="38951" y="0"/>
                  <a:pt x="86999" y="0"/>
                </a:cubicBezTo>
                <a:lnTo>
                  <a:pt x="2491140" y="0"/>
                </a:lnTo>
                <a:cubicBezTo>
                  <a:pt x="2539188" y="0"/>
                  <a:pt x="2578139" y="38951"/>
                  <a:pt x="2578139" y="86999"/>
                </a:cubicBezTo>
                <a:lnTo>
                  <a:pt x="2578139" y="434891"/>
                </a:lnTo>
                <a:cubicBezTo>
                  <a:pt x="2578139" y="482939"/>
                  <a:pt x="2539188" y="521890"/>
                  <a:pt x="2491140" y="521890"/>
                </a:cubicBezTo>
                <a:lnTo>
                  <a:pt x="86999" y="521890"/>
                </a:lnTo>
                <a:cubicBezTo>
                  <a:pt x="38951" y="521890"/>
                  <a:pt x="0" y="482939"/>
                  <a:pt x="0" y="434891"/>
                </a:cubicBezTo>
                <a:lnTo>
                  <a:pt x="0" y="8699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50000">
                <a:srgbClr val="F0F0F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lIns="121917" tIns="60958" rIns="121917" bIns="60958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总体建设路线及规划</a:t>
            </a:r>
          </a:p>
        </p:txBody>
      </p:sp>
      <p:grpSp>
        <p:nvGrpSpPr>
          <p:cNvPr id="17419" name="深色1"/>
          <p:cNvGrpSpPr>
            <a:grpSpLocks/>
          </p:cNvGrpSpPr>
          <p:nvPr/>
        </p:nvGrpSpPr>
        <p:grpSpPr bwMode="auto">
          <a:xfrm>
            <a:off x="2249488" y="1446213"/>
            <a:ext cx="1103312" cy="849312"/>
            <a:chOff x="0" y="0"/>
            <a:chExt cx="521890" cy="521890"/>
          </a:xfrm>
        </p:grpSpPr>
        <p:sp>
          <p:nvSpPr>
            <p:cNvPr id="17424" name="圆角矩形 13"/>
            <p:cNvSpPr>
              <a:spLocks noChangeArrowheads="1"/>
            </p:cNvSpPr>
            <p:nvPr/>
          </p:nvSpPr>
          <p:spPr bwMode="auto">
            <a:xfrm>
              <a:off x="0" y="0"/>
              <a:ext cx="521890" cy="5218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3E2FF"/>
                </a:gs>
                <a:gs pos="50000">
                  <a:srgbClr val="7BABFF"/>
                </a:gs>
                <a:gs pos="100000">
                  <a:srgbClr val="D3E2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000000"/>
                </a:solidFill>
                <a:latin typeface="Century Gothic" panose="020B0502020202020204" pitchFamily="34" charset="0"/>
                <a:ea typeface="幼圆" panose="02010509060101010101" pitchFamily="49" charset="-122"/>
                <a:sym typeface="幼圆" panose="02010509060101010101" pitchFamily="49" charset="-122"/>
              </a:endParaRPr>
            </a:p>
          </p:txBody>
        </p:sp>
        <p:sp>
          <p:nvSpPr>
            <p:cNvPr id="17425" name="圆角矩形 14"/>
            <p:cNvSpPr>
              <a:spLocks noChangeArrowheads="1"/>
            </p:cNvSpPr>
            <p:nvPr/>
          </p:nvSpPr>
          <p:spPr bwMode="auto">
            <a:xfrm>
              <a:off x="25400" y="12700"/>
              <a:ext cx="471090" cy="496490"/>
            </a:xfrm>
            <a:prstGeom prst="roundRect">
              <a:avLst>
                <a:gd name="adj" fmla="val 16667"/>
              </a:avLst>
            </a:prstGeom>
            <a:solidFill>
              <a:srgbClr val="E273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800" b="1" i="1">
                  <a:solidFill>
                    <a:srgbClr val="FFFFFF"/>
                  </a:solidFill>
                  <a:latin typeface="Impact" panose="020B0806030902050204" pitchFamily="34" charset="0"/>
                  <a:sym typeface="Impact" panose="020B0806030902050204" pitchFamily="34" charset="0"/>
                </a:rPr>
                <a:t>1</a:t>
              </a:r>
              <a:endParaRPr lang="zh-CN" altLang="en-US" sz="2800" b="1" i="1">
                <a:solidFill>
                  <a:srgbClr val="FFFFFF"/>
                </a:solidFill>
                <a:latin typeface="Impact" panose="020B0806030902050204" pitchFamily="34" charset="0"/>
                <a:sym typeface="Impact" panose="020B0806030902050204" pitchFamily="34" charset="0"/>
              </a:endParaRPr>
            </a:p>
          </p:txBody>
        </p:sp>
      </p:grpSp>
      <p:sp>
        <p:nvSpPr>
          <p:cNvPr id="17420" name="任意多边形 11"/>
          <p:cNvSpPr>
            <a:spLocks noChangeArrowheads="1"/>
          </p:cNvSpPr>
          <p:nvPr/>
        </p:nvSpPr>
        <p:spPr bwMode="auto">
          <a:xfrm>
            <a:off x="3313113" y="4265613"/>
            <a:ext cx="6615112" cy="849312"/>
          </a:xfrm>
          <a:custGeom>
            <a:avLst/>
            <a:gdLst>
              <a:gd name="T0" fmla="*/ 0 w 2578139"/>
              <a:gd name="T1" fmla="*/ 851089 h 521890"/>
              <a:gd name="T2" fmla="*/ 2147483646 w 2578139"/>
              <a:gd name="T3" fmla="*/ 0 h 521890"/>
              <a:gd name="T4" fmla="*/ 2147483646 w 2578139"/>
              <a:gd name="T5" fmla="*/ 0 h 521890"/>
              <a:gd name="T6" fmla="*/ 2147483646 w 2578139"/>
              <a:gd name="T7" fmla="*/ 851089 h 521890"/>
              <a:gd name="T8" fmla="*/ 2147483646 w 2578139"/>
              <a:gd name="T9" fmla="*/ 4254498 h 521890"/>
              <a:gd name="T10" fmla="*/ 2147483646 w 2578139"/>
              <a:gd name="T11" fmla="*/ 5105511 h 521890"/>
              <a:gd name="T12" fmla="*/ 2147483646 w 2578139"/>
              <a:gd name="T13" fmla="*/ 5105511 h 521890"/>
              <a:gd name="T14" fmla="*/ 0 w 2578139"/>
              <a:gd name="T15" fmla="*/ 4254498 h 521890"/>
              <a:gd name="T16" fmla="*/ 0 w 2578139"/>
              <a:gd name="T17" fmla="*/ 851089 h 52189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578139"/>
              <a:gd name="T28" fmla="*/ 0 h 521890"/>
              <a:gd name="T29" fmla="*/ 2578139 w 2578139"/>
              <a:gd name="T30" fmla="*/ 521890 h 52189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578139" h="521890">
                <a:moveTo>
                  <a:pt x="0" y="86999"/>
                </a:moveTo>
                <a:cubicBezTo>
                  <a:pt x="0" y="38951"/>
                  <a:pt x="38951" y="0"/>
                  <a:pt x="86999" y="0"/>
                </a:cubicBezTo>
                <a:lnTo>
                  <a:pt x="2491140" y="0"/>
                </a:lnTo>
                <a:cubicBezTo>
                  <a:pt x="2539188" y="0"/>
                  <a:pt x="2578139" y="38951"/>
                  <a:pt x="2578139" y="86999"/>
                </a:cubicBezTo>
                <a:lnTo>
                  <a:pt x="2578139" y="434891"/>
                </a:lnTo>
                <a:cubicBezTo>
                  <a:pt x="2578139" y="482939"/>
                  <a:pt x="2539188" y="521890"/>
                  <a:pt x="2491140" y="521890"/>
                </a:cubicBezTo>
                <a:lnTo>
                  <a:pt x="86999" y="521890"/>
                </a:lnTo>
                <a:cubicBezTo>
                  <a:pt x="38951" y="521890"/>
                  <a:pt x="0" y="482939"/>
                  <a:pt x="0" y="434891"/>
                </a:cubicBezTo>
                <a:lnTo>
                  <a:pt x="0" y="8699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50000">
                <a:srgbClr val="F0F0F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lIns="121917" tIns="60958" rIns="121917" bIns="60958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zh-CN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改造实施方案概要</a:t>
            </a:r>
            <a:endParaRPr lang="zh-CN" altLang="en-US" sz="28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7421" name="深色3"/>
          <p:cNvGrpSpPr>
            <a:grpSpLocks/>
          </p:cNvGrpSpPr>
          <p:nvPr/>
        </p:nvGrpSpPr>
        <p:grpSpPr bwMode="auto">
          <a:xfrm>
            <a:off x="2255838" y="4265613"/>
            <a:ext cx="1103312" cy="849312"/>
            <a:chOff x="0" y="0"/>
            <a:chExt cx="521890" cy="521890"/>
          </a:xfrm>
        </p:grpSpPr>
        <p:sp>
          <p:nvSpPr>
            <p:cNvPr id="17422" name="圆角矩形 19"/>
            <p:cNvSpPr>
              <a:spLocks noChangeArrowheads="1"/>
            </p:cNvSpPr>
            <p:nvPr/>
          </p:nvSpPr>
          <p:spPr bwMode="auto">
            <a:xfrm>
              <a:off x="0" y="0"/>
              <a:ext cx="521890" cy="5218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3E2FF"/>
                </a:gs>
                <a:gs pos="50000">
                  <a:srgbClr val="7BABFF"/>
                </a:gs>
                <a:gs pos="100000">
                  <a:srgbClr val="D3E2FF"/>
                </a:gs>
              </a:gsLst>
              <a:lin ang="5400000" scaled="1"/>
            </a:gradFill>
            <a:ln w="9525">
              <a:solidFill>
                <a:srgbClr val="7BABFF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000000"/>
                </a:solidFill>
                <a:latin typeface="Century Gothic" panose="020B0502020202020204" pitchFamily="34" charset="0"/>
                <a:ea typeface="幼圆" panose="02010509060101010101" pitchFamily="49" charset="-122"/>
                <a:sym typeface="幼圆" panose="02010509060101010101" pitchFamily="49" charset="-122"/>
              </a:endParaRPr>
            </a:p>
          </p:txBody>
        </p:sp>
        <p:sp>
          <p:nvSpPr>
            <p:cNvPr id="17423" name="圆角矩形 20"/>
            <p:cNvSpPr>
              <a:spLocks noChangeArrowheads="1"/>
            </p:cNvSpPr>
            <p:nvPr/>
          </p:nvSpPr>
          <p:spPr bwMode="auto">
            <a:xfrm>
              <a:off x="25400" y="12700"/>
              <a:ext cx="471090" cy="496490"/>
            </a:xfrm>
            <a:prstGeom prst="roundRect">
              <a:avLst>
                <a:gd name="adj" fmla="val 16667"/>
              </a:avLst>
            </a:prstGeom>
            <a:solidFill>
              <a:srgbClr val="E273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800"/>
                </a:spcBef>
                <a:buSzPct val="8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800"/>
                </a:spcBef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entury Gothic" panose="020B0502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 smtClean="0">
                  <a:solidFill>
                    <a:srgbClr val="FFFFFF"/>
                  </a:solidFill>
                  <a:latin typeface="Impact" panose="020B0806030902050204" pitchFamily="34" charset="0"/>
                  <a:sym typeface="Impact" panose="020B0806030902050204" pitchFamily="34" charset="0"/>
                </a:rPr>
                <a:t>4</a:t>
              </a:r>
              <a:endParaRPr lang="zh-CN" altLang="en-US" sz="2800" b="1" i="1" dirty="0">
                <a:solidFill>
                  <a:srgbClr val="FFFFFF"/>
                </a:solidFill>
                <a:latin typeface="Impact" panose="020B0806030902050204" pitchFamily="34" charset="0"/>
                <a:sym typeface="Impact" panose="020B080603090205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>
            <a:spLocks/>
          </p:cNvSpPr>
          <p:nvPr/>
        </p:nvSpPr>
        <p:spPr bwMode="auto">
          <a:xfrm>
            <a:off x="355744" y="180945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chemeClr val="bg1"/>
                </a:solidFill>
                <a:cs typeface="+mn-ea"/>
                <a:sym typeface="+mn-lt"/>
              </a:rPr>
              <a:t>看看月球</a:t>
            </a:r>
            <a:endParaRPr lang="zh-CN" altLang="en-US" dirty="0">
              <a:solidFill>
                <a:schemeClr val="bg1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30" y="1119687"/>
            <a:ext cx="10192590" cy="5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525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>
            <a:spLocks/>
          </p:cNvSpPr>
          <p:nvPr/>
        </p:nvSpPr>
        <p:spPr bwMode="auto">
          <a:xfrm>
            <a:off x="188319" y="412766"/>
            <a:ext cx="9060181" cy="57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E60012"/>
                </a:solidFill>
                <a:latin typeface="+mj-lt"/>
                <a:ea typeface="+mj-ea"/>
                <a:cs typeface="+mj-cs"/>
              </a:defRPr>
            </a:lvl1pPr>
            <a:lvl2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1217613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6001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前端设备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丨</a:t>
            </a:r>
            <a:r>
              <a:rPr lang="zh-CN" altLang="en-US" dirty="0" smtClean="0">
                <a:solidFill>
                  <a:schemeClr val="bg1"/>
                </a:solidFill>
                <a:cs typeface="+mn-ea"/>
                <a:sym typeface="+mn-lt"/>
              </a:rPr>
              <a:t>夜间</a:t>
            </a:r>
            <a:r>
              <a:rPr lang="en-US" altLang="zh-CN" dirty="0" smtClean="0">
                <a:solidFill>
                  <a:schemeClr val="bg1"/>
                </a:solidFill>
                <a:cs typeface="+mn-ea"/>
                <a:sym typeface="+mn-lt"/>
              </a:rPr>
              <a:t>400</a:t>
            </a:r>
            <a:r>
              <a:rPr lang="zh-CN" altLang="en-US" dirty="0" smtClean="0">
                <a:solidFill>
                  <a:schemeClr val="bg1"/>
                </a:solidFill>
                <a:cs typeface="+mn-ea"/>
                <a:sym typeface="+mn-lt"/>
              </a:rPr>
              <a:t>米外效果</a:t>
            </a:r>
            <a:endParaRPr lang="zh-CN" altLang="en-US" dirty="0">
              <a:solidFill>
                <a:schemeClr val="bg1"/>
              </a:solidFill>
              <a:latin typeface="+mn-ea"/>
              <a:ea typeface="+mn-ea"/>
              <a:cs typeface="+mn-ea"/>
              <a:sym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95" y="1159241"/>
            <a:ext cx="9917206" cy="5574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7797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内容占位符 3" descr="ps-03landscape_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9257" y="3088124"/>
            <a:ext cx="5266906" cy="1607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1987" name="组合 27"/>
          <p:cNvGrpSpPr>
            <a:grpSpLocks/>
          </p:cNvGrpSpPr>
          <p:nvPr/>
        </p:nvGrpSpPr>
        <p:grpSpPr bwMode="auto">
          <a:xfrm>
            <a:off x="5657134" y="1505218"/>
            <a:ext cx="3551238" cy="1508125"/>
            <a:chOff x="436597" y="3347359"/>
            <a:chExt cx="4900799" cy="3143274"/>
          </a:xfrm>
        </p:grpSpPr>
        <p:pic>
          <p:nvPicPr>
            <p:cNvPr id="16" name="Picture 2" descr="E:\P1_image and code\TI_Our\new lens\random environment\ran_6500_1.bmp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2906290" y="3347359"/>
              <a:ext cx="2431106" cy="314327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7" name="Picture 3" descr="E:\P1_image and code\TI_Our\new lens\random environment\TI_ran_6500.bmp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36597" y="3347359"/>
              <a:ext cx="2447103" cy="314327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1988" name="组合 28"/>
          <p:cNvGrpSpPr>
            <a:grpSpLocks/>
          </p:cNvGrpSpPr>
          <p:nvPr/>
        </p:nvGrpSpPr>
        <p:grpSpPr bwMode="auto">
          <a:xfrm>
            <a:off x="5684122" y="3092718"/>
            <a:ext cx="3511550" cy="1562100"/>
            <a:chOff x="1732562" y="995093"/>
            <a:chExt cx="4377051" cy="3924732"/>
          </a:xfrm>
        </p:grpSpPr>
        <p:pic>
          <p:nvPicPr>
            <p:cNvPr id="19" name="图片 18" descr="loq2.bmp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985086" y="1937029"/>
              <a:ext cx="2397600" cy="185674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内容占位符 8" descr="lll.bmp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1732562" y="995093"/>
              <a:ext cx="4377051" cy="392473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1" name="矩形 20"/>
          <p:cNvSpPr/>
          <p:nvPr/>
        </p:nvSpPr>
        <p:spPr>
          <a:xfrm>
            <a:off x="6590584" y="1627456"/>
            <a:ext cx="1908175" cy="369887"/>
          </a:xfrm>
          <a:prstGeom prst="rect">
            <a:avLst/>
          </a:prstGeom>
          <a:solidFill>
            <a:schemeClr val="bg1">
              <a:lumMod val="65000"/>
              <a:alpha val="49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进入</a:t>
            </a:r>
            <a:r>
              <a:rPr lang="en-US" altLang="zh-CN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\</a:t>
            </a: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离开警戒区</a:t>
            </a:r>
          </a:p>
        </p:txBody>
      </p:sp>
      <p:sp>
        <p:nvSpPr>
          <p:cNvPr id="22" name="矩形 21"/>
          <p:cNvSpPr/>
          <p:nvPr/>
        </p:nvSpPr>
        <p:spPr>
          <a:xfrm>
            <a:off x="6633447" y="3770581"/>
            <a:ext cx="1568450" cy="369887"/>
          </a:xfrm>
          <a:prstGeom prst="rect">
            <a:avLst/>
          </a:prstGeom>
          <a:solidFill>
            <a:schemeClr val="bg1">
              <a:lumMod val="65000"/>
              <a:alpha val="49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重要物品丢失</a:t>
            </a:r>
          </a:p>
        </p:txBody>
      </p:sp>
      <p:grpSp>
        <p:nvGrpSpPr>
          <p:cNvPr id="41991" name="组合 26"/>
          <p:cNvGrpSpPr>
            <a:grpSpLocks/>
          </p:cNvGrpSpPr>
          <p:nvPr/>
        </p:nvGrpSpPr>
        <p:grpSpPr bwMode="auto">
          <a:xfrm>
            <a:off x="227884" y="1505218"/>
            <a:ext cx="5281613" cy="1466850"/>
            <a:chOff x="-750011" y="1722132"/>
            <a:chExt cx="5794197" cy="1557659"/>
          </a:xfrm>
        </p:grpSpPr>
        <p:pic>
          <p:nvPicPr>
            <p:cNvPr id="24" name="内容占位符 8" descr="hu1.bmp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626825" y="2399917"/>
              <a:ext cx="1729921" cy="46505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图片 10" descr="sharp1.bmp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-750011" y="1722132"/>
              <a:ext cx="5794197" cy="155765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6" name="矩形 25"/>
          <p:cNvSpPr/>
          <p:nvPr/>
        </p:nvSpPr>
        <p:spPr>
          <a:xfrm>
            <a:off x="2299572" y="3770581"/>
            <a:ext cx="1563687" cy="369887"/>
          </a:xfrm>
          <a:prstGeom prst="rect">
            <a:avLst/>
          </a:prstGeom>
          <a:solidFill>
            <a:schemeClr val="bg1">
              <a:lumMod val="65000"/>
              <a:alpha val="49000"/>
            </a:schemeClr>
          </a:solidFill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人员徘徊检测</a:t>
            </a:r>
          </a:p>
        </p:txBody>
      </p:sp>
      <p:sp>
        <p:nvSpPr>
          <p:cNvPr id="27" name="矩形 26"/>
          <p:cNvSpPr/>
          <p:nvPr/>
        </p:nvSpPr>
        <p:spPr>
          <a:xfrm>
            <a:off x="2177334" y="1800493"/>
            <a:ext cx="1339850" cy="368300"/>
          </a:xfrm>
          <a:prstGeom prst="rect">
            <a:avLst/>
          </a:prstGeom>
          <a:solidFill>
            <a:schemeClr val="bg1">
              <a:lumMod val="65000"/>
              <a:alpha val="49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穿越警戒线</a:t>
            </a:r>
            <a:endParaRPr lang="zh-CN" altLang="en-US" dirty="0">
              <a:solidFill>
                <a:srgbClr val="FFFF00"/>
              </a:solidFill>
            </a:endParaRPr>
          </a:p>
        </p:txBody>
      </p:sp>
      <p:pic>
        <p:nvPicPr>
          <p:cNvPr id="28" name="Picture 2" descr="P:\文档\大华智能展会ppt\遗留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4553" y="4818954"/>
            <a:ext cx="1776296" cy="1500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" name="矩形 28"/>
          <p:cNvSpPr/>
          <p:nvPr/>
        </p:nvSpPr>
        <p:spPr>
          <a:xfrm>
            <a:off x="227884" y="5378718"/>
            <a:ext cx="1733550" cy="368300"/>
          </a:xfrm>
          <a:prstGeom prst="rect">
            <a:avLst/>
          </a:prstGeom>
          <a:solidFill>
            <a:schemeClr val="bg1">
              <a:lumMod val="65000"/>
              <a:alpha val="49000"/>
            </a:schemeClr>
          </a:solidFill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物品遗留检测</a:t>
            </a:r>
          </a:p>
        </p:txBody>
      </p:sp>
      <p:grpSp>
        <p:nvGrpSpPr>
          <p:cNvPr id="41996" name="组合 24"/>
          <p:cNvGrpSpPr>
            <a:grpSpLocks/>
          </p:cNvGrpSpPr>
          <p:nvPr/>
        </p:nvGrpSpPr>
        <p:grpSpPr bwMode="auto">
          <a:xfrm>
            <a:off x="2012234" y="4818331"/>
            <a:ext cx="3522663" cy="1482725"/>
            <a:chOff x="2214546" y="4714884"/>
            <a:chExt cx="4640279" cy="2001837"/>
          </a:xfrm>
        </p:grpSpPr>
        <p:pic>
          <p:nvPicPr>
            <p:cNvPr id="31" name="Picture 5" descr="P:\文档\大华智能展会ppt\墙1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214546" y="4714884"/>
              <a:ext cx="2368550" cy="200183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2" name="Picture 6" descr="P:\文档\大华智能展会ppt\墙2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72000" y="4714884"/>
              <a:ext cx="2282825" cy="19954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33" name="矩形 32"/>
          <p:cNvSpPr/>
          <p:nvPr/>
        </p:nvSpPr>
        <p:spPr>
          <a:xfrm>
            <a:off x="3042522" y="5389831"/>
            <a:ext cx="1643062" cy="369887"/>
          </a:xfrm>
          <a:prstGeom prst="rect">
            <a:avLst/>
          </a:prstGeom>
          <a:solidFill>
            <a:schemeClr val="bg1">
              <a:lumMod val="65000"/>
              <a:alpha val="49000"/>
            </a:schemeClr>
          </a:solidFill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翻越围墙检测</a:t>
            </a:r>
          </a:p>
        </p:txBody>
      </p:sp>
      <p:pic>
        <p:nvPicPr>
          <p:cNvPr id="34" name="Picture 11" descr="P:\文档\大华智能展会ppt\跑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41138" y="4747516"/>
            <a:ext cx="3687447" cy="157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" name="矩形 34"/>
          <p:cNvSpPr/>
          <p:nvPr/>
        </p:nvSpPr>
        <p:spPr>
          <a:xfrm>
            <a:off x="7828834" y="5378718"/>
            <a:ext cx="1285875" cy="646113"/>
          </a:xfrm>
          <a:prstGeom prst="rect">
            <a:avLst/>
          </a:prstGeom>
          <a:solidFill>
            <a:schemeClr val="bg1">
              <a:lumMod val="65000"/>
              <a:alpha val="49000"/>
            </a:schemeClr>
          </a:solidFill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人员异常奔跑</a:t>
            </a:r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9327434" y="1992581"/>
            <a:ext cx="2754313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285750" indent="-285750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Wingdings" pitchFamily="2" charset="2"/>
              <a:buChar char="u"/>
              <a:defRPr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通过智能行为分析：</a:t>
            </a:r>
            <a:endParaRPr lang="en-US" altLang="zh-CN" sz="2000" dirty="0"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marL="285750" indent="-285750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Wingdings" pitchFamily="2" charset="2"/>
              <a:buChar char="u"/>
              <a:defRPr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1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、做好事前预防工作</a:t>
            </a:r>
            <a:endParaRPr lang="en-US" altLang="zh-CN" sz="2000" dirty="0"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（包含实验仪器、教学设备、危险品存放管理等）</a:t>
            </a:r>
            <a:endParaRPr lang="en-US" altLang="zh-CN" sz="2000" dirty="0"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marL="285750" indent="-285750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Wingdings" pitchFamily="2" charset="2"/>
              <a:buChar char="u"/>
              <a:defRPr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2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、事中处理</a:t>
            </a:r>
            <a:endParaRPr lang="en-US" altLang="zh-CN" sz="2000" dirty="0"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marL="285750" indent="-285750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Wingdings" pitchFamily="2" charset="2"/>
              <a:buChar char="u"/>
              <a:defRPr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3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Arial" pitchFamily="34" charset="0"/>
              </a:rPr>
              <a:t>、事后查询</a:t>
            </a:r>
            <a:endParaRPr lang="en-US" altLang="zh-CN" sz="2000" dirty="0"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2009" name="标题 1"/>
          <p:cNvSpPr txBox="1">
            <a:spLocks noChangeArrowheads="1"/>
          </p:cNvSpPr>
          <p:nvPr/>
        </p:nvSpPr>
        <p:spPr bwMode="auto">
          <a:xfrm>
            <a:off x="448468" y="291239"/>
            <a:ext cx="4237115" cy="65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 anchor="ctr"/>
          <a:lstStyle>
            <a:lvl1pPr marL="1219200" indent="-1219200"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前端应用：行为分析</a:t>
            </a:r>
            <a:endParaRPr lang="zh-CN" altLang="en-US" sz="2800" b="1" dirty="0">
              <a:solidFill>
                <a:srgbClr val="FFFFFF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954530" y="300786"/>
            <a:ext cx="6930328" cy="839787"/>
          </a:xfrm>
        </p:spPr>
        <p:txBody>
          <a:bodyPr/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车辆管理：校园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违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停管理</a:t>
            </a:r>
            <a:endParaRPr lang="zh-CN" altLang="en-US" sz="32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31" y="1140573"/>
            <a:ext cx="7391796" cy="5456779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8784299" y="1542718"/>
            <a:ext cx="2440599" cy="542133"/>
          </a:xfrm>
          <a:prstGeom prst="roundRect">
            <a:avLst>
              <a:gd name="adj" fmla="val 793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zh-CN" altLang="en-US" sz="2400" b="1" dirty="0">
                <a:solidFill>
                  <a:prstClr val="white"/>
                </a:solidFill>
                <a:latin typeface="微软雅黑" pitchFamily="34" charset="-122"/>
              </a:rPr>
              <a:t>禁停分析</a:t>
            </a:r>
          </a:p>
        </p:txBody>
      </p:sp>
      <p:sp>
        <p:nvSpPr>
          <p:cNvPr id="6" name="矩形 5"/>
          <p:cNvSpPr/>
          <p:nvPr/>
        </p:nvSpPr>
        <p:spPr>
          <a:xfrm>
            <a:off x="4933024" y="3257936"/>
            <a:ext cx="384043" cy="432048"/>
          </a:xfrm>
          <a:prstGeom prst="rect">
            <a:avLst/>
          </a:prstGeom>
          <a:solidFill>
            <a:schemeClr val="accent2">
              <a:alpha val="61961"/>
            </a:schemeClr>
          </a:solidFill>
          <a:ln>
            <a:noFill/>
          </a:ln>
          <a:scene3d>
            <a:camera prst="orthographicFront">
              <a:rot lat="19200000" lon="19693024" rev="4112218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8" name="线形标注 2(无边框) 7"/>
          <p:cNvSpPr/>
          <p:nvPr/>
        </p:nvSpPr>
        <p:spPr>
          <a:xfrm>
            <a:off x="3918274" y="4282413"/>
            <a:ext cx="577140" cy="530575"/>
          </a:xfrm>
          <a:prstGeom prst="callout2">
            <a:avLst>
              <a:gd name="adj1" fmla="val -156841"/>
              <a:gd name="adj2" fmla="val 211566"/>
              <a:gd name="adj3" fmla="val 30748"/>
              <a:gd name="adj4" fmla="val 101510"/>
              <a:gd name="adj5" fmla="val 34504"/>
              <a:gd name="adj6" fmla="val 5569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400256" y="3037979"/>
            <a:ext cx="3181669" cy="355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04800" indent="-304800" eaLnBrk="0" hangingPunct="0"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  <a:cs typeface="Arial" panose="020B0604020202020204" pitchFamily="34" charset="0"/>
              </a:defRPr>
            </a:lvl9pPr>
          </a:lstStyle>
          <a:p>
            <a:pPr marL="380990" indent="-380990" defTabSz="1219170" eaLnBrk="1" hangingPunct="1">
              <a:lnSpc>
                <a:spcPct val="150000"/>
              </a:lnSpc>
              <a:buClr>
                <a:srgbClr val="C0504D"/>
              </a:buClr>
              <a:buSzPct val="110000"/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prstClr val="black"/>
                </a:solidFill>
                <a:latin typeface="微软雅黑" pitchFamily="34" charset="-122"/>
              </a:rPr>
              <a:t>通过视频智能分析，对禁停区域进行监控，一旦检测出违停，可通过广播自动播放提示语音，同时监控中心弹出告警信息，并记录在平台中。</a:t>
            </a:r>
            <a:endParaRPr lang="en-US" altLang="zh-CN" dirty="0" smtClean="0">
              <a:solidFill>
                <a:prstClr val="black"/>
              </a:solidFill>
              <a:latin typeface="微软雅黑" pitchFamily="34" charset="-122"/>
            </a:endParaRPr>
          </a:p>
        </p:txBody>
      </p:sp>
      <p:sp>
        <p:nvSpPr>
          <p:cNvPr id="4" name="线形标注 2(无边框) 3"/>
          <p:cNvSpPr/>
          <p:nvPr/>
        </p:nvSpPr>
        <p:spPr>
          <a:xfrm>
            <a:off x="9045505" y="1615201"/>
            <a:ext cx="2440599" cy="530575"/>
          </a:xfrm>
          <a:prstGeom prst="callout2">
            <a:avLst>
              <a:gd name="adj1" fmla="val 37395"/>
              <a:gd name="adj2" fmla="val -1679"/>
              <a:gd name="adj3" fmla="val 42475"/>
              <a:gd name="adj4" fmla="val -119396"/>
              <a:gd name="adj5" fmla="val 350092"/>
              <a:gd name="adj6" fmla="val -159915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7" name="Picture 2" descr="E:\日常工作\工作安排\PPT\PPT素材\学校\校园乱停车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99" y="3612235"/>
            <a:ext cx="3908331" cy="2985117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613237"/>
      </p:ext>
    </p:extLst>
  </p:cSld>
  <p:clrMapOvr>
    <a:masterClrMapping/>
  </p:clrMapOvr>
  <p:transition spd="slow" advTm="7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mph" presetSubtype="0" repeatCount="3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8" grpId="0" animBg="1"/>
      <p:bldP spid="9" grpId="0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04644" y="291185"/>
            <a:ext cx="11002963" cy="839787"/>
          </a:xfrm>
        </p:spPr>
        <p:txBody>
          <a:bodyPr/>
          <a:lstStyle/>
          <a:p>
            <a:r>
              <a:rPr lang="zh-CN" altLang="en-US" dirty="0" smtClean="0"/>
              <a:t>突发情况，校园一键报警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820325" y="1839425"/>
            <a:ext cx="10736620" cy="4546695"/>
            <a:chOff x="615243" y="1379568"/>
            <a:chExt cx="5883149" cy="2491369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31" t="3722"/>
            <a:stretch/>
          </p:blipFill>
          <p:spPr>
            <a:xfrm>
              <a:off x="2283026" y="1379568"/>
              <a:ext cx="4060913" cy="24830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128320" y="1870685"/>
              <a:ext cx="2487176" cy="1513328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615243" y="3481430"/>
              <a:ext cx="1513329" cy="389507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r>
                <a:rPr lang="zh-CN" altLang="en-US" sz="1600" b="1" dirty="0">
                  <a:solidFill>
                    <a:srgbClr val="321547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多功能新型报警柱（浙江大学）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04763" y="2200511"/>
              <a:ext cx="2231110" cy="146500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414482" y="2347424"/>
              <a:ext cx="970721" cy="970721"/>
            </a:xfrm>
            <a:custGeom>
              <a:avLst/>
              <a:gdLst>
                <a:gd name="connsiteX0" fmla="*/ 1219200 w 2438400"/>
                <a:gd name="connsiteY0" fmla="*/ 0 h 2438400"/>
                <a:gd name="connsiteX1" fmla="*/ 2438400 w 2438400"/>
                <a:gd name="connsiteY1" fmla="*/ 1219200 h 2438400"/>
                <a:gd name="connsiteX2" fmla="*/ 1219200 w 2438400"/>
                <a:gd name="connsiteY2" fmla="*/ 2438400 h 2438400"/>
                <a:gd name="connsiteX3" fmla="*/ 0 w 2438400"/>
                <a:gd name="connsiteY3" fmla="*/ 1219200 h 2438400"/>
                <a:gd name="connsiteX4" fmla="*/ 1219200 w 243840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2438400">
                  <a:moveTo>
                    <a:pt x="1219200" y="0"/>
                  </a:moveTo>
                  <a:cubicBezTo>
                    <a:pt x="1892546" y="0"/>
                    <a:pt x="2438400" y="545854"/>
                    <a:pt x="2438400" y="1219200"/>
                  </a:cubicBezTo>
                  <a:cubicBezTo>
                    <a:pt x="2438400" y="1892546"/>
                    <a:pt x="1892546" y="2438400"/>
                    <a:pt x="1219200" y="2438400"/>
                  </a:cubicBezTo>
                  <a:cubicBezTo>
                    <a:pt x="545854" y="2438400"/>
                    <a:pt x="0" y="1892546"/>
                    <a:pt x="0" y="1219200"/>
                  </a:cubicBezTo>
                  <a:cubicBezTo>
                    <a:pt x="0" y="545854"/>
                    <a:pt x="545854" y="0"/>
                    <a:pt x="1219200" y="0"/>
                  </a:cubicBezTo>
                  <a:close/>
                </a:path>
              </a:pathLst>
            </a:cu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01292" y="2347425"/>
              <a:ext cx="1197100" cy="12808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矩形 10"/>
            <p:cNvSpPr/>
            <p:nvPr/>
          </p:nvSpPr>
          <p:spPr>
            <a:xfrm>
              <a:off x="2241762" y="3471497"/>
              <a:ext cx="4102177" cy="389507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r>
                <a:rPr lang="zh-CN" altLang="en-US" sz="1600" b="1" dirty="0">
                  <a:solidFill>
                    <a:srgbClr val="321547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接警与指挥调度平台</a:t>
              </a:r>
            </a:p>
          </p:txBody>
        </p:sp>
      </p:grp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391782565"/>
              </p:ext>
            </p:extLst>
          </p:nvPr>
        </p:nvGraphicFramePr>
        <p:xfrm>
          <a:off x="1692544" y="1164455"/>
          <a:ext cx="8472065" cy="614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事</a:t>
            </a:r>
            <a:r>
              <a:rPr lang="zh-CN" altLang="en-US" sz="3200" b="1" dirty="0" smtClean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中处置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40484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70494" y="246080"/>
            <a:ext cx="11002963" cy="839787"/>
          </a:xfrm>
        </p:spPr>
        <p:txBody>
          <a:bodyPr/>
          <a:lstStyle/>
          <a:p>
            <a:r>
              <a:rPr lang="zh-CN" altLang="en-US" dirty="0" smtClean="0"/>
              <a:t>重大活动保障</a:t>
            </a:r>
            <a:r>
              <a:rPr lang="en-US" altLang="zh-CN" dirty="0" smtClean="0"/>
              <a:t>-</a:t>
            </a:r>
            <a:r>
              <a:rPr lang="zh-CN" altLang="en-US" dirty="0" smtClean="0"/>
              <a:t>无人机支持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03" y="3215291"/>
            <a:ext cx="6985000" cy="3454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4" y="1058897"/>
            <a:ext cx="5451365" cy="30640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029">
            <a:off x="5733335" y="868269"/>
            <a:ext cx="5405936" cy="272823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7382" y="4442372"/>
            <a:ext cx="358771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高度自动化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marL="380990" indent="-38099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高强超轻 碳纤维机身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marL="380990" indent="-38099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高载荷 起飞重量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10KG</a:t>
            </a:r>
          </a:p>
          <a:p>
            <a:pPr marL="380990" indent="-38099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三轴增稳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marL="380990" indent="-38099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低耗电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事</a:t>
            </a:r>
            <a:r>
              <a:rPr lang="zh-CN" altLang="en-US" sz="3200" b="1" dirty="0" smtClean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中</a:t>
            </a: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处置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8703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569" y="235674"/>
            <a:ext cx="11002963" cy="839787"/>
          </a:xfrm>
        </p:spPr>
        <p:txBody>
          <a:bodyPr/>
          <a:lstStyle/>
          <a:p>
            <a:r>
              <a:rPr lang="zh-CN" altLang="en-US" dirty="0" smtClean="0"/>
              <a:t>单兵、对讲、视频联动应急处置</a:t>
            </a:r>
            <a:endParaRPr lang="zh-CN" altLang="en-US" dirty="0"/>
          </a:p>
        </p:txBody>
      </p:sp>
      <p:pic>
        <p:nvPicPr>
          <p:cNvPr id="3" name="Picture 4" descr="E:\图片素材\2014-12-0147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26" y="1420669"/>
            <a:ext cx="3009447" cy="197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23668\Desktop\校园地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667" y="1526050"/>
            <a:ext cx="7098768" cy="425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23020" y="4149505"/>
            <a:ext cx="314313" cy="3621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39290" y="4060835"/>
            <a:ext cx="314313" cy="3621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24977" y="2347396"/>
            <a:ext cx="314313" cy="3621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68526" y="3869089"/>
            <a:ext cx="251927" cy="198679"/>
          </a:xfrm>
          <a:prstGeom prst="rect">
            <a:avLst/>
          </a:prstGeom>
          <a:effectLst/>
        </p:spPr>
      </p:pic>
      <p:pic>
        <p:nvPicPr>
          <p:cNvPr id="9" name="Picture 3" descr="E:\图片素材\201301111001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7" y="3787350"/>
            <a:ext cx="3097084" cy="19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云形标注 9"/>
          <p:cNvSpPr/>
          <p:nvPr/>
        </p:nvSpPr>
        <p:spPr>
          <a:xfrm>
            <a:off x="1212725" y="1743979"/>
            <a:ext cx="2950195" cy="1568987"/>
          </a:xfrm>
          <a:prstGeom prst="cloudCallo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操场西面有人报警，小王，快赶往现场处理</a:t>
            </a:r>
            <a:endParaRPr lang="zh-CN" altLang="en-US" dirty="0"/>
          </a:p>
        </p:txBody>
      </p:sp>
      <p:sp>
        <p:nvSpPr>
          <p:cNvPr id="11" name="云形标注 10"/>
          <p:cNvSpPr/>
          <p:nvPr/>
        </p:nvSpPr>
        <p:spPr>
          <a:xfrm>
            <a:off x="8736320" y="2815290"/>
            <a:ext cx="2168265" cy="1153137"/>
          </a:xfrm>
          <a:prstGeom prst="cloudCallo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收到，马上赶到！</a:t>
            </a:r>
            <a:endParaRPr lang="zh-CN" altLang="en-US" dirty="0"/>
          </a:p>
        </p:txBody>
      </p:sp>
      <p:sp>
        <p:nvSpPr>
          <p:cNvPr id="12" name="云形标注 11"/>
          <p:cNvSpPr/>
          <p:nvPr/>
        </p:nvSpPr>
        <p:spPr>
          <a:xfrm>
            <a:off x="9223020" y="2043642"/>
            <a:ext cx="2325421" cy="1456893"/>
          </a:xfrm>
          <a:prstGeom prst="cloudCallo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有</a:t>
            </a:r>
            <a:r>
              <a:rPr lang="zh-CN" altLang="en-US" dirty="0" smtClean="0"/>
              <a:t>学生运动受伤，马上送往校医院！</a:t>
            </a:r>
            <a:endParaRPr lang="zh-CN" altLang="en-US" dirty="0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事</a:t>
            </a:r>
            <a:r>
              <a:rPr lang="zh-CN" altLang="en-US" sz="3200" b="1" dirty="0" smtClean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中</a:t>
            </a: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处置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88310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3 C 0.00538 -0.01297 0.01146 -0.02439 0.0191 -0.03335 C 0.02066 -0.04168 0.01962 -0.03798 0.0217 -0.04477 " pathEditMode="relative" ptsTypes="ffA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/>
        </p:nvGrpSpPr>
        <p:grpSpPr>
          <a:xfrm>
            <a:off x="4331465" y="1954375"/>
            <a:ext cx="3589399" cy="3734805"/>
            <a:chOff x="3017098" y="1431056"/>
            <a:chExt cx="2692049" cy="2801104"/>
          </a:xfrm>
        </p:grpSpPr>
        <p:sp>
          <p:nvSpPr>
            <p:cNvPr id="3" name="椭圆 2"/>
            <p:cNvSpPr/>
            <p:nvPr/>
          </p:nvSpPr>
          <p:spPr>
            <a:xfrm>
              <a:off x="3047958" y="1431056"/>
              <a:ext cx="2661189" cy="2727302"/>
            </a:xfrm>
            <a:prstGeom prst="ellipse">
              <a:avLst/>
            </a:prstGeom>
            <a:noFill/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任意多边形 29"/>
            <p:cNvSpPr/>
            <p:nvPr/>
          </p:nvSpPr>
          <p:spPr>
            <a:xfrm rot="21137862">
              <a:off x="3017098" y="3005017"/>
              <a:ext cx="194867" cy="342071"/>
            </a:xfrm>
            <a:custGeom>
              <a:avLst/>
              <a:gdLst>
                <a:gd name="connsiteX0" fmla="*/ 0 w 665190"/>
                <a:gd name="connsiteY0" fmla="*/ 652338 h 652338"/>
                <a:gd name="connsiteX1" fmla="*/ 332595 w 665190"/>
                <a:gd name="connsiteY1" fmla="*/ 0 h 652338"/>
                <a:gd name="connsiteX2" fmla="*/ 665190 w 665190"/>
                <a:gd name="connsiteY2" fmla="*/ 652338 h 652338"/>
                <a:gd name="connsiteX3" fmla="*/ 0 w 665190"/>
                <a:gd name="connsiteY3" fmla="*/ 652338 h 652338"/>
                <a:gd name="connsiteX0" fmla="*/ 0 w 483931"/>
                <a:gd name="connsiteY0" fmla="*/ 839772 h 839772"/>
                <a:gd name="connsiteX1" fmla="*/ 151336 w 483931"/>
                <a:gd name="connsiteY1" fmla="*/ 0 h 839772"/>
                <a:gd name="connsiteX2" fmla="*/ 483931 w 483931"/>
                <a:gd name="connsiteY2" fmla="*/ 652338 h 839772"/>
                <a:gd name="connsiteX3" fmla="*/ 0 w 483931"/>
                <a:gd name="connsiteY3" fmla="*/ 839772 h 839772"/>
                <a:gd name="connsiteX0" fmla="*/ 0 w 455733"/>
                <a:gd name="connsiteY0" fmla="*/ 839772 h 839772"/>
                <a:gd name="connsiteX1" fmla="*/ 151336 w 455733"/>
                <a:gd name="connsiteY1" fmla="*/ 0 h 839772"/>
                <a:gd name="connsiteX2" fmla="*/ 455733 w 455733"/>
                <a:gd name="connsiteY2" fmla="*/ 769777 h 839772"/>
                <a:gd name="connsiteX3" fmla="*/ 0 w 45573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0 w 40277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179630 w 402773"/>
                <a:gd name="connsiteY3" fmla="*/ 527742 h 839772"/>
                <a:gd name="connsiteX4" fmla="*/ 0 w 402773"/>
                <a:gd name="connsiteY4" fmla="*/ 839772 h 839772"/>
                <a:gd name="connsiteX0" fmla="*/ 0 w 429253"/>
                <a:gd name="connsiteY0" fmla="*/ 839772 h 839772"/>
                <a:gd name="connsiteX1" fmla="*/ 151336 w 429253"/>
                <a:gd name="connsiteY1" fmla="*/ 0 h 839772"/>
                <a:gd name="connsiteX2" fmla="*/ 429253 w 429253"/>
                <a:gd name="connsiteY2" fmla="*/ 671446 h 839772"/>
                <a:gd name="connsiteX3" fmla="*/ 179630 w 429253"/>
                <a:gd name="connsiteY3" fmla="*/ 527742 h 839772"/>
                <a:gd name="connsiteX4" fmla="*/ 0 w 429253"/>
                <a:gd name="connsiteY4" fmla="*/ 839772 h 839772"/>
                <a:gd name="connsiteX0" fmla="*/ 0 w 455732"/>
                <a:gd name="connsiteY0" fmla="*/ 741440 h 741440"/>
                <a:gd name="connsiteX1" fmla="*/ 177815 w 455732"/>
                <a:gd name="connsiteY1" fmla="*/ 0 h 741440"/>
                <a:gd name="connsiteX2" fmla="*/ 455732 w 455732"/>
                <a:gd name="connsiteY2" fmla="*/ 671446 h 741440"/>
                <a:gd name="connsiteX3" fmla="*/ 206109 w 455732"/>
                <a:gd name="connsiteY3" fmla="*/ 527742 h 741440"/>
                <a:gd name="connsiteX4" fmla="*/ 0 w 455732"/>
                <a:gd name="connsiteY4" fmla="*/ 741440 h 741440"/>
                <a:gd name="connsiteX0" fmla="*/ 0 w 491659"/>
                <a:gd name="connsiteY0" fmla="*/ 803847 h 803847"/>
                <a:gd name="connsiteX1" fmla="*/ 213742 w 491659"/>
                <a:gd name="connsiteY1" fmla="*/ 0 h 803847"/>
                <a:gd name="connsiteX2" fmla="*/ 491659 w 491659"/>
                <a:gd name="connsiteY2" fmla="*/ 671446 h 803847"/>
                <a:gd name="connsiteX3" fmla="*/ 242036 w 491659"/>
                <a:gd name="connsiteY3" fmla="*/ 527742 h 803847"/>
                <a:gd name="connsiteX4" fmla="*/ 0 w 491659"/>
                <a:gd name="connsiteY4" fmla="*/ 803847 h 803847"/>
                <a:gd name="connsiteX0" fmla="*/ 0 w 491658"/>
                <a:gd name="connsiteY0" fmla="*/ 803847 h 803847"/>
                <a:gd name="connsiteX1" fmla="*/ 213741 w 491658"/>
                <a:gd name="connsiteY1" fmla="*/ 0 h 803847"/>
                <a:gd name="connsiteX2" fmla="*/ 491658 w 491658"/>
                <a:gd name="connsiteY2" fmla="*/ 671446 h 803847"/>
                <a:gd name="connsiteX3" fmla="*/ 242035 w 491658"/>
                <a:gd name="connsiteY3" fmla="*/ 527742 h 803847"/>
                <a:gd name="connsiteX4" fmla="*/ 0 w 491658"/>
                <a:gd name="connsiteY4" fmla="*/ 803847 h 803847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32" h="741441">
                  <a:moveTo>
                    <a:pt x="0" y="741441"/>
                  </a:moveTo>
                  <a:lnTo>
                    <a:pt x="177815" y="0"/>
                  </a:lnTo>
                  <a:lnTo>
                    <a:pt x="455732" y="671446"/>
                  </a:lnTo>
                  <a:lnTo>
                    <a:pt x="206109" y="527742"/>
                  </a:lnTo>
                  <a:lnTo>
                    <a:pt x="0" y="74144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任意多边形 30"/>
            <p:cNvSpPr/>
            <p:nvPr/>
          </p:nvSpPr>
          <p:spPr>
            <a:xfrm rot="8599972">
              <a:off x="5227324" y="1652815"/>
              <a:ext cx="210156" cy="395948"/>
            </a:xfrm>
            <a:custGeom>
              <a:avLst/>
              <a:gdLst>
                <a:gd name="connsiteX0" fmla="*/ 0 w 665190"/>
                <a:gd name="connsiteY0" fmla="*/ 652338 h 652338"/>
                <a:gd name="connsiteX1" fmla="*/ 332595 w 665190"/>
                <a:gd name="connsiteY1" fmla="*/ 0 h 652338"/>
                <a:gd name="connsiteX2" fmla="*/ 665190 w 665190"/>
                <a:gd name="connsiteY2" fmla="*/ 652338 h 652338"/>
                <a:gd name="connsiteX3" fmla="*/ 0 w 665190"/>
                <a:gd name="connsiteY3" fmla="*/ 652338 h 652338"/>
                <a:gd name="connsiteX0" fmla="*/ 0 w 483931"/>
                <a:gd name="connsiteY0" fmla="*/ 839772 h 839772"/>
                <a:gd name="connsiteX1" fmla="*/ 151336 w 483931"/>
                <a:gd name="connsiteY1" fmla="*/ 0 h 839772"/>
                <a:gd name="connsiteX2" fmla="*/ 483931 w 483931"/>
                <a:gd name="connsiteY2" fmla="*/ 652338 h 839772"/>
                <a:gd name="connsiteX3" fmla="*/ 0 w 483931"/>
                <a:gd name="connsiteY3" fmla="*/ 839772 h 839772"/>
                <a:gd name="connsiteX0" fmla="*/ 0 w 455733"/>
                <a:gd name="connsiteY0" fmla="*/ 839772 h 839772"/>
                <a:gd name="connsiteX1" fmla="*/ 151336 w 455733"/>
                <a:gd name="connsiteY1" fmla="*/ 0 h 839772"/>
                <a:gd name="connsiteX2" fmla="*/ 455733 w 455733"/>
                <a:gd name="connsiteY2" fmla="*/ 769777 h 839772"/>
                <a:gd name="connsiteX3" fmla="*/ 0 w 45573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0 w 40277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179630 w 402773"/>
                <a:gd name="connsiteY3" fmla="*/ 527742 h 839772"/>
                <a:gd name="connsiteX4" fmla="*/ 0 w 402773"/>
                <a:gd name="connsiteY4" fmla="*/ 839772 h 839772"/>
                <a:gd name="connsiteX0" fmla="*/ 0 w 429253"/>
                <a:gd name="connsiteY0" fmla="*/ 839772 h 839772"/>
                <a:gd name="connsiteX1" fmla="*/ 151336 w 429253"/>
                <a:gd name="connsiteY1" fmla="*/ 0 h 839772"/>
                <a:gd name="connsiteX2" fmla="*/ 429253 w 429253"/>
                <a:gd name="connsiteY2" fmla="*/ 671446 h 839772"/>
                <a:gd name="connsiteX3" fmla="*/ 179630 w 429253"/>
                <a:gd name="connsiteY3" fmla="*/ 527742 h 839772"/>
                <a:gd name="connsiteX4" fmla="*/ 0 w 429253"/>
                <a:gd name="connsiteY4" fmla="*/ 839772 h 839772"/>
                <a:gd name="connsiteX0" fmla="*/ 0 w 455732"/>
                <a:gd name="connsiteY0" fmla="*/ 741440 h 741440"/>
                <a:gd name="connsiteX1" fmla="*/ 177815 w 455732"/>
                <a:gd name="connsiteY1" fmla="*/ 0 h 741440"/>
                <a:gd name="connsiteX2" fmla="*/ 455732 w 455732"/>
                <a:gd name="connsiteY2" fmla="*/ 671446 h 741440"/>
                <a:gd name="connsiteX3" fmla="*/ 206109 w 455732"/>
                <a:gd name="connsiteY3" fmla="*/ 527742 h 741440"/>
                <a:gd name="connsiteX4" fmla="*/ 0 w 455732"/>
                <a:gd name="connsiteY4" fmla="*/ 741440 h 741440"/>
                <a:gd name="connsiteX0" fmla="*/ 0 w 491659"/>
                <a:gd name="connsiteY0" fmla="*/ 803847 h 803847"/>
                <a:gd name="connsiteX1" fmla="*/ 213742 w 491659"/>
                <a:gd name="connsiteY1" fmla="*/ 0 h 803847"/>
                <a:gd name="connsiteX2" fmla="*/ 491659 w 491659"/>
                <a:gd name="connsiteY2" fmla="*/ 671446 h 803847"/>
                <a:gd name="connsiteX3" fmla="*/ 242036 w 491659"/>
                <a:gd name="connsiteY3" fmla="*/ 527742 h 803847"/>
                <a:gd name="connsiteX4" fmla="*/ 0 w 491659"/>
                <a:gd name="connsiteY4" fmla="*/ 803847 h 803847"/>
                <a:gd name="connsiteX0" fmla="*/ 0 w 491658"/>
                <a:gd name="connsiteY0" fmla="*/ 803847 h 803847"/>
                <a:gd name="connsiteX1" fmla="*/ 213741 w 491658"/>
                <a:gd name="connsiteY1" fmla="*/ 0 h 803847"/>
                <a:gd name="connsiteX2" fmla="*/ 491658 w 491658"/>
                <a:gd name="connsiteY2" fmla="*/ 671446 h 803847"/>
                <a:gd name="connsiteX3" fmla="*/ 242035 w 491658"/>
                <a:gd name="connsiteY3" fmla="*/ 527742 h 803847"/>
                <a:gd name="connsiteX4" fmla="*/ 0 w 491658"/>
                <a:gd name="connsiteY4" fmla="*/ 803847 h 803847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32" h="741441">
                  <a:moveTo>
                    <a:pt x="0" y="741441"/>
                  </a:moveTo>
                  <a:lnTo>
                    <a:pt x="177815" y="0"/>
                  </a:lnTo>
                  <a:lnTo>
                    <a:pt x="455732" y="671446"/>
                  </a:lnTo>
                  <a:lnTo>
                    <a:pt x="206109" y="527742"/>
                  </a:lnTo>
                  <a:lnTo>
                    <a:pt x="0" y="74144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12554953">
              <a:off x="5492762" y="3210308"/>
              <a:ext cx="169213" cy="303986"/>
            </a:xfrm>
            <a:custGeom>
              <a:avLst/>
              <a:gdLst>
                <a:gd name="connsiteX0" fmla="*/ 0 w 665190"/>
                <a:gd name="connsiteY0" fmla="*/ 652338 h 652338"/>
                <a:gd name="connsiteX1" fmla="*/ 332595 w 665190"/>
                <a:gd name="connsiteY1" fmla="*/ 0 h 652338"/>
                <a:gd name="connsiteX2" fmla="*/ 665190 w 665190"/>
                <a:gd name="connsiteY2" fmla="*/ 652338 h 652338"/>
                <a:gd name="connsiteX3" fmla="*/ 0 w 665190"/>
                <a:gd name="connsiteY3" fmla="*/ 652338 h 652338"/>
                <a:gd name="connsiteX0" fmla="*/ 0 w 483931"/>
                <a:gd name="connsiteY0" fmla="*/ 839772 h 839772"/>
                <a:gd name="connsiteX1" fmla="*/ 151336 w 483931"/>
                <a:gd name="connsiteY1" fmla="*/ 0 h 839772"/>
                <a:gd name="connsiteX2" fmla="*/ 483931 w 483931"/>
                <a:gd name="connsiteY2" fmla="*/ 652338 h 839772"/>
                <a:gd name="connsiteX3" fmla="*/ 0 w 483931"/>
                <a:gd name="connsiteY3" fmla="*/ 839772 h 839772"/>
                <a:gd name="connsiteX0" fmla="*/ 0 w 455733"/>
                <a:gd name="connsiteY0" fmla="*/ 839772 h 839772"/>
                <a:gd name="connsiteX1" fmla="*/ 151336 w 455733"/>
                <a:gd name="connsiteY1" fmla="*/ 0 h 839772"/>
                <a:gd name="connsiteX2" fmla="*/ 455733 w 455733"/>
                <a:gd name="connsiteY2" fmla="*/ 769777 h 839772"/>
                <a:gd name="connsiteX3" fmla="*/ 0 w 45573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0 w 40277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179630 w 402773"/>
                <a:gd name="connsiteY3" fmla="*/ 527742 h 839772"/>
                <a:gd name="connsiteX4" fmla="*/ 0 w 402773"/>
                <a:gd name="connsiteY4" fmla="*/ 839772 h 839772"/>
                <a:gd name="connsiteX0" fmla="*/ 0 w 429253"/>
                <a:gd name="connsiteY0" fmla="*/ 839772 h 839772"/>
                <a:gd name="connsiteX1" fmla="*/ 151336 w 429253"/>
                <a:gd name="connsiteY1" fmla="*/ 0 h 839772"/>
                <a:gd name="connsiteX2" fmla="*/ 429253 w 429253"/>
                <a:gd name="connsiteY2" fmla="*/ 671446 h 839772"/>
                <a:gd name="connsiteX3" fmla="*/ 179630 w 429253"/>
                <a:gd name="connsiteY3" fmla="*/ 527742 h 839772"/>
                <a:gd name="connsiteX4" fmla="*/ 0 w 429253"/>
                <a:gd name="connsiteY4" fmla="*/ 839772 h 839772"/>
                <a:gd name="connsiteX0" fmla="*/ 0 w 455732"/>
                <a:gd name="connsiteY0" fmla="*/ 741440 h 741440"/>
                <a:gd name="connsiteX1" fmla="*/ 177815 w 455732"/>
                <a:gd name="connsiteY1" fmla="*/ 0 h 741440"/>
                <a:gd name="connsiteX2" fmla="*/ 455732 w 455732"/>
                <a:gd name="connsiteY2" fmla="*/ 671446 h 741440"/>
                <a:gd name="connsiteX3" fmla="*/ 206109 w 455732"/>
                <a:gd name="connsiteY3" fmla="*/ 527742 h 741440"/>
                <a:gd name="connsiteX4" fmla="*/ 0 w 455732"/>
                <a:gd name="connsiteY4" fmla="*/ 741440 h 741440"/>
                <a:gd name="connsiteX0" fmla="*/ 0 w 491659"/>
                <a:gd name="connsiteY0" fmla="*/ 803847 h 803847"/>
                <a:gd name="connsiteX1" fmla="*/ 213742 w 491659"/>
                <a:gd name="connsiteY1" fmla="*/ 0 h 803847"/>
                <a:gd name="connsiteX2" fmla="*/ 491659 w 491659"/>
                <a:gd name="connsiteY2" fmla="*/ 671446 h 803847"/>
                <a:gd name="connsiteX3" fmla="*/ 242036 w 491659"/>
                <a:gd name="connsiteY3" fmla="*/ 527742 h 803847"/>
                <a:gd name="connsiteX4" fmla="*/ 0 w 491659"/>
                <a:gd name="connsiteY4" fmla="*/ 803847 h 803847"/>
                <a:gd name="connsiteX0" fmla="*/ 0 w 491658"/>
                <a:gd name="connsiteY0" fmla="*/ 803847 h 803847"/>
                <a:gd name="connsiteX1" fmla="*/ 213741 w 491658"/>
                <a:gd name="connsiteY1" fmla="*/ 0 h 803847"/>
                <a:gd name="connsiteX2" fmla="*/ 491658 w 491658"/>
                <a:gd name="connsiteY2" fmla="*/ 671446 h 803847"/>
                <a:gd name="connsiteX3" fmla="*/ 242035 w 491658"/>
                <a:gd name="connsiteY3" fmla="*/ 527742 h 803847"/>
                <a:gd name="connsiteX4" fmla="*/ 0 w 491658"/>
                <a:gd name="connsiteY4" fmla="*/ 803847 h 803847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32" h="741441">
                  <a:moveTo>
                    <a:pt x="0" y="741441"/>
                  </a:moveTo>
                  <a:lnTo>
                    <a:pt x="177815" y="0"/>
                  </a:lnTo>
                  <a:lnTo>
                    <a:pt x="455732" y="671446"/>
                  </a:lnTo>
                  <a:lnTo>
                    <a:pt x="206109" y="527742"/>
                  </a:lnTo>
                  <a:lnTo>
                    <a:pt x="0" y="74144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/>
          </p:nvSpPr>
          <p:spPr>
            <a:xfrm rot="17006430">
              <a:off x="4141308" y="3960763"/>
              <a:ext cx="198327" cy="344468"/>
            </a:xfrm>
            <a:custGeom>
              <a:avLst/>
              <a:gdLst>
                <a:gd name="connsiteX0" fmla="*/ 0 w 665190"/>
                <a:gd name="connsiteY0" fmla="*/ 652338 h 652338"/>
                <a:gd name="connsiteX1" fmla="*/ 332595 w 665190"/>
                <a:gd name="connsiteY1" fmla="*/ 0 h 652338"/>
                <a:gd name="connsiteX2" fmla="*/ 665190 w 665190"/>
                <a:gd name="connsiteY2" fmla="*/ 652338 h 652338"/>
                <a:gd name="connsiteX3" fmla="*/ 0 w 665190"/>
                <a:gd name="connsiteY3" fmla="*/ 652338 h 652338"/>
                <a:gd name="connsiteX0" fmla="*/ 0 w 483931"/>
                <a:gd name="connsiteY0" fmla="*/ 839772 h 839772"/>
                <a:gd name="connsiteX1" fmla="*/ 151336 w 483931"/>
                <a:gd name="connsiteY1" fmla="*/ 0 h 839772"/>
                <a:gd name="connsiteX2" fmla="*/ 483931 w 483931"/>
                <a:gd name="connsiteY2" fmla="*/ 652338 h 839772"/>
                <a:gd name="connsiteX3" fmla="*/ 0 w 483931"/>
                <a:gd name="connsiteY3" fmla="*/ 839772 h 839772"/>
                <a:gd name="connsiteX0" fmla="*/ 0 w 455733"/>
                <a:gd name="connsiteY0" fmla="*/ 839772 h 839772"/>
                <a:gd name="connsiteX1" fmla="*/ 151336 w 455733"/>
                <a:gd name="connsiteY1" fmla="*/ 0 h 839772"/>
                <a:gd name="connsiteX2" fmla="*/ 455733 w 455733"/>
                <a:gd name="connsiteY2" fmla="*/ 769777 h 839772"/>
                <a:gd name="connsiteX3" fmla="*/ 0 w 45573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0 w 402773"/>
                <a:gd name="connsiteY3" fmla="*/ 839772 h 839772"/>
                <a:gd name="connsiteX0" fmla="*/ 0 w 402773"/>
                <a:gd name="connsiteY0" fmla="*/ 839772 h 839772"/>
                <a:gd name="connsiteX1" fmla="*/ 151336 w 402773"/>
                <a:gd name="connsiteY1" fmla="*/ 0 h 839772"/>
                <a:gd name="connsiteX2" fmla="*/ 402773 w 402773"/>
                <a:gd name="connsiteY2" fmla="*/ 573114 h 839772"/>
                <a:gd name="connsiteX3" fmla="*/ 179630 w 402773"/>
                <a:gd name="connsiteY3" fmla="*/ 527742 h 839772"/>
                <a:gd name="connsiteX4" fmla="*/ 0 w 402773"/>
                <a:gd name="connsiteY4" fmla="*/ 839772 h 839772"/>
                <a:gd name="connsiteX0" fmla="*/ 0 w 429253"/>
                <a:gd name="connsiteY0" fmla="*/ 839772 h 839772"/>
                <a:gd name="connsiteX1" fmla="*/ 151336 w 429253"/>
                <a:gd name="connsiteY1" fmla="*/ 0 h 839772"/>
                <a:gd name="connsiteX2" fmla="*/ 429253 w 429253"/>
                <a:gd name="connsiteY2" fmla="*/ 671446 h 839772"/>
                <a:gd name="connsiteX3" fmla="*/ 179630 w 429253"/>
                <a:gd name="connsiteY3" fmla="*/ 527742 h 839772"/>
                <a:gd name="connsiteX4" fmla="*/ 0 w 429253"/>
                <a:gd name="connsiteY4" fmla="*/ 839772 h 839772"/>
                <a:gd name="connsiteX0" fmla="*/ 0 w 455732"/>
                <a:gd name="connsiteY0" fmla="*/ 741440 h 741440"/>
                <a:gd name="connsiteX1" fmla="*/ 177815 w 455732"/>
                <a:gd name="connsiteY1" fmla="*/ 0 h 741440"/>
                <a:gd name="connsiteX2" fmla="*/ 455732 w 455732"/>
                <a:gd name="connsiteY2" fmla="*/ 671446 h 741440"/>
                <a:gd name="connsiteX3" fmla="*/ 206109 w 455732"/>
                <a:gd name="connsiteY3" fmla="*/ 527742 h 741440"/>
                <a:gd name="connsiteX4" fmla="*/ 0 w 455732"/>
                <a:gd name="connsiteY4" fmla="*/ 741440 h 741440"/>
                <a:gd name="connsiteX0" fmla="*/ 0 w 491659"/>
                <a:gd name="connsiteY0" fmla="*/ 803847 h 803847"/>
                <a:gd name="connsiteX1" fmla="*/ 213742 w 491659"/>
                <a:gd name="connsiteY1" fmla="*/ 0 h 803847"/>
                <a:gd name="connsiteX2" fmla="*/ 491659 w 491659"/>
                <a:gd name="connsiteY2" fmla="*/ 671446 h 803847"/>
                <a:gd name="connsiteX3" fmla="*/ 242036 w 491659"/>
                <a:gd name="connsiteY3" fmla="*/ 527742 h 803847"/>
                <a:gd name="connsiteX4" fmla="*/ 0 w 491659"/>
                <a:gd name="connsiteY4" fmla="*/ 803847 h 803847"/>
                <a:gd name="connsiteX0" fmla="*/ 0 w 491658"/>
                <a:gd name="connsiteY0" fmla="*/ 803847 h 803847"/>
                <a:gd name="connsiteX1" fmla="*/ 213741 w 491658"/>
                <a:gd name="connsiteY1" fmla="*/ 0 h 803847"/>
                <a:gd name="connsiteX2" fmla="*/ 491658 w 491658"/>
                <a:gd name="connsiteY2" fmla="*/ 671446 h 803847"/>
                <a:gd name="connsiteX3" fmla="*/ 242035 w 491658"/>
                <a:gd name="connsiteY3" fmla="*/ 527742 h 803847"/>
                <a:gd name="connsiteX4" fmla="*/ 0 w 491658"/>
                <a:gd name="connsiteY4" fmla="*/ 803847 h 803847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  <a:gd name="connsiteX0" fmla="*/ 0 w 455732"/>
                <a:gd name="connsiteY0" fmla="*/ 741441 h 741441"/>
                <a:gd name="connsiteX1" fmla="*/ 177815 w 455732"/>
                <a:gd name="connsiteY1" fmla="*/ 0 h 741441"/>
                <a:gd name="connsiteX2" fmla="*/ 455732 w 455732"/>
                <a:gd name="connsiteY2" fmla="*/ 671446 h 741441"/>
                <a:gd name="connsiteX3" fmla="*/ 206109 w 455732"/>
                <a:gd name="connsiteY3" fmla="*/ 527742 h 741441"/>
                <a:gd name="connsiteX4" fmla="*/ 0 w 455732"/>
                <a:gd name="connsiteY4" fmla="*/ 741441 h 74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32" h="741441">
                  <a:moveTo>
                    <a:pt x="0" y="741441"/>
                  </a:moveTo>
                  <a:lnTo>
                    <a:pt x="177815" y="0"/>
                  </a:lnTo>
                  <a:lnTo>
                    <a:pt x="455732" y="671446"/>
                  </a:lnTo>
                  <a:lnTo>
                    <a:pt x="206109" y="527742"/>
                  </a:lnTo>
                  <a:lnTo>
                    <a:pt x="0" y="74144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8035" y="284245"/>
            <a:ext cx="11002963" cy="839787"/>
          </a:xfrm>
        </p:spPr>
        <p:txBody>
          <a:bodyPr/>
          <a:lstStyle/>
          <a:p>
            <a:r>
              <a:rPr lang="zh-CN" altLang="en-US" dirty="0"/>
              <a:t>应急指挥调度</a:t>
            </a:r>
            <a:r>
              <a:rPr lang="zh-CN" altLang="en-US" dirty="0" smtClean="0"/>
              <a:t>系统</a:t>
            </a:r>
            <a:r>
              <a:rPr lang="en-US" altLang="zh-CN" dirty="0"/>
              <a:t> </a:t>
            </a:r>
            <a:r>
              <a:rPr lang="en-US" altLang="zh-CN" dirty="0" smtClean="0"/>
              <a:t>|</a:t>
            </a:r>
            <a:r>
              <a:rPr lang="zh-CN" altLang="en-US" dirty="0"/>
              <a:t> </a:t>
            </a:r>
            <a:r>
              <a:rPr lang="zh-CN" altLang="en-US" dirty="0" smtClean="0"/>
              <a:t>处理流程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15268" y="3357220"/>
            <a:ext cx="2062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</a:rPr>
              <a:t>五大阶段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133484" y="2613473"/>
            <a:ext cx="1961200" cy="1247537"/>
            <a:chOff x="356394" y="1707654"/>
            <a:chExt cx="2088232" cy="1296144"/>
          </a:xfrm>
        </p:grpSpPr>
        <p:grpSp>
          <p:nvGrpSpPr>
            <p:cNvPr id="6" name="组合 5"/>
            <p:cNvGrpSpPr/>
            <p:nvPr/>
          </p:nvGrpSpPr>
          <p:grpSpPr>
            <a:xfrm>
              <a:off x="971600" y="1707654"/>
              <a:ext cx="1296144" cy="1296144"/>
              <a:chOff x="971600" y="1707654"/>
              <a:chExt cx="1296144" cy="1296144"/>
            </a:xfrm>
          </p:grpSpPr>
          <p:sp>
            <p:nvSpPr>
              <p:cNvPr id="8" name="椭圆 7"/>
              <p:cNvSpPr/>
              <p:nvPr/>
            </p:nvSpPr>
            <p:spPr>
              <a:xfrm>
                <a:off x="971600" y="1707654"/>
                <a:ext cx="1296144" cy="129614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9" name="Picture 19" descr="http://www.iconpng.com/png/universal-01/magnifying16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5656" y="2211710"/>
                <a:ext cx="648072" cy="648072"/>
              </a:xfrm>
              <a:prstGeom prst="rect">
                <a:avLst/>
              </a:prstGeom>
              <a:noFill/>
            </p:spPr>
          </p:pic>
        </p:grpSp>
        <p:sp>
          <p:nvSpPr>
            <p:cNvPr id="7" name="文本框 50"/>
            <p:cNvSpPr txBox="1"/>
            <p:nvPr/>
          </p:nvSpPr>
          <p:spPr>
            <a:xfrm>
              <a:off x="356394" y="1851669"/>
              <a:ext cx="2088232" cy="47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b="1" kern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回溯</a:t>
              </a:r>
              <a:endParaRPr lang="en-US" altLang="zh-CN" b="1" kern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000520" y="1260393"/>
            <a:ext cx="1961200" cy="1247537"/>
            <a:chOff x="1835696" y="1938368"/>
            <a:chExt cx="2088232" cy="1296144"/>
          </a:xfrm>
        </p:grpSpPr>
        <p:grpSp>
          <p:nvGrpSpPr>
            <p:cNvPr id="11" name="组合 10"/>
            <p:cNvGrpSpPr/>
            <p:nvPr/>
          </p:nvGrpSpPr>
          <p:grpSpPr>
            <a:xfrm>
              <a:off x="2411760" y="1938368"/>
              <a:ext cx="1296144" cy="1296144"/>
              <a:chOff x="2411760" y="1938368"/>
              <a:chExt cx="1296144" cy="1296144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2411760" y="1938368"/>
                <a:ext cx="1296144" cy="1296144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4" name="Picture 21" descr="http://www.iconpng.com/png/pointed-icons/checkmark5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5816" y="2514432"/>
                <a:ext cx="648072" cy="648072"/>
              </a:xfrm>
              <a:prstGeom prst="rect">
                <a:avLst/>
              </a:prstGeom>
              <a:noFill/>
            </p:spPr>
          </p:pic>
        </p:grpSp>
        <p:sp>
          <p:nvSpPr>
            <p:cNvPr id="12" name="文本框 50"/>
            <p:cNvSpPr txBox="1"/>
            <p:nvPr/>
          </p:nvSpPr>
          <p:spPr>
            <a:xfrm>
              <a:off x="1835696" y="2154392"/>
              <a:ext cx="2088232" cy="47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b="1" kern="1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发现</a:t>
              </a:r>
              <a:endParaRPr lang="en-US" altLang="zh-CN" b="1" kern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650869" y="2698041"/>
            <a:ext cx="1961200" cy="1247537"/>
            <a:chOff x="2915816" y="1779662"/>
            <a:chExt cx="2088232" cy="1296144"/>
          </a:xfrm>
        </p:grpSpPr>
        <p:grpSp>
          <p:nvGrpSpPr>
            <p:cNvPr id="16" name="组合 15"/>
            <p:cNvGrpSpPr/>
            <p:nvPr/>
          </p:nvGrpSpPr>
          <p:grpSpPr>
            <a:xfrm>
              <a:off x="3563888" y="1779662"/>
              <a:ext cx="1296144" cy="1296144"/>
              <a:chOff x="3563888" y="1779662"/>
              <a:chExt cx="1296144" cy="1296144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3563888" y="1779662"/>
                <a:ext cx="1296144" cy="129614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9" name="Picture 8" descr="http://www.iconpng.com/png/humans/elegant7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5936" y="2211710"/>
                <a:ext cx="792088" cy="792088"/>
              </a:xfrm>
              <a:prstGeom prst="rect">
                <a:avLst/>
              </a:prstGeom>
              <a:noFill/>
            </p:spPr>
          </p:pic>
        </p:grpSp>
        <p:sp>
          <p:nvSpPr>
            <p:cNvPr id="17" name="文本框 50"/>
            <p:cNvSpPr txBox="1"/>
            <p:nvPr/>
          </p:nvSpPr>
          <p:spPr>
            <a:xfrm>
              <a:off x="2915816" y="1995686"/>
              <a:ext cx="2088232" cy="47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b="1" kern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确认</a:t>
              </a:r>
              <a:endParaRPr lang="en-US" altLang="zh-CN" b="1" kern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939079" y="4558526"/>
            <a:ext cx="1961200" cy="1247537"/>
            <a:chOff x="4892898" y="1707654"/>
            <a:chExt cx="2088232" cy="1296144"/>
          </a:xfrm>
        </p:grpSpPr>
        <p:grpSp>
          <p:nvGrpSpPr>
            <p:cNvPr id="21" name="组合 20"/>
            <p:cNvGrpSpPr/>
            <p:nvPr/>
          </p:nvGrpSpPr>
          <p:grpSpPr>
            <a:xfrm>
              <a:off x="5508104" y="1707654"/>
              <a:ext cx="1296144" cy="1296144"/>
              <a:chOff x="5508104" y="1707654"/>
              <a:chExt cx="1296144" cy="1296144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5508104" y="1707654"/>
                <a:ext cx="1296144" cy="1296144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4" name="Picture 10" descr="http://www.iconpng.com/png/universal-01/black142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0152" y="2211710"/>
                <a:ext cx="720080" cy="720080"/>
              </a:xfrm>
              <a:prstGeom prst="rect">
                <a:avLst/>
              </a:prstGeom>
              <a:noFill/>
            </p:spPr>
          </p:pic>
        </p:grpSp>
        <p:sp>
          <p:nvSpPr>
            <p:cNvPr id="22" name="文本框 50"/>
            <p:cNvSpPr txBox="1"/>
            <p:nvPr/>
          </p:nvSpPr>
          <p:spPr>
            <a:xfrm>
              <a:off x="4892898" y="1923678"/>
              <a:ext cx="2088232" cy="47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b="1" kern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调度</a:t>
              </a:r>
              <a:endParaRPr lang="en-US" altLang="zh-CN" b="1" kern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762757" y="4558526"/>
            <a:ext cx="1961200" cy="1247537"/>
            <a:chOff x="6372200" y="1635646"/>
            <a:chExt cx="2088232" cy="1296144"/>
          </a:xfrm>
        </p:grpSpPr>
        <p:grpSp>
          <p:nvGrpSpPr>
            <p:cNvPr id="26" name="组合 25"/>
            <p:cNvGrpSpPr/>
            <p:nvPr/>
          </p:nvGrpSpPr>
          <p:grpSpPr>
            <a:xfrm>
              <a:off x="7020272" y="1635646"/>
              <a:ext cx="1296144" cy="1296144"/>
              <a:chOff x="7020272" y="1635646"/>
              <a:chExt cx="1296144" cy="1296144"/>
            </a:xfrm>
          </p:grpSpPr>
          <p:sp>
            <p:nvSpPr>
              <p:cNvPr id="28" name="椭圆 27"/>
              <p:cNvSpPr/>
              <p:nvPr/>
            </p:nvSpPr>
            <p:spPr>
              <a:xfrm>
                <a:off x="7020272" y="1635646"/>
                <a:ext cx="1296144" cy="1296144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9" name="Picture 23" descr="http://www.iconpng.com/png/flaticon_academic/bars30.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11710"/>
                <a:ext cx="648072" cy="648072"/>
              </a:xfrm>
              <a:prstGeom prst="rect">
                <a:avLst/>
              </a:prstGeom>
              <a:noFill/>
            </p:spPr>
          </p:pic>
        </p:grpSp>
        <p:sp>
          <p:nvSpPr>
            <p:cNvPr id="27" name="文本框 50"/>
            <p:cNvSpPr txBox="1"/>
            <p:nvPr/>
          </p:nvSpPr>
          <p:spPr>
            <a:xfrm>
              <a:off x="6372200" y="1923676"/>
              <a:ext cx="2088232" cy="47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b="1" kern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处理</a:t>
              </a:r>
              <a:endParaRPr lang="en-US" altLang="zh-CN" b="1" kern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</a:endParaRPr>
            </a:p>
          </p:txBody>
        </p:sp>
      </p:grpSp>
      <p:cxnSp>
        <p:nvCxnSpPr>
          <p:cNvPr id="35" name="直接连接符 34"/>
          <p:cNvCxnSpPr/>
          <p:nvPr/>
        </p:nvCxnSpPr>
        <p:spPr>
          <a:xfrm>
            <a:off x="6952706" y="1446065"/>
            <a:ext cx="2869540" cy="905"/>
          </a:xfrm>
          <a:prstGeom prst="line">
            <a:avLst/>
          </a:prstGeom>
          <a:ln w="9525">
            <a:solidFill>
              <a:srgbClr val="99999A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H="1">
            <a:off x="1239958" y="3350417"/>
            <a:ext cx="2183121" cy="0"/>
          </a:xfrm>
          <a:prstGeom prst="line">
            <a:avLst/>
          </a:prstGeom>
          <a:ln w="9525">
            <a:solidFill>
              <a:srgbClr val="99999A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828556" y="3221981"/>
            <a:ext cx="1731033" cy="0"/>
          </a:xfrm>
          <a:prstGeom prst="line">
            <a:avLst/>
          </a:prstGeom>
          <a:ln w="9525">
            <a:solidFill>
              <a:srgbClr val="99999A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rot="10800000">
            <a:off x="1239958" y="5465059"/>
            <a:ext cx="2843260" cy="0"/>
          </a:xfrm>
          <a:prstGeom prst="line">
            <a:avLst/>
          </a:prstGeom>
          <a:ln w="9525">
            <a:solidFill>
              <a:srgbClr val="99999A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8067387" y="4955843"/>
            <a:ext cx="2843691" cy="0"/>
          </a:xfrm>
          <a:prstGeom prst="line">
            <a:avLst/>
          </a:prstGeom>
          <a:ln w="9525">
            <a:solidFill>
              <a:srgbClr val="99999A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94480" y="2099928"/>
            <a:ext cx="2772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海量安防大数据云存储</a:t>
            </a:r>
          </a:p>
          <a:p>
            <a:pPr marL="228594" indent="-228594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云摘要快速精准定位</a:t>
            </a:r>
          </a:p>
          <a:p>
            <a:pPr marL="228594" indent="-228594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历史报警可视化报表输出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32052" y="1484375"/>
            <a:ext cx="288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消防、周界等报警源接入</a:t>
            </a:r>
          </a:p>
          <a:p>
            <a:pPr marL="228594" indent="-228594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应急报警亭一键报警</a:t>
            </a:r>
          </a:p>
          <a:p>
            <a:pPr marL="228594" indent="-228594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智能分析实时预警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734283" y="3278318"/>
            <a:ext cx="31782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分级预案联动</a:t>
            </a:r>
          </a:p>
          <a:p>
            <a:pPr marL="228594" indent="-228594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自动上墙，快速确认</a:t>
            </a:r>
          </a:p>
          <a:p>
            <a:pPr marL="228594" indent="-228594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双向语音对讲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005654" y="4975166"/>
            <a:ext cx="3509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lnSpc>
                <a:spcPct val="150000"/>
              </a:lnSpc>
              <a:buClr>
                <a:srgbClr val="00B050"/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全景拼接、鱼球联动制高点掌控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28594" indent="-228594">
              <a:lnSpc>
                <a:spcPct val="150000"/>
              </a:lnSpc>
              <a:buClr>
                <a:srgbClr val="00B050"/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校园广播、短信等多种发布方式</a:t>
            </a:r>
          </a:p>
          <a:p>
            <a:pPr marL="228594" indent="-228594">
              <a:lnSpc>
                <a:spcPct val="150000"/>
              </a:lnSpc>
              <a:buClr>
                <a:srgbClr val="00B050"/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巡逻人员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GPS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定位，精准调度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83059" y="4583450"/>
            <a:ext cx="3388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三维电子地图挂图作战</a:t>
            </a:r>
          </a:p>
          <a:p>
            <a:pPr marL="228594" indent="-228594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l"/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可视化移动单兵实时远程协作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矩形 44"/>
          <p:cNvSpPr>
            <a:spLocks noChangeArrowheads="1"/>
          </p:cNvSpPr>
          <p:nvPr/>
        </p:nvSpPr>
        <p:spPr bwMode="auto">
          <a:xfrm>
            <a:off x="0" y="233633"/>
            <a:ext cx="4176713" cy="819313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事</a:t>
            </a:r>
            <a:r>
              <a:rPr lang="zh-CN" altLang="en-US" sz="3200" b="1" dirty="0" smtClean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中</a:t>
            </a:r>
            <a:r>
              <a: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处置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6965636"/>
      </p:ext>
    </p:extLst>
  </p:cSld>
  <p:clrMapOvr>
    <a:masterClrMapping/>
  </p:clrMapOvr>
  <p:transition spd="slow" advTm="13452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/>
      <p:bldP spid="41" grpId="0"/>
      <p:bldP spid="42" grpId="0"/>
      <p:bldP spid="43" grpId="0"/>
      <p:bldP spid="4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"/>
          <p:cNvSpPr txBox="1">
            <a:spLocks/>
          </p:cNvSpPr>
          <p:nvPr/>
        </p:nvSpPr>
        <p:spPr>
          <a:xfrm>
            <a:off x="3936033" y="6523711"/>
            <a:ext cx="4895926" cy="32316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000" dirty="0">
                <a:solidFill>
                  <a:schemeClr val="bg1"/>
                </a:solidFill>
                <a:latin typeface="Batang" pitchFamily="18" charset="-127"/>
                <a:ea typeface="Batang" pitchFamily="18" charset="-127"/>
                <a:cs typeface="Calibri" charset="0"/>
              </a:rPr>
              <a:t>大华</a:t>
            </a:r>
            <a:r>
              <a:rPr lang="en-US" altLang="zh-CN" sz="1000" dirty="0">
                <a:solidFill>
                  <a:schemeClr val="bg1"/>
                </a:solidFill>
                <a:latin typeface="Batang" pitchFamily="18" charset="-127"/>
                <a:ea typeface="Batang" pitchFamily="18" charset="-127"/>
                <a:cs typeface="Calibri" charset="0"/>
              </a:rPr>
              <a:t>•</a:t>
            </a:r>
            <a:r>
              <a:rPr lang="zh-CN" altLang="en-US" sz="1000" dirty="0">
                <a:solidFill>
                  <a:schemeClr val="bg1"/>
                </a:solidFill>
                <a:latin typeface="Batang" pitchFamily="18" charset="-127"/>
                <a:ea typeface="Batang" pitchFamily="18" charset="-127"/>
                <a:cs typeface="Calibri" charset="0"/>
              </a:rPr>
              <a:t>大</a:t>
            </a:r>
            <a:r>
              <a:rPr lang="zh-CN" altLang="en-US" sz="1000" dirty="0">
                <a:solidFill>
                  <a:schemeClr val="bg1"/>
                </a:solidFill>
                <a:latin typeface="Batang" pitchFamily="18" charset="-127"/>
                <a:ea typeface="宋体" charset="0"/>
                <a:cs typeface="Calibri" charset="0"/>
              </a:rPr>
              <a:t>数据研究院</a:t>
            </a:r>
            <a:endParaRPr lang="zh-CN" altLang="en-US" sz="1000" dirty="0">
              <a:solidFill>
                <a:schemeClr val="bg1"/>
              </a:solidFill>
              <a:latin typeface="Batang" pitchFamily="18" charset="-127"/>
              <a:ea typeface="Batang" pitchFamily="18" charset="-127"/>
              <a:cs typeface="Calibri" charset="0"/>
            </a:endParaRPr>
          </a:p>
        </p:txBody>
      </p:sp>
      <p:sp>
        <p:nvSpPr>
          <p:cNvPr id="6" name="矩形 12"/>
          <p:cNvSpPr>
            <a:spLocks noChangeArrowheads="1"/>
          </p:cNvSpPr>
          <p:nvPr/>
        </p:nvSpPr>
        <p:spPr bwMode="auto">
          <a:xfrm>
            <a:off x="0" y="273050"/>
            <a:ext cx="4176713" cy="78301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事后追溯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7" name="矩形 10"/>
          <p:cNvSpPr>
            <a:spLocks noChangeArrowheads="1"/>
          </p:cNvSpPr>
          <p:nvPr/>
        </p:nvSpPr>
        <p:spPr bwMode="auto">
          <a:xfrm>
            <a:off x="4176713" y="273050"/>
            <a:ext cx="8015287" cy="78301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录像查询与回放：云存储</a:t>
            </a:r>
            <a:r>
              <a:rPr lang="zh-CN" altLang="en-US" sz="2800" b="1" dirty="0">
                <a:solidFill>
                  <a:srgbClr val="FFFFFF"/>
                </a:solidFill>
                <a:sym typeface="微软雅黑" panose="020B0503020204020204" pitchFamily="34" charset="-122"/>
              </a:rPr>
              <a:t>系统</a:t>
            </a:r>
          </a:p>
        </p:txBody>
      </p:sp>
      <p:pic>
        <p:nvPicPr>
          <p:cNvPr id="7169" name="Picture 1" descr="C:\Users\Administrator\AppData\Roaming\Tencent\Users\872600368\QQ\WinTemp\RichOle\M82LYZ~0EI12ECR48RV}F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4" y="1371816"/>
            <a:ext cx="9523386" cy="531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7114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矩形 10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FFFFFF"/>
                </a:solidFill>
                <a:sym typeface="微软雅黑" panose="020B0503020204020204" pitchFamily="34" charset="-122"/>
              </a:rPr>
              <a:t>视频大数据检索</a:t>
            </a:r>
          </a:p>
        </p:txBody>
      </p:sp>
      <p:sp>
        <p:nvSpPr>
          <p:cNvPr id="64515" name="矩形 12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事后追溯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64516" name="矩形 1"/>
          <p:cNvSpPr>
            <a:spLocks noChangeArrowheads="1"/>
          </p:cNvSpPr>
          <p:nvPr/>
        </p:nvSpPr>
        <p:spPr bwMode="auto">
          <a:xfrm>
            <a:off x="469900" y="1266825"/>
            <a:ext cx="6096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 b="1"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rPr>
              <a:t>理想情况是一旦有重要事件发生，系统就可在事后能快速查找到关键的“人”、“车”等视图线索信息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pic>
        <p:nvPicPr>
          <p:cNvPr id="64517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2344738"/>
            <a:ext cx="5248275" cy="396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图片 9" descr="4-摘要结果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2344738"/>
            <a:ext cx="5486400" cy="396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6-摘要视频关联播放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0" y="2344738"/>
            <a:ext cx="5975350" cy="396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2291" name="矩形 3"/>
          <p:cNvSpPr>
            <a:spLocks noChangeArrowheads="1"/>
          </p:cNvSpPr>
          <p:nvPr/>
        </p:nvSpPr>
        <p:spPr bwMode="auto">
          <a:xfrm>
            <a:off x="0" y="2411413"/>
            <a:ext cx="12192000" cy="2112962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3700" b="1">
              <a:solidFill>
                <a:srgbClr val="FFFFFF"/>
              </a:solidFill>
              <a:latin typeface="微软雅黑" panose="020B0503020204020204" pitchFamily="34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12292" name="矩形 4"/>
          <p:cNvSpPr>
            <a:spLocks noChangeArrowheads="1"/>
          </p:cNvSpPr>
          <p:nvPr/>
        </p:nvSpPr>
        <p:spPr bwMode="auto">
          <a:xfrm>
            <a:off x="3133725" y="3019425"/>
            <a:ext cx="57245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chemeClr val="bg1"/>
                </a:solidFill>
              </a:rPr>
              <a:t>总体建设路线及规划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ldLvl="0" animBg="1" autoUpdateAnimBg="0"/>
      <p:bldP spid="12292" grpId="0" bldLvl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1908853" y="1333777"/>
            <a:ext cx="74077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视频云浓缩摘要</a:t>
            </a:r>
            <a:r>
              <a:rPr lang="en-US" altLang="zh-CN" sz="40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40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运动目标识别</a:t>
            </a:r>
            <a:endParaRPr lang="en-US" altLang="zh-CN" sz="4000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Shape 276"/>
          <p:cNvSpPr/>
          <p:nvPr/>
        </p:nvSpPr>
        <p:spPr>
          <a:xfrm>
            <a:off x="7079196" y="2425404"/>
            <a:ext cx="6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marL="673100" indent="-673100" algn="ctr">
              <a:lnSpc>
                <a:spcPct val="150000"/>
              </a:lnSpc>
            </a:pPr>
            <a:endParaRPr sz="2000" b="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Gill Sans SemiBold"/>
            </a:endParaRPr>
          </a:p>
        </p:txBody>
      </p:sp>
      <p:sp>
        <p:nvSpPr>
          <p:cNvPr id="19" name="Shape 275"/>
          <p:cNvSpPr/>
          <p:nvPr/>
        </p:nvSpPr>
        <p:spPr>
          <a:xfrm>
            <a:off x="6600056" y="3548732"/>
            <a:ext cx="1152128" cy="770755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buClrTx/>
              <a:buFontTx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7882910" y="2115014"/>
            <a:ext cx="27850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0" indent="-673100" algn="ctr">
              <a:lnSpc>
                <a:spcPct val="150000"/>
              </a:lnSpc>
            </a:pPr>
            <a:r>
              <a:rPr lang="en-US" altLang="zh-CN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</a:rPr>
              <a:t>9:00am-10:00am</a:t>
            </a:r>
            <a:endParaRPr lang="en-US" altLang="zh-CN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Gill Sans SemiBold"/>
            </a:endParaRPr>
          </a:p>
          <a:p>
            <a:pPr marL="673100" indent="-673100" algn="ctr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</a:rPr>
              <a:t>红色的车</a:t>
            </a:r>
            <a:endParaRPr lang="en-US" altLang="zh-CN" b="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Gill Sans SemiBold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123" y="3061561"/>
            <a:ext cx="831892" cy="51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1" y="3073511"/>
            <a:ext cx="784803" cy="50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1" y="3054591"/>
            <a:ext cx="816196" cy="51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86" y="4825387"/>
            <a:ext cx="673635" cy="64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480" y="4825387"/>
            <a:ext cx="785908" cy="64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4825388"/>
            <a:ext cx="721752" cy="651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矩形 28"/>
          <p:cNvSpPr/>
          <p:nvPr/>
        </p:nvSpPr>
        <p:spPr>
          <a:xfrm>
            <a:off x="8316715" y="3912095"/>
            <a:ext cx="21278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0" indent="-673100" algn="ctr">
              <a:lnSpc>
                <a:spcPct val="150000"/>
              </a:lnSpc>
            </a:pPr>
            <a:r>
              <a:rPr lang="en-US" altLang="zh-CN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</a:rPr>
              <a:t>1:00pm-2:00pm</a:t>
            </a:r>
            <a:endParaRPr lang="en-US" altLang="zh-CN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Gill Sans SemiBold"/>
            </a:endParaRPr>
          </a:p>
          <a:p>
            <a:pPr marL="673100" indent="-673100" algn="ctr"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</a:rPr>
              <a:t>穿红色衣服的人</a:t>
            </a:r>
            <a:endParaRPr lang="en-US" altLang="zh-CN" b="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Gill Sans SemiBold"/>
            </a:endParaRPr>
          </a:p>
        </p:txBody>
      </p:sp>
      <p:sp>
        <p:nvSpPr>
          <p:cNvPr id="16" name="矩形 10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FFFFFF"/>
                </a:solidFill>
                <a:sym typeface="微软雅黑" panose="020B0503020204020204" pitchFamily="34" charset="-122"/>
              </a:rPr>
              <a:t>视频大数据检索</a:t>
            </a:r>
          </a:p>
        </p:txBody>
      </p:sp>
      <p:sp>
        <p:nvSpPr>
          <p:cNvPr id="20" name="矩形 12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事后追溯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0" y="2273795"/>
            <a:ext cx="584835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48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1837059" y="1284558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极速性能</a:t>
            </a:r>
          </a:p>
        </p:txBody>
      </p:sp>
      <p:sp>
        <p:nvSpPr>
          <p:cNvPr id="21" name="Shape 272"/>
          <p:cNvSpPr/>
          <p:nvPr/>
        </p:nvSpPr>
        <p:spPr>
          <a:xfrm>
            <a:off x="8473367" y="4680654"/>
            <a:ext cx="126637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marL="673100" indent="-673100" algn="ctr">
              <a:lnSpc>
                <a:spcPct val="150000"/>
              </a:lnSpc>
            </a:pPr>
            <a:r>
              <a:rPr sz="160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</a:rPr>
              <a:t>36秒浓缩视频</a:t>
            </a:r>
          </a:p>
        </p:txBody>
      </p:sp>
      <p:sp>
        <p:nvSpPr>
          <p:cNvPr id="24" name="Shape 274"/>
          <p:cNvSpPr/>
          <p:nvPr/>
        </p:nvSpPr>
        <p:spPr>
          <a:xfrm>
            <a:off x="2524318" y="4680654"/>
            <a:ext cx="179696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marL="673100" indent="-673100" algn="ctr">
              <a:lnSpc>
                <a:spcPct val="150000"/>
              </a:lnSpc>
              <a:buClrTx/>
              <a:buFontTx/>
              <a:def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ill Sans SemiBold"/>
                <a:ea typeface="Gill Sans SemiBold"/>
                <a:cs typeface="Gill Sans SemiBold"/>
                <a:sym typeface="Gill Sans Semi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1小时33秒原始视频</a:t>
            </a:r>
          </a:p>
        </p:txBody>
      </p:sp>
      <p:sp>
        <p:nvSpPr>
          <p:cNvPr id="28" name="Shape 276"/>
          <p:cNvSpPr/>
          <p:nvPr/>
        </p:nvSpPr>
        <p:spPr>
          <a:xfrm>
            <a:off x="8359063" y="1729645"/>
            <a:ext cx="1795363" cy="407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marL="673100" indent="-673100" algn="ctr">
              <a:lnSpc>
                <a:spcPct val="150000"/>
              </a:lnSpc>
            </a:pPr>
            <a:r>
              <a:rPr lang="zh-CN" altLang="en-US" sz="200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</a:rPr>
              <a:t>向北、红色车辆</a:t>
            </a:r>
            <a:endParaRPr sz="2000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Gill Sans SemiBold"/>
            </a:endParaRPr>
          </a:p>
        </p:txBody>
      </p:sp>
      <p:pic>
        <p:nvPicPr>
          <p:cNvPr id="11" name="Picture 2" descr="C:\Users\21676\Desktop\ExtremeStr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188" y="3066419"/>
            <a:ext cx="2010811" cy="134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右箭头 11"/>
          <p:cNvSpPr/>
          <p:nvPr/>
        </p:nvSpPr>
        <p:spPr>
          <a:xfrm>
            <a:off x="6949597" y="3453061"/>
            <a:ext cx="947707" cy="50405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4368912" y="3484661"/>
            <a:ext cx="947707" cy="50405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8491" y="1720089"/>
            <a:ext cx="3232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Clr>
                <a:srgbClr val="00B0F0"/>
              </a:buClr>
            </a:pP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业界最快</a:t>
            </a:r>
            <a:endParaRPr lang="en-US" altLang="zh-CN" sz="28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algn="ctr">
              <a:lnSpc>
                <a:spcPct val="150000"/>
              </a:lnSpc>
              <a:buClr>
                <a:srgbClr val="00B0F0"/>
              </a:buClr>
            </a:pPr>
            <a:r>
              <a:rPr lang="en-US" altLang="zh-CN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小时</a:t>
            </a:r>
            <a:r>
              <a:rPr lang="zh-CN" altLang="en-US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视频</a:t>
            </a:r>
            <a:r>
              <a:rPr lang="en-US" altLang="zh-CN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分钟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处理</a:t>
            </a:r>
            <a:r>
              <a:rPr lang="zh-CN" altLang="en-US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完毕</a:t>
            </a:r>
            <a:endParaRPr lang="en-US" altLang="zh-CN" sz="28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92847" y="2580703"/>
            <a:ext cx="4572000" cy="5810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lnSpc>
                <a:spcPct val="150000"/>
              </a:lnSpc>
              <a:buClr>
                <a:srgbClr val="00B0F0"/>
              </a:buClr>
            </a:pPr>
            <a:r>
              <a:rPr lang="en-US" altLang="zh-CN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小时</a:t>
            </a:r>
            <a:r>
              <a:rPr lang="zh-CN" altLang="en-US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视频</a:t>
            </a:r>
            <a:r>
              <a:rPr lang="en-US" altLang="zh-CN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30</a:t>
            </a: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分钟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处理完毕</a:t>
            </a:r>
          </a:p>
        </p:txBody>
      </p:sp>
      <p:sp>
        <p:nvSpPr>
          <p:cNvPr id="15" name="Shape 276"/>
          <p:cNvSpPr/>
          <p:nvPr/>
        </p:nvSpPr>
        <p:spPr>
          <a:xfrm>
            <a:off x="2961136" y="5072644"/>
            <a:ext cx="923330" cy="488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marL="673100" indent="-673100" algn="ctr">
              <a:lnSpc>
                <a:spcPct val="150000"/>
              </a:lnSpc>
            </a:pPr>
            <a:r>
              <a:rPr sz="2400" dirty="0" err="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  <a:sym typeface="Gill Sans SemiBold"/>
              </a:rPr>
              <a:t>看视频</a:t>
            </a:r>
            <a:endParaRPr sz="2400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Gill Sans SemiBold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545375" y="509970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Gill Sans SemiBold"/>
                <a:sym typeface="Gill Sans SemiBold"/>
              </a:rPr>
              <a:t>搜视频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0" name="矩形 10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FFFFFF"/>
                </a:solidFill>
                <a:sym typeface="微软雅黑" panose="020B0503020204020204" pitchFamily="34" charset="-122"/>
              </a:rPr>
              <a:t>视频大数据检索</a:t>
            </a:r>
          </a:p>
        </p:txBody>
      </p:sp>
      <p:sp>
        <p:nvSpPr>
          <p:cNvPr id="22" name="矩形 12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事后追溯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" y="2199735"/>
            <a:ext cx="364807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614" y="2199735"/>
            <a:ext cx="3524250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27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4" grpId="0"/>
      <p:bldP spid="2" grpId="0"/>
      <p:bldP spid="2" grpId="1"/>
      <p:bldP spid="15" grpId="0" animBg="1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B25C410E-A549-4DDE-AE1B-39909D749DF9}" type="slidenum">
              <a:rPr lang="zh-CN" altLang="en-US" sz="1600" smtClean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42</a:t>
            </a:fld>
            <a:endParaRPr lang="zh-CN" altLang="en-US" sz="1800" smtClean="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65539" name="矩形 10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人</a:t>
            </a:r>
            <a:r>
              <a:rPr lang="zh-CN" altLang="en-US" sz="2800" b="1" dirty="0">
                <a:solidFill>
                  <a:srgbClr val="FFFFFF"/>
                </a:solidFill>
                <a:sym typeface="微软雅黑" panose="020B0503020204020204" pitchFamily="34" charset="-122"/>
              </a:rPr>
              <a:t>脸</a:t>
            </a: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识别比对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65540" name="矩形 12"/>
          <p:cNvSpPr>
            <a:spLocks noChangeArrowheads="1"/>
          </p:cNvSpPr>
          <p:nvPr/>
        </p:nvSpPr>
        <p:spPr bwMode="auto">
          <a:xfrm>
            <a:off x="-7938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zh-CN" altLang="en-US" sz="2800" b="1" dirty="0">
                <a:solidFill>
                  <a:srgbClr val="FFFFFF"/>
                </a:solidFill>
                <a:sym typeface="微软雅黑" panose="020B0503020204020204" pitchFamily="34" charset="-122"/>
              </a:rPr>
              <a:t>事后追溯</a:t>
            </a:r>
          </a:p>
        </p:txBody>
      </p:sp>
      <p:sp>
        <p:nvSpPr>
          <p:cNvPr id="65541" name="矩形 1"/>
          <p:cNvSpPr>
            <a:spLocks noChangeArrowheads="1"/>
          </p:cNvSpPr>
          <p:nvPr/>
        </p:nvSpPr>
        <p:spPr bwMode="auto">
          <a:xfrm>
            <a:off x="280988" y="1316038"/>
            <a:ext cx="1146651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SzPct val="110000"/>
              <a:buFont typeface="Wingdings" panose="05000000000000000000" pitchFamily="2" charset="2"/>
              <a:buChar char="u"/>
            </a:pPr>
            <a:r>
              <a:rPr lang="zh-CN" altLang="en-US" sz="1800">
                <a:sym typeface="Arial" panose="020B0604020202020204" pitchFamily="34" charset="0"/>
              </a:rPr>
              <a:t>教学楼出入口、实验楼出入口、行政楼出入口、宿舍楼出入口</a:t>
            </a:r>
            <a:endParaRPr lang="en-US" altLang="zh-CN" sz="1800">
              <a:sym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SzPct val="110000"/>
              <a:buFont typeface="Wingdings" panose="05000000000000000000" pitchFamily="2" charset="2"/>
              <a:buChar char="u"/>
            </a:pPr>
            <a:r>
              <a:rPr lang="zh-CN" altLang="en-US" sz="1800">
                <a:sym typeface="Arial" panose="020B0604020202020204" pitchFamily="34" charset="0"/>
              </a:rPr>
              <a:t>学校人流量大、人员密集，通过抓拍人员脸部特写，相比传统视频录像，数据量更少但更有效，</a:t>
            </a:r>
            <a:endParaRPr lang="en-US" altLang="zh-CN" sz="1800">
              <a:sym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SzPct val="110000"/>
              <a:buFont typeface="Wingdings" panose="05000000000000000000" pitchFamily="2" charset="2"/>
              <a:buChar char="u"/>
            </a:pPr>
            <a:r>
              <a:rPr lang="zh-CN" altLang="en-US" sz="1800">
                <a:sym typeface="Arial" panose="020B0604020202020204" pitchFamily="34" charset="0"/>
              </a:rPr>
              <a:t>查询速度更快、更直观，利用人脸自动对比分析，可实现快速识别预警。</a:t>
            </a:r>
            <a:endParaRPr lang="en-US" altLang="zh-CN" sz="1800">
              <a:sym typeface="Arial" panose="020B0604020202020204" pitchFamily="34" charset="0"/>
            </a:endParaRPr>
          </a:p>
        </p:txBody>
      </p:sp>
      <p:pic>
        <p:nvPicPr>
          <p:cNvPr id="65542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859088"/>
            <a:ext cx="7194550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圆角矩形标注 7"/>
          <p:cNvSpPr/>
          <p:nvPr/>
        </p:nvSpPr>
        <p:spPr>
          <a:xfrm>
            <a:off x="6759575" y="2805113"/>
            <a:ext cx="1355725" cy="431800"/>
          </a:xfrm>
          <a:prstGeom prst="wedgeRoundRectCallout">
            <a:avLst>
              <a:gd name="adj1" fmla="val -54847"/>
              <a:gd name="adj2" fmla="val 100713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200" dirty="0">
                <a:solidFill>
                  <a:schemeClr val="tx1"/>
                </a:solidFill>
              </a:rPr>
              <a:t>人脸检测、跟踪</a:t>
            </a:r>
          </a:p>
        </p:txBody>
      </p:sp>
      <p:sp>
        <p:nvSpPr>
          <p:cNvPr id="9" name="圆角矩形标注 8"/>
          <p:cNvSpPr/>
          <p:nvPr/>
        </p:nvSpPr>
        <p:spPr>
          <a:xfrm>
            <a:off x="7908925" y="6356350"/>
            <a:ext cx="903288" cy="431800"/>
          </a:xfrm>
          <a:prstGeom prst="wedgeRoundRectCallout">
            <a:avLst>
              <a:gd name="adj1" fmla="val -74004"/>
              <a:gd name="adj2" fmla="val -85346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200" dirty="0">
                <a:solidFill>
                  <a:schemeClr val="tx1"/>
                </a:solidFill>
              </a:rPr>
              <a:t>抓拍人脸</a:t>
            </a:r>
          </a:p>
        </p:txBody>
      </p:sp>
      <p:sp>
        <p:nvSpPr>
          <p:cNvPr id="65545" name="文本框 10"/>
          <p:cNvSpPr txBox="1">
            <a:spLocks noChangeArrowheads="1"/>
          </p:cNvSpPr>
          <p:nvPr/>
        </p:nvSpPr>
        <p:spPr bwMode="auto">
          <a:xfrm>
            <a:off x="8512175" y="4205288"/>
            <a:ext cx="20399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600" b="1"/>
              <a:t>主要用于重点通道的人员信息采集</a:t>
            </a:r>
          </a:p>
        </p:txBody>
      </p:sp>
      <p:sp>
        <p:nvSpPr>
          <p:cNvPr id="12" name="椭圆 11"/>
          <p:cNvSpPr/>
          <p:nvPr/>
        </p:nvSpPr>
        <p:spPr>
          <a:xfrm>
            <a:off x="8186738" y="3948113"/>
            <a:ext cx="2663825" cy="11509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矩形 4"/>
          <p:cNvSpPr>
            <a:spLocks noChangeArrowheads="1"/>
          </p:cNvSpPr>
          <p:nvPr/>
        </p:nvSpPr>
        <p:spPr bwMode="auto">
          <a:xfrm>
            <a:off x="3306763" y="95250"/>
            <a:ext cx="765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/>
              <a:t>监控中心</a:t>
            </a:r>
            <a:r>
              <a:rPr lang="zh-CN" altLang="en-US" sz="2800" b="1" dirty="0" smtClean="0"/>
              <a:t>效果图（小间距</a:t>
            </a:r>
            <a:r>
              <a:rPr lang="en-US" altLang="zh-CN" sz="2800" b="1" dirty="0" smtClean="0"/>
              <a:t>LED</a:t>
            </a:r>
            <a:r>
              <a:rPr lang="zh-CN" altLang="en-US" sz="2800" b="1" dirty="0" smtClean="0"/>
              <a:t>）</a:t>
            </a:r>
            <a:endParaRPr lang="zh-CN" altLang="en-US" sz="2800" b="1" dirty="0">
              <a:solidFill>
                <a:srgbClr val="FFFF00"/>
              </a:solidFill>
            </a:endParaRPr>
          </a:p>
        </p:txBody>
      </p:sp>
      <p:sp>
        <p:nvSpPr>
          <p:cNvPr id="91140" name="矩形 1"/>
          <p:cNvSpPr>
            <a:spLocks noChangeArrowheads="1"/>
          </p:cNvSpPr>
          <p:nvPr/>
        </p:nvSpPr>
        <p:spPr bwMode="auto">
          <a:xfrm>
            <a:off x="698439" y="71438"/>
            <a:ext cx="1620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监控中心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pic>
        <p:nvPicPr>
          <p:cNvPr id="91141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8663"/>
            <a:ext cx="12192000" cy="612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838" y="2565400"/>
            <a:ext cx="5834062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1776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963793" y="1550157"/>
            <a:ext cx="5407100" cy="3666923"/>
            <a:chOff x="-1158810" y="1116854"/>
            <a:chExt cx="4055325" cy="2750192"/>
          </a:xfrm>
        </p:grpSpPr>
        <p:pic>
          <p:nvPicPr>
            <p:cNvPr id="310275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58809" y="1116854"/>
              <a:ext cx="4055324" cy="2314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标注 17"/>
            <p:cNvSpPr/>
            <p:nvPr/>
          </p:nvSpPr>
          <p:spPr>
            <a:xfrm>
              <a:off x="-1158810" y="3431913"/>
              <a:ext cx="4055324" cy="435133"/>
            </a:xfrm>
            <a:prstGeom prst="wedgeRectCallout">
              <a:avLst>
                <a:gd name="adj1" fmla="val -20201"/>
                <a:gd name="adj2" fmla="val -7684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133" dirty="0">
                  <a:latin typeface="微软雅黑" pitchFamily="34" charset="-122"/>
                  <a:ea typeface="微软雅黑" pitchFamily="34" charset="-122"/>
                </a:rPr>
                <a:t>无缝显示</a:t>
              </a:r>
            </a:p>
          </p:txBody>
        </p:sp>
      </p:grpSp>
      <p:pic>
        <p:nvPicPr>
          <p:cNvPr id="10" name="Picture 3" descr="C:\Documents and Settings\wangzhiyuan\桌面\utv PSD图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72" y="2885947"/>
            <a:ext cx="2638557" cy="1496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1" name="矩形标注 10"/>
          <p:cNvSpPr/>
          <p:nvPr/>
        </p:nvSpPr>
        <p:spPr>
          <a:xfrm>
            <a:off x="3722859" y="862889"/>
            <a:ext cx="7920000" cy="480000"/>
          </a:xfrm>
          <a:prstGeom prst="wedgeRectCallout">
            <a:avLst>
              <a:gd name="adj1" fmla="val -47542"/>
              <a:gd name="adj2" fmla="val 47900"/>
            </a:avLst>
          </a:prstGeom>
          <a:solidFill>
            <a:schemeClr val="bg1"/>
          </a:solidFill>
          <a:ln w="12700">
            <a:solidFill>
              <a:srgbClr val="4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133" dirty="0">
                <a:solidFill>
                  <a:srgbClr val="7E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真正无缝显示</a:t>
            </a:r>
          </a:p>
        </p:txBody>
      </p:sp>
      <p:sp>
        <p:nvSpPr>
          <p:cNvPr id="19" name="矩形标注 18"/>
          <p:cNvSpPr/>
          <p:nvPr/>
        </p:nvSpPr>
        <p:spPr>
          <a:xfrm>
            <a:off x="3725857" y="1474897"/>
            <a:ext cx="7920000" cy="720000"/>
          </a:xfrm>
          <a:prstGeom prst="wedgeRectCallout">
            <a:avLst>
              <a:gd name="adj1" fmla="val -48183"/>
              <a:gd name="adj2" fmla="val 3081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33" dirty="0">
                <a:latin typeface="微软雅黑" pitchFamily="34" charset="-122"/>
                <a:ea typeface="微软雅黑" pitchFamily="34" charset="-122"/>
              </a:rPr>
              <a:t>亮度在</a:t>
            </a:r>
            <a:r>
              <a:rPr lang="en-US" altLang="zh-CN" sz="2133" dirty="0">
                <a:latin typeface="微软雅黑" pitchFamily="34" charset="-122"/>
                <a:ea typeface="微软雅黑" pitchFamily="34" charset="-122"/>
              </a:rPr>
              <a:t>0—1500cd</a:t>
            </a:r>
            <a:r>
              <a:rPr lang="zh-CN" altLang="en-US" sz="2133" dirty="0">
                <a:latin typeface="微软雅黑" pitchFamily="34" charset="-122"/>
                <a:ea typeface="微软雅黑" pitchFamily="34" charset="-122"/>
              </a:rPr>
              <a:t>/平方之间可以灵活设置，任意调节，可以适应各种使用环境</a:t>
            </a:r>
          </a:p>
        </p:txBody>
      </p:sp>
      <p:sp>
        <p:nvSpPr>
          <p:cNvPr id="32" name="矩形标注 31"/>
          <p:cNvSpPr/>
          <p:nvPr/>
        </p:nvSpPr>
        <p:spPr>
          <a:xfrm>
            <a:off x="3736136" y="2313867"/>
            <a:ext cx="7920000" cy="480000"/>
          </a:xfrm>
          <a:prstGeom prst="wedgeRectCallout">
            <a:avLst>
              <a:gd name="adj1" fmla="val -49466"/>
              <a:gd name="adj2" fmla="val 47906"/>
            </a:avLst>
          </a:prstGeom>
          <a:solidFill>
            <a:schemeClr val="bg1"/>
          </a:solidFill>
          <a:ln w="12700">
            <a:solidFill>
              <a:srgbClr val="4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133" dirty="0">
                <a:solidFill>
                  <a:srgbClr val="7E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高对比度，画面层次感很强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779547" y="2932943"/>
            <a:ext cx="7830824" cy="3077280"/>
            <a:chOff x="2866278" y="2303711"/>
            <a:chExt cx="5873118" cy="2307960"/>
          </a:xfrm>
        </p:grpSpPr>
        <p:pic>
          <p:nvPicPr>
            <p:cNvPr id="33" name="Picture 6" descr="图片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278" y="2303711"/>
              <a:ext cx="5873118" cy="1896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矩形标注 33"/>
            <p:cNvSpPr/>
            <p:nvPr/>
          </p:nvSpPr>
          <p:spPr>
            <a:xfrm>
              <a:off x="2866278" y="4200283"/>
              <a:ext cx="5865866" cy="411388"/>
            </a:xfrm>
            <a:prstGeom prst="wedgeRectCallout">
              <a:avLst>
                <a:gd name="adj1" fmla="val -20201"/>
                <a:gd name="adj2" fmla="val -7684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133" dirty="0">
                  <a:latin typeface="微软雅黑" pitchFamily="34" charset="-122"/>
                  <a:ea typeface="微软雅黑" pitchFamily="34" charset="-122"/>
                </a:rPr>
                <a:t>高对比度</a:t>
              </a:r>
            </a:p>
          </p:txBody>
        </p:sp>
      </p:grpSp>
      <p:sp>
        <p:nvSpPr>
          <p:cNvPr id="22" name="矩形标注 21"/>
          <p:cNvSpPr/>
          <p:nvPr/>
        </p:nvSpPr>
        <p:spPr>
          <a:xfrm>
            <a:off x="3732528" y="2959757"/>
            <a:ext cx="7920000" cy="480000"/>
          </a:xfrm>
          <a:prstGeom prst="wedgeRectCallout">
            <a:avLst>
              <a:gd name="adj1" fmla="val -47756"/>
              <a:gd name="adj2" fmla="val 443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33" dirty="0">
                <a:latin typeface="微软雅黑" pitchFamily="34" charset="-122"/>
                <a:ea typeface="微软雅黑" pitchFamily="34" charset="-122"/>
              </a:rPr>
              <a:t>高达</a:t>
            </a:r>
            <a:r>
              <a:rPr lang="en-US" altLang="zh-CN" sz="2133" dirty="0">
                <a:latin typeface="微软雅黑" pitchFamily="34" charset="-122"/>
                <a:ea typeface="微软雅黑" pitchFamily="34" charset="-122"/>
              </a:rPr>
              <a:t>3000HZ</a:t>
            </a:r>
            <a:r>
              <a:rPr lang="zh-CN" altLang="en-US" sz="2133" dirty="0">
                <a:latin typeface="微软雅黑" pitchFamily="34" charset="-122"/>
                <a:ea typeface="微软雅黑" pitchFamily="34" charset="-122"/>
              </a:rPr>
              <a:t>的刷新率，画面极致流畅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672690" y="3578843"/>
            <a:ext cx="6042973" cy="2994075"/>
            <a:chOff x="4450723" y="2466875"/>
            <a:chExt cx="4532230" cy="2342150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723" y="2466875"/>
              <a:ext cx="4532230" cy="19070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矩形标注 23"/>
            <p:cNvSpPr/>
            <p:nvPr/>
          </p:nvSpPr>
          <p:spPr>
            <a:xfrm>
              <a:off x="4450723" y="4373892"/>
              <a:ext cx="4532230" cy="435133"/>
            </a:xfrm>
            <a:prstGeom prst="wedgeRectCallout">
              <a:avLst>
                <a:gd name="adj1" fmla="val -20201"/>
                <a:gd name="adj2" fmla="val -7684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133" dirty="0">
                  <a:latin typeface="微软雅黑" pitchFamily="34" charset="-122"/>
                  <a:ea typeface="微软雅黑" pitchFamily="34" charset="-122"/>
                </a:rPr>
                <a:t>画面流畅</a:t>
              </a:r>
            </a:p>
          </p:txBody>
        </p:sp>
      </p:grpSp>
      <p:sp>
        <p:nvSpPr>
          <p:cNvPr id="25" name="矩形标注 24"/>
          <p:cNvSpPr/>
          <p:nvPr/>
        </p:nvSpPr>
        <p:spPr>
          <a:xfrm>
            <a:off x="3751188" y="3601553"/>
            <a:ext cx="7920000" cy="480000"/>
          </a:xfrm>
          <a:prstGeom prst="wedgeRectCallout">
            <a:avLst>
              <a:gd name="adj1" fmla="val -49466"/>
              <a:gd name="adj2" fmla="val 33794"/>
            </a:avLst>
          </a:prstGeom>
          <a:solidFill>
            <a:schemeClr val="bg1"/>
          </a:solidFill>
          <a:ln w="12700">
            <a:solidFill>
              <a:srgbClr val="4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133" dirty="0">
                <a:solidFill>
                  <a:srgbClr val="7E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极强的色彩表现力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736987" y="4197324"/>
            <a:ext cx="5570863" cy="2623269"/>
            <a:chOff x="3637796" y="3051544"/>
            <a:chExt cx="4178147" cy="2264233"/>
          </a:xfrm>
        </p:grpSpPr>
        <p:grpSp>
          <p:nvGrpSpPr>
            <p:cNvPr id="26" name="组合 25"/>
            <p:cNvGrpSpPr/>
            <p:nvPr/>
          </p:nvGrpSpPr>
          <p:grpSpPr>
            <a:xfrm>
              <a:off x="3787562" y="3051544"/>
              <a:ext cx="3741670" cy="1914463"/>
              <a:chOff x="1367735" y="1713560"/>
              <a:chExt cx="3741670" cy="2731455"/>
            </a:xfrm>
          </p:grpSpPr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512501" y="3746202"/>
                <a:ext cx="3571751" cy="3291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8" name="矩形 27"/>
              <p:cNvSpPr/>
              <p:nvPr/>
            </p:nvSpPr>
            <p:spPr>
              <a:xfrm>
                <a:off x="1367735" y="4042073"/>
                <a:ext cx="589486" cy="402942"/>
              </a:xfrm>
              <a:prstGeom prst="rect">
                <a:avLst/>
              </a:prstGeom>
            </p:spPr>
            <p:txBody>
              <a:bodyPr wrap="none" lIns="120903" tIns="60451" rIns="120903" bIns="60451">
                <a:spAutoFit/>
              </a:bodyPr>
              <a:lstStyle/>
              <a:p>
                <a:pPr algn="ctr"/>
                <a:r>
                  <a:rPr lang="en-US" altLang="zh-CN" sz="1333" b="1" kern="0" dirty="0">
                    <a:latin typeface="微软雅黑" pitchFamily="34" charset="-122"/>
                    <a:ea typeface="微软雅黑" pitchFamily="34" charset="-122"/>
                  </a:rPr>
                  <a:t>2500K</a:t>
                </a:r>
                <a:endParaRPr lang="zh-CN" altLang="zh-CN" sz="1333" b="1" kern="100" dirty="0">
                  <a:latin typeface="微软雅黑" pitchFamily="34" charset="-122"/>
                  <a:ea typeface="微软雅黑" pitchFamily="34" charset="-122"/>
                  <a:cs typeface="Times New Roman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4440569" y="4042073"/>
                <a:ext cx="668836" cy="402942"/>
              </a:xfrm>
              <a:prstGeom prst="rect">
                <a:avLst/>
              </a:prstGeom>
            </p:spPr>
            <p:txBody>
              <a:bodyPr wrap="none" lIns="120903" tIns="60451" rIns="120903" bIns="60451">
                <a:spAutoFit/>
              </a:bodyPr>
              <a:lstStyle/>
              <a:p>
                <a:pPr algn="ctr"/>
                <a:r>
                  <a:rPr lang="en-US" altLang="zh-CN" sz="1333" b="1" kern="0" dirty="0">
                    <a:latin typeface="微软雅黑" pitchFamily="34" charset="-122"/>
                    <a:ea typeface="微软雅黑" pitchFamily="34" charset="-122"/>
                  </a:rPr>
                  <a:t>10000K</a:t>
                </a:r>
                <a:endParaRPr lang="zh-CN" altLang="zh-CN" sz="1333" b="1" kern="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30" name="图片 29" descr="8.jpg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35210" y="1713560"/>
                <a:ext cx="2407764" cy="1924665"/>
              </a:xfrm>
              <a:prstGeom prst="rect">
                <a:avLst/>
              </a:prstGeom>
            </p:spPr>
          </p:pic>
        </p:grpSp>
        <p:sp>
          <p:nvSpPr>
            <p:cNvPr id="31" name="矩形标注 30"/>
            <p:cNvSpPr/>
            <p:nvPr/>
          </p:nvSpPr>
          <p:spPr>
            <a:xfrm>
              <a:off x="3637796" y="4880644"/>
              <a:ext cx="4178147" cy="435133"/>
            </a:xfrm>
            <a:prstGeom prst="wedgeRectCallout">
              <a:avLst>
                <a:gd name="adj1" fmla="val -20201"/>
                <a:gd name="adj2" fmla="val -7684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133" dirty="0">
                  <a:latin typeface="微软雅黑" pitchFamily="34" charset="-122"/>
                  <a:ea typeface="微软雅黑" pitchFamily="34" charset="-122"/>
                </a:rPr>
                <a:t>宽色域</a:t>
              </a:r>
            </a:p>
          </p:txBody>
        </p:sp>
      </p:grpSp>
      <p:sp>
        <p:nvSpPr>
          <p:cNvPr id="20" name="矩形标注 19"/>
          <p:cNvSpPr/>
          <p:nvPr/>
        </p:nvSpPr>
        <p:spPr>
          <a:xfrm>
            <a:off x="3751188" y="4994844"/>
            <a:ext cx="7920000" cy="562376"/>
          </a:xfrm>
          <a:prstGeom prst="wedgeRectCallout">
            <a:avLst>
              <a:gd name="adj1" fmla="val -48183"/>
              <a:gd name="adj2" fmla="val 28110"/>
            </a:avLst>
          </a:prstGeom>
          <a:solidFill>
            <a:schemeClr val="bg1"/>
          </a:solidFill>
          <a:ln w="12700">
            <a:solidFill>
              <a:srgbClr val="4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133" dirty="0">
                <a:solidFill>
                  <a:srgbClr val="7E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无反光，采用暗哑光的黑色底面板、黑色灯珠表面</a:t>
            </a:r>
          </a:p>
        </p:txBody>
      </p:sp>
      <p:sp>
        <p:nvSpPr>
          <p:cNvPr id="35" name="矩形标注 34"/>
          <p:cNvSpPr/>
          <p:nvPr/>
        </p:nvSpPr>
        <p:spPr>
          <a:xfrm>
            <a:off x="3755905" y="5695263"/>
            <a:ext cx="7920000" cy="562376"/>
          </a:xfrm>
          <a:prstGeom prst="wedgeRectCallout">
            <a:avLst>
              <a:gd name="adj1" fmla="val -49038"/>
              <a:gd name="adj2" fmla="val 52199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33" dirty="0">
                <a:latin typeface="微软雅黑" pitchFamily="34" charset="-122"/>
                <a:ea typeface="微软雅黑" pitchFamily="34" charset="-122"/>
              </a:rPr>
              <a:t>低功耗，寿命长（</a:t>
            </a:r>
            <a:r>
              <a:rPr lang="en-US" altLang="zh-CN" sz="2133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2133" dirty="0">
                <a:latin typeface="微软雅黑" pitchFamily="34" charset="-122"/>
                <a:ea typeface="微软雅黑" pitchFamily="34" charset="-122"/>
              </a:rPr>
              <a:t>万小时），节能环保</a:t>
            </a:r>
          </a:p>
        </p:txBody>
      </p:sp>
      <p:sp>
        <p:nvSpPr>
          <p:cNvPr id="36" name="矩形标注 35"/>
          <p:cNvSpPr/>
          <p:nvPr/>
        </p:nvSpPr>
        <p:spPr>
          <a:xfrm>
            <a:off x="3770083" y="4263352"/>
            <a:ext cx="7920000" cy="562376"/>
          </a:xfrm>
          <a:prstGeom prst="wedgeRectCallout">
            <a:avLst>
              <a:gd name="adj1" fmla="val -48825"/>
              <a:gd name="adj2" fmla="val 2811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33" dirty="0">
                <a:latin typeface="微软雅黑" pitchFamily="34" charset="-122"/>
                <a:ea typeface="微软雅黑" pitchFamily="34" charset="-122"/>
              </a:rPr>
              <a:t>宽视角，水平</a:t>
            </a:r>
            <a:r>
              <a:rPr lang="en-US" altLang="zh-CN" sz="2133" dirty="0">
                <a:latin typeface="微软雅黑" pitchFamily="34" charset="-122"/>
                <a:ea typeface="微软雅黑" pitchFamily="34" charset="-122"/>
              </a:rPr>
              <a:t>170°</a:t>
            </a:r>
            <a:endParaRPr lang="zh-CN" altLang="en-US" sz="2133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66657" y="4893462"/>
            <a:ext cx="8419183" cy="1896149"/>
            <a:chOff x="-1466130" y="1228977"/>
            <a:chExt cx="6686710" cy="1740320"/>
          </a:xfrm>
        </p:grpSpPr>
        <p:grpSp>
          <p:nvGrpSpPr>
            <p:cNvPr id="46" name="组合 45"/>
            <p:cNvGrpSpPr/>
            <p:nvPr/>
          </p:nvGrpSpPr>
          <p:grpSpPr>
            <a:xfrm>
              <a:off x="-1456665" y="1228977"/>
              <a:ext cx="6677245" cy="1300140"/>
              <a:chOff x="978260" y="2895785"/>
              <a:chExt cx="7341439" cy="1879719"/>
            </a:xfrm>
          </p:grpSpPr>
          <p:pic>
            <p:nvPicPr>
              <p:cNvPr id="47" name="Picture 2" descr="C:\Users\lenovo\Desktop\百城会活动资料\巡展现场图片\厦门站\IMG_20140527_093341.jpg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8260" y="2895786"/>
                <a:ext cx="1781146" cy="1296144"/>
              </a:xfrm>
              <a:prstGeom prst="rect">
                <a:avLst/>
              </a:prstGeom>
              <a:noFill/>
            </p:spPr>
          </p:pic>
          <p:pic>
            <p:nvPicPr>
              <p:cNvPr id="48" name="Picture 3" descr="C:\Users\lenovo\Desktop\百城会活动资料\巡展现场图片\厦门站\IMG_20140527_093405.jpg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5638" y="2895786"/>
                <a:ext cx="1781146" cy="1277801"/>
              </a:xfrm>
              <a:prstGeom prst="rect">
                <a:avLst/>
              </a:prstGeom>
              <a:noFill/>
            </p:spPr>
          </p:pic>
          <p:pic>
            <p:nvPicPr>
              <p:cNvPr id="49" name="Picture 4" descr="C:\Users\lenovo\Desktop\百城会活动资料\巡展现场图片\厦门站\IMG_20140527_093416.jpg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7199" y="2895786"/>
                <a:ext cx="1781146" cy="1277801"/>
              </a:xfrm>
              <a:prstGeom prst="rect">
                <a:avLst/>
              </a:prstGeom>
              <a:noFill/>
            </p:spPr>
          </p:pic>
          <p:pic>
            <p:nvPicPr>
              <p:cNvPr id="50" name="Picture 5" descr="C:\Users\lenovo\Desktop\百城会活动资料\巡展现场图片\厦门站\IMG_20140527_093423.jpg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99364" y="2895785"/>
                <a:ext cx="1720335" cy="1277801"/>
              </a:xfrm>
              <a:prstGeom prst="rect">
                <a:avLst/>
              </a:prstGeom>
              <a:noFill/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1516827" y="4245936"/>
                <a:ext cx="616350" cy="529568"/>
              </a:xfrm>
              <a:prstGeom prst="rect">
                <a:avLst/>
              </a:prstGeom>
              <a:noFill/>
            </p:spPr>
            <p:txBody>
              <a:bodyPr wrap="none" lIns="120903" tIns="60451" rIns="120903" bIns="60451" rtlCol="0">
                <a:spAutoFit/>
              </a:bodyPr>
              <a:lstStyle/>
              <a:p>
                <a:r>
                  <a:rPr lang="zh-CN" altLang="en-US" b="1" dirty="0" smtClean="0">
                    <a:latin typeface="微软雅黑" pitchFamily="34" charset="-122"/>
                    <a:ea typeface="微软雅黑" pitchFamily="34" charset="-122"/>
                  </a:rPr>
                  <a:t>正面</a:t>
                </a:r>
                <a:endParaRPr lang="zh-CN" altLang="en-US" b="1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952100" y="4191930"/>
                <a:ext cx="1351237" cy="529568"/>
              </a:xfrm>
              <a:prstGeom prst="rect">
                <a:avLst/>
              </a:prstGeom>
              <a:noFill/>
            </p:spPr>
            <p:txBody>
              <a:bodyPr wrap="none" lIns="120903" tIns="60451" rIns="120903" bIns="60451" rtlCol="0">
                <a:spAutoFit/>
              </a:bodyPr>
              <a:lstStyle/>
              <a:p>
                <a:r>
                  <a:rPr lang="zh-CN" altLang="en-US" b="1" dirty="0" smtClean="0">
                    <a:latin typeface="微软雅黑" pitchFamily="34" charset="-122"/>
                    <a:ea typeface="微软雅黑" pitchFamily="34" charset="-122"/>
                  </a:rPr>
                  <a:t>水平夹角</a:t>
                </a:r>
                <a:r>
                  <a:rPr lang="en-US" altLang="zh-CN" b="1" dirty="0" smtClean="0">
                    <a:latin typeface="微软雅黑" pitchFamily="34" charset="-122"/>
                    <a:ea typeface="微软雅黑" pitchFamily="34" charset="-122"/>
                  </a:rPr>
                  <a:t>60°</a:t>
                </a:r>
                <a:endParaRPr lang="zh-CN" altLang="en-US" b="1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4685369" y="4191930"/>
                <a:ext cx="1475817" cy="529568"/>
              </a:xfrm>
              <a:prstGeom prst="rect">
                <a:avLst/>
              </a:prstGeom>
              <a:noFill/>
            </p:spPr>
            <p:txBody>
              <a:bodyPr wrap="none" lIns="120903" tIns="60451" rIns="120903" bIns="60451" rtlCol="0">
                <a:spAutoFit/>
              </a:bodyPr>
              <a:lstStyle/>
              <a:p>
                <a:r>
                  <a:rPr lang="zh-CN" altLang="en-US" b="1" dirty="0" smtClean="0">
                    <a:latin typeface="微软雅黑" pitchFamily="34" charset="-122"/>
                    <a:ea typeface="微软雅黑" pitchFamily="34" charset="-122"/>
                  </a:rPr>
                  <a:t>水平夹角</a:t>
                </a:r>
                <a:r>
                  <a:rPr lang="en-US" altLang="zh-CN" b="1" dirty="0" smtClean="0">
                    <a:latin typeface="微软雅黑" pitchFamily="34" charset="-122"/>
                    <a:ea typeface="微软雅黑" pitchFamily="34" charset="-122"/>
                  </a:rPr>
                  <a:t>140°</a:t>
                </a:r>
                <a:endParaRPr lang="zh-CN" altLang="en-US" b="1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659067" y="4191930"/>
                <a:ext cx="1475817" cy="529568"/>
              </a:xfrm>
              <a:prstGeom prst="rect">
                <a:avLst/>
              </a:prstGeom>
              <a:noFill/>
            </p:spPr>
            <p:txBody>
              <a:bodyPr wrap="none" lIns="120903" tIns="60451" rIns="120903" bIns="60451" rtlCol="0">
                <a:spAutoFit/>
              </a:bodyPr>
              <a:lstStyle/>
              <a:p>
                <a:r>
                  <a:rPr lang="zh-CN" altLang="en-US" b="1" dirty="0" smtClean="0">
                    <a:latin typeface="微软雅黑" pitchFamily="34" charset="-122"/>
                    <a:ea typeface="微软雅黑" pitchFamily="34" charset="-122"/>
                  </a:rPr>
                  <a:t>水平夹角</a:t>
                </a:r>
                <a:r>
                  <a:rPr lang="en-US" altLang="zh-CN" b="1" dirty="0" smtClean="0">
                    <a:latin typeface="微软雅黑" pitchFamily="34" charset="-122"/>
                    <a:ea typeface="微软雅黑" pitchFamily="34" charset="-122"/>
                  </a:rPr>
                  <a:t>170°</a:t>
                </a:r>
                <a:endParaRPr lang="zh-CN" altLang="en-US" b="1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55" name="矩形标注 54"/>
            <p:cNvSpPr/>
            <p:nvPr/>
          </p:nvSpPr>
          <p:spPr>
            <a:xfrm>
              <a:off x="-1466130" y="2591196"/>
              <a:ext cx="6682333" cy="378101"/>
            </a:xfrm>
            <a:prstGeom prst="wedgeRectCallout">
              <a:avLst>
                <a:gd name="adj1" fmla="val -20201"/>
                <a:gd name="adj2" fmla="val -7684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133" dirty="0">
                  <a:latin typeface="微软雅黑" pitchFamily="34" charset="-122"/>
                  <a:ea typeface="微软雅黑" pitchFamily="34" charset="-122"/>
                </a:rPr>
                <a:t>宽视角</a:t>
              </a:r>
            </a:p>
          </p:txBody>
        </p:sp>
      </p:grpSp>
      <p:pic>
        <p:nvPicPr>
          <p:cNvPr id="40" name="Picture 4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矩形 1"/>
          <p:cNvSpPr>
            <a:spLocks noChangeArrowheads="1"/>
          </p:cNvSpPr>
          <p:nvPr/>
        </p:nvSpPr>
        <p:spPr bwMode="auto">
          <a:xfrm>
            <a:off x="698439" y="71438"/>
            <a:ext cx="1620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监控中心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42" name="矩形 4"/>
          <p:cNvSpPr>
            <a:spLocks noChangeArrowheads="1"/>
          </p:cNvSpPr>
          <p:nvPr/>
        </p:nvSpPr>
        <p:spPr bwMode="auto">
          <a:xfrm>
            <a:off x="3306763" y="95250"/>
            <a:ext cx="765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/>
              <a:t>小间距</a:t>
            </a:r>
            <a:r>
              <a:rPr lang="en-US" altLang="zh-CN" sz="2800" b="1" dirty="0" smtClean="0"/>
              <a:t>LED</a:t>
            </a:r>
            <a:r>
              <a:rPr lang="zh-CN" altLang="en-US" sz="2800" b="1" dirty="0"/>
              <a:t>介绍</a:t>
            </a:r>
            <a:endParaRPr lang="zh-CN" alt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78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  <p:bldP spid="32" grpId="0" animBg="1"/>
      <p:bldP spid="22" grpId="0" animBg="1"/>
      <p:bldP spid="25" grpId="0" animBg="1"/>
      <p:bldP spid="20" grpId="0" animBg="1"/>
      <p:bldP spid="35" grpId="0" animBg="1"/>
      <p:bldP spid="3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9944"/>
            <a:ext cx="9448800" cy="626555"/>
          </a:xfrm>
        </p:spPr>
        <p:txBody>
          <a:bodyPr/>
          <a:lstStyle/>
          <a:p>
            <a:r>
              <a:rPr lang="en-US" altLang="zh-CN" dirty="0" smtClean="0"/>
              <a:t>6</a:t>
            </a:r>
            <a:r>
              <a:rPr lang="zh-CN" altLang="en-US" dirty="0" smtClean="0"/>
              <a:t>、小间距</a:t>
            </a:r>
            <a:r>
              <a:rPr lang="en-US" altLang="zh-CN" dirty="0" smtClean="0"/>
              <a:t>LED</a:t>
            </a:r>
            <a:r>
              <a:rPr lang="zh-CN" altLang="en-US" dirty="0" smtClean="0"/>
              <a:t> 、</a:t>
            </a:r>
            <a:r>
              <a:rPr lang="zh-CN" altLang="en-US" dirty="0"/>
              <a:t>液晶</a:t>
            </a:r>
            <a:r>
              <a:rPr lang="zh-CN" altLang="en-US" dirty="0" smtClean="0"/>
              <a:t>拼接、</a:t>
            </a:r>
            <a:r>
              <a:rPr lang="en-US" altLang="zh-CN" dirty="0" smtClean="0"/>
              <a:t>DLP</a:t>
            </a:r>
            <a:r>
              <a:rPr lang="zh-CN" altLang="en-US" dirty="0" smtClean="0"/>
              <a:t>对比</a:t>
            </a:r>
            <a:endParaRPr lang="zh-CN" altLang="en-US" dirty="0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/>
          </p:nvPr>
        </p:nvGraphicFramePr>
        <p:xfrm>
          <a:off x="263200" y="1090271"/>
          <a:ext cx="11664001" cy="53019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2648"/>
                <a:gridCol w="3098231"/>
                <a:gridCol w="2783491"/>
                <a:gridCol w="3629631"/>
              </a:tblGrid>
              <a:tr h="48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项目</a:t>
                      </a:r>
                      <a:endParaRPr lang="zh-CN" altLang="en-US" sz="2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小间距</a:t>
                      </a:r>
                      <a:r>
                        <a:rPr lang="en-US" altLang="zh-CN" sz="2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LED</a:t>
                      </a:r>
                      <a:endParaRPr lang="zh-CN" altLang="en-US" sz="2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液晶拼接</a:t>
                      </a:r>
                      <a:endParaRPr lang="zh-CN" altLang="en-US" sz="2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DLP</a:t>
                      </a:r>
                      <a:endParaRPr lang="zh-CN" altLang="en-US" sz="21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0000"/>
                    </a:solidFill>
                  </a:tcPr>
                </a:tc>
              </a:tr>
              <a:tr h="48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拼缝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无拼缝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3.5mm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（目前最小）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≤</a:t>
                      </a:r>
                      <a:r>
                        <a:rPr lang="en-US" altLang="zh-CN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0.5mm</a:t>
                      </a:r>
                      <a:endParaRPr lang="zh-CN" alt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5883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亮度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0-1500cd/m2</a:t>
                      </a:r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，可随意可调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450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-800cd/m2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单灯：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850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，双灯：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1600</a:t>
                      </a:r>
                    </a:p>
                    <a:p>
                      <a:pPr algn="ctr" fontAlgn="ctr"/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LED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：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1100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，激光：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4000ANSI</a:t>
                      </a:r>
                      <a:endParaRPr lang="zh-CN" alt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80000">
                <a:tc>
                  <a:txBody>
                    <a:bodyPr/>
                    <a:lstStyle/>
                    <a:p>
                      <a:pPr marL="0" marR="0" indent="0" algn="ctr" defTabSz="9143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对比度</a:t>
                      </a: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4000:1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4000:1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2000:1</a:t>
                      </a:r>
                      <a:endParaRPr lang="zh-CN" alt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755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分辨率</a:t>
                      </a:r>
                      <a:endParaRPr lang="en-US" altLang="zh-CN" sz="19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（相同尺寸下）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低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1920</a:t>
                      </a:r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  <a:r>
                        <a:rPr lang="en-US" altLang="zh-CN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1080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1920</a:t>
                      </a:r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  <a:r>
                        <a:rPr lang="en-US" altLang="zh-CN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1080</a:t>
                      </a:r>
                      <a:endParaRPr lang="zh-CN" alt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8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可视角度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水平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垂直：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160°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水平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垂直</a:t>
                      </a:r>
                      <a:r>
                        <a:rPr lang="zh-CN" altLang="en-US" sz="1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：</a:t>
                      </a:r>
                      <a:r>
                        <a:rPr lang="en-US" altLang="zh-CN" sz="1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178°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水平：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170°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、垂直：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160°</a:t>
                      </a: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8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使用寿命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万小时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万小时（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LED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光源）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万小时（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LED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、激光光源）</a:t>
                      </a:r>
                      <a:endParaRPr lang="en-US" altLang="zh-CN" sz="1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755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均匀性及一致性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亮度、色度逐点可调，整屏均匀一致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一致性较好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一致性较好</a:t>
                      </a:r>
                      <a:endParaRPr lang="en-US" altLang="zh-CN" sz="1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755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功耗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节能环保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节能环保</a:t>
                      </a:r>
                      <a:endParaRPr 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灯泡光源功耗较大，</a:t>
                      </a:r>
                      <a:r>
                        <a:rPr lang="en-US" altLang="zh-CN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LED</a:t>
                      </a:r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及激光光源较节能</a:t>
                      </a:r>
                      <a:endParaRPr lang="zh-CN" alt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8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体积</a:t>
                      </a:r>
                      <a:endParaRPr lang="zh-CN" alt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轻薄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较轻薄</a:t>
                      </a:r>
                      <a:endParaRPr lang="en-US" sz="2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笨重</a:t>
                      </a:r>
                      <a:endParaRPr lang="zh-CN" altLang="en-US" sz="19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591" marR="8591" marT="85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1"/>
          <p:cNvSpPr>
            <a:spLocks noChangeArrowheads="1"/>
          </p:cNvSpPr>
          <p:nvPr/>
        </p:nvSpPr>
        <p:spPr bwMode="auto">
          <a:xfrm>
            <a:off x="698439" y="71438"/>
            <a:ext cx="1620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监控中心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3306763" y="95250"/>
            <a:ext cx="765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/>
              <a:t>小间距</a:t>
            </a:r>
            <a:r>
              <a:rPr lang="en-US" altLang="zh-CN" sz="2800" b="1" dirty="0" smtClean="0"/>
              <a:t>LED</a:t>
            </a:r>
            <a:r>
              <a:rPr lang="zh-CN" altLang="en-US" sz="2800" b="1" dirty="0"/>
              <a:t>优势</a:t>
            </a:r>
            <a:endParaRPr lang="zh-CN" alt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1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4"/>
          <p:cNvSpPr>
            <a:spLocks noChangeArrowheads="1"/>
          </p:cNvSpPr>
          <p:nvPr/>
        </p:nvSpPr>
        <p:spPr bwMode="auto">
          <a:xfrm>
            <a:off x="3306763" y="95250"/>
            <a:ext cx="765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00"/>
                </a:solidFill>
              </a:rPr>
              <a:t>实际效果</a:t>
            </a:r>
            <a:r>
              <a:rPr lang="en-US" altLang="zh-CN" sz="2800" b="1" dirty="0" smtClean="0">
                <a:solidFill>
                  <a:srgbClr val="FFFF00"/>
                </a:solidFill>
              </a:rPr>
              <a:t>—</a:t>
            </a:r>
            <a:r>
              <a:rPr lang="zh-CN" altLang="en-US" sz="2800" b="1" dirty="0" smtClean="0">
                <a:solidFill>
                  <a:srgbClr val="FFFF00"/>
                </a:solidFill>
              </a:rPr>
              <a:t>江汉大学</a:t>
            </a:r>
            <a:endParaRPr lang="zh-CN" alt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矩形 1"/>
          <p:cNvSpPr>
            <a:spLocks noChangeArrowheads="1"/>
          </p:cNvSpPr>
          <p:nvPr/>
        </p:nvSpPr>
        <p:spPr bwMode="auto">
          <a:xfrm>
            <a:off x="698439" y="71438"/>
            <a:ext cx="1620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监控中心</a:t>
            </a:r>
            <a:endParaRPr lang="zh-CN" altLang="en-US" sz="2800" b="1" dirty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0101"/>
            <a:ext cx="6991350" cy="51625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372" y="1081088"/>
            <a:ext cx="8593844" cy="57769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0107" y="1600200"/>
            <a:ext cx="8245062" cy="524589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3359" y="2390775"/>
            <a:ext cx="7324725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7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1462BCBE-5355-4A0A-BECB-96C765D2B25E}" type="slidenum">
              <a:rPr lang="zh-CN" altLang="en-US" sz="1600" smtClean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47</a:t>
            </a:fld>
            <a:endParaRPr lang="zh-CN" altLang="en-US" sz="1800" smtClean="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61443" name="矩形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24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9459" name="矩形 3"/>
          <p:cNvSpPr>
            <a:spLocks noChangeArrowheads="1"/>
          </p:cNvSpPr>
          <p:nvPr/>
        </p:nvSpPr>
        <p:spPr bwMode="auto">
          <a:xfrm>
            <a:off x="0" y="2411413"/>
            <a:ext cx="12192000" cy="2112962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700" b="1">
              <a:solidFill>
                <a:srgbClr val="FFFFFF"/>
              </a:solidFill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19460" name="矩形 4"/>
          <p:cNvSpPr>
            <a:spLocks noChangeArrowheads="1"/>
          </p:cNvSpPr>
          <p:nvPr/>
        </p:nvSpPr>
        <p:spPr bwMode="auto">
          <a:xfrm>
            <a:off x="4658261" y="3548063"/>
            <a:ext cx="26468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4800" b="1" dirty="0" smtClean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功能设计</a:t>
            </a:r>
            <a:endParaRPr lang="zh-CN" altLang="en-US" sz="4800" b="1" dirty="0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3427413" y="2717800"/>
            <a:ext cx="51085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智慧校园管理平台</a:t>
            </a:r>
          </a:p>
        </p:txBody>
      </p:sp>
    </p:spTree>
    <p:extLst>
      <p:ext uri="{BB962C8B-B14F-4D97-AF65-F5344CB8AC3E}">
        <p14:creationId xmlns:p14="http://schemas.microsoft.com/office/powerpoint/2010/main" val="29964151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nimBg="1" autoUpdateAnimBg="0"/>
      <p:bldP spid="19460" grpId="0" bldLvl="0" autoUpdateAnimBg="0"/>
      <p:bldP spid="6" grpId="0" bldLvl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产品概述</a:t>
            </a:r>
            <a:r>
              <a:rPr lang="en-US" altLang="zh-CN" dirty="0" smtClean="0"/>
              <a:t>|</a:t>
            </a:r>
            <a:r>
              <a:rPr lang="zh-CN" altLang="en-US" b="0" dirty="0" smtClean="0"/>
              <a:t>简介</a:t>
            </a:r>
            <a:endParaRPr lang="zh-CN" altLang="en-US" b="0" dirty="0"/>
          </a:p>
        </p:txBody>
      </p:sp>
      <p:pic>
        <p:nvPicPr>
          <p:cNvPr id="1029" name="Picture 5" descr="C:\Users\23668\Desktop\44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17" y="3621022"/>
            <a:ext cx="3407976" cy="213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14"/>
          <p:cNvSpPr/>
          <p:nvPr/>
        </p:nvSpPr>
        <p:spPr>
          <a:xfrm>
            <a:off x="1751290" y="1171198"/>
            <a:ext cx="90149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defTabSz="914202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lang="en-US" altLang="zh-CN" sz="1600" dirty="0">
                <a:solidFill>
                  <a:prstClr val="black"/>
                </a:solidFill>
                <a:latin typeface="Arial"/>
                <a:ea typeface="微软雅黑"/>
              </a:rPr>
              <a:t>DSS-U8000</a:t>
            </a:r>
            <a:r>
              <a:rPr lang="zh-CN" altLang="en-US" sz="1600" dirty="0">
                <a:solidFill>
                  <a:prstClr val="black"/>
                </a:solidFill>
                <a:latin typeface="Arial"/>
                <a:ea typeface="微软雅黑"/>
              </a:rPr>
              <a:t>系列</a:t>
            </a:r>
            <a:r>
              <a:rPr lang="zh-CN" altLang="zh-CN" sz="1600" dirty="0">
                <a:solidFill>
                  <a:prstClr val="black"/>
                </a:solidFill>
                <a:latin typeface="Arial"/>
                <a:ea typeface="微软雅黑"/>
              </a:rPr>
              <a:t>可视化综合管理平台，提供行业化视频监控业务、智能化运维管理，融合设备管理、流媒体服务、录像服务、报警管理、智能应用及电子地图等业务功能，通过分布式集群部署集中管理，切实提升校园</a:t>
            </a:r>
            <a:r>
              <a:rPr lang="zh-CN" altLang="en-US" sz="1600" dirty="0">
                <a:solidFill>
                  <a:prstClr val="black"/>
                </a:solidFill>
                <a:latin typeface="Arial"/>
                <a:ea typeface="微软雅黑"/>
              </a:rPr>
              <a:t>、医院等行业</a:t>
            </a:r>
            <a:r>
              <a:rPr lang="zh-CN" altLang="zh-CN" sz="1600" dirty="0">
                <a:solidFill>
                  <a:prstClr val="black"/>
                </a:solidFill>
                <a:latin typeface="Arial"/>
                <a:ea typeface="微软雅黑"/>
              </a:rPr>
              <a:t>安防信息化及智能化水平，是践行智慧校园</a:t>
            </a:r>
            <a:r>
              <a:rPr lang="zh-CN" altLang="en-US" sz="1600" dirty="0">
                <a:solidFill>
                  <a:prstClr val="black"/>
                </a:solidFill>
                <a:latin typeface="Arial"/>
                <a:ea typeface="微软雅黑"/>
              </a:rPr>
              <a:t>、平安医院</a:t>
            </a:r>
            <a:r>
              <a:rPr lang="zh-CN" altLang="zh-CN" sz="1600" dirty="0">
                <a:solidFill>
                  <a:prstClr val="black"/>
                </a:solidFill>
                <a:latin typeface="Arial"/>
                <a:ea typeface="微软雅黑"/>
              </a:rPr>
              <a:t>解决方案的核心产品。</a:t>
            </a:r>
            <a:endParaRPr lang="en-US" altLang="zh-CN" sz="1600" dirty="0">
              <a:solidFill>
                <a:prstClr val="black"/>
              </a:solidFill>
              <a:latin typeface="Arial"/>
              <a:ea typeface="微软雅黑"/>
            </a:endParaRPr>
          </a:p>
          <a:p>
            <a:pPr marL="380990" indent="-380990" defTabSz="914202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sz="1600" dirty="0">
                <a:solidFill>
                  <a:prstClr val="black"/>
                </a:solidFill>
                <a:latin typeface="Arial"/>
                <a:ea typeface="微软雅黑"/>
              </a:rPr>
              <a:t>全系采用</a:t>
            </a:r>
            <a:r>
              <a:rPr lang="zh-CN" altLang="en-US" sz="1600" b="1" dirty="0">
                <a:solidFill>
                  <a:prstClr val="black"/>
                </a:solidFill>
                <a:latin typeface="Arial"/>
                <a:ea typeface="微软雅黑"/>
              </a:rPr>
              <a:t>全新硬件</a:t>
            </a:r>
            <a:r>
              <a:rPr lang="zh-CN" altLang="en-US" sz="1600" dirty="0">
                <a:solidFill>
                  <a:prstClr val="black"/>
                </a:solidFill>
                <a:latin typeface="Arial"/>
                <a:ea typeface="微软雅黑"/>
              </a:rPr>
              <a:t>，产品性能、功能全面提升。</a:t>
            </a:r>
            <a:endParaRPr lang="en-US" altLang="zh-CN" sz="1600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7344139" y="2660915"/>
            <a:ext cx="1728192" cy="163218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</a:rPr>
              <a:t>  更丰富的业务应用</a:t>
            </a:r>
          </a:p>
        </p:txBody>
      </p:sp>
      <p:sp>
        <p:nvSpPr>
          <p:cNvPr id="35" name="椭圆 34"/>
          <p:cNvSpPr/>
          <p:nvPr/>
        </p:nvSpPr>
        <p:spPr>
          <a:xfrm>
            <a:off x="8592277" y="3813043"/>
            <a:ext cx="1728192" cy="1632181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</a:rPr>
              <a:t>  更高的</a:t>
            </a:r>
            <a:endParaRPr lang="en-US" altLang="zh-CN" sz="1600" dirty="0">
              <a:solidFill>
                <a:prstClr val="white"/>
              </a:solidFill>
            </a:endParaRPr>
          </a:p>
          <a:p>
            <a:pPr algn="ctr" defTabSz="91420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</a:rPr>
              <a:t>硬件配置</a:t>
            </a:r>
          </a:p>
        </p:txBody>
      </p:sp>
      <p:sp>
        <p:nvSpPr>
          <p:cNvPr id="29" name="椭圆 28"/>
          <p:cNvSpPr/>
          <p:nvPr/>
        </p:nvSpPr>
        <p:spPr>
          <a:xfrm>
            <a:off x="6096000" y="3813043"/>
            <a:ext cx="1728192" cy="16321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</a:rPr>
              <a:t>  更强的</a:t>
            </a:r>
            <a:endParaRPr lang="en-US" altLang="zh-CN" sz="1600" dirty="0">
              <a:solidFill>
                <a:prstClr val="white"/>
              </a:solidFill>
            </a:endParaRPr>
          </a:p>
          <a:p>
            <a:pPr algn="ctr" defTabSz="91420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</a:rPr>
              <a:t>产品性能</a:t>
            </a:r>
          </a:p>
        </p:txBody>
      </p:sp>
      <p:sp>
        <p:nvSpPr>
          <p:cNvPr id="36" name="椭圆 35"/>
          <p:cNvSpPr/>
          <p:nvPr/>
        </p:nvSpPr>
        <p:spPr>
          <a:xfrm>
            <a:off x="7344139" y="4965171"/>
            <a:ext cx="1728192" cy="1632181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</a:rPr>
              <a:t>  更人性化的界面</a:t>
            </a:r>
          </a:p>
        </p:txBody>
      </p:sp>
    </p:spTree>
    <p:extLst>
      <p:ext uri="{BB962C8B-B14F-4D97-AF65-F5344CB8AC3E}">
        <p14:creationId xmlns:p14="http://schemas.microsoft.com/office/powerpoint/2010/main" val="3591969256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功能简介</a:t>
            </a:r>
            <a:r>
              <a:rPr lang="en-US" altLang="zh-CN" dirty="0" smtClean="0"/>
              <a:t>|</a:t>
            </a:r>
            <a:r>
              <a:rPr lang="zh-CN" altLang="en-US" dirty="0" smtClean="0"/>
              <a:t>后台</a:t>
            </a:r>
            <a:r>
              <a:rPr lang="zh-CN" altLang="en-US" b="0" dirty="0" smtClean="0"/>
              <a:t>管理配置</a:t>
            </a:r>
            <a:endParaRPr lang="zh-CN" altLang="en-US" b="0" dirty="0"/>
          </a:p>
        </p:txBody>
      </p:sp>
      <p:grpSp>
        <p:nvGrpSpPr>
          <p:cNvPr id="5" name="组合 39"/>
          <p:cNvGrpSpPr/>
          <p:nvPr/>
        </p:nvGrpSpPr>
        <p:grpSpPr>
          <a:xfrm>
            <a:off x="431371" y="1499659"/>
            <a:ext cx="11233248" cy="4713651"/>
            <a:chOff x="488994" y="1437630"/>
            <a:chExt cx="8640960" cy="3888432"/>
          </a:xfrm>
        </p:grpSpPr>
        <p:grpSp>
          <p:nvGrpSpPr>
            <p:cNvPr id="6" name="Group 5"/>
            <p:cNvGrpSpPr/>
            <p:nvPr/>
          </p:nvGrpSpPr>
          <p:grpSpPr>
            <a:xfrm>
              <a:off x="488994" y="1437630"/>
              <a:ext cx="8640960" cy="3864556"/>
              <a:chOff x="457199" y="-170706"/>
              <a:chExt cx="8642186" cy="3865107"/>
            </a:xfrm>
          </p:grpSpPr>
          <p:sp>
            <p:nvSpPr>
              <p:cNvPr id="57" name="Rectangle 10"/>
              <p:cNvSpPr/>
              <p:nvPr/>
            </p:nvSpPr>
            <p:spPr>
              <a:xfrm>
                <a:off x="457199" y="-170706"/>
                <a:ext cx="8642186" cy="122431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anchor="t">
                <a:noAutofit/>
              </a:bodyPr>
              <a:lstStyle/>
              <a:p>
                <a:pPr algn="ctr"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4000" kern="0" spc="-133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FFFFFF"/>
                  </a:solidFill>
                  <a:latin typeface="Segoe UI Light"/>
                </a:endParaRPr>
              </a:p>
              <a:p>
                <a:pPr algn="ctr"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4000" kern="0" spc="-133" dirty="0" smtClean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rgbClr val="FFFFFF"/>
                    </a:solidFill>
                    <a:latin typeface="Segoe UI Light"/>
                  </a:rPr>
                  <a:t>管理员界面</a:t>
                </a:r>
                <a:endParaRPr lang="en-US" sz="4000" kern="0" spc="-133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FFFFFF"/>
                  </a:solidFill>
                  <a:latin typeface="Segoe UI Light"/>
                </a:endParaRPr>
              </a:p>
            </p:txBody>
          </p:sp>
          <p:grpSp>
            <p:nvGrpSpPr>
              <p:cNvPr id="58" name="Group 2"/>
              <p:cNvGrpSpPr/>
              <p:nvPr/>
            </p:nvGrpSpPr>
            <p:grpSpPr>
              <a:xfrm>
                <a:off x="457199" y="1203324"/>
                <a:ext cx="8624554" cy="2491077"/>
                <a:chOff x="457199" y="1203324"/>
                <a:chExt cx="8624554" cy="2491077"/>
              </a:xfrm>
            </p:grpSpPr>
            <p:sp>
              <p:nvSpPr>
                <p:cNvPr id="59" name="Rectangle 25"/>
                <p:cNvSpPr/>
                <p:nvPr/>
              </p:nvSpPr>
              <p:spPr>
                <a:xfrm>
                  <a:off x="457199" y="1203324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组织结构管理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0" name="Rectangle 26"/>
                <p:cNvSpPr/>
                <p:nvPr/>
              </p:nvSpPr>
              <p:spPr>
                <a:xfrm>
                  <a:off x="1905961" y="1203324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账户管理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1" name="Rectangle 27"/>
                <p:cNvSpPr/>
                <p:nvPr/>
              </p:nvSpPr>
              <p:spPr>
                <a:xfrm>
                  <a:off x="3354723" y="1203324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设备管理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2" name="Rectangle 28"/>
                <p:cNvSpPr/>
                <p:nvPr/>
              </p:nvSpPr>
              <p:spPr>
                <a:xfrm>
                  <a:off x="4803485" y="1203324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录像计划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3" name="Rectangle 29"/>
                <p:cNvSpPr/>
                <p:nvPr/>
              </p:nvSpPr>
              <p:spPr>
                <a:xfrm>
                  <a:off x="6252247" y="1203324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电子地图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4" name="Rectangle 30"/>
                <p:cNvSpPr/>
                <p:nvPr/>
              </p:nvSpPr>
              <p:spPr>
                <a:xfrm>
                  <a:off x="7701009" y="1203324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电视墙管理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5" name="Rectangle 34"/>
                <p:cNvSpPr/>
                <p:nvPr/>
              </p:nvSpPr>
              <p:spPr>
                <a:xfrm>
                  <a:off x="457199" y="2478249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备份</a:t>
                  </a:r>
                  <a:r>
                    <a:rPr lang="en-US" altLang="zh-CN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&amp;</a:t>
                  </a: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还原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6" name="Rectangle 35"/>
                <p:cNvSpPr/>
                <p:nvPr/>
              </p:nvSpPr>
              <p:spPr>
                <a:xfrm>
                  <a:off x="1905961" y="2477380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域管理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7" name="Rectangle 36"/>
                <p:cNvSpPr/>
                <p:nvPr/>
              </p:nvSpPr>
              <p:spPr>
                <a:xfrm>
                  <a:off x="3354723" y="2477380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系统日志管理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8" name="Rectangle 37"/>
                <p:cNvSpPr/>
                <p:nvPr/>
              </p:nvSpPr>
              <p:spPr>
                <a:xfrm>
                  <a:off x="4803485" y="2473875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安全性设置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69" name="Rectangle 38"/>
                <p:cNvSpPr/>
                <p:nvPr/>
              </p:nvSpPr>
              <p:spPr>
                <a:xfrm>
                  <a:off x="6252247" y="2473875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个性化设置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  <p:sp>
              <p:nvSpPr>
                <p:cNvPr id="70" name="Rectangle 39"/>
                <p:cNvSpPr/>
                <p:nvPr/>
              </p:nvSpPr>
              <p:spPr>
                <a:xfrm>
                  <a:off x="7701009" y="2473875"/>
                  <a:ext cx="1380744" cy="1216152"/>
                </a:xfrm>
                <a:prstGeom prst="rect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03" tIns="121903" rIns="121903" bIns="121903" rtlCol="0" anchor="t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218476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867" dirty="0">
                      <a:ln>
                        <a:solidFill>
                          <a:srgbClr val="FFFFFF"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latin typeface="Segoe UI"/>
                    </a:rPr>
                    <a:t>远程升级</a:t>
                  </a:r>
                  <a:endParaRPr lang="en-US" sz="1867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Segoe UI"/>
                  </a:endParaRPr>
                </a:p>
              </p:txBody>
            </p:sp>
          </p:grpSp>
        </p:grpSp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2713037" y="3421062"/>
              <a:ext cx="533400" cy="533400"/>
            </a:xfrm>
            <a:custGeom>
              <a:avLst/>
              <a:gdLst>
                <a:gd name="T0" fmla="*/ 1018 w 1873"/>
                <a:gd name="T1" fmla="*/ 543 h 1462"/>
                <a:gd name="T2" fmla="*/ 906 w 1873"/>
                <a:gd name="T3" fmla="*/ 440 h 1462"/>
                <a:gd name="T4" fmla="*/ 859 w 1873"/>
                <a:gd name="T5" fmla="*/ 284 h 1462"/>
                <a:gd name="T6" fmla="*/ 1142 w 1873"/>
                <a:gd name="T7" fmla="*/ 0 h 1462"/>
                <a:gd name="T8" fmla="*/ 1426 w 1873"/>
                <a:gd name="T9" fmla="*/ 284 h 1462"/>
                <a:gd name="T10" fmla="*/ 1383 w 1873"/>
                <a:gd name="T11" fmla="*/ 440 h 1462"/>
                <a:gd name="T12" fmla="*/ 1267 w 1873"/>
                <a:gd name="T13" fmla="*/ 540 h 1462"/>
                <a:gd name="T14" fmla="*/ 1412 w 1873"/>
                <a:gd name="T15" fmla="*/ 608 h 1462"/>
                <a:gd name="T16" fmla="*/ 1540 w 1873"/>
                <a:gd name="T17" fmla="*/ 819 h 1462"/>
                <a:gd name="T18" fmla="*/ 1805 w 1873"/>
                <a:gd name="T19" fmla="*/ 604 h 1462"/>
                <a:gd name="T20" fmla="*/ 1805 w 1873"/>
                <a:gd name="T21" fmla="*/ 633 h 1462"/>
                <a:gd name="T22" fmla="*/ 1551 w 1873"/>
                <a:gd name="T23" fmla="*/ 867 h 1462"/>
                <a:gd name="T24" fmla="*/ 1565 w 1873"/>
                <a:gd name="T25" fmla="*/ 922 h 1462"/>
                <a:gd name="T26" fmla="*/ 1590 w 1873"/>
                <a:gd name="T27" fmla="*/ 1112 h 1462"/>
                <a:gd name="T28" fmla="*/ 1081 w 1873"/>
                <a:gd name="T29" fmla="*/ 947 h 1462"/>
                <a:gd name="T30" fmla="*/ 782 w 1873"/>
                <a:gd name="T31" fmla="*/ 805 h 1462"/>
                <a:gd name="T32" fmla="*/ 1018 w 1873"/>
                <a:gd name="T33" fmla="*/ 543 h 1462"/>
                <a:gd name="T34" fmla="*/ 444 w 1873"/>
                <a:gd name="T35" fmla="*/ 672 h 1462"/>
                <a:gd name="T36" fmla="*/ 743 w 1873"/>
                <a:gd name="T37" fmla="*/ 781 h 1462"/>
                <a:gd name="T38" fmla="*/ 830 w 1873"/>
                <a:gd name="T39" fmla="*/ 625 h 1462"/>
                <a:gd name="T40" fmla="*/ 669 w 1873"/>
                <a:gd name="T41" fmla="*/ 534 h 1462"/>
                <a:gd name="T42" fmla="*/ 801 w 1873"/>
                <a:gd name="T43" fmla="*/ 319 h 1462"/>
                <a:gd name="T44" fmla="*/ 557 w 1873"/>
                <a:gd name="T45" fmla="*/ 72 h 1462"/>
                <a:gd name="T46" fmla="*/ 312 w 1873"/>
                <a:gd name="T47" fmla="*/ 319 h 1462"/>
                <a:gd name="T48" fmla="*/ 444 w 1873"/>
                <a:gd name="T49" fmla="*/ 534 h 1462"/>
                <a:gd name="T50" fmla="*/ 250 w 1873"/>
                <a:gd name="T51" fmla="*/ 668 h 1462"/>
                <a:gd name="T52" fmla="*/ 444 w 1873"/>
                <a:gd name="T53" fmla="*/ 672 h 1462"/>
                <a:gd name="T54" fmla="*/ 1859 w 1873"/>
                <a:gd name="T55" fmla="*/ 1155 h 1462"/>
                <a:gd name="T56" fmla="*/ 1873 w 1873"/>
                <a:gd name="T57" fmla="*/ 1158 h 1462"/>
                <a:gd name="T58" fmla="*/ 1854 w 1873"/>
                <a:gd name="T59" fmla="*/ 1166 h 1462"/>
                <a:gd name="T60" fmla="*/ 1593 w 1873"/>
                <a:gd name="T61" fmla="*/ 1162 h 1462"/>
                <a:gd name="T62" fmla="*/ 1593 w 1873"/>
                <a:gd name="T63" fmla="*/ 1209 h 1462"/>
                <a:gd name="T64" fmla="*/ 1593 w 1873"/>
                <a:gd name="T65" fmla="*/ 1257 h 1462"/>
                <a:gd name="T66" fmla="*/ 1568 w 1873"/>
                <a:gd name="T67" fmla="*/ 1319 h 1462"/>
                <a:gd name="T68" fmla="*/ 1509 w 1873"/>
                <a:gd name="T69" fmla="*/ 1330 h 1462"/>
                <a:gd name="T70" fmla="*/ 1509 w 1873"/>
                <a:gd name="T71" fmla="*/ 1378 h 1462"/>
                <a:gd name="T72" fmla="*/ 1148 w 1873"/>
                <a:gd name="T73" fmla="*/ 1462 h 1462"/>
                <a:gd name="T74" fmla="*/ 806 w 1873"/>
                <a:gd name="T75" fmla="*/ 1385 h 1462"/>
                <a:gd name="T76" fmla="*/ 787 w 1873"/>
                <a:gd name="T77" fmla="*/ 1235 h 1462"/>
                <a:gd name="T78" fmla="*/ 751 w 1873"/>
                <a:gd name="T79" fmla="*/ 1191 h 1462"/>
                <a:gd name="T80" fmla="*/ 765 w 1873"/>
                <a:gd name="T81" fmla="*/ 895 h 1462"/>
                <a:gd name="T82" fmla="*/ 722 w 1873"/>
                <a:gd name="T83" fmla="*/ 880 h 1462"/>
                <a:gd name="T84" fmla="*/ 708 w 1873"/>
                <a:gd name="T85" fmla="*/ 1191 h 1462"/>
                <a:gd name="T86" fmla="*/ 744 w 1873"/>
                <a:gd name="T87" fmla="*/ 1268 h 1462"/>
                <a:gd name="T88" fmla="*/ 744 w 1873"/>
                <a:gd name="T89" fmla="*/ 1282 h 1462"/>
                <a:gd name="T90" fmla="*/ 561 w 1873"/>
                <a:gd name="T91" fmla="*/ 1289 h 1462"/>
                <a:gd name="T92" fmla="*/ 252 w 1873"/>
                <a:gd name="T93" fmla="*/ 1228 h 1462"/>
                <a:gd name="T94" fmla="*/ 252 w 1873"/>
                <a:gd name="T95" fmla="*/ 1150 h 1462"/>
                <a:gd name="T96" fmla="*/ 238 w 1873"/>
                <a:gd name="T97" fmla="*/ 1155 h 1462"/>
                <a:gd name="T98" fmla="*/ 190 w 1873"/>
                <a:gd name="T99" fmla="*/ 1155 h 1462"/>
                <a:gd name="T100" fmla="*/ 143 w 1873"/>
                <a:gd name="T101" fmla="*/ 1107 h 1462"/>
                <a:gd name="T102" fmla="*/ 143 w 1873"/>
                <a:gd name="T103" fmla="*/ 1103 h 1462"/>
                <a:gd name="T104" fmla="*/ 0 w 1873"/>
                <a:gd name="T105" fmla="*/ 923 h 1462"/>
                <a:gd name="T106" fmla="*/ 139 w 1873"/>
                <a:gd name="T107" fmla="*/ 734 h 1462"/>
                <a:gd name="T108" fmla="*/ 325 w 1873"/>
                <a:gd name="T109" fmla="*/ 712 h 1462"/>
                <a:gd name="T110" fmla="*/ 1021 w 1873"/>
                <a:gd name="T111" fmla="*/ 961 h 1462"/>
                <a:gd name="T112" fmla="*/ 1457 w 1873"/>
                <a:gd name="T113" fmla="*/ 1103 h 1462"/>
                <a:gd name="T114" fmla="*/ 1771 w 1873"/>
                <a:gd name="T115" fmla="*/ 1150 h 1462"/>
                <a:gd name="T116" fmla="*/ 1859 w 1873"/>
                <a:gd name="T117" fmla="*/ 1155 h 1462"/>
                <a:gd name="T118" fmla="*/ 143 w 1873"/>
                <a:gd name="T119" fmla="*/ 1034 h 1462"/>
                <a:gd name="T120" fmla="*/ 193 w 1873"/>
                <a:gd name="T121" fmla="*/ 781 h 1462"/>
                <a:gd name="T122" fmla="*/ 41 w 1873"/>
                <a:gd name="T123" fmla="*/ 927 h 1462"/>
                <a:gd name="T124" fmla="*/ 143 w 1873"/>
                <a:gd name="T125" fmla="*/ 1034 h 1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73" h="1462">
                  <a:moveTo>
                    <a:pt x="1018" y="543"/>
                  </a:moveTo>
                  <a:cubicBezTo>
                    <a:pt x="975" y="517"/>
                    <a:pt x="934" y="484"/>
                    <a:pt x="906" y="440"/>
                  </a:cubicBezTo>
                  <a:cubicBezTo>
                    <a:pt x="877" y="393"/>
                    <a:pt x="859" y="342"/>
                    <a:pt x="859" y="284"/>
                  </a:cubicBezTo>
                  <a:cubicBezTo>
                    <a:pt x="859" y="127"/>
                    <a:pt x="986" y="0"/>
                    <a:pt x="1142" y="0"/>
                  </a:cubicBezTo>
                  <a:cubicBezTo>
                    <a:pt x="1299" y="0"/>
                    <a:pt x="1426" y="127"/>
                    <a:pt x="1426" y="284"/>
                  </a:cubicBezTo>
                  <a:cubicBezTo>
                    <a:pt x="1426" y="338"/>
                    <a:pt x="1412" y="393"/>
                    <a:pt x="1383" y="440"/>
                  </a:cubicBezTo>
                  <a:cubicBezTo>
                    <a:pt x="1354" y="484"/>
                    <a:pt x="1313" y="517"/>
                    <a:pt x="1267" y="540"/>
                  </a:cubicBezTo>
                  <a:cubicBezTo>
                    <a:pt x="1310" y="547"/>
                    <a:pt x="1365" y="568"/>
                    <a:pt x="1412" y="608"/>
                  </a:cubicBezTo>
                  <a:cubicBezTo>
                    <a:pt x="1478" y="670"/>
                    <a:pt x="1510" y="728"/>
                    <a:pt x="1540" y="819"/>
                  </a:cubicBezTo>
                  <a:cubicBezTo>
                    <a:pt x="1605" y="794"/>
                    <a:pt x="1699" y="740"/>
                    <a:pt x="1805" y="604"/>
                  </a:cubicBezTo>
                  <a:cubicBezTo>
                    <a:pt x="1812" y="594"/>
                    <a:pt x="1853" y="550"/>
                    <a:pt x="1805" y="633"/>
                  </a:cubicBezTo>
                  <a:cubicBezTo>
                    <a:pt x="1765" y="703"/>
                    <a:pt x="1685" y="812"/>
                    <a:pt x="1551" y="867"/>
                  </a:cubicBezTo>
                  <a:cubicBezTo>
                    <a:pt x="1554" y="885"/>
                    <a:pt x="1562" y="903"/>
                    <a:pt x="1565" y="922"/>
                  </a:cubicBezTo>
                  <a:cubicBezTo>
                    <a:pt x="1579" y="991"/>
                    <a:pt x="1587" y="1056"/>
                    <a:pt x="1590" y="1112"/>
                  </a:cubicBezTo>
                  <a:cubicBezTo>
                    <a:pt x="1404" y="1078"/>
                    <a:pt x="1256" y="1028"/>
                    <a:pt x="1081" y="947"/>
                  </a:cubicBezTo>
                  <a:cubicBezTo>
                    <a:pt x="982" y="907"/>
                    <a:pt x="880" y="853"/>
                    <a:pt x="782" y="805"/>
                  </a:cubicBezTo>
                  <a:cubicBezTo>
                    <a:pt x="815" y="710"/>
                    <a:pt x="877" y="594"/>
                    <a:pt x="1018" y="543"/>
                  </a:cubicBezTo>
                  <a:close/>
                  <a:moveTo>
                    <a:pt x="444" y="672"/>
                  </a:moveTo>
                  <a:cubicBezTo>
                    <a:pt x="546" y="693"/>
                    <a:pt x="644" y="734"/>
                    <a:pt x="743" y="781"/>
                  </a:cubicBezTo>
                  <a:cubicBezTo>
                    <a:pt x="768" y="720"/>
                    <a:pt x="794" y="668"/>
                    <a:pt x="830" y="625"/>
                  </a:cubicBezTo>
                  <a:cubicBezTo>
                    <a:pt x="764" y="559"/>
                    <a:pt x="695" y="537"/>
                    <a:pt x="669" y="534"/>
                  </a:cubicBezTo>
                  <a:cubicBezTo>
                    <a:pt x="750" y="494"/>
                    <a:pt x="801" y="414"/>
                    <a:pt x="801" y="319"/>
                  </a:cubicBezTo>
                  <a:cubicBezTo>
                    <a:pt x="801" y="181"/>
                    <a:pt x="691" y="72"/>
                    <a:pt x="557" y="72"/>
                  </a:cubicBezTo>
                  <a:cubicBezTo>
                    <a:pt x="421" y="72"/>
                    <a:pt x="312" y="181"/>
                    <a:pt x="312" y="319"/>
                  </a:cubicBezTo>
                  <a:cubicBezTo>
                    <a:pt x="312" y="414"/>
                    <a:pt x="364" y="494"/>
                    <a:pt x="444" y="534"/>
                  </a:cubicBezTo>
                  <a:cubicBezTo>
                    <a:pt x="421" y="541"/>
                    <a:pt x="326" y="566"/>
                    <a:pt x="250" y="668"/>
                  </a:cubicBezTo>
                  <a:cubicBezTo>
                    <a:pt x="305" y="657"/>
                    <a:pt x="378" y="657"/>
                    <a:pt x="444" y="672"/>
                  </a:cubicBezTo>
                  <a:close/>
                  <a:moveTo>
                    <a:pt x="1859" y="1155"/>
                  </a:moveTo>
                  <a:cubicBezTo>
                    <a:pt x="1862" y="1155"/>
                    <a:pt x="1870" y="1155"/>
                    <a:pt x="1873" y="1158"/>
                  </a:cubicBezTo>
                  <a:cubicBezTo>
                    <a:pt x="1873" y="1158"/>
                    <a:pt x="1870" y="1166"/>
                    <a:pt x="1854" y="1166"/>
                  </a:cubicBezTo>
                  <a:cubicBezTo>
                    <a:pt x="1829" y="1169"/>
                    <a:pt x="1756" y="1169"/>
                    <a:pt x="1593" y="1162"/>
                  </a:cubicBezTo>
                  <a:cubicBezTo>
                    <a:pt x="1593" y="1180"/>
                    <a:pt x="1593" y="1194"/>
                    <a:pt x="1593" y="1209"/>
                  </a:cubicBezTo>
                  <a:cubicBezTo>
                    <a:pt x="1593" y="1235"/>
                    <a:pt x="1593" y="1253"/>
                    <a:pt x="1593" y="1257"/>
                  </a:cubicBezTo>
                  <a:cubicBezTo>
                    <a:pt x="1593" y="1271"/>
                    <a:pt x="1593" y="1300"/>
                    <a:pt x="1568" y="1319"/>
                  </a:cubicBezTo>
                  <a:cubicBezTo>
                    <a:pt x="1555" y="1326"/>
                    <a:pt x="1537" y="1333"/>
                    <a:pt x="1509" y="1330"/>
                  </a:cubicBezTo>
                  <a:cubicBezTo>
                    <a:pt x="1509" y="1330"/>
                    <a:pt x="1509" y="1330"/>
                    <a:pt x="1509" y="1378"/>
                  </a:cubicBezTo>
                  <a:cubicBezTo>
                    <a:pt x="1509" y="1378"/>
                    <a:pt x="1502" y="1462"/>
                    <a:pt x="1148" y="1462"/>
                  </a:cubicBezTo>
                  <a:cubicBezTo>
                    <a:pt x="824" y="1462"/>
                    <a:pt x="810" y="1396"/>
                    <a:pt x="806" y="1385"/>
                  </a:cubicBezTo>
                  <a:cubicBezTo>
                    <a:pt x="799" y="1373"/>
                    <a:pt x="787" y="1351"/>
                    <a:pt x="787" y="1235"/>
                  </a:cubicBezTo>
                  <a:cubicBezTo>
                    <a:pt x="787" y="1235"/>
                    <a:pt x="751" y="1239"/>
                    <a:pt x="751" y="1191"/>
                  </a:cubicBezTo>
                  <a:cubicBezTo>
                    <a:pt x="751" y="1150"/>
                    <a:pt x="751" y="1004"/>
                    <a:pt x="765" y="895"/>
                  </a:cubicBezTo>
                  <a:cubicBezTo>
                    <a:pt x="751" y="891"/>
                    <a:pt x="737" y="884"/>
                    <a:pt x="722" y="880"/>
                  </a:cubicBezTo>
                  <a:cubicBezTo>
                    <a:pt x="704" y="1004"/>
                    <a:pt x="708" y="1184"/>
                    <a:pt x="708" y="1191"/>
                  </a:cubicBezTo>
                  <a:cubicBezTo>
                    <a:pt x="708" y="1232"/>
                    <a:pt x="726" y="1253"/>
                    <a:pt x="744" y="1268"/>
                  </a:cubicBezTo>
                  <a:cubicBezTo>
                    <a:pt x="744" y="1271"/>
                    <a:pt x="744" y="1278"/>
                    <a:pt x="744" y="1282"/>
                  </a:cubicBezTo>
                  <a:cubicBezTo>
                    <a:pt x="701" y="1286"/>
                    <a:pt x="642" y="1289"/>
                    <a:pt x="561" y="1289"/>
                  </a:cubicBezTo>
                  <a:cubicBezTo>
                    <a:pt x="288" y="1289"/>
                    <a:pt x="252" y="1264"/>
                    <a:pt x="252" y="1228"/>
                  </a:cubicBezTo>
                  <a:cubicBezTo>
                    <a:pt x="252" y="1228"/>
                    <a:pt x="252" y="1228"/>
                    <a:pt x="252" y="1150"/>
                  </a:cubicBezTo>
                  <a:cubicBezTo>
                    <a:pt x="249" y="1155"/>
                    <a:pt x="238" y="1155"/>
                    <a:pt x="238" y="1155"/>
                  </a:cubicBezTo>
                  <a:cubicBezTo>
                    <a:pt x="238" y="1155"/>
                    <a:pt x="204" y="1155"/>
                    <a:pt x="190" y="1155"/>
                  </a:cubicBezTo>
                  <a:cubicBezTo>
                    <a:pt x="161" y="1155"/>
                    <a:pt x="143" y="1139"/>
                    <a:pt x="143" y="1107"/>
                  </a:cubicBezTo>
                  <a:cubicBezTo>
                    <a:pt x="143" y="1103"/>
                    <a:pt x="143" y="1103"/>
                    <a:pt x="143" y="1103"/>
                  </a:cubicBezTo>
                  <a:cubicBezTo>
                    <a:pt x="30" y="1082"/>
                    <a:pt x="0" y="993"/>
                    <a:pt x="0" y="923"/>
                  </a:cubicBezTo>
                  <a:cubicBezTo>
                    <a:pt x="0" y="854"/>
                    <a:pt x="38" y="773"/>
                    <a:pt x="139" y="734"/>
                  </a:cubicBezTo>
                  <a:cubicBezTo>
                    <a:pt x="179" y="723"/>
                    <a:pt x="211" y="704"/>
                    <a:pt x="325" y="712"/>
                  </a:cubicBezTo>
                  <a:cubicBezTo>
                    <a:pt x="536" y="723"/>
                    <a:pt x="773" y="862"/>
                    <a:pt x="1021" y="961"/>
                  </a:cubicBezTo>
                  <a:cubicBezTo>
                    <a:pt x="1162" y="1019"/>
                    <a:pt x="1326" y="1073"/>
                    <a:pt x="1457" y="1103"/>
                  </a:cubicBezTo>
                  <a:cubicBezTo>
                    <a:pt x="1621" y="1139"/>
                    <a:pt x="1745" y="1146"/>
                    <a:pt x="1771" y="1150"/>
                  </a:cubicBezTo>
                  <a:cubicBezTo>
                    <a:pt x="1822" y="1155"/>
                    <a:pt x="1854" y="1155"/>
                    <a:pt x="1859" y="1155"/>
                  </a:cubicBezTo>
                  <a:close/>
                  <a:moveTo>
                    <a:pt x="143" y="1034"/>
                  </a:moveTo>
                  <a:cubicBezTo>
                    <a:pt x="147" y="946"/>
                    <a:pt x="154" y="873"/>
                    <a:pt x="193" y="781"/>
                  </a:cubicBezTo>
                  <a:cubicBezTo>
                    <a:pt x="99" y="800"/>
                    <a:pt x="41" y="847"/>
                    <a:pt x="41" y="927"/>
                  </a:cubicBezTo>
                  <a:cubicBezTo>
                    <a:pt x="41" y="1004"/>
                    <a:pt x="106" y="1026"/>
                    <a:pt x="143" y="10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3285" tIns="46643" rIns="93285" bIns="46643" numCol="1" anchor="t" anchorCtr="0" compatLnSpc="1">
              <a:prstTxWarp prst="textNoShape">
                <a:avLst/>
              </a:prstTxWarp>
            </a:bodyPr>
            <a:lstStyle/>
            <a:p>
              <a:pPr defTabSz="124291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33" kern="0" dirty="0">
                <a:solidFill>
                  <a:srgbClr val="000000"/>
                </a:solidFill>
              </a:endParaRPr>
            </a:p>
          </p:txBody>
        </p:sp>
        <p:grpSp>
          <p:nvGrpSpPr>
            <p:cNvPr id="8" name="Group 79"/>
            <p:cNvGrpSpPr/>
            <p:nvPr/>
          </p:nvGrpSpPr>
          <p:grpSpPr bwMode="black">
            <a:xfrm>
              <a:off x="2560637" y="4564062"/>
              <a:ext cx="706354" cy="693854"/>
              <a:chOff x="2462218" y="1598614"/>
              <a:chExt cx="4222753" cy="3667124"/>
            </a:xfrm>
            <a:solidFill>
              <a:srgbClr val="FFFFFF"/>
            </a:solidFill>
          </p:grpSpPr>
          <p:sp>
            <p:nvSpPr>
              <p:cNvPr id="31" name="Rectangle 6"/>
              <p:cNvSpPr>
                <a:spLocks noChangeArrowheads="1"/>
              </p:cNvSpPr>
              <p:nvPr/>
            </p:nvSpPr>
            <p:spPr bwMode="black">
              <a:xfrm>
                <a:off x="5564194" y="3346454"/>
                <a:ext cx="115889" cy="49213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Rectangle 7"/>
              <p:cNvSpPr>
                <a:spLocks noChangeArrowheads="1"/>
              </p:cNvSpPr>
              <p:nvPr/>
            </p:nvSpPr>
            <p:spPr bwMode="black">
              <a:xfrm>
                <a:off x="5795973" y="3346454"/>
                <a:ext cx="112713" cy="49213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Rectangle 8"/>
              <p:cNvSpPr>
                <a:spLocks noChangeArrowheads="1"/>
              </p:cNvSpPr>
              <p:nvPr/>
            </p:nvSpPr>
            <p:spPr bwMode="black">
              <a:xfrm>
                <a:off x="3092456" y="3346454"/>
                <a:ext cx="115889" cy="49213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Rectangle 9"/>
              <p:cNvSpPr>
                <a:spLocks noChangeArrowheads="1"/>
              </p:cNvSpPr>
              <p:nvPr/>
            </p:nvSpPr>
            <p:spPr bwMode="black">
              <a:xfrm>
                <a:off x="3324230" y="3346454"/>
                <a:ext cx="117475" cy="49213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black">
              <a:xfrm>
                <a:off x="3902081" y="2506662"/>
                <a:ext cx="101598" cy="123823"/>
              </a:xfrm>
              <a:custGeom>
                <a:avLst/>
                <a:gdLst>
                  <a:gd name="T0" fmla="*/ 36 w 64"/>
                  <a:gd name="T1" fmla="*/ 78 h 78"/>
                  <a:gd name="T2" fmla="*/ 64 w 64"/>
                  <a:gd name="T3" fmla="*/ 64 h 78"/>
                  <a:gd name="T4" fmla="*/ 26 w 64"/>
                  <a:gd name="T5" fmla="*/ 0 h 78"/>
                  <a:gd name="T6" fmla="*/ 0 w 64"/>
                  <a:gd name="T7" fmla="*/ 17 h 78"/>
                  <a:gd name="T8" fmla="*/ 36 w 64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8">
                    <a:moveTo>
                      <a:pt x="36" y="78"/>
                    </a:moveTo>
                    <a:lnTo>
                      <a:pt x="64" y="64"/>
                    </a:lnTo>
                    <a:lnTo>
                      <a:pt x="26" y="0"/>
                    </a:lnTo>
                    <a:lnTo>
                      <a:pt x="0" y="17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Freeform 11"/>
              <p:cNvSpPr>
                <a:spLocks/>
              </p:cNvSpPr>
              <p:nvPr/>
            </p:nvSpPr>
            <p:spPr bwMode="black">
              <a:xfrm>
                <a:off x="4017971" y="2709863"/>
                <a:ext cx="98427" cy="123823"/>
              </a:xfrm>
              <a:custGeom>
                <a:avLst/>
                <a:gdLst>
                  <a:gd name="T0" fmla="*/ 36 w 62"/>
                  <a:gd name="T1" fmla="*/ 78 h 78"/>
                  <a:gd name="T2" fmla="*/ 62 w 62"/>
                  <a:gd name="T3" fmla="*/ 61 h 78"/>
                  <a:gd name="T4" fmla="*/ 26 w 62"/>
                  <a:gd name="T5" fmla="*/ 0 h 78"/>
                  <a:gd name="T6" fmla="*/ 0 w 62"/>
                  <a:gd name="T7" fmla="*/ 14 h 78"/>
                  <a:gd name="T8" fmla="*/ 36 w 62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36" y="78"/>
                    </a:moveTo>
                    <a:lnTo>
                      <a:pt x="62" y="61"/>
                    </a:lnTo>
                    <a:lnTo>
                      <a:pt x="26" y="0"/>
                    </a:lnTo>
                    <a:lnTo>
                      <a:pt x="0" y="1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Freeform 12"/>
              <p:cNvSpPr>
                <a:spLocks/>
              </p:cNvSpPr>
              <p:nvPr/>
            </p:nvSpPr>
            <p:spPr bwMode="black">
              <a:xfrm>
                <a:off x="4873635" y="2709863"/>
                <a:ext cx="98427" cy="123823"/>
              </a:xfrm>
              <a:custGeom>
                <a:avLst/>
                <a:gdLst>
                  <a:gd name="T0" fmla="*/ 26 w 62"/>
                  <a:gd name="T1" fmla="*/ 78 h 78"/>
                  <a:gd name="T2" fmla="*/ 62 w 62"/>
                  <a:gd name="T3" fmla="*/ 14 h 78"/>
                  <a:gd name="T4" fmla="*/ 36 w 62"/>
                  <a:gd name="T5" fmla="*/ 0 h 78"/>
                  <a:gd name="T6" fmla="*/ 0 w 62"/>
                  <a:gd name="T7" fmla="*/ 61 h 78"/>
                  <a:gd name="T8" fmla="*/ 26 w 62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26" y="78"/>
                    </a:moveTo>
                    <a:lnTo>
                      <a:pt x="62" y="14"/>
                    </a:lnTo>
                    <a:lnTo>
                      <a:pt x="36" y="0"/>
                    </a:lnTo>
                    <a:lnTo>
                      <a:pt x="0" y="61"/>
                    </a:lnTo>
                    <a:lnTo>
                      <a:pt x="26" y="78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Freeform 13"/>
              <p:cNvSpPr>
                <a:spLocks/>
              </p:cNvSpPr>
              <p:nvPr/>
            </p:nvSpPr>
            <p:spPr bwMode="black">
              <a:xfrm>
                <a:off x="4989519" y="2506662"/>
                <a:ext cx="98427" cy="123823"/>
              </a:xfrm>
              <a:custGeom>
                <a:avLst/>
                <a:gdLst>
                  <a:gd name="T0" fmla="*/ 26 w 62"/>
                  <a:gd name="T1" fmla="*/ 78 h 78"/>
                  <a:gd name="T2" fmla="*/ 62 w 62"/>
                  <a:gd name="T3" fmla="*/ 17 h 78"/>
                  <a:gd name="T4" fmla="*/ 36 w 62"/>
                  <a:gd name="T5" fmla="*/ 0 h 78"/>
                  <a:gd name="T6" fmla="*/ 0 w 62"/>
                  <a:gd name="T7" fmla="*/ 64 h 78"/>
                  <a:gd name="T8" fmla="*/ 26 w 62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26" y="78"/>
                    </a:moveTo>
                    <a:lnTo>
                      <a:pt x="62" y="17"/>
                    </a:lnTo>
                    <a:lnTo>
                      <a:pt x="36" y="0"/>
                    </a:lnTo>
                    <a:lnTo>
                      <a:pt x="0" y="64"/>
                    </a:lnTo>
                    <a:lnTo>
                      <a:pt x="26" y="78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" name="Freeform 14"/>
              <p:cNvSpPr>
                <a:spLocks/>
              </p:cNvSpPr>
              <p:nvPr/>
            </p:nvSpPr>
            <p:spPr bwMode="black">
              <a:xfrm>
                <a:off x="4017971" y="3990975"/>
                <a:ext cx="98427" cy="123823"/>
              </a:xfrm>
              <a:custGeom>
                <a:avLst/>
                <a:gdLst>
                  <a:gd name="T0" fmla="*/ 0 w 62"/>
                  <a:gd name="T1" fmla="*/ 64 h 78"/>
                  <a:gd name="T2" fmla="*/ 26 w 62"/>
                  <a:gd name="T3" fmla="*/ 78 h 78"/>
                  <a:gd name="T4" fmla="*/ 62 w 62"/>
                  <a:gd name="T5" fmla="*/ 14 h 78"/>
                  <a:gd name="T6" fmla="*/ 36 w 62"/>
                  <a:gd name="T7" fmla="*/ 0 h 78"/>
                  <a:gd name="T8" fmla="*/ 0 w 62"/>
                  <a:gd name="T9" fmla="*/ 6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0" y="64"/>
                    </a:moveTo>
                    <a:lnTo>
                      <a:pt x="26" y="78"/>
                    </a:lnTo>
                    <a:lnTo>
                      <a:pt x="62" y="14"/>
                    </a:lnTo>
                    <a:lnTo>
                      <a:pt x="36" y="0"/>
                    </a:lnTo>
                    <a:lnTo>
                      <a:pt x="0" y="64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Freeform 15"/>
              <p:cNvSpPr>
                <a:spLocks/>
              </p:cNvSpPr>
              <p:nvPr/>
            </p:nvSpPr>
            <p:spPr bwMode="black">
              <a:xfrm>
                <a:off x="3902081" y="4189413"/>
                <a:ext cx="101598" cy="128586"/>
              </a:xfrm>
              <a:custGeom>
                <a:avLst/>
                <a:gdLst>
                  <a:gd name="T0" fmla="*/ 0 w 64"/>
                  <a:gd name="T1" fmla="*/ 64 h 81"/>
                  <a:gd name="T2" fmla="*/ 26 w 64"/>
                  <a:gd name="T3" fmla="*/ 81 h 81"/>
                  <a:gd name="T4" fmla="*/ 64 w 64"/>
                  <a:gd name="T5" fmla="*/ 17 h 81"/>
                  <a:gd name="T6" fmla="*/ 36 w 64"/>
                  <a:gd name="T7" fmla="*/ 0 h 81"/>
                  <a:gd name="T8" fmla="*/ 0 w 64"/>
                  <a:gd name="T9" fmla="*/ 6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81">
                    <a:moveTo>
                      <a:pt x="0" y="64"/>
                    </a:moveTo>
                    <a:lnTo>
                      <a:pt x="26" y="81"/>
                    </a:lnTo>
                    <a:lnTo>
                      <a:pt x="64" y="17"/>
                    </a:lnTo>
                    <a:lnTo>
                      <a:pt x="36" y="0"/>
                    </a:lnTo>
                    <a:lnTo>
                      <a:pt x="0" y="64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Freeform 16"/>
              <p:cNvSpPr>
                <a:spLocks/>
              </p:cNvSpPr>
              <p:nvPr/>
            </p:nvSpPr>
            <p:spPr bwMode="black">
              <a:xfrm>
                <a:off x="4989519" y="4189413"/>
                <a:ext cx="98427" cy="128586"/>
              </a:xfrm>
              <a:custGeom>
                <a:avLst/>
                <a:gdLst>
                  <a:gd name="T0" fmla="*/ 26 w 62"/>
                  <a:gd name="T1" fmla="*/ 0 h 81"/>
                  <a:gd name="T2" fmla="*/ 0 w 62"/>
                  <a:gd name="T3" fmla="*/ 17 h 81"/>
                  <a:gd name="T4" fmla="*/ 36 w 62"/>
                  <a:gd name="T5" fmla="*/ 81 h 81"/>
                  <a:gd name="T6" fmla="*/ 62 w 62"/>
                  <a:gd name="T7" fmla="*/ 64 h 81"/>
                  <a:gd name="T8" fmla="*/ 26 w 62"/>
                  <a:gd name="T9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81">
                    <a:moveTo>
                      <a:pt x="26" y="0"/>
                    </a:moveTo>
                    <a:lnTo>
                      <a:pt x="0" y="17"/>
                    </a:lnTo>
                    <a:lnTo>
                      <a:pt x="36" y="81"/>
                    </a:lnTo>
                    <a:lnTo>
                      <a:pt x="62" y="64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Freeform 17"/>
              <p:cNvSpPr>
                <a:spLocks/>
              </p:cNvSpPr>
              <p:nvPr/>
            </p:nvSpPr>
            <p:spPr bwMode="black">
              <a:xfrm>
                <a:off x="4873635" y="3990975"/>
                <a:ext cx="98427" cy="123823"/>
              </a:xfrm>
              <a:custGeom>
                <a:avLst/>
                <a:gdLst>
                  <a:gd name="T0" fmla="*/ 0 w 62"/>
                  <a:gd name="T1" fmla="*/ 14 h 78"/>
                  <a:gd name="T2" fmla="*/ 36 w 62"/>
                  <a:gd name="T3" fmla="*/ 78 h 78"/>
                  <a:gd name="T4" fmla="*/ 62 w 62"/>
                  <a:gd name="T5" fmla="*/ 64 h 78"/>
                  <a:gd name="T6" fmla="*/ 26 w 62"/>
                  <a:gd name="T7" fmla="*/ 0 h 78"/>
                  <a:gd name="T8" fmla="*/ 0 w 62"/>
                  <a:gd name="T9" fmla="*/ 1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8">
                    <a:moveTo>
                      <a:pt x="0" y="14"/>
                    </a:moveTo>
                    <a:lnTo>
                      <a:pt x="36" y="78"/>
                    </a:lnTo>
                    <a:lnTo>
                      <a:pt x="62" y="64"/>
                    </a:lnTo>
                    <a:lnTo>
                      <a:pt x="26" y="0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Freeform 18"/>
              <p:cNvSpPr>
                <a:spLocks/>
              </p:cNvSpPr>
              <p:nvPr/>
            </p:nvSpPr>
            <p:spPr bwMode="black">
              <a:xfrm>
                <a:off x="3579819" y="2892425"/>
                <a:ext cx="1833566" cy="1068390"/>
              </a:xfrm>
              <a:custGeom>
                <a:avLst/>
                <a:gdLst>
                  <a:gd name="T0" fmla="*/ 415 w 489"/>
                  <a:gd name="T1" fmla="*/ 222 h 285"/>
                  <a:gd name="T2" fmla="*/ 489 w 489"/>
                  <a:gd name="T3" fmla="*/ 148 h 285"/>
                  <a:gd name="T4" fmla="*/ 415 w 489"/>
                  <a:gd name="T5" fmla="*/ 74 h 285"/>
                  <a:gd name="T6" fmla="*/ 404 w 489"/>
                  <a:gd name="T7" fmla="*/ 75 h 285"/>
                  <a:gd name="T8" fmla="*/ 295 w 489"/>
                  <a:gd name="T9" fmla="*/ 0 h 285"/>
                  <a:gd name="T10" fmla="*/ 213 w 489"/>
                  <a:gd name="T11" fmla="*/ 34 h 285"/>
                  <a:gd name="T12" fmla="*/ 162 w 489"/>
                  <a:gd name="T13" fmla="*/ 18 h 285"/>
                  <a:gd name="T14" fmla="*/ 71 w 489"/>
                  <a:gd name="T15" fmla="*/ 97 h 285"/>
                  <a:gd name="T16" fmla="*/ 56 w 489"/>
                  <a:gd name="T17" fmla="*/ 95 h 285"/>
                  <a:gd name="T18" fmla="*/ 0 w 489"/>
                  <a:gd name="T19" fmla="*/ 151 h 285"/>
                  <a:gd name="T20" fmla="*/ 56 w 489"/>
                  <a:gd name="T21" fmla="*/ 208 h 285"/>
                  <a:gd name="T22" fmla="*/ 78 w 489"/>
                  <a:gd name="T23" fmla="*/ 203 h 285"/>
                  <a:gd name="T24" fmla="*/ 141 w 489"/>
                  <a:gd name="T25" fmla="*/ 257 h 285"/>
                  <a:gd name="T26" fmla="*/ 178 w 489"/>
                  <a:gd name="T27" fmla="*/ 244 h 285"/>
                  <a:gd name="T28" fmla="*/ 241 w 489"/>
                  <a:gd name="T29" fmla="*/ 285 h 285"/>
                  <a:gd name="T30" fmla="*/ 297 w 489"/>
                  <a:gd name="T31" fmla="*/ 255 h 285"/>
                  <a:gd name="T32" fmla="*/ 332 w 489"/>
                  <a:gd name="T33" fmla="*/ 267 h 285"/>
                  <a:gd name="T34" fmla="*/ 390 w 489"/>
                  <a:gd name="T35" fmla="*/ 217 h 285"/>
                  <a:gd name="T36" fmla="*/ 415 w 489"/>
                  <a:gd name="T37" fmla="*/ 222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9" h="285">
                    <a:moveTo>
                      <a:pt x="415" y="222"/>
                    </a:moveTo>
                    <a:cubicBezTo>
                      <a:pt x="456" y="222"/>
                      <a:pt x="489" y="189"/>
                      <a:pt x="489" y="148"/>
                    </a:cubicBezTo>
                    <a:cubicBezTo>
                      <a:pt x="489" y="107"/>
                      <a:pt x="456" y="74"/>
                      <a:pt x="415" y="74"/>
                    </a:cubicBezTo>
                    <a:cubicBezTo>
                      <a:pt x="411" y="74"/>
                      <a:pt x="407" y="74"/>
                      <a:pt x="404" y="75"/>
                    </a:cubicBezTo>
                    <a:cubicBezTo>
                      <a:pt x="387" y="31"/>
                      <a:pt x="345" y="0"/>
                      <a:pt x="295" y="0"/>
                    </a:cubicBezTo>
                    <a:cubicBezTo>
                      <a:pt x="263" y="0"/>
                      <a:pt x="234" y="13"/>
                      <a:pt x="213" y="34"/>
                    </a:cubicBezTo>
                    <a:cubicBezTo>
                      <a:pt x="199" y="24"/>
                      <a:pt x="181" y="18"/>
                      <a:pt x="162" y="18"/>
                    </a:cubicBezTo>
                    <a:cubicBezTo>
                      <a:pt x="115" y="18"/>
                      <a:pt x="77" y="52"/>
                      <a:pt x="71" y="97"/>
                    </a:cubicBezTo>
                    <a:cubicBezTo>
                      <a:pt x="66" y="96"/>
                      <a:pt x="61" y="95"/>
                      <a:pt x="56" y="95"/>
                    </a:cubicBezTo>
                    <a:cubicBezTo>
                      <a:pt x="25" y="95"/>
                      <a:pt x="0" y="120"/>
                      <a:pt x="0" y="151"/>
                    </a:cubicBezTo>
                    <a:cubicBezTo>
                      <a:pt x="0" y="182"/>
                      <a:pt x="25" y="208"/>
                      <a:pt x="56" y="208"/>
                    </a:cubicBezTo>
                    <a:cubicBezTo>
                      <a:pt x="64" y="208"/>
                      <a:pt x="71" y="206"/>
                      <a:pt x="78" y="203"/>
                    </a:cubicBezTo>
                    <a:cubicBezTo>
                      <a:pt x="83" y="234"/>
                      <a:pt x="109" y="257"/>
                      <a:pt x="141" y="257"/>
                    </a:cubicBezTo>
                    <a:cubicBezTo>
                      <a:pt x="155" y="257"/>
                      <a:pt x="168" y="252"/>
                      <a:pt x="178" y="244"/>
                    </a:cubicBezTo>
                    <a:cubicBezTo>
                      <a:pt x="189" y="268"/>
                      <a:pt x="213" y="285"/>
                      <a:pt x="241" y="285"/>
                    </a:cubicBezTo>
                    <a:cubicBezTo>
                      <a:pt x="264" y="285"/>
                      <a:pt x="285" y="273"/>
                      <a:pt x="297" y="255"/>
                    </a:cubicBezTo>
                    <a:cubicBezTo>
                      <a:pt x="307" y="263"/>
                      <a:pt x="319" y="267"/>
                      <a:pt x="332" y="267"/>
                    </a:cubicBezTo>
                    <a:cubicBezTo>
                      <a:pt x="361" y="267"/>
                      <a:pt x="386" y="246"/>
                      <a:pt x="390" y="217"/>
                    </a:cubicBezTo>
                    <a:cubicBezTo>
                      <a:pt x="397" y="220"/>
                      <a:pt x="406" y="222"/>
                      <a:pt x="415" y="222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Freeform 19"/>
              <p:cNvSpPr>
                <a:spLocks noEditPoints="1"/>
              </p:cNvSpPr>
              <p:nvPr/>
            </p:nvSpPr>
            <p:spPr bwMode="black">
              <a:xfrm>
                <a:off x="3321059" y="1598614"/>
                <a:ext cx="750890" cy="522290"/>
              </a:xfrm>
              <a:custGeom>
                <a:avLst/>
                <a:gdLst>
                  <a:gd name="T0" fmla="*/ 174 w 200"/>
                  <a:gd name="T1" fmla="*/ 0 h 139"/>
                  <a:gd name="T2" fmla="*/ 26 w 200"/>
                  <a:gd name="T3" fmla="*/ 0 h 139"/>
                  <a:gd name="T4" fmla="*/ 0 w 200"/>
                  <a:gd name="T5" fmla="*/ 27 h 139"/>
                  <a:gd name="T6" fmla="*/ 0 w 200"/>
                  <a:gd name="T7" fmla="*/ 113 h 139"/>
                  <a:gd name="T8" fmla="*/ 26 w 200"/>
                  <a:gd name="T9" fmla="*/ 139 h 139"/>
                  <a:gd name="T10" fmla="*/ 174 w 200"/>
                  <a:gd name="T11" fmla="*/ 139 h 139"/>
                  <a:gd name="T12" fmla="*/ 200 w 200"/>
                  <a:gd name="T13" fmla="*/ 113 h 139"/>
                  <a:gd name="T14" fmla="*/ 200 w 200"/>
                  <a:gd name="T15" fmla="*/ 27 h 139"/>
                  <a:gd name="T16" fmla="*/ 174 w 200"/>
                  <a:gd name="T17" fmla="*/ 0 h 139"/>
                  <a:gd name="T18" fmla="*/ 185 w 200"/>
                  <a:gd name="T19" fmla="*/ 113 h 139"/>
                  <a:gd name="T20" fmla="*/ 174 w 200"/>
                  <a:gd name="T21" fmla="*/ 124 h 139"/>
                  <a:gd name="T22" fmla="*/ 26 w 200"/>
                  <a:gd name="T23" fmla="*/ 124 h 139"/>
                  <a:gd name="T24" fmla="*/ 15 w 200"/>
                  <a:gd name="T25" fmla="*/ 113 h 139"/>
                  <a:gd name="T26" fmla="*/ 15 w 200"/>
                  <a:gd name="T27" fmla="*/ 27 h 139"/>
                  <a:gd name="T28" fmla="*/ 26 w 200"/>
                  <a:gd name="T29" fmla="*/ 16 h 139"/>
                  <a:gd name="T30" fmla="*/ 174 w 200"/>
                  <a:gd name="T31" fmla="*/ 16 h 139"/>
                  <a:gd name="T32" fmla="*/ 185 w 200"/>
                  <a:gd name="T33" fmla="*/ 27 h 139"/>
                  <a:gd name="T34" fmla="*/ 185 w 200"/>
                  <a:gd name="T35" fmla="*/ 11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0" h="139">
                    <a:moveTo>
                      <a:pt x="174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127"/>
                      <a:pt x="12" y="139"/>
                      <a:pt x="26" y="139"/>
                    </a:cubicBezTo>
                    <a:cubicBezTo>
                      <a:pt x="174" y="139"/>
                      <a:pt x="174" y="139"/>
                      <a:pt x="174" y="139"/>
                    </a:cubicBezTo>
                    <a:cubicBezTo>
                      <a:pt x="188" y="139"/>
                      <a:pt x="200" y="127"/>
                      <a:pt x="200" y="113"/>
                    </a:cubicBezTo>
                    <a:cubicBezTo>
                      <a:pt x="200" y="27"/>
                      <a:pt x="200" y="27"/>
                      <a:pt x="200" y="27"/>
                    </a:cubicBezTo>
                    <a:cubicBezTo>
                      <a:pt x="200" y="12"/>
                      <a:pt x="188" y="0"/>
                      <a:pt x="174" y="0"/>
                    </a:cubicBezTo>
                    <a:moveTo>
                      <a:pt x="185" y="113"/>
                    </a:moveTo>
                    <a:cubicBezTo>
                      <a:pt x="185" y="119"/>
                      <a:pt x="180" y="124"/>
                      <a:pt x="174" y="124"/>
                    </a:cubicBezTo>
                    <a:cubicBezTo>
                      <a:pt x="26" y="124"/>
                      <a:pt x="26" y="124"/>
                      <a:pt x="26" y="124"/>
                    </a:cubicBezTo>
                    <a:cubicBezTo>
                      <a:pt x="20" y="124"/>
                      <a:pt x="15" y="119"/>
                      <a:pt x="15" y="113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5" y="21"/>
                      <a:pt x="20" y="16"/>
                      <a:pt x="26" y="16"/>
                    </a:cubicBezTo>
                    <a:cubicBezTo>
                      <a:pt x="174" y="16"/>
                      <a:pt x="174" y="16"/>
                      <a:pt x="174" y="16"/>
                    </a:cubicBezTo>
                    <a:cubicBezTo>
                      <a:pt x="180" y="16"/>
                      <a:pt x="185" y="21"/>
                      <a:pt x="185" y="27"/>
                    </a:cubicBezTo>
                    <a:lnTo>
                      <a:pt x="185" y="113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Freeform 20"/>
              <p:cNvSpPr>
                <a:spLocks/>
              </p:cNvSpPr>
              <p:nvPr/>
            </p:nvSpPr>
            <p:spPr bwMode="black">
              <a:xfrm>
                <a:off x="3178183" y="2154241"/>
                <a:ext cx="1035051" cy="239710"/>
              </a:xfrm>
              <a:custGeom>
                <a:avLst/>
                <a:gdLst>
                  <a:gd name="T0" fmla="*/ 7 w 276"/>
                  <a:gd name="T1" fmla="*/ 64 h 64"/>
                  <a:gd name="T2" fmla="*/ 269 w 276"/>
                  <a:gd name="T3" fmla="*/ 64 h 64"/>
                  <a:gd name="T4" fmla="*/ 276 w 276"/>
                  <a:gd name="T5" fmla="*/ 57 h 64"/>
                  <a:gd name="T6" fmla="*/ 276 w 276"/>
                  <a:gd name="T7" fmla="*/ 54 h 64"/>
                  <a:gd name="T8" fmla="*/ 272 w 276"/>
                  <a:gd name="T9" fmla="*/ 42 h 64"/>
                  <a:gd name="T10" fmla="*/ 240 w 276"/>
                  <a:gd name="T11" fmla="*/ 5 h 64"/>
                  <a:gd name="T12" fmla="*/ 229 w 276"/>
                  <a:gd name="T13" fmla="*/ 0 h 64"/>
                  <a:gd name="T14" fmla="*/ 47 w 276"/>
                  <a:gd name="T15" fmla="*/ 0 h 64"/>
                  <a:gd name="T16" fmla="*/ 36 w 276"/>
                  <a:gd name="T17" fmla="*/ 5 h 64"/>
                  <a:gd name="T18" fmla="*/ 4 w 276"/>
                  <a:gd name="T19" fmla="*/ 42 h 64"/>
                  <a:gd name="T20" fmla="*/ 0 w 276"/>
                  <a:gd name="T21" fmla="*/ 54 h 64"/>
                  <a:gd name="T22" fmla="*/ 0 w 276"/>
                  <a:gd name="T23" fmla="*/ 57 h 64"/>
                  <a:gd name="T24" fmla="*/ 7 w 276"/>
                  <a:gd name="T2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6" h="64">
                    <a:moveTo>
                      <a:pt x="7" y="64"/>
                    </a:moveTo>
                    <a:cubicBezTo>
                      <a:pt x="269" y="64"/>
                      <a:pt x="269" y="64"/>
                      <a:pt x="269" y="64"/>
                    </a:cubicBezTo>
                    <a:cubicBezTo>
                      <a:pt x="273" y="64"/>
                      <a:pt x="276" y="61"/>
                      <a:pt x="276" y="57"/>
                    </a:cubicBezTo>
                    <a:cubicBezTo>
                      <a:pt x="276" y="54"/>
                      <a:pt x="276" y="54"/>
                      <a:pt x="276" y="54"/>
                    </a:cubicBezTo>
                    <a:cubicBezTo>
                      <a:pt x="276" y="50"/>
                      <a:pt x="274" y="45"/>
                      <a:pt x="272" y="42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8" y="2"/>
                      <a:pt x="233" y="0"/>
                      <a:pt x="229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3" y="0"/>
                      <a:pt x="38" y="2"/>
                      <a:pt x="36" y="5"/>
                    </a:cubicBezTo>
                    <a:cubicBezTo>
                      <a:pt x="4" y="42"/>
                      <a:pt x="4" y="42"/>
                      <a:pt x="4" y="42"/>
                    </a:cubicBezTo>
                    <a:cubicBezTo>
                      <a:pt x="2" y="45"/>
                      <a:pt x="0" y="50"/>
                      <a:pt x="0" y="54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Freeform 21"/>
              <p:cNvSpPr>
                <a:spLocks noEditPoints="1"/>
              </p:cNvSpPr>
              <p:nvPr/>
            </p:nvSpPr>
            <p:spPr bwMode="black">
              <a:xfrm>
                <a:off x="4730759" y="1639886"/>
                <a:ext cx="781053" cy="608012"/>
              </a:xfrm>
              <a:custGeom>
                <a:avLst/>
                <a:gdLst>
                  <a:gd name="T0" fmla="*/ 177 w 208"/>
                  <a:gd name="T1" fmla="*/ 0 h 162"/>
                  <a:gd name="T2" fmla="*/ 31 w 208"/>
                  <a:gd name="T3" fmla="*/ 0 h 162"/>
                  <a:gd name="T4" fmla="*/ 0 w 208"/>
                  <a:gd name="T5" fmla="*/ 31 h 162"/>
                  <a:gd name="T6" fmla="*/ 0 w 208"/>
                  <a:gd name="T7" fmla="*/ 131 h 162"/>
                  <a:gd name="T8" fmla="*/ 31 w 208"/>
                  <a:gd name="T9" fmla="*/ 162 h 162"/>
                  <a:gd name="T10" fmla="*/ 177 w 208"/>
                  <a:gd name="T11" fmla="*/ 162 h 162"/>
                  <a:gd name="T12" fmla="*/ 208 w 208"/>
                  <a:gd name="T13" fmla="*/ 131 h 162"/>
                  <a:gd name="T14" fmla="*/ 208 w 208"/>
                  <a:gd name="T15" fmla="*/ 31 h 162"/>
                  <a:gd name="T16" fmla="*/ 177 w 208"/>
                  <a:gd name="T17" fmla="*/ 0 h 162"/>
                  <a:gd name="T18" fmla="*/ 190 w 208"/>
                  <a:gd name="T19" fmla="*/ 131 h 162"/>
                  <a:gd name="T20" fmla="*/ 177 w 208"/>
                  <a:gd name="T21" fmla="*/ 144 h 162"/>
                  <a:gd name="T22" fmla="*/ 31 w 208"/>
                  <a:gd name="T23" fmla="*/ 144 h 162"/>
                  <a:gd name="T24" fmla="*/ 18 w 208"/>
                  <a:gd name="T25" fmla="*/ 131 h 162"/>
                  <a:gd name="T26" fmla="*/ 18 w 208"/>
                  <a:gd name="T27" fmla="*/ 31 h 162"/>
                  <a:gd name="T28" fmla="*/ 31 w 208"/>
                  <a:gd name="T29" fmla="*/ 18 h 162"/>
                  <a:gd name="T30" fmla="*/ 177 w 208"/>
                  <a:gd name="T31" fmla="*/ 18 h 162"/>
                  <a:gd name="T32" fmla="*/ 190 w 208"/>
                  <a:gd name="T33" fmla="*/ 31 h 162"/>
                  <a:gd name="T34" fmla="*/ 190 w 208"/>
                  <a:gd name="T35" fmla="*/ 131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8" h="162">
                    <a:moveTo>
                      <a:pt x="177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ubicBezTo>
                      <a:pt x="0" y="131"/>
                      <a:pt x="0" y="131"/>
                      <a:pt x="0" y="131"/>
                    </a:cubicBezTo>
                    <a:cubicBezTo>
                      <a:pt x="0" y="148"/>
                      <a:pt x="14" y="162"/>
                      <a:pt x="31" y="162"/>
                    </a:cubicBezTo>
                    <a:cubicBezTo>
                      <a:pt x="177" y="162"/>
                      <a:pt x="177" y="162"/>
                      <a:pt x="177" y="162"/>
                    </a:cubicBezTo>
                    <a:cubicBezTo>
                      <a:pt x="194" y="162"/>
                      <a:pt x="208" y="148"/>
                      <a:pt x="208" y="131"/>
                    </a:cubicBezTo>
                    <a:cubicBezTo>
                      <a:pt x="208" y="31"/>
                      <a:pt x="208" y="31"/>
                      <a:pt x="208" y="31"/>
                    </a:cubicBezTo>
                    <a:cubicBezTo>
                      <a:pt x="208" y="14"/>
                      <a:pt x="194" y="0"/>
                      <a:pt x="177" y="0"/>
                    </a:cubicBezTo>
                    <a:moveTo>
                      <a:pt x="190" y="131"/>
                    </a:moveTo>
                    <a:cubicBezTo>
                      <a:pt x="190" y="138"/>
                      <a:pt x="184" y="144"/>
                      <a:pt x="177" y="144"/>
                    </a:cubicBezTo>
                    <a:cubicBezTo>
                      <a:pt x="31" y="144"/>
                      <a:pt x="31" y="144"/>
                      <a:pt x="31" y="144"/>
                    </a:cubicBezTo>
                    <a:cubicBezTo>
                      <a:pt x="24" y="144"/>
                      <a:pt x="18" y="138"/>
                      <a:pt x="18" y="131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4"/>
                      <a:pt x="24" y="18"/>
                      <a:pt x="31" y="18"/>
                    </a:cubicBezTo>
                    <a:cubicBezTo>
                      <a:pt x="177" y="18"/>
                      <a:pt x="177" y="18"/>
                      <a:pt x="177" y="18"/>
                    </a:cubicBezTo>
                    <a:cubicBezTo>
                      <a:pt x="184" y="18"/>
                      <a:pt x="190" y="24"/>
                      <a:pt x="190" y="31"/>
                    </a:cubicBezTo>
                    <a:lnTo>
                      <a:pt x="190" y="131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2"/>
              <p:cNvSpPr>
                <a:spLocks/>
              </p:cNvSpPr>
              <p:nvPr/>
            </p:nvSpPr>
            <p:spPr bwMode="black">
              <a:xfrm>
                <a:off x="4911731" y="2289176"/>
                <a:ext cx="419098" cy="104775"/>
              </a:xfrm>
              <a:custGeom>
                <a:avLst/>
                <a:gdLst>
                  <a:gd name="T0" fmla="*/ 112 w 112"/>
                  <a:gd name="T1" fmla="*/ 25 h 28"/>
                  <a:gd name="T2" fmla="*/ 112 w 112"/>
                  <a:gd name="T3" fmla="*/ 23 h 28"/>
                  <a:gd name="T4" fmla="*/ 110 w 112"/>
                  <a:gd name="T5" fmla="*/ 18 h 28"/>
                  <a:gd name="T6" fmla="*/ 96 w 112"/>
                  <a:gd name="T7" fmla="*/ 2 h 28"/>
                  <a:gd name="T8" fmla="*/ 91 w 112"/>
                  <a:gd name="T9" fmla="*/ 0 h 28"/>
                  <a:gd name="T10" fmla="*/ 21 w 112"/>
                  <a:gd name="T11" fmla="*/ 0 h 28"/>
                  <a:gd name="T12" fmla="*/ 16 w 112"/>
                  <a:gd name="T13" fmla="*/ 2 h 28"/>
                  <a:gd name="T14" fmla="*/ 2 w 112"/>
                  <a:gd name="T15" fmla="*/ 18 h 28"/>
                  <a:gd name="T16" fmla="*/ 0 w 112"/>
                  <a:gd name="T17" fmla="*/ 23 h 28"/>
                  <a:gd name="T18" fmla="*/ 0 w 112"/>
                  <a:gd name="T19" fmla="*/ 25 h 28"/>
                  <a:gd name="T20" fmla="*/ 3 w 112"/>
                  <a:gd name="T21" fmla="*/ 28 h 28"/>
                  <a:gd name="T22" fmla="*/ 109 w 112"/>
                  <a:gd name="T23" fmla="*/ 28 h 28"/>
                  <a:gd name="T24" fmla="*/ 112 w 112"/>
                  <a:gd name="T25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2" h="28">
                    <a:moveTo>
                      <a:pt x="112" y="25"/>
                    </a:moveTo>
                    <a:cubicBezTo>
                      <a:pt x="112" y="23"/>
                      <a:pt x="112" y="23"/>
                      <a:pt x="112" y="23"/>
                    </a:cubicBezTo>
                    <a:cubicBezTo>
                      <a:pt x="112" y="22"/>
                      <a:pt x="111" y="20"/>
                      <a:pt x="110" y="18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5" y="1"/>
                      <a:pt x="93" y="0"/>
                      <a:pt x="9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9" y="0"/>
                      <a:pt x="17" y="1"/>
                      <a:pt x="16" y="2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20"/>
                      <a:pt x="0" y="22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8"/>
                      <a:pt x="3" y="28"/>
                    </a:cubicBezTo>
                    <a:cubicBezTo>
                      <a:pt x="109" y="28"/>
                      <a:pt x="109" y="28"/>
                      <a:pt x="109" y="28"/>
                    </a:cubicBezTo>
                    <a:cubicBezTo>
                      <a:pt x="111" y="28"/>
                      <a:pt x="112" y="26"/>
                      <a:pt x="112" y="25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3"/>
              <p:cNvSpPr>
                <a:spLocks noEditPoints="1"/>
              </p:cNvSpPr>
              <p:nvPr/>
            </p:nvSpPr>
            <p:spPr bwMode="black">
              <a:xfrm>
                <a:off x="5586418" y="1639886"/>
                <a:ext cx="385764" cy="754065"/>
              </a:xfrm>
              <a:custGeom>
                <a:avLst/>
                <a:gdLst>
                  <a:gd name="T0" fmla="*/ 89 w 103"/>
                  <a:gd name="T1" fmla="*/ 0 h 201"/>
                  <a:gd name="T2" fmla="*/ 13 w 103"/>
                  <a:gd name="T3" fmla="*/ 0 h 201"/>
                  <a:gd name="T4" fmla="*/ 0 w 103"/>
                  <a:gd name="T5" fmla="*/ 13 h 201"/>
                  <a:gd name="T6" fmla="*/ 0 w 103"/>
                  <a:gd name="T7" fmla="*/ 187 h 201"/>
                  <a:gd name="T8" fmla="*/ 13 w 103"/>
                  <a:gd name="T9" fmla="*/ 201 h 201"/>
                  <a:gd name="T10" fmla="*/ 89 w 103"/>
                  <a:gd name="T11" fmla="*/ 201 h 201"/>
                  <a:gd name="T12" fmla="*/ 103 w 103"/>
                  <a:gd name="T13" fmla="*/ 187 h 201"/>
                  <a:gd name="T14" fmla="*/ 103 w 103"/>
                  <a:gd name="T15" fmla="*/ 13 h 201"/>
                  <a:gd name="T16" fmla="*/ 89 w 103"/>
                  <a:gd name="T17" fmla="*/ 0 h 201"/>
                  <a:gd name="T18" fmla="*/ 52 w 103"/>
                  <a:gd name="T19" fmla="*/ 187 h 201"/>
                  <a:gd name="T20" fmla="*/ 40 w 103"/>
                  <a:gd name="T21" fmla="*/ 175 h 201"/>
                  <a:gd name="T22" fmla="*/ 52 w 103"/>
                  <a:gd name="T23" fmla="*/ 163 h 201"/>
                  <a:gd name="T24" fmla="*/ 63 w 103"/>
                  <a:gd name="T25" fmla="*/ 175 h 201"/>
                  <a:gd name="T26" fmla="*/ 52 w 103"/>
                  <a:gd name="T27" fmla="*/ 187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3" h="201">
                    <a:moveTo>
                      <a:pt x="89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187"/>
                      <a:pt x="0" y="187"/>
                      <a:pt x="0" y="187"/>
                    </a:cubicBezTo>
                    <a:cubicBezTo>
                      <a:pt x="0" y="195"/>
                      <a:pt x="6" y="201"/>
                      <a:pt x="13" y="201"/>
                    </a:cubicBezTo>
                    <a:cubicBezTo>
                      <a:pt x="89" y="201"/>
                      <a:pt x="89" y="201"/>
                      <a:pt x="89" y="201"/>
                    </a:cubicBezTo>
                    <a:cubicBezTo>
                      <a:pt x="97" y="201"/>
                      <a:pt x="103" y="195"/>
                      <a:pt x="103" y="187"/>
                    </a:cubicBezTo>
                    <a:cubicBezTo>
                      <a:pt x="103" y="13"/>
                      <a:pt x="103" y="13"/>
                      <a:pt x="103" y="13"/>
                    </a:cubicBezTo>
                    <a:cubicBezTo>
                      <a:pt x="103" y="6"/>
                      <a:pt x="97" y="0"/>
                      <a:pt x="89" y="0"/>
                    </a:cubicBezTo>
                    <a:moveTo>
                      <a:pt x="52" y="187"/>
                    </a:moveTo>
                    <a:cubicBezTo>
                      <a:pt x="45" y="187"/>
                      <a:pt x="40" y="181"/>
                      <a:pt x="40" y="175"/>
                    </a:cubicBezTo>
                    <a:cubicBezTo>
                      <a:pt x="40" y="168"/>
                      <a:pt x="45" y="163"/>
                      <a:pt x="52" y="163"/>
                    </a:cubicBezTo>
                    <a:cubicBezTo>
                      <a:pt x="58" y="163"/>
                      <a:pt x="63" y="168"/>
                      <a:pt x="63" y="175"/>
                    </a:cubicBezTo>
                    <a:cubicBezTo>
                      <a:pt x="63" y="181"/>
                      <a:pt x="58" y="187"/>
                      <a:pt x="52" y="187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4"/>
              <p:cNvSpPr>
                <a:spLocks noEditPoints="1"/>
              </p:cNvSpPr>
              <p:nvPr/>
            </p:nvSpPr>
            <p:spPr bwMode="black">
              <a:xfrm>
                <a:off x="2462218" y="3032128"/>
                <a:ext cx="525464" cy="804864"/>
              </a:xfrm>
              <a:custGeom>
                <a:avLst/>
                <a:gdLst>
                  <a:gd name="T0" fmla="*/ 109 w 140"/>
                  <a:gd name="T1" fmla="*/ 0 h 215"/>
                  <a:gd name="T2" fmla="*/ 31 w 140"/>
                  <a:gd name="T3" fmla="*/ 0 h 215"/>
                  <a:gd name="T4" fmla="*/ 0 w 140"/>
                  <a:gd name="T5" fmla="*/ 30 h 215"/>
                  <a:gd name="T6" fmla="*/ 0 w 140"/>
                  <a:gd name="T7" fmla="*/ 184 h 215"/>
                  <a:gd name="T8" fmla="*/ 31 w 140"/>
                  <a:gd name="T9" fmla="*/ 215 h 215"/>
                  <a:gd name="T10" fmla="*/ 109 w 140"/>
                  <a:gd name="T11" fmla="*/ 215 h 215"/>
                  <a:gd name="T12" fmla="*/ 140 w 140"/>
                  <a:gd name="T13" fmla="*/ 184 h 215"/>
                  <a:gd name="T14" fmla="*/ 140 w 140"/>
                  <a:gd name="T15" fmla="*/ 30 h 215"/>
                  <a:gd name="T16" fmla="*/ 109 w 140"/>
                  <a:gd name="T17" fmla="*/ 0 h 215"/>
                  <a:gd name="T18" fmla="*/ 122 w 140"/>
                  <a:gd name="T19" fmla="*/ 177 h 215"/>
                  <a:gd name="T20" fmla="*/ 109 w 140"/>
                  <a:gd name="T21" fmla="*/ 195 h 215"/>
                  <a:gd name="T22" fmla="*/ 31 w 140"/>
                  <a:gd name="T23" fmla="*/ 195 h 215"/>
                  <a:gd name="T24" fmla="*/ 18 w 140"/>
                  <a:gd name="T25" fmla="*/ 177 h 215"/>
                  <a:gd name="T26" fmla="*/ 18 w 140"/>
                  <a:gd name="T27" fmla="*/ 35 h 215"/>
                  <a:gd name="T28" fmla="*/ 31 w 140"/>
                  <a:gd name="T29" fmla="*/ 18 h 215"/>
                  <a:gd name="T30" fmla="*/ 109 w 140"/>
                  <a:gd name="T31" fmla="*/ 18 h 215"/>
                  <a:gd name="T32" fmla="*/ 122 w 140"/>
                  <a:gd name="T33" fmla="*/ 35 h 215"/>
                  <a:gd name="T34" fmla="*/ 122 w 140"/>
                  <a:gd name="T35" fmla="*/ 177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0" h="215">
                    <a:moveTo>
                      <a:pt x="109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14" y="0"/>
                      <a:pt x="0" y="13"/>
                      <a:pt x="0" y="3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0" y="201"/>
                      <a:pt x="14" y="215"/>
                      <a:pt x="31" y="215"/>
                    </a:cubicBezTo>
                    <a:cubicBezTo>
                      <a:pt x="109" y="215"/>
                      <a:pt x="109" y="215"/>
                      <a:pt x="109" y="215"/>
                    </a:cubicBezTo>
                    <a:cubicBezTo>
                      <a:pt x="126" y="215"/>
                      <a:pt x="140" y="201"/>
                      <a:pt x="140" y="184"/>
                    </a:cubicBezTo>
                    <a:cubicBezTo>
                      <a:pt x="140" y="30"/>
                      <a:pt x="140" y="30"/>
                      <a:pt x="140" y="30"/>
                    </a:cubicBezTo>
                    <a:cubicBezTo>
                      <a:pt x="140" y="13"/>
                      <a:pt x="126" y="0"/>
                      <a:pt x="109" y="0"/>
                    </a:cubicBezTo>
                    <a:moveTo>
                      <a:pt x="122" y="177"/>
                    </a:moveTo>
                    <a:cubicBezTo>
                      <a:pt x="122" y="187"/>
                      <a:pt x="116" y="195"/>
                      <a:pt x="109" y="195"/>
                    </a:cubicBezTo>
                    <a:cubicBezTo>
                      <a:pt x="31" y="195"/>
                      <a:pt x="31" y="195"/>
                      <a:pt x="31" y="195"/>
                    </a:cubicBezTo>
                    <a:cubicBezTo>
                      <a:pt x="24" y="195"/>
                      <a:pt x="18" y="187"/>
                      <a:pt x="18" y="177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26"/>
                      <a:pt x="24" y="18"/>
                      <a:pt x="31" y="18"/>
                    </a:cubicBezTo>
                    <a:cubicBezTo>
                      <a:pt x="109" y="18"/>
                      <a:pt x="109" y="18"/>
                      <a:pt x="109" y="18"/>
                    </a:cubicBezTo>
                    <a:cubicBezTo>
                      <a:pt x="116" y="18"/>
                      <a:pt x="122" y="26"/>
                      <a:pt x="122" y="35"/>
                    </a:cubicBezTo>
                    <a:lnTo>
                      <a:pt x="122" y="177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5"/>
              <p:cNvSpPr>
                <a:spLocks noEditPoints="1"/>
              </p:cNvSpPr>
              <p:nvPr/>
            </p:nvSpPr>
            <p:spPr bwMode="black">
              <a:xfrm>
                <a:off x="5049845" y="4411661"/>
                <a:ext cx="739775" cy="854077"/>
              </a:xfrm>
              <a:custGeom>
                <a:avLst/>
                <a:gdLst>
                  <a:gd name="T0" fmla="*/ 98 w 197"/>
                  <a:gd name="T1" fmla="*/ 0 h 228"/>
                  <a:gd name="T2" fmla="*/ 0 w 197"/>
                  <a:gd name="T3" fmla="*/ 33 h 228"/>
                  <a:gd name="T4" fmla="*/ 0 w 197"/>
                  <a:gd name="T5" fmla="*/ 195 h 228"/>
                  <a:gd name="T6" fmla="*/ 98 w 197"/>
                  <a:gd name="T7" fmla="*/ 228 h 228"/>
                  <a:gd name="T8" fmla="*/ 197 w 197"/>
                  <a:gd name="T9" fmla="*/ 195 h 228"/>
                  <a:gd name="T10" fmla="*/ 197 w 197"/>
                  <a:gd name="T11" fmla="*/ 33 h 228"/>
                  <a:gd name="T12" fmla="*/ 98 w 197"/>
                  <a:gd name="T13" fmla="*/ 0 h 228"/>
                  <a:gd name="T14" fmla="*/ 98 w 197"/>
                  <a:gd name="T15" fmla="*/ 55 h 228"/>
                  <a:gd name="T16" fmla="*/ 15 w 197"/>
                  <a:gd name="T17" fmla="*/ 32 h 228"/>
                  <a:gd name="T18" fmla="*/ 98 w 197"/>
                  <a:gd name="T19" fmla="*/ 10 h 228"/>
                  <a:gd name="T20" fmla="*/ 182 w 197"/>
                  <a:gd name="T21" fmla="*/ 32 h 228"/>
                  <a:gd name="T22" fmla="*/ 98 w 197"/>
                  <a:gd name="T23" fmla="*/ 5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7" h="228">
                    <a:moveTo>
                      <a:pt x="98" y="0"/>
                    </a:moveTo>
                    <a:cubicBezTo>
                      <a:pt x="62" y="0"/>
                      <a:pt x="0" y="7"/>
                      <a:pt x="0" y="33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0" y="221"/>
                      <a:pt x="62" y="228"/>
                      <a:pt x="98" y="228"/>
                    </a:cubicBezTo>
                    <a:cubicBezTo>
                      <a:pt x="135" y="228"/>
                      <a:pt x="197" y="221"/>
                      <a:pt x="197" y="195"/>
                    </a:cubicBezTo>
                    <a:cubicBezTo>
                      <a:pt x="197" y="33"/>
                      <a:pt x="197" y="33"/>
                      <a:pt x="197" y="33"/>
                    </a:cubicBezTo>
                    <a:cubicBezTo>
                      <a:pt x="197" y="7"/>
                      <a:pt x="135" y="0"/>
                      <a:pt x="98" y="0"/>
                    </a:cubicBezTo>
                    <a:moveTo>
                      <a:pt x="98" y="55"/>
                    </a:moveTo>
                    <a:cubicBezTo>
                      <a:pt x="52" y="55"/>
                      <a:pt x="15" y="45"/>
                      <a:pt x="15" y="32"/>
                    </a:cubicBezTo>
                    <a:cubicBezTo>
                      <a:pt x="15" y="20"/>
                      <a:pt x="52" y="10"/>
                      <a:pt x="98" y="10"/>
                    </a:cubicBezTo>
                    <a:cubicBezTo>
                      <a:pt x="144" y="10"/>
                      <a:pt x="182" y="20"/>
                      <a:pt x="182" y="32"/>
                    </a:cubicBezTo>
                    <a:cubicBezTo>
                      <a:pt x="182" y="45"/>
                      <a:pt x="144" y="55"/>
                      <a:pt x="98" y="55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6"/>
              <p:cNvSpPr>
                <a:spLocks noEditPoints="1"/>
              </p:cNvSpPr>
              <p:nvPr/>
            </p:nvSpPr>
            <p:spPr bwMode="black">
              <a:xfrm>
                <a:off x="6043623" y="2960690"/>
                <a:ext cx="641348" cy="876302"/>
              </a:xfrm>
              <a:custGeom>
                <a:avLst/>
                <a:gdLst>
                  <a:gd name="T0" fmla="*/ 146 w 171"/>
                  <a:gd name="T1" fmla="*/ 0 h 234"/>
                  <a:gd name="T2" fmla="*/ 25 w 171"/>
                  <a:gd name="T3" fmla="*/ 0 h 234"/>
                  <a:gd name="T4" fmla="*/ 0 w 171"/>
                  <a:gd name="T5" fmla="*/ 25 h 234"/>
                  <a:gd name="T6" fmla="*/ 0 w 171"/>
                  <a:gd name="T7" fmla="*/ 209 h 234"/>
                  <a:gd name="T8" fmla="*/ 25 w 171"/>
                  <a:gd name="T9" fmla="*/ 234 h 234"/>
                  <a:gd name="T10" fmla="*/ 146 w 171"/>
                  <a:gd name="T11" fmla="*/ 234 h 234"/>
                  <a:gd name="T12" fmla="*/ 171 w 171"/>
                  <a:gd name="T13" fmla="*/ 209 h 234"/>
                  <a:gd name="T14" fmla="*/ 171 w 171"/>
                  <a:gd name="T15" fmla="*/ 25 h 234"/>
                  <a:gd name="T16" fmla="*/ 146 w 171"/>
                  <a:gd name="T17" fmla="*/ 0 h 234"/>
                  <a:gd name="T18" fmla="*/ 157 w 171"/>
                  <a:gd name="T19" fmla="*/ 183 h 234"/>
                  <a:gd name="T20" fmla="*/ 146 w 171"/>
                  <a:gd name="T21" fmla="*/ 193 h 234"/>
                  <a:gd name="T22" fmla="*/ 25 w 171"/>
                  <a:gd name="T23" fmla="*/ 193 h 234"/>
                  <a:gd name="T24" fmla="*/ 15 w 171"/>
                  <a:gd name="T25" fmla="*/ 183 h 234"/>
                  <a:gd name="T26" fmla="*/ 15 w 171"/>
                  <a:gd name="T27" fmla="*/ 25 h 234"/>
                  <a:gd name="T28" fmla="*/ 25 w 171"/>
                  <a:gd name="T29" fmla="*/ 14 h 234"/>
                  <a:gd name="T30" fmla="*/ 146 w 171"/>
                  <a:gd name="T31" fmla="*/ 14 h 234"/>
                  <a:gd name="T32" fmla="*/ 157 w 171"/>
                  <a:gd name="T33" fmla="*/ 25 h 234"/>
                  <a:gd name="T34" fmla="*/ 157 w 171"/>
                  <a:gd name="T35" fmla="*/ 183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1" h="234">
                    <a:moveTo>
                      <a:pt x="146" y="0"/>
                    </a:moveTo>
                    <a:cubicBezTo>
                      <a:pt x="25" y="0"/>
                      <a:pt x="25" y="0"/>
                      <a:pt x="25" y="0"/>
                    </a:cubicBezTo>
                    <a:cubicBezTo>
                      <a:pt x="11" y="0"/>
                      <a:pt x="0" y="11"/>
                      <a:pt x="0" y="25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0" y="223"/>
                      <a:pt x="11" y="234"/>
                      <a:pt x="25" y="234"/>
                    </a:cubicBezTo>
                    <a:cubicBezTo>
                      <a:pt x="146" y="234"/>
                      <a:pt x="146" y="234"/>
                      <a:pt x="146" y="234"/>
                    </a:cubicBezTo>
                    <a:cubicBezTo>
                      <a:pt x="160" y="234"/>
                      <a:pt x="171" y="223"/>
                      <a:pt x="171" y="209"/>
                    </a:cubicBezTo>
                    <a:cubicBezTo>
                      <a:pt x="171" y="25"/>
                      <a:pt x="171" y="25"/>
                      <a:pt x="171" y="25"/>
                    </a:cubicBezTo>
                    <a:cubicBezTo>
                      <a:pt x="171" y="11"/>
                      <a:pt x="160" y="0"/>
                      <a:pt x="146" y="0"/>
                    </a:cubicBezTo>
                    <a:moveTo>
                      <a:pt x="157" y="183"/>
                    </a:moveTo>
                    <a:cubicBezTo>
                      <a:pt x="157" y="188"/>
                      <a:pt x="152" y="193"/>
                      <a:pt x="146" y="193"/>
                    </a:cubicBezTo>
                    <a:cubicBezTo>
                      <a:pt x="25" y="193"/>
                      <a:pt x="25" y="193"/>
                      <a:pt x="25" y="193"/>
                    </a:cubicBezTo>
                    <a:cubicBezTo>
                      <a:pt x="19" y="193"/>
                      <a:pt x="15" y="188"/>
                      <a:pt x="15" y="18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19"/>
                      <a:pt x="19" y="14"/>
                      <a:pt x="25" y="14"/>
                    </a:cubicBezTo>
                    <a:cubicBezTo>
                      <a:pt x="146" y="14"/>
                      <a:pt x="146" y="14"/>
                      <a:pt x="146" y="14"/>
                    </a:cubicBezTo>
                    <a:cubicBezTo>
                      <a:pt x="152" y="14"/>
                      <a:pt x="157" y="19"/>
                      <a:pt x="157" y="25"/>
                    </a:cubicBezTo>
                    <a:lnTo>
                      <a:pt x="157" y="183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Oval 27"/>
              <p:cNvSpPr>
                <a:spLocks noChangeArrowheads="1"/>
              </p:cNvSpPr>
              <p:nvPr/>
            </p:nvSpPr>
            <p:spPr bwMode="black">
              <a:xfrm>
                <a:off x="6224595" y="3725862"/>
                <a:ext cx="52387" cy="52390"/>
              </a:xfrm>
              <a:prstGeom prst="ellips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Oval 28"/>
              <p:cNvSpPr>
                <a:spLocks noChangeArrowheads="1"/>
              </p:cNvSpPr>
              <p:nvPr/>
            </p:nvSpPr>
            <p:spPr bwMode="black">
              <a:xfrm>
                <a:off x="6453198" y="3725862"/>
                <a:ext cx="52387" cy="52390"/>
              </a:xfrm>
              <a:prstGeom prst="ellips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Oval 29"/>
              <p:cNvSpPr>
                <a:spLocks noChangeArrowheads="1"/>
              </p:cNvSpPr>
              <p:nvPr/>
            </p:nvSpPr>
            <p:spPr bwMode="black">
              <a:xfrm>
                <a:off x="6340485" y="3725862"/>
                <a:ext cx="52387" cy="52390"/>
              </a:xfrm>
              <a:prstGeom prst="ellipse">
                <a:avLst/>
              </a:pr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0"/>
              <p:cNvSpPr>
                <a:spLocks/>
              </p:cNvSpPr>
              <p:nvPr/>
            </p:nvSpPr>
            <p:spPr bwMode="black">
              <a:xfrm>
                <a:off x="3425833" y="4279903"/>
                <a:ext cx="442914" cy="161923"/>
              </a:xfrm>
              <a:custGeom>
                <a:avLst/>
                <a:gdLst>
                  <a:gd name="T0" fmla="*/ 0 w 118"/>
                  <a:gd name="T1" fmla="*/ 43 h 43"/>
                  <a:gd name="T2" fmla="*/ 14 w 118"/>
                  <a:gd name="T3" fmla="*/ 39 h 43"/>
                  <a:gd name="T4" fmla="*/ 108 w 118"/>
                  <a:gd name="T5" fmla="*/ 39 h 43"/>
                  <a:gd name="T6" fmla="*/ 118 w 118"/>
                  <a:gd name="T7" fmla="*/ 41 h 43"/>
                  <a:gd name="T8" fmla="*/ 105 w 118"/>
                  <a:gd name="T9" fmla="*/ 15 h 43"/>
                  <a:gd name="T10" fmla="*/ 81 w 118"/>
                  <a:gd name="T11" fmla="*/ 0 h 43"/>
                  <a:gd name="T12" fmla="*/ 39 w 118"/>
                  <a:gd name="T13" fmla="*/ 0 h 43"/>
                  <a:gd name="T14" fmla="*/ 15 w 118"/>
                  <a:gd name="T15" fmla="*/ 15 h 43"/>
                  <a:gd name="T16" fmla="*/ 0 w 118"/>
                  <a:gd name="T1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8" h="43">
                    <a:moveTo>
                      <a:pt x="0" y="43"/>
                    </a:moveTo>
                    <a:cubicBezTo>
                      <a:pt x="4" y="40"/>
                      <a:pt x="9" y="39"/>
                      <a:pt x="14" y="39"/>
                    </a:cubicBezTo>
                    <a:cubicBezTo>
                      <a:pt x="108" y="39"/>
                      <a:pt x="108" y="39"/>
                      <a:pt x="108" y="39"/>
                    </a:cubicBezTo>
                    <a:cubicBezTo>
                      <a:pt x="111" y="39"/>
                      <a:pt x="115" y="40"/>
                      <a:pt x="118" y="41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1" y="7"/>
                      <a:pt x="90" y="0"/>
                      <a:pt x="81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0" y="0"/>
                      <a:pt x="19" y="7"/>
                      <a:pt x="15" y="15"/>
                    </a:cubicBezTo>
                    <a:lnTo>
                      <a:pt x="0" y="43"/>
                    </a:lnTo>
                    <a:close/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1"/>
              <p:cNvSpPr>
                <a:spLocks noEditPoints="1"/>
              </p:cNvSpPr>
              <p:nvPr/>
            </p:nvSpPr>
            <p:spPr bwMode="black">
              <a:xfrm>
                <a:off x="3414713" y="4456111"/>
                <a:ext cx="476253" cy="809627"/>
              </a:xfrm>
              <a:custGeom>
                <a:avLst/>
                <a:gdLst>
                  <a:gd name="T0" fmla="*/ 119 w 127"/>
                  <a:gd name="T1" fmla="*/ 2 h 216"/>
                  <a:gd name="T2" fmla="*/ 111 w 127"/>
                  <a:gd name="T3" fmla="*/ 0 h 216"/>
                  <a:gd name="T4" fmla="*/ 17 w 127"/>
                  <a:gd name="T5" fmla="*/ 0 h 216"/>
                  <a:gd name="T6" fmla="*/ 9 w 127"/>
                  <a:gd name="T7" fmla="*/ 2 h 216"/>
                  <a:gd name="T8" fmla="*/ 0 w 127"/>
                  <a:gd name="T9" fmla="*/ 17 h 216"/>
                  <a:gd name="T10" fmla="*/ 0 w 127"/>
                  <a:gd name="T11" fmla="*/ 199 h 216"/>
                  <a:gd name="T12" fmla="*/ 17 w 127"/>
                  <a:gd name="T13" fmla="*/ 216 h 216"/>
                  <a:gd name="T14" fmla="*/ 111 w 127"/>
                  <a:gd name="T15" fmla="*/ 216 h 216"/>
                  <a:gd name="T16" fmla="*/ 127 w 127"/>
                  <a:gd name="T17" fmla="*/ 199 h 216"/>
                  <a:gd name="T18" fmla="*/ 127 w 127"/>
                  <a:gd name="T19" fmla="*/ 17 h 216"/>
                  <a:gd name="T20" fmla="*/ 119 w 127"/>
                  <a:gd name="T21" fmla="*/ 2 h 216"/>
                  <a:gd name="T22" fmla="*/ 105 w 127"/>
                  <a:gd name="T23" fmla="*/ 180 h 216"/>
                  <a:gd name="T24" fmla="*/ 29 w 127"/>
                  <a:gd name="T25" fmla="*/ 180 h 216"/>
                  <a:gd name="T26" fmla="*/ 22 w 127"/>
                  <a:gd name="T27" fmla="*/ 173 h 216"/>
                  <a:gd name="T28" fmla="*/ 29 w 127"/>
                  <a:gd name="T29" fmla="*/ 166 h 216"/>
                  <a:gd name="T30" fmla="*/ 105 w 127"/>
                  <a:gd name="T31" fmla="*/ 166 h 216"/>
                  <a:gd name="T32" fmla="*/ 111 w 127"/>
                  <a:gd name="T33" fmla="*/ 173 h 216"/>
                  <a:gd name="T34" fmla="*/ 105 w 127"/>
                  <a:gd name="T35" fmla="*/ 180 h 216"/>
                  <a:gd name="T36" fmla="*/ 105 w 127"/>
                  <a:gd name="T37" fmla="*/ 149 h 216"/>
                  <a:gd name="T38" fmla="*/ 29 w 127"/>
                  <a:gd name="T39" fmla="*/ 149 h 216"/>
                  <a:gd name="T40" fmla="*/ 22 w 127"/>
                  <a:gd name="T41" fmla="*/ 143 h 216"/>
                  <a:gd name="T42" fmla="*/ 29 w 127"/>
                  <a:gd name="T43" fmla="*/ 136 h 216"/>
                  <a:gd name="T44" fmla="*/ 105 w 127"/>
                  <a:gd name="T45" fmla="*/ 136 h 216"/>
                  <a:gd name="T46" fmla="*/ 111 w 127"/>
                  <a:gd name="T47" fmla="*/ 143 h 216"/>
                  <a:gd name="T48" fmla="*/ 105 w 127"/>
                  <a:gd name="T49" fmla="*/ 149 h 216"/>
                  <a:gd name="T50" fmla="*/ 105 w 127"/>
                  <a:gd name="T51" fmla="*/ 119 h 216"/>
                  <a:gd name="T52" fmla="*/ 29 w 127"/>
                  <a:gd name="T53" fmla="*/ 119 h 216"/>
                  <a:gd name="T54" fmla="*/ 22 w 127"/>
                  <a:gd name="T55" fmla="*/ 112 h 216"/>
                  <a:gd name="T56" fmla="*/ 29 w 127"/>
                  <a:gd name="T57" fmla="*/ 106 h 216"/>
                  <a:gd name="T58" fmla="*/ 105 w 127"/>
                  <a:gd name="T59" fmla="*/ 106 h 216"/>
                  <a:gd name="T60" fmla="*/ 111 w 127"/>
                  <a:gd name="T61" fmla="*/ 112 h 216"/>
                  <a:gd name="T62" fmla="*/ 105 w 127"/>
                  <a:gd name="T63" fmla="*/ 119 h 216"/>
                  <a:gd name="T64" fmla="*/ 102 w 127"/>
                  <a:gd name="T65" fmla="*/ 40 h 216"/>
                  <a:gd name="T66" fmla="*/ 93 w 127"/>
                  <a:gd name="T67" fmla="*/ 31 h 216"/>
                  <a:gd name="T68" fmla="*/ 102 w 127"/>
                  <a:gd name="T69" fmla="*/ 22 h 216"/>
                  <a:gd name="T70" fmla="*/ 111 w 127"/>
                  <a:gd name="T71" fmla="*/ 31 h 216"/>
                  <a:gd name="T72" fmla="*/ 102 w 127"/>
                  <a:gd name="T73" fmla="*/ 4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7" h="216">
                    <a:moveTo>
                      <a:pt x="119" y="2"/>
                    </a:moveTo>
                    <a:cubicBezTo>
                      <a:pt x="116" y="1"/>
                      <a:pt x="114" y="0"/>
                      <a:pt x="111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4" y="0"/>
                      <a:pt x="11" y="1"/>
                      <a:pt x="9" y="2"/>
                    </a:cubicBezTo>
                    <a:cubicBezTo>
                      <a:pt x="4" y="5"/>
                      <a:pt x="0" y="10"/>
                      <a:pt x="0" y="17"/>
                    </a:cubicBezTo>
                    <a:cubicBezTo>
                      <a:pt x="0" y="199"/>
                      <a:pt x="0" y="199"/>
                      <a:pt x="0" y="199"/>
                    </a:cubicBezTo>
                    <a:cubicBezTo>
                      <a:pt x="0" y="208"/>
                      <a:pt x="8" y="216"/>
                      <a:pt x="17" y="216"/>
                    </a:cubicBezTo>
                    <a:cubicBezTo>
                      <a:pt x="111" y="216"/>
                      <a:pt x="111" y="216"/>
                      <a:pt x="111" y="216"/>
                    </a:cubicBezTo>
                    <a:cubicBezTo>
                      <a:pt x="120" y="216"/>
                      <a:pt x="127" y="208"/>
                      <a:pt x="127" y="199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27" y="10"/>
                      <a:pt x="124" y="5"/>
                      <a:pt x="119" y="2"/>
                    </a:cubicBezTo>
                    <a:moveTo>
                      <a:pt x="105" y="180"/>
                    </a:moveTo>
                    <a:cubicBezTo>
                      <a:pt x="29" y="180"/>
                      <a:pt x="29" y="180"/>
                      <a:pt x="29" y="180"/>
                    </a:cubicBezTo>
                    <a:cubicBezTo>
                      <a:pt x="25" y="180"/>
                      <a:pt x="22" y="177"/>
                      <a:pt x="22" y="173"/>
                    </a:cubicBezTo>
                    <a:cubicBezTo>
                      <a:pt x="22" y="169"/>
                      <a:pt x="25" y="166"/>
                      <a:pt x="29" y="166"/>
                    </a:cubicBezTo>
                    <a:cubicBezTo>
                      <a:pt x="105" y="166"/>
                      <a:pt x="105" y="166"/>
                      <a:pt x="105" y="166"/>
                    </a:cubicBezTo>
                    <a:cubicBezTo>
                      <a:pt x="108" y="166"/>
                      <a:pt x="111" y="169"/>
                      <a:pt x="111" y="173"/>
                    </a:cubicBezTo>
                    <a:cubicBezTo>
                      <a:pt x="111" y="177"/>
                      <a:pt x="108" y="180"/>
                      <a:pt x="105" y="180"/>
                    </a:cubicBezTo>
                    <a:moveTo>
                      <a:pt x="105" y="149"/>
                    </a:moveTo>
                    <a:cubicBezTo>
                      <a:pt x="29" y="149"/>
                      <a:pt x="29" y="149"/>
                      <a:pt x="29" y="149"/>
                    </a:cubicBezTo>
                    <a:cubicBezTo>
                      <a:pt x="25" y="149"/>
                      <a:pt x="22" y="146"/>
                      <a:pt x="22" y="143"/>
                    </a:cubicBezTo>
                    <a:cubicBezTo>
                      <a:pt x="22" y="139"/>
                      <a:pt x="25" y="136"/>
                      <a:pt x="29" y="136"/>
                    </a:cubicBezTo>
                    <a:cubicBezTo>
                      <a:pt x="105" y="136"/>
                      <a:pt x="105" y="136"/>
                      <a:pt x="105" y="136"/>
                    </a:cubicBezTo>
                    <a:cubicBezTo>
                      <a:pt x="108" y="136"/>
                      <a:pt x="111" y="139"/>
                      <a:pt x="111" y="143"/>
                    </a:cubicBezTo>
                    <a:cubicBezTo>
                      <a:pt x="111" y="146"/>
                      <a:pt x="108" y="149"/>
                      <a:pt x="105" y="149"/>
                    </a:cubicBezTo>
                    <a:moveTo>
                      <a:pt x="105" y="119"/>
                    </a:moveTo>
                    <a:cubicBezTo>
                      <a:pt x="29" y="119"/>
                      <a:pt x="29" y="119"/>
                      <a:pt x="29" y="119"/>
                    </a:cubicBezTo>
                    <a:cubicBezTo>
                      <a:pt x="25" y="119"/>
                      <a:pt x="22" y="116"/>
                      <a:pt x="22" y="112"/>
                    </a:cubicBezTo>
                    <a:cubicBezTo>
                      <a:pt x="22" y="109"/>
                      <a:pt x="25" y="106"/>
                      <a:pt x="29" y="106"/>
                    </a:cubicBezTo>
                    <a:cubicBezTo>
                      <a:pt x="105" y="106"/>
                      <a:pt x="105" y="106"/>
                      <a:pt x="105" y="106"/>
                    </a:cubicBezTo>
                    <a:cubicBezTo>
                      <a:pt x="108" y="106"/>
                      <a:pt x="111" y="109"/>
                      <a:pt x="111" y="112"/>
                    </a:cubicBezTo>
                    <a:cubicBezTo>
                      <a:pt x="111" y="116"/>
                      <a:pt x="108" y="119"/>
                      <a:pt x="105" y="119"/>
                    </a:cubicBezTo>
                    <a:moveTo>
                      <a:pt x="102" y="40"/>
                    </a:moveTo>
                    <a:cubicBezTo>
                      <a:pt x="97" y="40"/>
                      <a:pt x="93" y="36"/>
                      <a:pt x="93" y="31"/>
                    </a:cubicBezTo>
                    <a:cubicBezTo>
                      <a:pt x="93" y="26"/>
                      <a:pt x="97" y="22"/>
                      <a:pt x="102" y="22"/>
                    </a:cubicBezTo>
                    <a:cubicBezTo>
                      <a:pt x="107" y="22"/>
                      <a:pt x="111" y="26"/>
                      <a:pt x="111" y="31"/>
                    </a:cubicBezTo>
                    <a:cubicBezTo>
                      <a:pt x="111" y="36"/>
                      <a:pt x="107" y="40"/>
                      <a:pt x="102" y="40"/>
                    </a:cubicBezTo>
                  </a:path>
                </a:pathLst>
              </a:custGeom>
              <a:grpFill/>
              <a:ln w="9525">
                <a:solidFill>
                  <a:srgbClr val="FFFFFF"/>
                </a:solidFill>
                <a:round/>
                <a:headEnd/>
                <a:tailEnd/>
              </a:ln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33" kern="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" name="Freeform 83"/>
            <p:cNvSpPr>
              <a:spLocks noEditPoints="1"/>
            </p:cNvSpPr>
            <p:nvPr/>
          </p:nvSpPr>
          <p:spPr bwMode="black">
            <a:xfrm>
              <a:off x="1265237" y="4564062"/>
              <a:ext cx="533400" cy="609600"/>
            </a:xfrm>
            <a:custGeom>
              <a:avLst/>
              <a:gdLst>
                <a:gd name="T0" fmla="*/ 502 w 2107"/>
                <a:gd name="T1" fmla="*/ 1162 h 2221"/>
                <a:gd name="T2" fmla="*/ 239 w 2107"/>
                <a:gd name="T3" fmla="*/ 2072 h 2221"/>
                <a:gd name="T4" fmla="*/ 1587 w 2107"/>
                <a:gd name="T5" fmla="*/ 1800 h 2221"/>
                <a:gd name="T6" fmla="*/ 1487 w 2107"/>
                <a:gd name="T7" fmla="*/ 1835 h 2221"/>
                <a:gd name="T8" fmla="*/ 1579 w 2107"/>
                <a:gd name="T9" fmla="*/ 1870 h 2221"/>
                <a:gd name="T10" fmla="*/ 1470 w 2107"/>
                <a:gd name="T11" fmla="*/ 1847 h 2221"/>
                <a:gd name="T12" fmla="*/ 983 w 2107"/>
                <a:gd name="T13" fmla="*/ 1837 h 2221"/>
                <a:gd name="T14" fmla="*/ 1062 w 2107"/>
                <a:gd name="T15" fmla="*/ 1872 h 2221"/>
                <a:gd name="T16" fmla="*/ 956 w 2107"/>
                <a:gd name="T17" fmla="*/ 1951 h 2221"/>
                <a:gd name="T18" fmla="*/ 1046 w 2107"/>
                <a:gd name="T19" fmla="*/ 1970 h 2221"/>
                <a:gd name="T20" fmla="*/ 820 w 2107"/>
                <a:gd name="T21" fmla="*/ 1872 h 2221"/>
                <a:gd name="T22" fmla="*/ 899 w 2107"/>
                <a:gd name="T23" fmla="*/ 1836 h 2221"/>
                <a:gd name="T24" fmla="*/ 841 w 2107"/>
                <a:gd name="T25" fmla="*/ 1886 h 2221"/>
                <a:gd name="T26" fmla="*/ 905 w 2107"/>
                <a:gd name="T27" fmla="*/ 1920 h 2221"/>
                <a:gd name="T28" fmla="*/ 882 w 2107"/>
                <a:gd name="T29" fmla="*/ 1971 h 2221"/>
                <a:gd name="T30" fmla="*/ 687 w 2107"/>
                <a:gd name="T31" fmla="*/ 1847 h 2221"/>
                <a:gd name="T32" fmla="*/ 780 w 2107"/>
                <a:gd name="T33" fmla="*/ 1844 h 2221"/>
                <a:gd name="T34" fmla="*/ 760 w 2107"/>
                <a:gd name="T35" fmla="*/ 1882 h 2221"/>
                <a:gd name="T36" fmla="*/ 703 w 2107"/>
                <a:gd name="T37" fmla="*/ 1912 h 2221"/>
                <a:gd name="T38" fmla="*/ 682 w 2107"/>
                <a:gd name="T39" fmla="*/ 1972 h 2221"/>
                <a:gd name="T40" fmla="*/ 647 w 2107"/>
                <a:gd name="T41" fmla="*/ 1928 h 2221"/>
                <a:gd name="T42" fmla="*/ 631 w 2107"/>
                <a:gd name="T43" fmla="*/ 1862 h 2221"/>
                <a:gd name="T44" fmla="*/ 545 w 2107"/>
                <a:gd name="T45" fmla="*/ 2017 h 2221"/>
                <a:gd name="T46" fmla="*/ 416 w 2107"/>
                <a:gd name="T47" fmla="*/ 2078 h 2221"/>
                <a:gd name="T48" fmla="*/ 435 w 2107"/>
                <a:gd name="T49" fmla="*/ 2014 h 2221"/>
                <a:gd name="T50" fmla="*/ 538 w 2107"/>
                <a:gd name="T51" fmla="*/ 2006 h 2221"/>
                <a:gd name="T52" fmla="*/ 520 w 2107"/>
                <a:gd name="T53" fmla="*/ 1973 h 2221"/>
                <a:gd name="T54" fmla="*/ 490 w 2107"/>
                <a:gd name="T55" fmla="*/ 1930 h 2221"/>
                <a:gd name="T56" fmla="*/ 587 w 2107"/>
                <a:gd name="T57" fmla="*/ 1913 h 2221"/>
                <a:gd name="T58" fmla="*/ 1055 w 2107"/>
                <a:gd name="T59" fmla="*/ 2071 h 2221"/>
                <a:gd name="T60" fmla="*/ 605 w 2107"/>
                <a:gd name="T61" fmla="*/ 2078 h 2221"/>
                <a:gd name="T62" fmla="*/ 613 w 2107"/>
                <a:gd name="T63" fmla="*/ 2010 h 2221"/>
                <a:gd name="T64" fmla="*/ 1046 w 2107"/>
                <a:gd name="T65" fmla="*/ 2003 h 2221"/>
                <a:gd name="T66" fmla="*/ 1113 w 2107"/>
                <a:gd name="T67" fmla="*/ 1877 h 2221"/>
                <a:gd name="T68" fmla="*/ 1176 w 2107"/>
                <a:gd name="T69" fmla="*/ 1835 h 2221"/>
                <a:gd name="T70" fmla="*/ 1137 w 2107"/>
                <a:gd name="T71" fmla="*/ 1885 h 2221"/>
                <a:gd name="T72" fmla="*/ 1115 w 2107"/>
                <a:gd name="T73" fmla="*/ 1926 h 2221"/>
                <a:gd name="T74" fmla="*/ 1215 w 2107"/>
                <a:gd name="T75" fmla="*/ 1968 h 2221"/>
                <a:gd name="T76" fmla="*/ 1135 w 2107"/>
                <a:gd name="T77" fmla="*/ 1970 h 2221"/>
                <a:gd name="T78" fmla="*/ 1146 w 2107"/>
                <a:gd name="T79" fmla="*/ 2075 h 2221"/>
                <a:gd name="T80" fmla="*/ 1122 w 2107"/>
                <a:gd name="T81" fmla="*/ 2019 h 2221"/>
                <a:gd name="T82" fmla="*/ 1139 w 2107"/>
                <a:gd name="T83" fmla="*/ 2003 h 2221"/>
                <a:gd name="T84" fmla="*/ 1217 w 2107"/>
                <a:gd name="T85" fmla="*/ 2003 h 2221"/>
                <a:gd name="T86" fmla="*/ 1337 w 2107"/>
                <a:gd name="T87" fmla="*/ 1868 h 2221"/>
                <a:gd name="T88" fmla="*/ 1411 w 2107"/>
                <a:gd name="T89" fmla="*/ 1838 h 2221"/>
                <a:gd name="T90" fmla="*/ 1425 w 2107"/>
                <a:gd name="T91" fmla="*/ 1883 h 2221"/>
                <a:gd name="T92" fmla="*/ 1359 w 2107"/>
                <a:gd name="T93" fmla="*/ 1927 h 2221"/>
                <a:gd name="T94" fmla="*/ 1476 w 2107"/>
                <a:gd name="T95" fmla="*/ 1956 h 2221"/>
                <a:gd name="T96" fmla="*/ 1461 w 2107"/>
                <a:gd name="T97" fmla="*/ 1970 h 2221"/>
                <a:gd name="T98" fmla="*/ 1511 w 2107"/>
                <a:gd name="T99" fmla="*/ 2075 h 2221"/>
                <a:gd name="T100" fmla="*/ 1393 w 2107"/>
                <a:gd name="T101" fmla="*/ 2019 h 2221"/>
                <a:gd name="T102" fmla="*/ 1475 w 2107"/>
                <a:gd name="T103" fmla="*/ 2001 h 2221"/>
                <a:gd name="T104" fmla="*/ 1681 w 2107"/>
                <a:gd name="T105" fmla="*/ 2018 h 2221"/>
                <a:gd name="T106" fmla="*/ 1623 w 2107"/>
                <a:gd name="T107" fmla="*/ 2075 h 2221"/>
                <a:gd name="T108" fmla="*/ 1639 w 2107"/>
                <a:gd name="T109" fmla="*/ 2000 h 2221"/>
                <a:gd name="T110" fmla="*/ 1630 w 2107"/>
                <a:gd name="T111" fmla="*/ 1969 h 2221"/>
                <a:gd name="T112" fmla="*/ 1532 w 2107"/>
                <a:gd name="T113" fmla="*/ 1910 h 2221"/>
                <a:gd name="T114" fmla="*/ 933 w 2107"/>
                <a:gd name="T115" fmla="*/ 1308 h 2221"/>
                <a:gd name="T116" fmla="*/ 9 w 2107"/>
                <a:gd name="T117" fmla="*/ 909 h 2221"/>
                <a:gd name="T118" fmla="*/ 413 w 2107"/>
                <a:gd name="T119" fmla="*/ 386 h 2221"/>
                <a:gd name="T120" fmla="*/ 1700 w 2107"/>
                <a:gd name="T121" fmla="*/ 556 h 2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07" h="2221">
                  <a:moveTo>
                    <a:pt x="2107" y="809"/>
                  </a:moveTo>
                  <a:cubicBezTo>
                    <a:pt x="2106" y="786"/>
                    <a:pt x="2103" y="764"/>
                    <a:pt x="2098" y="742"/>
                  </a:cubicBezTo>
                  <a:cubicBezTo>
                    <a:pt x="2098" y="745"/>
                    <a:pt x="2098" y="747"/>
                    <a:pt x="2098" y="749"/>
                  </a:cubicBezTo>
                  <a:cubicBezTo>
                    <a:pt x="2096" y="810"/>
                    <a:pt x="2076" y="869"/>
                    <a:pt x="2040" y="926"/>
                  </a:cubicBezTo>
                  <a:cubicBezTo>
                    <a:pt x="2018" y="961"/>
                    <a:pt x="1988" y="995"/>
                    <a:pt x="1953" y="1027"/>
                  </a:cubicBezTo>
                  <a:cubicBezTo>
                    <a:pt x="1918" y="1064"/>
                    <a:pt x="1873" y="1098"/>
                    <a:pt x="1819" y="1131"/>
                  </a:cubicBezTo>
                  <a:cubicBezTo>
                    <a:pt x="1777" y="1156"/>
                    <a:pt x="1731" y="1178"/>
                    <a:pt x="1682" y="1198"/>
                  </a:cubicBezTo>
                  <a:cubicBezTo>
                    <a:pt x="1682" y="1061"/>
                    <a:pt x="1682" y="1061"/>
                    <a:pt x="1682" y="1061"/>
                  </a:cubicBezTo>
                  <a:cubicBezTo>
                    <a:pt x="1682" y="1059"/>
                    <a:pt x="1682" y="1058"/>
                    <a:pt x="1682" y="1056"/>
                  </a:cubicBezTo>
                  <a:cubicBezTo>
                    <a:pt x="1680" y="988"/>
                    <a:pt x="1624" y="933"/>
                    <a:pt x="1554" y="933"/>
                  </a:cubicBezTo>
                  <a:cubicBezTo>
                    <a:pt x="555" y="933"/>
                    <a:pt x="555" y="933"/>
                    <a:pt x="555" y="933"/>
                  </a:cubicBezTo>
                  <a:cubicBezTo>
                    <a:pt x="484" y="933"/>
                    <a:pt x="426" y="990"/>
                    <a:pt x="426" y="1061"/>
                  </a:cubicBezTo>
                  <a:cubicBezTo>
                    <a:pt x="426" y="1141"/>
                    <a:pt x="426" y="1141"/>
                    <a:pt x="426" y="1141"/>
                  </a:cubicBezTo>
                  <a:cubicBezTo>
                    <a:pt x="430" y="1142"/>
                    <a:pt x="430" y="1142"/>
                    <a:pt x="430" y="1142"/>
                  </a:cubicBezTo>
                  <a:cubicBezTo>
                    <a:pt x="430" y="1143"/>
                    <a:pt x="459" y="1152"/>
                    <a:pt x="502" y="1162"/>
                  </a:cubicBezTo>
                  <a:cubicBezTo>
                    <a:pt x="502" y="1069"/>
                    <a:pt x="502" y="1069"/>
                    <a:pt x="502" y="1069"/>
                  </a:cubicBezTo>
                  <a:cubicBezTo>
                    <a:pt x="502" y="1032"/>
                    <a:pt x="531" y="1003"/>
                    <a:pt x="568" y="1003"/>
                  </a:cubicBezTo>
                  <a:cubicBezTo>
                    <a:pt x="1541" y="1003"/>
                    <a:pt x="1541" y="1003"/>
                    <a:pt x="1541" y="1003"/>
                  </a:cubicBezTo>
                  <a:cubicBezTo>
                    <a:pt x="1577" y="1003"/>
                    <a:pt x="1607" y="1032"/>
                    <a:pt x="1607" y="1069"/>
                  </a:cubicBezTo>
                  <a:cubicBezTo>
                    <a:pt x="1607" y="1668"/>
                    <a:pt x="1607" y="1668"/>
                    <a:pt x="1607" y="1668"/>
                  </a:cubicBezTo>
                  <a:cubicBezTo>
                    <a:pt x="1607" y="1704"/>
                    <a:pt x="1577" y="1734"/>
                    <a:pt x="1541" y="1734"/>
                  </a:cubicBezTo>
                  <a:cubicBezTo>
                    <a:pt x="568" y="1734"/>
                    <a:pt x="568" y="1734"/>
                    <a:pt x="568" y="1734"/>
                  </a:cubicBezTo>
                  <a:cubicBezTo>
                    <a:pt x="531" y="1734"/>
                    <a:pt x="502" y="1704"/>
                    <a:pt x="502" y="1668"/>
                  </a:cubicBezTo>
                  <a:cubicBezTo>
                    <a:pt x="502" y="1541"/>
                    <a:pt x="502" y="1541"/>
                    <a:pt x="502" y="1541"/>
                  </a:cubicBezTo>
                  <a:cubicBezTo>
                    <a:pt x="476" y="1535"/>
                    <a:pt x="451" y="1528"/>
                    <a:pt x="426" y="1520"/>
                  </a:cubicBezTo>
                  <a:cubicBezTo>
                    <a:pt x="426" y="1676"/>
                    <a:pt x="426" y="1676"/>
                    <a:pt x="426" y="1676"/>
                  </a:cubicBezTo>
                  <a:cubicBezTo>
                    <a:pt x="426" y="1736"/>
                    <a:pt x="467" y="1786"/>
                    <a:pt x="523" y="1800"/>
                  </a:cubicBezTo>
                  <a:cubicBezTo>
                    <a:pt x="491" y="1802"/>
                    <a:pt x="456" y="1813"/>
                    <a:pt x="435" y="1837"/>
                  </a:cubicBezTo>
                  <a:cubicBezTo>
                    <a:pt x="419" y="1857"/>
                    <a:pt x="403" y="1876"/>
                    <a:pt x="387" y="1895"/>
                  </a:cubicBezTo>
                  <a:cubicBezTo>
                    <a:pt x="337" y="1954"/>
                    <a:pt x="288" y="2013"/>
                    <a:pt x="239" y="2072"/>
                  </a:cubicBezTo>
                  <a:cubicBezTo>
                    <a:pt x="227" y="2086"/>
                    <a:pt x="203" y="2107"/>
                    <a:pt x="203" y="2127"/>
                  </a:cubicBezTo>
                  <a:cubicBezTo>
                    <a:pt x="203" y="2183"/>
                    <a:pt x="203" y="2183"/>
                    <a:pt x="203" y="2183"/>
                  </a:cubicBezTo>
                  <a:cubicBezTo>
                    <a:pt x="204" y="2190"/>
                    <a:pt x="206" y="2197"/>
                    <a:pt x="209" y="2202"/>
                  </a:cubicBezTo>
                  <a:cubicBezTo>
                    <a:pt x="222" y="2220"/>
                    <a:pt x="247" y="2221"/>
                    <a:pt x="267" y="2221"/>
                  </a:cubicBezTo>
                  <a:cubicBezTo>
                    <a:pt x="295" y="2221"/>
                    <a:pt x="1759" y="2221"/>
                    <a:pt x="1804" y="2221"/>
                  </a:cubicBezTo>
                  <a:cubicBezTo>
                    <a:pt x="1826" y="2221"/>
                    <a:pt x="1850" y="2219"/>
                    <a:pt x="1871" y="2214"/>
                  </a:cubicBezTo>
                  <a:cubicBezTo>
                    <a:pt x="1886" y="2211"/>
                    <a:pt x="1903" y="2203"/>
                    <a:pt x="1905" y="2186"/>
                  </a:cubicBezTo>
                  <a:cubicBezTo>
                    <a:pt x="1905" y="2126"/>
                    <a:pt x="1905" y="2126"/>
                    <a:pt x="1905" y="2126"/>
                  </a:cubicBezTo>
                  <a:cubicBezTo>
                    <a:pt x="1907" y="2113"/>
                    <a:pt x="1899" y="2100"/>
                    <a:pt x="1891" y="2091"/>
                  </a:cubicBezTo>
                  <a:cubicBezTo>
                    <a:pt x="1887" y="2086"/>
                    <a:pt x="1883" y="2081"/>
                    <a:pt x="1879" y="2077"/>
                  </a:cubicBezTo>
                  <a:cubicBezTo>
                    <a:pt x="1858" y="2052"/>
                    <a:pt x="1837" y="2027"/>
                    <a:pt x="1816" y="2003"/>
                  </a:cubicBezTo>
                  <a:cubicBezTo>
                    <a:pt x="1770" y="1948"/>
                    <a:pt x="1724" y="1894"/>
                    <a:pt x="1678" y="1840"/>
                  </a:cubicBezTo>
                  <a:cubicBezTo>
                    <a:pt x="1676" y="1837"/>
                    <a:pt x="1674" y="1834"/>
                    <a:pt x="1671" y="1832"/>
                  </a:cubicBezTo>
                  <a:cubicBezTo>
                    <a:pt x="1662" y="1820"/>
                    <a:pt x="1647" y="1813"/>
                    <a:pt x="1633" y="1809"/>
                  </a:cubicBezTo>
                  <a:cubicBezTo>
                    <a:pt x="1618" y="1804"/>
                    <a:pt x="1603" y="1801"/>
                    <a:pt x="1587" y="1800"/>
                  </a:cubicBezTo>
                  <a:cubicBezTo>
                    <a:pt x="1642" y="1785"/>
                    <a:pt x="1682" y="1735"/>
                    <a:pt x="1682" y="1676"/>
                  </a:cubicBezTo>
                  <a:cubicBezTo>
                    <a:pt x="1682" y="1462"/>
                    <a:pt x="1682" y="1462"/>
                    <a:pt x="1682" y="1462"/>
                  </a:cubicBezTo>
                  <a:cubicBezTo>
                    <a:pt x="1698" y="1455"/>
                    <a:pt x="1714" y="1448"/>
                    <a:pt x="1730" y="1441"/>
                  </a:cubicBezTo>
                  <a:cubicBezTo>
                    <a:pt x="1801" y="1408"/>
                    <a:pt x="1863" y="1368"/>
                    <a:pt x="1916" y="1325"/>
                  </a:cubicBezTo>
                  <a:cubicBezTo>
                    <a:pt x="1946" y="1300"/>
                    <a:pt x="1972" y="1273"/>
                    <a:pt x="1995" y="1246"/>
                  </a:cubicBezTo>
                  <a:cubicBezTo>
                    <a:pt x="2018" y="1218"/>
                    <a:pt x="2037" y="1187"/>
                    <a:pt x="2054" y="1154"/>
                  </a:cubicBezTo>
                  <a:cubicBezTo>
                    <a:pt x="2068" y="1124"/>
                    <a:pt x="2079" y="1090"/>
                    <a:pt x="2084" y="1054"/>
                  </a:cubicBezTo>
                  <a:cubicBezTo>
                    <a:pt x="2086" y="1040"/>
                    <a:pt x="2087" y="1026"/>
                    <a:pt x="2089" y="1013"/>
                  </a:cubicBezTo>
                  <a:cubicBezTo>
                    <a:pt x="2089" y="1008"/>
                    <a:pt x="2090" y="1003"/>
                    <a:pt x="2090" y="998"/>
                  </a:cubicBezTo>
                  <a:cubicBezTo>
                    <a:pt x="2102" y="877"/>
                    <a:pt x="2102" y="877"/>
                    <a:pt x="2102" y="877"/>
                  </a:cubicBezTo>
                  <a:cubicBezTo>
                    <a:pt x="2103" y="874"/>
                    <a:pt x="2103" y="870"/>
                    <a:pt x="2103" y="867"/>
                  </a:cubicBezTo>
                  <a:cubicBezTo>
                    <a:pt x="2105" y="848"/>
                    <a:pt x="2107" y="829"/>
                    <a:pt x="2107" y="809"/>
                  </a:cubicBezTo>
                  <a:close/>
                  <a:moveTo>
                    <a:pt x="1474" y="1837"/>
                  </a:moveTo>
                  <a:cubicBezTo>
                    <a:pt x="1475" y="1836"/>
                    <a:pt x="1476" y="1836"/>
                    <a:pt x="1478" y="1836"/>
                  </a:cubicBezTo>
                  <a:cubicBezTo>
                    <a:pt x="1481" y="1835"/>
                    <a:pt x="1483" y="1835"/>
                    <a:pt x="1487" y="1835"/>
                  </a:cubicBezTo>
                  <a:cubicBezTo>
                    <a:pt x="1492" y="1835"/>
                    <a:pt x="1492" y="1835"/>
                    <a:pt x="1492" y="1835"/>
                  </a:cubicBezTo>
                  <a:cubicBezTo>
                    <a:pt x="1492" y="1835"/>
                    <a:pt x="1492" y="1835"/>
                    <a:pt x="1492" y="1835"/>
                  </a:cubicBezTo>
                  <a:cubicBezTo>
                    <a:pt x="1502" y="1835"/>
                    <a:pt x="1511" y="1835"/>
                    <a:pt x="1521" y="1835"/>
                  </a:cubicBezTo>
                  <a:cubicBezTo>
                    <a:pt x="1521" y="1835"/>
                    <a:pt x="1521" y="1835"/>
                    <a:pt x="1521" y="1835"/>
                  </a:cubicBezTo>
                  <a:cubicBezTo>
                    <a:pt x="1531" y="1835"/>
                    <a:pt x="1531" y="1835"/>
                    <a:pt x="1531" y="1835"/>
                  </a:cubicBezTo>
                  <a:cubicBezTo>
                    <a:pt x="1534" y="1834"/>
                    <a:pt x="1538" y="1835"/>
                    <a:pt x="1541" y="1835"/>
                  </a:cubicBezTo>
                  <a:cubicBezTo>
                    <a:pt x="1543" y="1836"/>
                    <a:pt x="1546" y="1836"/>
                    <a:pt x="1548" y="1837"/>
                  </a:cubicBezTo>
                  <a:cubicBezTo>
                    <a:pt x="1548" y="1837"/>
                    <a:pt x="1548" y="1837"/>
                    <a:pt x="1548" y="1837"/>
                  </a:cubicBezTo>
                  <a:cubicBezTo>
                    <a:pt x="1549" y="1837"/>
                    <a:pt x="1549" y="1838"/>
                    <a:pt x="1549" y="1838"/>
                  </a:cubicBezTo>
                  <a:cubicBezTo>
                    <a:pt x="1550" y="1838"/>
                    <a:pt x="1550" y="1838"/>
                    <a:pt x="1550" y="1838"/>
                  </a:cubicBezTo>
                  <a:cubicBezTo>
                    <a:pt x="1553" y="1839"/>
                    <a:pt x="1556" y="1840"/>
                    <a:pt x="1558" y="1842"/>
                  </a:cubicBezTo>
                  <a:cubicBezTo>
                    <a:pt x="1560" y="1843"/>
                    <a:pt x="1562" y="1845"/>
                    <a:pt x="1563" y="1847"/>
                  </a:cubicBezTo>
                  <a:cubicBezTo>
                    <a:pt x="1571" y="1858"/>
                    <a:pt x="1571" y="1858"/>
                    <a:pt x="1571" y="1858"/>
                  </a:cubicBezTo>
                  <a:cubicBezTo>
                    <a:pt x="1573" y="1861"/>
                    <a:pt x="1577" y="1865"/>
                    <a:pt x="1579" y="1870"/>
                  </a:cubicBezTo>
                  <a:cubicBezTo>
                    <a:pt x="1579" y="1870"/>
                    <a:pt x="1579" y="1870"/>
                    <a:pt x="1579" y="1870"/>
                  </a:cubicBezTo>
                  <a:cubicBezTo>
                    <a:pt x="1581" y="1872"/>
                    <a:pt x="1581" y="1874"/>
                    <a:pt x="1581" y="1876"/>
                  </a:cubicBezTo>
                  <a:cubicBezTo>
                    <a:pt x="1581" y="1877"/>
                    <a:pt x="1580" y="1878"/>
                    <a:pt x="1579" y="1879"/>
                  </a:cubicBezTo>
                  <a:cubicBezTo>
                    <a:pt x="1579" y="1879"/>
                    <a:pt x="1579" y="1880"/>
                    <a:pt x="1579" y="1880"/>
                  </a:cubicBezTo>
                  <a:cubicBezTo>
                    <a:pt x="1579" y="1880"/>
                    <a:pt x="1579" y="1880"/>
                    <a:pt x="1579" y="1880"/>
                  </a:cubicBezTo>
                  <a:cubicBezTo>
                    <a:pt x="1578" y="1880"/>
                    <a:pt x="1578" y="1880"/>
                    <a:pt x="1578" y="1880"/>
                  </a:cubicBezTo>
                  <a:cubicBezTo>
                    <a:pt x="1578" y="1880"/>
                    <a:pt x="1578" y="1881"/>
                    <a:pt x="1577" y="1881"/>
                  </a:cubicBezTo>
                  <a:cubicBezTo>
                    <a:pt x="1577" y="1881"/>
                    <a:pt x="1577" y="1881"/>
                    <a:pt x="1576" y="1881"/>
                  </a:cubicBezTo>
                  <a:cubicBezTo>
                    <a:pt x="1576" y="1881"/>
                    <a:pt x="1576" y="1882"/>
                    <a:pt x="1575" y="1882"/>
                  </a:cubicBezTo>
                  <a:cubicBezTo>
                    <a:pt x="1569" y="1885"/>
                    <a:pt x="1560" y="1884"/>
                    <a:pt x="1553" y="1884"/>
                  </a:cubicBezTo>
                  <a:cubicBezTo>
                    <a:pt x="1516" y="1884"/>
                    <a:pt x="1516" y="1884"/>
                    <a:pt x="1516" y="1884"/>
                  </a:cubicBezTo>
                  <a:cubicBezTo>
                    <a:pt x="1509" y="1884"/>
                    <a:pt x="1501" y="1883"/>
                    <a:pt x="1494" y="1879"/>
                  </a:cubicBezTo>
                  <a:cubicBezTo>
                    <a:pt x="1492" y="1878"/>
                    <a:pt x="1490" y="1877"/>
                    <a:pt x="1488" y="1876"/>
                  </a:cubicBezTo>
                  <a:cubicBezTo>
                    <a:pt x="1486" y="1874"/>
                    <a:pt x="1484" y="1872"/>
                    <a:pt x="1483" y="1871"/>
                  </a:cubicBezTo>
                  <a:cubicBezTo>
                    <a:pt x="1481" y="1868"/>
                    <a:pt x="1481" y="1868"/>
                    <a:pt x="1481" y="1868"/>
                  </a:cubicBezTo>
                  <a:cubicBezTo>
                    <a:pt x="1478" y="1861"/>
                    <a:pt x="1473" y="1854"/>
                    <a:pt x="1470" y="1847"/>
                  </a:cubicBezTo>
                  <a:cubicBezTo>
                    <a:pt x="1467" y="1842"/>
                    <a:pt x="1469" y="1839"/>
                    <a:pt x="1474" y="1837"/>
                  </a:cubicBezTo>
                  <a:close/>
                  <a:moveTo>
                    <a:pt x="965" y="1871"/>
                  </a:moveTo>
                  <a:cubicBezTo>
                    <a:pt x="966" y="1869"/>
                    <a:pt x="966" y="1868"/>
                    <a:pt x="966" y="1866"/>
                  </a:cubicBezTo>
                  <a:cubicBezTo>
                    <a:pt x="966" y="1866"/>
                    <a:pt x="966" y="1866"/>
                    <a:pt x="966" y="1866"/>
                  </a:cubicBezTo>
                  <a:cubicBezTo>
                    <a:pt x="967" y="1861"/>
                    <a:pt x="966" y="1855"/>
                    <a:pt x="968" y="1850"/>
                  </a:cubicBezTo>
                  <a:cubicBezTo>
                    <a:pt x="968" y="1848"/>
                    <a:pt x="968" y="1848"/>
                    <a:pt x="968" y="1848"/>
                  </a:cubicBezTo>
                  <a:cubicBezTo>
                    <a:pt x="968" y="1846"/>
                    <a:pt x="969" y="1845"/>
                    <a:pt x="970" y="1843"/>
                  </a:cubicBezTo>
                  <a:cubicBezTo>
                    <a:pt x="971" y="1842"/>
                    <a:pt x="973" y="1841"/>
                    <a:pt x="974" y="1841"/>
                  </a:cubicBezTo>
                  <a:cubicBezTo>
                    <a:pt x="974" y="1840"/>
                    <a:pt x="974" y="1840"/>
                    <a:pt x="974" y="1840"/>
                  </a:cubicBezTo>
                  <a:cubicBezTo>
                    <a:pt x="975" y="1840"/>
                    <a:pt x="975" y="1840"/>
                    <a:pt x="975" y="1840"/>
                  </a:cubicBezTo>
                  <a:cubicBezTo>
                    <a:pt x="976" y="1840"/>
                    <a:pt x="976" y="1839"/>
                    <a:pt x="976" y="1839"/>
                  </a:cubicBezTo>
                  <a:cubicBezTo>
                    <a:pt x="976" y="1839"/>
                    <a:pt x="977" y="1839"/>
                    <a:pt x="977" y="1839"/>
                  </a:cubicBezTo>
                  <a:cubicBezTo>
                    <a:pt x="978" y="1839"/>
                    <a:pt x="978" y="1838"/>
                    <a:pt x="979" y="1838"/>
                  </a:cubicBezTo>
                  <a:cubicBezTo>
                    <a:pt x="980" y="1838"/>
                    <a:pt x="980" y="1838"/>
                    <a:pt x="980" y="1838"/>
                  </a:cubicBezTo>
                  <a:cubicBezTo>
                    <a:pt x="981" y="1837"/>
                    <a:pt x="982" y="1837"/>
                    <a:pt x="983" y="1837"/>
                  </a:cubicBezTo>
                  <a:cubicBezTo>
                    <a:pt x="983" y="1837"/>
                    <a:pt x="984" y="1837"/>
                    <a:pt x="984" y="1837"/>
                  </a:cubicBezTo>
                  <a:cubicBezTo>
                    <a:pt x="984" y="1837"/>
                    <a:pt x="984" y="1837"/>
                    <a:pt x="985" y="1837"/>
                  </a:cubicBezTo>
                  <a:cubicBezTo>
                    <a:pt x="985" y="1837"/>
                    <a:pt x="985" y="1837"/>
                    <a:pt x="986" y="1836"/>
                  </a:cubicBezTo>
                  <a:cubicBezTo>
                    <a:pt x="988" y="1836"/>
                    <a:pt x="991" y="1836"/>
                    <a:pt x="993" y="1836"/>
                  </a:cubicBezTo>
                  <a:cubicBezTo>
                    <a:pt x="995" y="1836"/>
                    <a:pt x="995" y="1836"/>
                    <a:pt x="995" y="1836"/>
                  </a:cubicBezTo>
                  <a:cubicBezTo>
                    <a:pt x="998" y="1836"/>
                    <a:pt x="1000" y="1836"/>
                    <a:pt x="1003" y="1836"/>
                  </a:cubicBezTo>
                  <a:cubicBezTo>
                    <a:pt x="1038" y="1836"/>
                    <a:pt x="1038" y="1836"/>
                    <a:pt x="1038" y="1836"/>
                  </a:cubicBezTo>
                  <a:cubicBezTo>
                    <a:pt x="1038" y="1836"/>
                    <a:pt x="1039" y="1836"/>
                    <a:pt x="1040" y="1836"/>
                  </a:cubicBezTo>
                  <a:cubicBezTo>
                    <a:pt x="1040" y="1836"/>
                    <a:pt x="1040" y="1836"/>
                    <a:pt x="1041" y="1836"/>
                  </a:cubicBezTo>
                  <a:cubicBezTo>
                    <a:pt x="1042" y="1836"/>
                    <a:pt x="1042" y="1836"/>
                    <a:pt x="1043" y="1836"/>
                  </a:cubicBezTo>
                  <a:cubicBezTo>
                    <a:pt x="1050" y="1837"/>
                    <a:pt x="1058" y="1839"/>
                    <a:pt x="1061" y="1844"/>
                  </a:cubicBezTo>
                  <a:cubicBezTo>
                    <a:pt x="1061" y="1845"/>
                    <a:pt x="1061" y="1845"/>
                    <a:pt x="1061" y="1846"/>
                  </a:cubicBezTo>
                  <a:cubicBezTo>
                    <a:pt x="1061" y="1846"/>
                    <a:pt x="1061" y="1846"/>
                    <a:pt x="1061" y="1846"/>
                  </a:cubicBezTo>
                  <a:cubicBezTo>
                    <a:pt x="1063" y="1853"/>
                    <a:pt x="1062" y="1863"/>
                    <a:pt x="1062" y="1870"/>
                  </a:cubicBezTo>
                  <a:cubicBezTo>
                    <a:pt x="1062" y="1872"/>
                    <a:pt x="1062" y="1872"/>
                    <a:pt x="1062" y="1872"/>
                  </a:cubicBezTo>
                  <a:cubicBezTo>
                    <a:pt x="1062" y="1873"/>
                    <a:pt x="1062" y="1874"/>
                    <a:pt x="1061" y="1876"/>
                  </a:cubicBezTo>
                  <a:cubicBezTo>
                    <a:pt x="1054" y="1889"/>
                    <a:pt x="1022" y="1885"/>
                    <a:pt x="1010" y="1885"/>
                  </a:cubicBezTo>
                  <a:cubicBezTo>
                    <a:pt x="1003" y="1885"/>
                    <a:pt x="996" y="1885"/>
                    <a:pt x="989" y="1885"/>
                  </a:cubicBezTo>
                  <a:cubicBezTo>
                    <a:pt x="983" y="1885"/>
                    <a:pt x="974" y="1884"/>
                    <a:pt x="969" y="1879"/>
                  </a:cubicBezTo>
                  <a:cubicBezTo>
                    <a:pt x="969" y="1879"/>
                    <a:pt x="969" y="1879"/>
                    <a:pt x="968" y="1879"/>
                  </a:cubicBezTo>
                  <a:cubicBezTo>
                    <a:pt x="968" y="1879"/>
                    <a:pt x="968" y="1878"/>
                    <a:pt x="968" y="1878"/>
                  </a:cubicBezTo>
                  <a:cubicBezTo>
                    <a:pt x="967" y="1878"/>
                    <a:pt x="967" y="1878"/>
                    <a:pt x="967" y="1877"/>
                  </a:cubicBezTo>
                  <a:cubicBezTo>
                    <a:pt x="967" y="1877"/>
                    <a:pt x="967" y="1877"/>
                    <a:pt x="967" y="1877"/>
                  </a:cubicBezTo>
                  <a:cubicBezTo>
                    <a:pt x="967" y="1877"/>
                    <a:pt x="967" y="1877"/>
                    <a:pt x="967" y="1877"/>
                  </a:cubicBezTo>
                  <a:cubicBezTo>
                    <a:pt x="966" y="1876"/>
                    <a:pt x="966" y="1876"/>
                    <a:pt x="966" y="1875"/>
                  </a:cubicBezTo>
                  <a:cubicBezTo>
                    <a:pt x="965" y="1874"/>
                    <a:pt x="965" y="1873"/>
                    <a:pt x="965" y="1872"/>
                  </a:cubicBezTo>
                  <a:lnTo>
                    <a:pt x="965" y="1871"/>
                  </a:lnTo>
                  <a:close/>
                  <a:moveTo>
                    <a:pt x="956" y="1955"/>
                  </a:moveTo>
                  <a:cubicBezTo>
                    <a:pt x="956" y="1952"/>
                    <a:pt x="956" y="1952"/>
                    <a:pt x="956" y="1952"/>
                  </a:cubicBezTo>
                  <a:cubicBezTo>
                    <a:pt x="956" y="1952"/>
                    <a:pt x="956" y="1951"/>
                    <a:pt x="956" y="1951"/>
                  </a:cubicBezTo>
                  <a:cubicBezTo>
                    <a:pt x="957" y="1943"/>
                    <a:pt x="958" y="1935"/>
                    <a:pt x="959" y="1926"/>
                  </a:cubicBezTo>
                  <a:cubicBezTo>
                    <a:pt x="959" y="1926"/>
                    <a:pt x="959" y="1926"/>
                    <a:pt x="959" y="1926"/>
                  </a:cubicBezTo>
                  <a:cubicBezTo>
                    <a:pt x="959" y="1926"/>
                    <a:pt x="959" y="1926"/>
                    <a:pt x="959" y="1925"/>
                  </a:cubicBezTo>
                  <a:cubicBezTo>
                    <a:pt x="963" y="1907"/>
                    <a:pt x="999" y="1911"/>
                    <a:pt x="1013" y="1911"/>
                  </a:cubicBezTo>
                  <a:cubicBezTo>
                    <a:pt x="1025" y="1911"/>
                    <a:pt x="1055" y="1908"/>
                    <a:pt x="1061" y="1921"/>
                  </a:cubicBezTo>
                  <a:cubicBezTo>
                    <a:pt x="1062" y="1923"/>
                    <a:pt x="1063" y="1924"/>
                    <a:pt x="1063" y="1926"/>
                  </a:cubicBezTo>
                  <a:cubicBezTo>
                    <a:pt x="1063" y="1940"/>
                    <a:pt x="1063" y="1940"/>
                    <a:pt x="1063" y="1940"/>
                  </a:cubicBezTo>
                  <a:cubicBezTo>
                    <a:pt x="1063" y="1945"/>
                    <a:pt x="1063" y="1949"/>
                    <a:pt x="1063" y="1953"/>
                  </a:cubicBezTo>
                  <a:cubicBezTo>
                    <a:pt x="1063" y="1953"/>
                    <a:pt x="1063" y="1953"/>
                    <a:pt x="1063" y="1953"/>
                  </a:cubicBezTo>
                  <a:cubicBezTo>
                    <a:pt x="1063" y="1955"/>
                    <a:pt x="1063" y="1955"/>
                    <a:pt x="1063" y="1955"/>
                  </a:cubicBezTo>
                  <a:cubicBezTo>
                    <a:pt x="1063" y="1957"/>
                    <a:pt x="1062" y="1959"/>
                    <a:pt x="1061" y="1961"/>
                  </a:cubicBezTo>
                  <a:cubicBezTo>
                    <a:pt x="1061" y="1962"/>
                    <a:pt x="1060" y="1962"/>
                    <a:pt x="1060" y="1962"/>
                  </a:cubicBezTo>
                  <a:cubicBezTo>
                    <a:pt x="1060" y="1963"/>
                    <a:pt x="1059" y="1963"/>
                    <a:pt x="1059" y="1964"/>
                  </a:cubicBezTo>
                  <a:cubicBezTo>
                    <a:pt x="1058" y="1964"/>
                    <a:pt x="1058" y="1964"/>
                    <a:pt x="1058" y="1964"/>
                  </a:cubicBezTo>
                  <a:cubicBezTo>
                    <a:pt x="1055" y="1967"/>
                    <a:pt x="1051" y="1969"/>
                    <a:pt x="1046" y="1970"/>
                  </a:cubicBezTo>
                  <a:cubicBezTo>
                    <a:pt x="1046" y="1970"/>
                    <a:pt x="1046" y="1970"/>
                    <a:pt x="1046" y="1970"/>
                  </a:cubicBezTo>
                  <a:cubicBezTo>
                    <a:pt x="1046" y="1970"/>
                    <a:pt x="1046" y="1970"/>
                    <a:pt x="1046" y="1970"/>
                  </a:cubicBezTo>
                  <a:cubicBezTo>
                    <a:pt x="1044" y="1971"/>
                    <a:pt x="1043" y="1971"/>
                    <a:pt x="1041" y="1971"/>
                  </a:cubicBezTo>
                  <a:cubicBezTo>
                    <a:pt x="1041" y="1971"/>
                    <a:pt x="1040" y="1971"/>
                    <a:pt x="1040" y="1971"/>
                  </a:cubicBezTo>
                  <a:cubicBezTo>
                    <a:pt x="1038" y="1971"/>
                    <a:pt x="1037" y="1972"/>
                    <a:pt x="1035" y="1972"/>
                  </a:cubicBezTo>
                  <a:cubicBezTo>
                    <a:pt x="1035" y="1972"/>
                    <a:pt x="1035" y="1972"/>
                    <a:pt x="1035" y="1972"/>
                  </a:cubicBezTo>
                  <a:cubicBezTo>
                    <a:pt x="982" y="1972"/>
                    <a:pt x="982" y="1972"/>
                    <a:pt x="982" y="1972"/>
                  </a:cubicBezTo>
                  <a:cubicBezTo>
                    <a:pt x="976" y="1972"/>
                    <a:pt x="969" y="1971"/>
                    <a:pt x="963" y="1967"/>
                  </a:cubicBezTo>
                  <a:cubicBezTo>
                    <a:pt x="963" y="1967"/>
                    <a:pt x="963" y="1967"/>
                    <a:pt x="963" y="1967"/>
                  </a:cubicBezTo>
                  <a:cubicBezTo>
                    <a:pt x="963" y="1967"/>
                    <a:pt x="963" y="1967"/>
                    <a:pt x="963" y="1967"/>
                  </a:cubicBezTo>
                  <a:cubicBezTo>
                    <a:pt x="962" y="1966"/>
                    <a:pt x="961" y="1965"/>
                    <a:pt x="960" y="1964"/>
                  </a:cubicBezTo>
                  <a:cubicBezTo>
                    <a:pt x="959" y="1964"/>
                    <a:pt x="958" y="1963"/>
                    <a:pt x="958" y="1962"/>
                  </a:cubicBezTo>
                  <a:cubicBezTo>
                    <a:pt x="958" y="1962"/>
                    <a:pt x="958" y="1962"/>
                    <a:pt x="957" y="1962"/>
                  </a:cubicBezTo>
                  <a:cubicBezTo>
                    <a:pt x="956" y="1960"/>
                    <a:pt x="956" y="1957"/>
                    <a:pt x="956" y="1955"/>
                  </a:cubicBezTo>
                  <a:close/>
                  <a:moveTo>
                    <a:pt x="820" y="1872"/>
                  </a:moveTo>
                  <a:cubicBezTo>
                    <a:pt x="820" y="1872"/>
                    <a:pt x="820" y="1872"/>
                    <a:pt x="820" y="1872"/>
                  </a:cubicBezTo>
                  <a:cubicBezTo>
                    <a:pt x="820" y="1872"/>
                    <a:pt x="820" y="1872"/>
                    <a:pt x="820" y="1872"/>
                  </a:cubicBezTo>
                  <a:cubicBezTo>
                    <a:pt x="820" y="1870"/>
                    <a:pt x="821" y="1868"/>
                    <a:pt x="822" y="1866"/>
                  </a:cubicBezTo>
                  <a:cubicBezTo>
                    <a:pt x="823" y="1861"/>
                    <a:pt x="824" y="1854"/>
                    <a:pt x="827" y="1849"/>
                  </a:cubicBezTo>
                  <a:cubicBezTo>
                    <a:pt x="827" y="1848"/>
                    <a:pt x="827" y="1848"/>
                    <a:pt x="827" y="1848"/>
                  </a:cubicBezTo>
                  <a:cubicBezTo>
                    <a:pt x="827" y="1847"/>
                    <a:pt x="829" y="1845"/>
                    <a:pt x="830" y="1844"/>
                  </a:cubicBezTo>
                  <a:cubicBezTo>
                    <a:pt x="831" y="1843"/>
                    <a:pt x="832" y="1842"/>
                    <a:pt x="833" y="1841"/>
                  </a:cubicBezTo>
                  <a:cubicBezTo>
                    <a:pt x="837" y="1839"/>
                    <a:pt x="840" y="1838"/>
                    <a:pt x="844" y="1837"/>
                  </a:cubicBezTo>
                  <a:cubicBezTo>
                    <a:pt x="845" y="1837"/>
                    <a:pt x="845" y="1837"/>
                    <a:pt x="845" y="1837"/>
                  </a:cubicBezTo>
                  <a:cubicBezTo>
                    <a:pt x="848" y="1836"/>
                    <a:pt x="851" y="1836"/>
                    <a:pt x="855" y="1836"/>
                  </a:cubicBezTo>
                  <a:cubicBezTo>
                    <a:pt x="859" y="1836"/>
                    <a:pt x="859" y="1836"/>
                    <a:pt x="859" y="1836"/>
                  </a:cubicBezTo>
                  <a:cubicBezTo>
                    <a:pt x="861" y="1836"/>
                    <a:pt x="862" y="1836"/>
                    <a:pt x="864" y="1836"/>
                  </a:cubicBezTo>
                  <a:cubicBezTo>
                    <a:pt x="873" y="1836"/>
                    <a:pt x="883" y="1836"/>
                    <a:pt x="893" y="1836"/>
                  </a:cubicBezTo>
                  <a:cubicBezTo>
                    <a:pt x="894" y="1836"/>
                    <a:pt x="896" y="1836"/>
                    <a:pt x="897" y="1836"/>
                  </a:cubicBezTo>
                  <a:cubicBezTo>
                    <a:pt x="899" y="1836"/>
                    <a:pt x="899" y="1836"/>
                    <a:pt x="899" y="1836"/>
                  </a:cubicBezTo>
                  <a:cubicBezTo>
                    <a:pt x="899" y="1836"/>
                    <a:pt x="899" y="1836"/>
                    <a:pt x="900" y="1836"/>
                  </a:cubicBezTo>
                  <a:cubicBezTo>
                    <a:pt x="901" y="1836"/>
                    <a:pt x="902" y="1836"/>
                    <a:pt x="904" y="1836"/>
                  </a:cubicBezTo>
                  <a:cubicBezTo>
                    <a:pt x="904" y="1836"/>
                    <a:pt x="904" y="1836"/>
                    <a:pt x="904" y="1836"/>
                  </a:cubicBezTo>
                  <a:cubicBezTo>
                    <a:pt x="911" y="1837"/>
                    <a:pt x="919" y="1839"/>
                    <a:pt x="921" y="1846"/>
                  </a:cubicBezTo>
                  <a:cubicBezTo>
                    <a:pt x="921" y="1846"/>
                    <a:pt x="921" y="1846"/>
                    <a:pt x="921" y="1846"/>
                  </a:cubicBezTo>
                  <a:cubicBezTo>
                    <a:pt x="921" y="1846"/>
                    <a:pt x="921" y="1846"/>
                    <a:pt x="921" y="1846"/>
                  </a:cubicBezTo>
                  <a:cubicBezTo>
                    <a:pt x="921" y="1854"/>
                    <a:pt x="918" y="1863"/>
                    <a:pt x="917" y="1870"/>
                  </a:cubicBezTo>
                  <a:cubicBezTo>
                    <a:pt x="917" y="1870"/>
                    <a:pt x="917" y="1870"/>
                    <a:pt x="917" y="1870"/>
                  </a:cubicBezTo>
                  <a:cubicBezTo>
                    <a:pt x="917" y="1872"/>
                    <a:pt x="917" y="1872"/>
                    <a:pt x="917" y="1872"/>
                  </a:cubicBezTo>
                  <a:cubicBezTo>
                    <a:pt x="916" y="1873"/>
                    <a:pt x="916" y="1875"/>
                    <a:pt x="914" y="1876"/>
                  </a:cubicBezTo>
                  <a:cubicBezTo>
                    <a:pt x="914" y="1876"/>
                    <a:pt x="914" y="1877"/>
                    <a:pt x="914" y="1877"/>
                  </a:cubicBezTo>
                  <a:cubicBezTo>
                    <a:pt x="914" y="1877"/>
                    <a:pt x="914" y="1877"/>
                    <a:pt x="914" y="1877"/>
                  </a:cubicBezTo>
                  <a:cubicBezTo>
                    <a:pt x="914" y="1877"/>
                    <a:pt x="914" y="1877"/>
                    <a:pt x="914" y="1877"/>
                  </a:cubicBezTo>
                  <a:cubicBezTo>
                    <a:pt x="904" y="1889"/>
                    <a:pt x="878" y="1886"/>
                    <a:pt x="865" y="1886"/>
                  </a:cubicBezTo>
                  <a:cubicBezTo>
                    <a:pt x="857" y="1886"/>
                    <a:pt x="849" y="1886"/>
                    <a:pt x="841" y="1886"/>
                  </a:cubicBezTo>
                  <a:cubicBezTo>
                    <a:pt x="834" y="1886"/>
                    <a:pt x="824" y="1884"/>
                    <a:pt x="820" y="1877"/>
                  </a:cubicBezTo>
                  <a:cubicBezTo>
                    <a:pt x="820" y="1877"/>
                    <a:pt x="820" y="1876"/>
                    <a:pt x="820" y="1875"/>
                  </a:cubicBezTo>
                  <a:cubicBezTo>
                    <a:pt x="820" y="1875"/>
                    <a:pt x="820" y="1875"/>
                    <a:pt x="820" y="1874"/>
                  </a:cubicBezTo>
                  <a:cubicBezTo>
                    <a:pt x="820" y="1873"/>
                    <a:pt x="820" y="1873"/>
                    <a:pt x="820" y="1872"/>
                  </a:cubicBezTo>
                  <a:close/>
                  <a:moveTo>
                    <a:pt x="795" y="1956"/>
                  </a:moveTo>
                  <a:cubicBezTo>
                    <a:pt x="796" y="1952"/>
                    <a:pt x="796" y="1952"/>
                    <a:pt x="796" y="1952"/>
                  </a:cubicBezTo>
                  <a:cubicBezTo>
                    <a:pt x="796" y="1952"/>
                    <a:pt x="796" y="1952"/>
                    <a:pt x="796" y="1952"/>
                  </a:cubicBezTo>
                  <a:cubicBezTo>
                    <a:pt x="796" y="1951"/>
                    <a:pt x="796" y="1951"/>
                    <a:pt x="796" y="1950"/>
                  </a:cubicBezTo>
                  <a:cubicBezTo>
                    <a:pt x="803" y="1926"/>
                    <a:pt x="803" y="1926"/>
                    <a:pt x="803" y="1926"/>
                  </a:cubicBezTo>
                  <a:cubicBezTo>
                    <a:pt x="804" y="1926"/>
                    <a:pt x="804" y="1926"/>
                    <a:pt x="804" y="1925"/>
                  </a:cubicBezTo>
                  <a:cubicBezTo>
                    <a:pt x="811" y="1908"/>
                    <a:pt x="843" y="1911"/>
                    <a:pt x="859" y="1911"/>
                  </a:cubicBezTo>
                  <a:cubicBezTo>
                    <a:pt x="865" y="1911"/>
                    <a:pt x="877" y="1910"/>
                    <a:pt x="888" y="1912"/>
                  </a:cubicBezTo>
                  <a:cubicBezTo>
                    <a:pt x="890" y="1912"/>
                    <a:pt x="891" y="1912"/>
                    <a:pt x="893" y="1913"/>
                  </a:cubicBezTo>
                  <a:cubicBezTo>
                    <a:pt x="894" y="1913"/>
                    <a:pt x="894" y="1913"/>
                    <a:pt x="894" y="1913"/>
                  </a:cubicBezTo>
                  <a:cubicBezTo>
                    <a:pt x="899" y="1914"/>
                    <a:pt x="903" y="1916"/>
                    <a:pt x="905" y="1920"/>
                  </a:cubicBezTo>
                  <a:cubicBezTo>
                    <a:pt x="906" y="1920"/>
                    <a:pt x="906" y="1920"/>
                    <a:pt x="906" y="1920"/>
                  </a:cubicBezTo>
                  <a:cubicBezTo>
                    <a:pt x="906" y="1921"/>
                    <a:pt x="906" y="1921"/>
                    <a:pt x="906" y="1921"/>
                  </a:cubicBezTo>
                  <a:cubicBezTo>
                    <a:pt x="906" y="1921"/>
                    <a:pt x="906" y="1921"/>
                    <a:pt x="906" y="1921"/>
                  </a:cubicBezTo>
                  <a:cubicBezTo>
                    <a:pt x="907" y="1923"/>
                    <a:pt x="907" y="1924"/>
                    <a:pt x="907" y="1926"/>
                  </a:cubicBezTo>
                  <a:cubicBezTo>
                    <a:pt x="907" y="1928"/>
                    <a:pt x="907" y="1928"/>
                    <a:pt x="907" y="1928"/>
                  </a:cubicBezTo>
                  <a:cubicBezTo>
                    <a:pt x="907" y="1928"/>
                    <a:pt x="907" y="1928"/>
                    <a:pt x="907" y="1928"/>
                  </a:cubicBezTo>
                  <a:cubicBezTo>
                    <a:pt x="906" y="1932"/>
                    <a:pt x="905" y="1936"/>
                    <a:pt x="904" y="1941"/>
                  </a:cubicBezTo>
                  <a:cubicBezTo>
                    <a:pt x="902" y="1955"/>
                    <a:pt x="902" y="1955"/>
                    <a:pt x="902" y="1955"/>
                  </a:cubicBezTo>
                  <a:cubicBezTo>
                    <a:pt x="901" y="1958"/>
                    <a:pt x="900" y="1960"/>
                    <a:pt x="899" y="1962"/>
                  </a:cubicBezTo>
                  <a:cubicBezTo>
                    <a:pt x="898" y="1962"/>
                    <a:pt x="898" y="1962"/>
                    <a:pt x="898" y="1962"/>
                  </a:cubicBezTo>
                  <a:cubicBezTo>
                    <a:pt x="898" y="1963"/>
                    <a:pt x="897" y="1963"/>
                    <a:pt x="897" y="1963"/>
                  </a:cubicBezTo>
                  <a:cubicBezTo>
                    <a:pt x="897" y="1964"/>
                    <a:pt x="896" y="1964"/>
                    <a:pt x="895" y="1965"/>
                  </a:cubicBezTo>
                  <a:cubicBezTo>
                    <a:pt x="891" y="1968"/>
                    <a:pt x="887" y="1969"/>
                    <a:pt x="882" y="1971"/>
                  </a:cubicBezTo>
                  <a:cubicBezTo>
                    <a:pt x="882" y="1971"/>
                    <a:pt x="882" y="1971"/>
                    <a:pt x="882" y="1971"/>
                  </a:cubicBezTo>
                  <a:cubicBezTo>
                    <a:pt x="882" y="1971"/>
                    <a:pt x="882" y="1971"/>
                    <a:pt x="882" y="1971"/>
                  </a:cubicBezTo>
                  <a:cubicBezTo>
                    <a:pt x="880" y="1971"/>
                    <a:pt x="879" y="1971"/>
                    <a:pt x="877" y="1971"/>
                  </a:cubicBezTo>
                  <a:cubicBezTo>
                    <a:pt x="877" y="1972"/>
                    <a:pt x="876" y="1972"/>
                    <a:pt x="876" y="1972"/>
                  </a:cubicBezTo>
                  <a:cubicBezTo>
                    <a:pt x="874" y="1972"/>
                    <a:pt x="872" y="1972"/>
                    <a:pt x="871" y="1972"/>
                  </a:cubicBezTo>
                  <a:cubicBezTo>
                    <a:pt x="871" y="1972"/>
                    <a:pt x="871" y="1972"/>
                    <a:pt x="871" y="1972"/>
                  </a:cubicBezTo>
                  <a:cubicBezTo>
                    <a:pt x="818" y="1972"/>
                    <a:pt x="818" y="1972"/>
                    <a:pt x="818" y="1972"/>
                  </a:cubicBezTo>
                  <a:cubicBezTo>
                    <a:pt x="812" y="1972"/>
                    <a:pt x="805" y="1971"/>
                    <a:pt x="799" y="1967"/>
                  </a:cubicBezTo>
                  <a:cubicBezTo>
                    <a:pt x="799" y="1967"/>
                    <a:pt x="799" y="1967"/>
                    <a:pt x="799" y="1967"/>
                  </a:cubicBezTo>
                  <a:cubicBezTo>
                    <a:pt x="799" y="1967"/>
                    <a:pt x="799" y="1967"/>
                    <a:pt x="799" y="1967"/>
                  </a:cubicBezTo>
                  <a:cubicBezTo>
                    <a:pt x="798" y="1967"/>
                    <a:pt x="797" y="1966"/>
                    <a:pt x="797" y="1965"/>
                  </a:cubicBezTo>
                  <a:cubicBezTo>
                    <a:pt x="796" y="1964"/>
                    <a:pt x="796" y="1963"/>
                    <a:pt x="795" y="1963"/>
                  </a:cubicBezTo>
                  <a:cubicBezTo>
                    <a:pt x="795" y="1962"/>
                    <a:pt x="795" y="1962"/>
                    <a:pt x="795" y="1962"/>
                  </a:cubicBezTo>
                  <a:cubicBezTo>
                    <a:pt x="794" y="1960"/>
                    <a:pt x="794" y="1958"/>
                    <a:pt x="795" y="1956"/>
                  </a:cubicBezTo>
                  <a:close/>
                  <a:moveTo>
                    <a:pt x="674" y="1875"/>
                  </a:moveTo>
                  <a:cubicBezTo>
                    <a:pt x="674" y="1872"/>
                    <a:pt x="676" y="1869"/>
                    <a:pt x="677" y="1867"/>
                  </a:cubicBezTo>
                  <a:cubicBezTo>
                    <a:pt x="680" y="1861"/>
                    <a:pt x="683" y="1852"/>
                    <a:pt x="687" y="1847"/>
                  </a:cubicBezTo>
                  <a:cubicBezTo>
                    <a:pt x="688" y="1846"/>
                    <a:pt x="688" y="1846"/>
                    <a:pt x="688" y="1846"/>
                  </a:cubicBezTo>
                  <a:cubicBezTo>
                    <a:pt x="688" y="1846"/>
                    <a:pt x="689" y="1845"/>
                    <a:pt x="689" y="1845"/>
                  </a:cubicBezTo>
                  <a:cubicBezTo>
                    <a:pt x="689" y="1845"/>
                    <a:pt x="689" y="1845"/>
                    <a:pt x="690" y="1844"/>
                  </a:cubicBezTo>
                  <a:cubicBezTo>
                    <a:pt x="690" y="1844"/>
                    <a:pt x="690" y="1844"/>
                    <a:pt x="690" y="1844"/>
                  </a:cubicBezTo>
                  <a:cubicBezTo>
                    <a:pt x="690" y="1844"/>
                    <a:pt x="691" y="1844"/>
                    <a:pt x="691" y="1843"/>
                  </a:cubicBezTo>
                  <a:cubicBezTo>
                    <a:pt x="695" y="1840"/>
                    <a:pt x="700" y="1838"/>
                    <a:pt x="706" y="1838"/>
                  </a:cubicBezTo>
                  <a:cubicBezTo>
                    <a:pt x="706" y="1837"/>
                    <a:pt x="706" y="1837"/>
                    <a:pt x="706" y="1837"/>
                  </a:cubicBezTo>
                  <a:cubicBezTo>
                    <a:pt x="709" y="1837"/>
                    <a:pt x="713" y="1836"/>
                    <a:pt x="716" y="1836"/>
                  </a:cubicBezTo>
                  <a:cubicBezTo>
                    <a:pt x="734" y="1836"/>
                    <a:pt x="734" y="1836"/>
                    <a:pt x="734" y="1836"/>
                  </a:cubicBezTo>
                  <a:cubicBezTo>
                    <a:pt x="740" y="1836"/>
                    <a:pt x="746" y="1836"/>
                    <a:pt x="751" y="1836"/>
                  </a:cubicBezTo>
                  <a:cubicBezTo>
                    <a:pt x="759" y="1836"/>
                    <a:pt x="771" y="1835"/>
                    <a:pt x="777" y="1841"/>
                  </a:cubicBezTo>
                  <a:cubicBezTo>
                    <a:pt x="778" y="1841"/>
                    <a:pt x="778" y="1842"/>
                    <a:pt x="778" y="1842"/>
                  </a:cubicBezTo>
                  <a:cubicBezTo>
                    <a:pt x="778" y="1842"/>
                    <a:pt x="779" y="1842"/>
                    <a:pt x="779" y="1842"/>
                  </a:cubicBezTo>
                  <a:cubicBezTo>
                    <a:pt x="779" y="1842"/>
                    <a:pt x="779" y="1843"/>
                    <a:pt x="779" y="1843"/>
                  </a:cubicBezTo>
                  <a:cubicBezTo>
                    <a:pt x="779" y="1843"/>
                    <a:pt x="779" y="1843"/>
                    <a:pt x="780" y="1844"/>
                  </a:cubicBezTo>
                  <a:cubicBezTo>
                    <a:pt x="780" y="1845"/>
                    <a:pt x="780" y="1846"/>
                    <a:pt x="780" y="1847"/>
                  </a:cubicBezTo>
                  <a:cubicBezTo>
                    <a:pt x="779" y="1854"/>
                    <a:pt x="774" y="1863"/>
                    <a:pt x="773" y="1867"/>
                  </a:cubicBezTo>
                  <a:cubicBezTo>
                    <a:pt x="773" y="1867"/>
                    <a:pt x="773" y="1867"/>
                    <a:pt x="773" y="1867"/>
                  </a:cubicBezTo>
                  <a:cubicBezTo>
                    <a:pt x="772" y="1869"/>
                    <a:pt x="772" y="1870"/>
                    <a:pt x="771" y="1871"/>
                  </a:cubicBezTo>
                  <a:cubicBezTo>
                    <a:pt x="771" y="1872"/>
                    <a:pt x="771" y="1872"/>
                    <a:pt x="771" y="1872"/>
                  </a:cubicBezTo>
                  <a:cubicBezTo>
                    <a:pt x="771" y="1873"/>
                    <a:pt x="771" y="1873"/>
                    <a:pt x="770" y="1873"/>
                  </a:cubicBezTo>
                  <a:cubicBezTo>
                    <a:pt x="770" y="1874"/>
                    <a:pt x="770" y="1874"/>
                    <a:pt x="770" y="1874"/>
                  </a:cubicBezTo>
                  <a:cubicBezTo>
                    <a:pt x="770" y="1875"/>
                    <a:pt x="769" y="1875"/>
                    <a:pt x="769" y="1876"/>
                  </a:cubicBezTo>
                  <a:cubicBezTo>
                    <a:pt x="769" y="1876"/>
                    <a:pt x="769" y="1876"/>
                    <a:pt x="768" y="1876"/>
                  </a:cubicBezTo>
                  <a:cubicBezTo>
                    <a:pt x="768" y="1876"/>
                    <a:pt x="768" y="1877"/>
                    <a:pt x="768" y="1877"/>
                  </a:cubicBezTo>
                  <a:cubicBezTo>
                    <a:pt x="768" y="1877"/>
                    <a:pt x="767" y="1877"/>
                    <a:pt x="767" y="1877"/>
                  </a:cubicBezTo>
                  <a:cubicBezTo>
                    <a:pt x="766" y="1878"/>
                    <a:pt x="765" y="1879"/>
                    <a:pt x="764" y="1880"/>
                  </a:cubicBezTo>
                  <a:cubicBezTo>
                    <a:pt x="763" y="1880"/>
                    <a:pt x="762" y="1881"/>
                    <a:pt x="761" y="1881"/>
                  </a:cubicBezTo>
                  <a:cubicBezTo>
                    <a:pt x="760" y="1882"/>
                    <a:pt x="760" y="1882"/>
                    <a:pt x="760" y="1882"/>
                  </a:cubicBezTo>
                  <a:cubicBezTo>
                    <a:pt x="760" y="1882"/>
                    <a:pt x="760" y="1882"/>
                    <a:pt x="760" y="1882"/>
                  </a:cubicBezTo>
                  <a:cubicBezTo>
                    <a:pt x="756" y="1883"/>
                    <a:pt x="752" y="1885"/>
                    <a:pt x="749" y="1885"/>
                  </a:cubicBezTo>
                  <a:cubicBezTo>
                    <a:pt x="748" y="1885"/>
                    <a:pt x="746" y="1885"/>
                    <a:pt x="745" y="1886"/>
                  </a:cubicBezTo>
                  <a:cubicBezTo>
                    <a:pt x="745" y="1886"/>
                    <a:pt x="745" y="1886"/>
                    <a:pt x="745" y="1886"/>
                  </a:cubicBezTo>
                  <a:cubicBezTo>
                    <a:pt x="738" y="1886"/>
                    <a:pt x="730" y="1886"/>
                    <a:pt x="723" y="1886"/>
                  </a:cubicBezTo>
                  <a:cubicBezTo>
                    <a:pt x="693" y="1886"/>
                    <a:pt x="693" y="1886"/>
                    <a:pt x="693" y="1886"/>
                  </a:cubicBezTo>
                  <a:cubicBezTo>
                    <a:pt x="687" y="1886"/>
                    <a:pt x="676" y="1885"/>
                    <a:pt x="674" y="1878"/>
                  </a:cubicBezTo>
                  <a:cubicBezTo>
                    <a:pt x="673" y="1877"/>
                    <a:pt x="673" y="1876"/>
                    <a:pt x="673" y="1876"/>
                  </a:cubicBezTo>
                  <a:cubicBezTo>
                    <a:pt x="673" y="1875"/>
                    <a:pt x="674" y="1875"/>
                    <a:pt x="674" y="1875"/>
                  </a:cubicBezTo>
                  <a:close/>
                  <a:moveTo>
                    <a:pt x="647" y="1928"/>
                  </a:moveTo>
                  <a:cubicBezTo>
                    <a:pt x="648" y="1927"/>
                    <a:pt x="648" y="1927"/>
                    <a:pt x="648" y="1927"/>
                  </a:cubicBezTo>
                  <a:cubicBezTo>
                    <a:pt x="648" y="1926"/>
                    <a:pt x="648" y="1926"/>
                    <a:pt x="648" y="1926"/>
                  </a:cubicBezTo>
                  <a:cubicBezTo>
                    <a:pt x="649" y="1925"/>
                    <a:pt x="649" y="1924"/>
                    <a:pt x="650" y="1924"/>
                  </a:cubicBezTo>
                  <a:cubicBezTo>
                    <a:pt x="650" y="1924"/>
                    <a:pt x="650" y="1924"/>
                    <a:pt x="650" y="1924"/>
                  </a:cubicBezTo>
                  <a:cubicBezTo>
                    <a:pt x="661" y="1909"/>
                    <a:pt x="687" y="1912"/>
                    <a:pt x="703" y="1912"/>
                  </a:cubicBezTo>
                  <a:cubicBezTo>
                    <a:pt x="703" y="1912"/>
                    <a:pt x="703" y="1912"/>
                    <a:pt x="703" y="1912"/>
                  </a:cubicBezTo>
                  <a:cubicBezTo>
                    <a:pt x="708" y="1912"/>
                    <a:pt x="720" y="1911"/>
                    <a:pt x="730" y="1912"/>
                  </a:cubicBezTo>
                  <a:cubicBezTo>
                    <a:pt x="734" y="1912"/>
                    <a:pt x="737" y="1912"/>
                    <a:pt x="740" y="1913"/>
                  </a:cubicBezTo>
                  <a:cubicBezTo>
                    <a:pt x="742" y="1913"/>
                    <a:pt x="744" y="1914"/>
                    <a:pt x="745" y="1915"/>
                  </a:cubicBezTo>
                  <a:cubicBezTo>
                    <a:pt x="749" y="1917"/>
                    <a:pt x="752" y="1919"/>
                    <a:pt x="752" y="1923"/>
                  </a:cubicBezTo>
                  <a:cubicBezTo>
                    <a:pt x="752" y="1923"/>
                    <a:pt x="752" y="1924"/>
                    <a:pt x="752" y="1924"/>
                  </a:cubicBezTo>
                  <a:cubicBezTo>
                    <a:pt x="752" y="1924"/>
                    <a:pt x="752" y="1924"/>
                    <a:pt x="752" y="1924"/>
                  </a:cubicBezTo>
                  <a:cubicBezTo>
                    <a:pt x="752" y="1925"/>
                    <a:pt x="751" y="1926"/>
                    <a:pt x="751" y="1927"/>
                  </a:cubicBezTo>
                  <a:cubicBezTo>
                    <a:pt x="741" y="1956"/>
                    <a:pt x="741" y="1956"/>
                    <a:pt x="741" y="1956"/>
                  </a:cubicBezTo>
                  <a:cubicBezTo>
                    <a:pt x="740" y="1958"/>
                    <a:pt x="738" y="1960"/>
                    <a:pt x="736" y="1962"/>
                  </a:cubicBezTo>
                  <a:cubicBezTo>
                    <a:pt x="734" y="1964"/>
                    <a:pt x="731" y="1966"/>
                    <a:pt x="728" y="1967"/>
                  </a:cubicBezTo>
                  <a:cubicBezTo>
                    <a:pt x="728" y="1968"/>
                    <a:pt x="727" y="1968"/>
                    <a:pt x="727" y="1968"/>
                  </a:cubicBezTo>
                  <a:cubicBezTo>
                    <a:pt x="723" y="1970"/>
                    <a:pt x="718" y="1971"/>
                    <a:pt x="713" y="1972"/>
                  </a:cubicBezTo>
                  <a:cubicBezTo>
                    <a:pt x="713" y="1972"/>
                    <a:pt x="713" y="1972"/>
                    <a:pt x="713" y="1972"/>
                  </a:cubicBezTo>
                  <a:cubicBezTo>
                    <a:pt x="712" y="1972"/>
                    <a:pt x="711" y="1972"/>
                    <a:pt x="710" y="1972"/>
                  </a:cubicBezTo>
                  <a:cubicBezTo>
                    <a:pt x="701" y="1973"/>
                    <a:pt x="692" y="1972"/>
                    <a:pt x="682" y="1972"/>
                  </a:cubicBezTo>
                  <a:cubicBezTo>
                    <a:pt x="673" y="1973"/>
                    <a:pt x="663" y="1973"/>
                    <a:pt x="654" y="1973"/>
                  </a:cubicBezTo>
                  <a:cubicBezTo>
                    <a:pt x="647" y="1973"/>
                    <a:pt x="638" y="1971"/>
                    <a:pt x="634" y="1966"/>
                  </a:cubicBezTo>
                  <a:cubicBezTo>
                    <a:pt x="634" y="1965"/>
                    <a:pt x="634" y="1965"/>
                    <a:pt x="633" y="1965"/>
                  </a:cubicBezTo>
                  <a:cubicBezTo>
                    <a:pt x="633" y="1964"/>
                    <a:pt x="633" y="1964"/>
                    <a:pt x="633" y="1964"/>
                  </a:cubicBezTo>
                  <a:cubicBezTo>
                    <a:pt x="633" y="1963"/>
                    <a:pt x="633" y="1963"/>
                    <a:pt x="632" y="1963"/>
                  </a:cubicBezTo>
                  <a:cubicBezTo>
                    <a:pt x="632" y="1963"/>
                    <a:pt x="632" y="1962"/>
                    <a:pt x="632" y="1962"/>
                  </a:cubicBezTo>
                  <a:cubicBezTo>
                    <a:pt x="632" y="1962"/>
                    <a:pt x="632" y="1962"/>
                    <a:pt x="632" y="1962"/>
                  </a:cubicBezTo>
                  <a:cubicBezTo>
                    <a:pt x="632" y="1962"/>
                    <a:pt x="632" y="1961"/>
                    <a:pt x="632" y="1960"/>
                  </a:cubicBezTo>
                  <a:cubicBezTo>
                    <a:pt x="632" y="1959"/>
                    <a:pt x="632" y="1959"/>
                    <a:pt x="633" y="1959"/>
                  </a:cubicBezTo>
                  <a:cubicBezTo>
                    <a:pt x="633" y="1958"/>
                    <a:pt x="633" y="1957"/>
                    <a:pt x="633" y="1956"/>
                  </a:cubicBezTo>
                  <a:cubicBezTo>
                    <a:pt x="633" y="1956"/>
                    <a:pt x="633" y="1956"/>
                    <a:pt x="633" y="1956"/>
                  </a:cubicBezTo>
                  <a:cubicBezTo>
                    <a:pt x="634" y="1955"/>
                    <a:pt x="634" y="1955"/>
                    <a:pt x="634" y="1955"/>
                  </a:cubicBezTo>
                  <a:cubicBezTo>
                    <a:pt x="634" y="1954"/>
                    <a:pt x="635" y="1953"/>
                    <a:pt x="635" y="1952"/>
                  </a:cubicBezTo>
                  <a:cubicBezTo>
                    <a:pt x="639" y="1944"/>
                    <a:pt x="643" y="1936"/>
                    <a:pt x="647" y="1928"/>
                  </a:cubicBezTo>
                  <a:cubicBezTo>
                    <a:pt x="647" y="1928"/>
                    <a:pt x="647" y="1928"/>
                    <a:pt x="647" y="1928"/>
                  </a:cubicBezTo>
                  <a:close/>
                  <a:moveTo>
                    <a:pt x="527" y="1875"/>
                  </a:moveTo>
                  <a:cubicBezTo>
                    <a:pt x="528" y="1873"/>
                    <a:pt x="531" y="1870"/>
                    <a:pt x="532" y="1868"/>
                  </a:cubicBezTo>
                  <a:cubicBezTo>
                    <a:pt x="536" y="1861"/>
                    <a:pt x="541" y="1854"/>
                    <a:pt x="546" y="1848"/>
                  </a:cubicBezTo>
                  <a:cubicBezTo>
                    <a:pt x="546" y="1847"/>
                    <a:pt x="546" y="1847"/>
                    <a:pt x="547" y="1847"/>
                  </a:cubicBezTo>
                  <a:cubicBezTo>
                    <a:pt x="547" y="1847"/>
                    <a:pt x="547" y="1847"/>
                    <a:pt x="547" y="1846"/>
                  </a:cubicBezTo>
                  <a:cubicBezTo>
                    <a:pt x="561" y="1833"/>
                    <a:pt x="590" y="1837"/>
                    <a:pt x="608" y="1837"/>
                  </a:cubicBezTo>
                  <a:cubicBezTo>
                    <a:pt x="616" y="1837"/>
                    <a:pt x="626" y="1835"/>
                    <a:pt x="634" y="1839"/>
                  </a:cubicBezTo>
                  <a:cubicBezTo>
                    <a:pt x="634" y="1839"/>
                    <a:pt x="634" y="1839"/>
                    <a:pt x="634" y="1839"/>
                  </a:cubicBezTo>
                  <a:cubicBezTo>
                    <a:pt x="634" y="1839"/>
                    <a:pt x="635" y="1839"/>
                    <a:pt x="636" y="1840"/>
                  </a:cubicBezTo>
                  <a:cubicBezTo>
                    <a:pt x="636" y="1840"/>
                    <a:pt x="636" y="1840"/>
                    <a:pt x="636" y="1840"/>
                  </a:cubicBezTo>
                  <a:cubicBezTo>
                    <a:pt x="638" y="1841"/>
                    <a:pt x="639" y="1843"/>
                    <a:pt x="639" y="1844"/>
                  </a:cubicBezTo>
                  <a:cubicBezTo>
                    <a:pt x="640" y="1845"/>
                    <a:pt x="640" y="1847"/>
                    <a:pt x="639" y="1849"/>
                  </a:cubicBezTo>
                  <a:cubicBezTo>
                    <a:pt x="638" y="1850"/>
                    <a:pt x="638" y="1850"/>
                    <a:pt x="638" y="1850"/>
                  </a:cubicBezTo>
                  <a:cubicBezTo>
                    <a:pt x="637" y="1854"/>
                    <a:pt x="633" y="1858"/>
                    <a:pt x="631" y="1862"/>
                  </a:cubicBezTo>
                  <a:cubicBezTo>
                    <a:pt x="631" y="1862"/>
                    <a:pt x="631" y="1862"/>
                    <a:pt x="631" y="1862"/>
                  </a:cubicBezTo>
                  <a:cubicBezTo>
                    <a:pt x="625" y="1873"/>
                    <a:pt x="625" y="1873"/>
                    <a:pt x="625" y="1873"/>
                  </a:cubicBezTo>
                  <a:cubicBezTo>
                    <a:pt x="624" y="1874"/>
                    <a:pt x="623" y="1876"/>
                    <a:pt x="621" y="1878"/>
                  </a:cubicBezTo>
                  <a:cubicBezTo>
                    <a:pt x="618" y="1879"/>
                    <a:pt x="616" y="1881"/>
                    <a:pt x="613" y="1882"/>
                  </a:cubicBezTo>
                  <a:cubicBezTo>
                    <a:pt x="612" y="1882"/>
                    <a:pt x="611" y="1883"/>
                    <a:pt x="610" y="1883"/>
                  </a:cubicBezTo>
                  <a:cubicBezTo>
                    <a:pt x="610" y="1883"/>
                    <a:pt x="609" y="1883"/>
                    <a:pt x="609" y="1884"/>
                  </a:cubicBezTo>
                  <a:cubicBezTo>
                    <a:pt x="609" y="1884"/>
                    <a:pt x="609" y="1884"/>
                    <a:pt x="609" y="1884"/>
                  </a:cubicBezTo>
                  <a:cubicBezTo>
                    <a:pt x="607" y="1884"/>
                    <a:pt x="605" y="1885"/>
                    <a:pt x="603" y="1885"/>
                  </a:cubicBezTo>
                  <a:cubicBezTo>
                    <a:pt x="599" y="1886"/>
                    <a:pt x="596" y="1886"/>
                    <a:pt x="592" y="1886"/>
                  </a:cubicBezTo>
                  <a:cubicBezTo>
                    <a:pt x="582" y="1886"/>
                    <a:pt x="582" y="1886"/>
                    <a:pt x="582" y="1886"/>
                  </a:cubicBezTo>
                  <a:cubicBezTo>
                    <a:pt x="582" y="1886"/>
                    <a:pt x="582" y="1886"/>
                    <a:pt x="582" y="1886"/>
                  </a:cubicBezTo>
                  <a:cubicBezTo>
                    <a:pt x="570" y="1886"/>
                    <a:pt x="557" y="1886"/>
                    <a:pt x="545" y="1886"/>
                  </a:cubicBezTo>
                  <a:cubicBezTo>
                    <a:pt x="540" y="1886"/>
                    <a:pt x="528" y="1885"/>
                    <a:pt x="527" y="1878"/>
                  </a:cubicBezTo>
                  <a:cubicBezTo>
                    <a:pt x="527" y="1877"/>
                    <a:pt x="527" y="1876"/>
                    <a:pt x="527" y="1875"/>
                  </a:cubicBezTo>
                  <a:close/>
                  <a:moveTo>
                    <a:pt x="545" y="2017"/>
                  </a:moveTo>
                  <a:cubicBezTo>
                    <a:pt x="545" y="2017"/>
                    <a:pt x="545" y="2017"/>
                    <a:pt x="545" y="2017"/>
                  </a:cubicBezTo>
                  <a:cubicBezTo>
                    <a:pt x="543" y="2024"/>
                    <a:pt x="538" y="2031"/>
                    <a:pt x="534" y="2038"/>
                  </a:cubicBezTo>
                  <a:cubicBezTo>
                    <a:pt x="534" y="2038"/>
                    <a:pt x="534" y="2038"/>
                    <a:pt x="534" y="2038"/>
                  </a:cubicBezTo>
                  <a:cubicBezTo>
                    <a:pt x="530" y="2045"/>
                    <a:pt x="527" y="2053"/>
                    <a:pt x="521" y="2060"/>
                  </a:cubicBezTo>
                  <a:cubicBezTo>
                    <a:pt x="521" y="2061"/>
                    <a:pt x="520" y="2061"/>
                    <a:pt x="520" y="2062"/>
                  </a:cubicBezTo>
                  <a:cubicBezTo>
                    <a:pt x="520" y="2062"/>
                    <a:pt x="520" y="2062"/>
                    <a:pt x="520" y="2062"/>
                  </a:cubicBezTo>
                  <a:cubicBezTo>
                    <a:pt x="519" y="2063"/>
                    <a:pt x="518" y="2064"/>
                    <a:pt x="517" y="2064"/>
                  </a:cubicBezTo>
                  <a:cubicBezTo>
                    <a:pt x="517" y="2065"/>
                    <a:pt x="517" y="2065"/>
                    <a:pt x="516" y="2065"/>
                  </a:cubicBezTo>
                  <a:cubicBezTo>
                    <a:pt x="516" y="2065"/>
                    <a:pt x="516" y="2066"/>
                    <a:pt x="516" y="2066"/>
                  </a:cubicBezTo>
                  <a:cubicBezTo>
                    <a:pt x="510" y="2071"/>
                    <a:pt x="503" y="2074"/>
                    <a:pt x="496" y="2076"/>
                  </a:cubicBezTo>
                  <a:cubicBezTo>
                    <a:pt x="495" y="2076"/>
                    <a:pt x="494" y="2076"/>
                    <a:pt x="493" y="2077"/>
                  </a:cubicBezTo>
                  <a:cubicBezTo>
                    <a:pt x="489" y="2078"/>
                    <a:pt x="484" y="2078"/>
                    <a:pt x="480" y="2078"/>
                  </a:cubicBezTo>
                  <a:cubicBezTo>
                    <a:pt x="476" y="2078"/>
                    <a:pt x="476" y="2078"/>
                    <a:pt x="476" y="2078"/>
                  </a:cubicBezTo>
                  <a:cubicBezTo>
                    <a:pt x="476" y="2078"/>
                    <a:pt x="476" y="2078"/>
                    <a:pt x="476" y="2078"/>
                  </a:cubicBezTo>
                  <a:cubicBezTo>
                    <a:pt x="458" y="2078"/>
                    <a:pt x="439" y="2078"/>
                    <a:pt x="421" y="2079"/>
                  </a:cubicBezTo>
                  <a:cubicBezTo>
                    <a:pt x="419" y="2079"/>
                    <a:pt x="418" y="2078"/>
                    <a:pt x="416" y="2078"/>
                  </a:cubicBezTo>
                  <a:cubicBezTo>
                    <a:pt x="414" y="2078"/>
                    <a:pt x="412" y="2078"/>
                    <a:pt x="410" y="2077"/>
                  </a:cubicBezTo>
                  <a:cubicBezTo>
                    <a:pt x="406" y="2076"/>
                    <a:pt x="404" y="2074"/>
                    <a:pt x="402" y="2072"/>
                  </a:cubicBezTo>
                  <a:cubicBezTo>
                    <a:pt x="401" y="2070"/>
                    <a:pt x="400" y="2068"/>
                    <a:pt x="400" y="2066"/>
                  </a:cubicBezTo>
                  <a:cubicBezTo>
                    <a:pt x="400" y="2064"/>
                    <a:pt x="401" y="2062"/>
                    <a:pt x="402" y="2060"/>
                  </a:cubicBezTo>
                  <a:cubicBezTo>
                    <a:pt x="402" y="2059"/>
                    <a:pt x="402" y="2059"/>
                    <a:pt x="403" y="2059"/>
                  </a:cubicBezTo>
                  <a:cubicBezTo>
                    <a:pt x="403" y="2058"/>
                    <a:pt x="403" y="2058"/>
                    <a:pt x="403" y="2058"/>
                  </a:cubicBezTo>
                  <a:cubicBezTo>
                    <a:pt x="404" y="2057"/>
                    <a:pt x="404" y="2057"/>
                    <a:pt x="404" y="2057"/>
                  </a:cubicBezTo>
                  <a:cubicBezTo>
                    <a:pt x="404" y="2057"/>
                    <a:pt x="404" y="2057"/>
                    <a:pt x="404" y="2057"/>
                  </a:cubicBezTo>
                  <a:cubicBezTo>
                    <a:pt x="409" y="2050"/>
                    <a:pt x="413" y="2043"/>
                    <a:pt x="418" y="2035"/>
                  </a:cubicBezTo>
                  <a:cubicBezTo>
                    <a:pt x="422" y="2030"/>
                    <a:pt x="425" y="2024"/>
                    <a:pt x="430" y="2019"/>
                  </a:cubicBezTo>
                  <a:cubicBezTo>
                    <a:pt x="430" y="2018"/>
                    <a:pt x="431" y="2018"/>
                    <a:pt x="431" y="2017"/>
                  </a:cubicBezTo>
                  <a:cubicBezTo>
                    <a:pt x="431" y="2017"/>
                    <a:pt x="432" y="2017"/>
                    <a:pt x="432" y="2017"/>
                  </a:cubicBezTo>
                  <a:cubicBezTo>
                    <a:pt x="433" y="2016"/>
                    <a:pt x="434" y="2015"/>
                    <a:pt x="435" y="2014"/>
                  </a:cubicBezTo>
                  <a:cubicBezTo>
                    <a:pt x="435" y="2014"/>
                    <a:pt x="435" y="2014"/>
                    <a:pt x="435" y="2014"/>
                  </a:cubicBezTo>
                  <a:cubicBezTo>
                    <a:pt x="435" y="2014"/>
                    <a:pt x="435" y="2014"/>
                    <a:pt x="435" y="2014"/>
                  </a:cubicBezTo>
                  <a:cubicBezTo>
                    <a:pt x="441" y="2009"/>
                    <a:pt x="449" y="2006"/>
                    <a:pt x="457" y="2004"/>
                  </a:cubicBezTo>
                  <a:cubicBezTo>
                    <a:pt x="457" y="2004"/>
                    <a:pt x="457" y="2004"/>
                    <a:pt x="457" y="2004"/>
                  </a:cubicBezTo>
                  <a:cubicBezTo>
                    <a:pt x="457" y="2004"/>
                    <a:pt x="458" y="2004"/>
                    <a:pt x="458" y="2004"/>
                  </a:cubicBezTo>
                  <a:cubicBezTo>
                    <a:pt x="459" y="2004"/>
                    <a:pt x="461" y="2004"/>
                    <a:pt x="462" y="2004"/>
                  </a:cubicBezTo>
                  <a:cubicBezTo>
                    <a:pt x="463" y="2003"/>
                    <a:pt x="464" y="2003"/>
                    <a:pt x="465" y="2003"/>
                  </a:cubicBezTo>
                  <a:cubicBezTo>
                    <a:pt x="466" y="2003"/>
                    <a:pt x="467" y="2003"/>
                    <a:pt x="468" y="2003"/>
                  </a:cubicBezTo>
                  <a:cubicBezTo>
                    <a:pt x="468" y="2003"/>
                    <a:pt x="469" y="2003"/>
                    <a:pt x="470" y="2003"/>
                  </a:cubicBezTo>
                  <a:cubicBezTo>
                    <a:pt x="471" y="2003"/>
                    <a:pt x="471" y="2003"/>
                    <a:pt x="471" y="2003"/>
                  </a:cubicBezTo>
                  <a:cubicBezTo>
                    <a:pt x="471" y="2003"/>
                    <a:pt x="471" y="2003"/>
                    <a:pt x="471" y="2003"/>
                  </a:cubicBezTo>
                  <a:cubicBezTo>
                    <a:pt x="488" y="2003"/>
                    <a:pt x="504" y="2003"/>
                    <a:pt x="521" y="2003"/>
                  </a:cubicBezTo>
                  <a:cubicBezTo>
                    <a:pt x="521" y="2003"/>
                    <a:pt x="521" y="2003"/>
                    <a:pt x="521" y="2003"/>
                  </a:cubicBezTo>
                  <a:cubicBezTo>
                    <a:pt x="524" y="2003"/>
                    <a:pt x="524" y="2003"/>
                    <a:pt x="524" y="2003"/>
                  </a:cubicBezTo>
                  <a:cubicBezTo>
                    <a:pt x="528" y="2003"/>
                    <a:pt x="532" y="2003"/>
                    <a:pt x="535" y="2004"/>
                  </a:cubicBezTo>
                  <a:cubicBezTo>
                    <a:pt x="536" y="2004"/>
                    <a:pt x="536" y="2005"/>
                    <a:pt x="537" y="2005"/>
                  </a:cubicBezTo>
                  <a:cubicBezTo>
                    <a:pt x="537" y="2005"/>
                    <a:pt x="538" y="2005"/>
                    <a:pt x="538" y="2006"/>
                  </a:cubicBezTo>
                  <a:cubicBezTo>
                    <a:pt x="538" y="2006"/>
                    <a:pt x="539" y="2006"/>
                    <a:pt x="539" y="2006"/>
                  </a:cubicBezTo>
                  <a:cubicBezTo>
                    <a:pt x="543" y="2008"/>
                    <a:pt x="546" y="2012"/>
                    <a:pt x="545" y="2017"/>
                  </a:cubicBezTo>
                  <a:close/>
                  <a:moveTo>
                    <a:pt x="579" y="1956"/>
                  </a:moveTo>
                  <a:cubicBezTo>
                    <a:pt x="579" y="1956"/>
                    <a:pt x="579" y="1956"/>
                    <a:pt x="579" y="1956"/>
                  </a:cubicBezTo>
                  <a:cubicBezTo>
                    <a:pt x="579" y="1956"/>
                    <a:pt x="579" y="1956"/>
                    <a:pt x="579" y="1956"/>
                  </a:cubicBezTo>
                  <a:cubicBezTo>
                    <a:pt x="578" y="1957"/>
                    <a:pt x="578" y="1958"/>
                    <a:pt x="577" y="1959"/>
                  </a:cubicBezTo>
                  <a:cubicBezTo>
                    <a:pt x="577" y="1959"/>
                    <a:pt x="577" y="1960"/>
                    <a:pt x="577" y="1960"/>
                  </a:cubicBezTo>
                  <a:cubicBezTo>
                    <a:pt x="572" y="1964"/>
                    <a:pt x="566" y="1968"/>
                    <a:pt x="560" y="1970"/>
                  </a:cubicBezTo>
                  <a:cubicBezTo>
                    <a:pt x="560" y="1970"/>
                    <a:pt x="560" y="1970"/>
                    <a:pt x="560" y="1970"/>
                  </a:cubicBezTo>
                  <a:cubicBezTo>
                    <a:pt x="559" y="1970"/>
                    <a:pt x="558" y="1970"/>
                    <a:pt x="557" y="1971"/>
                  </a:cubicBezTo>
                  <a:cubicBezTo>
                    <a:pt x="556" y="1971"/>
                    <a:pt x="556" y="1971"/>
                    <a:pt x="555" y="1971"/>
                  </a:cubicBezTo>
                  <a:cubicBezTo>
                    <a:pt x="554" y="1971"/>
                    <a:pt x="554" y="1971"/>
                    <a:pt x="553" y="1971"/>
                  </a:cubicBezTo>
                  <a:cubicBezTo>
                    <a:pt x="550" y="1972"/>
                    <a:pt x="546" y="1973"/>
                    <a:pt x="542" y="1973"/>
                  </a:cubicBezTo>
                  <a:cubicBezTo>
                    <a:pt x="541" y="1973"/>
                    <a:pt x="541" y="1973"/>
                    <a:pt x="541" y="1973"/>
                  </a:cubicBezTo>
                  <a:cubicBezTo>
                    <a:pt x="534" y="1973"/>
                    <a:pt x="527" y="1973"/>
                    <a:pt x="520" y="1973"/>
                  </a:cubicBezTo>
                  <a:cubicBezTo>
                    <a:pt x="510" y="1973"/>
                    <a:pt x="499" y="1973"/>
                    <a:pt x="489" y="1973"/>
                  </a:cubicBezTo>
                  <a:cubicBezTo>
                    <a:pt x="488" y="1973"/>
                    <a:pt x="486" y="1973"/>
                    <a:pt x="484" y="1973"/>
                  </a:cubicBezTo>
                  <a:cubicBezTo>
                    <a:pt x="484" y="1973"/>
                    <a:pt x="484" y="1973"/>
                    <a:pt x="483" y="1973"/>
                  </a:cubicBezTo>
                  <a:cubicBezTo>
                    <a:pt x="482" y="1972"/>
                    <a:pt x="480" y="1972"/>
                    <a:pt x="479" y="1972"/>
                  </a:cubicBezTo>
                  <a:cubicBezTo>
                    <a:pt x="479" y="1972"/>
                    <a:pt x="479" y="1972"/>
                    <a:pt x="479" y="1972"/>
                  </a:cubicBezTo>
                  <a:cubicBezTo>
                    <a:pt x="479" y="1972"/>
                    <a:pt x="479" y="1972"/>
                    <a:pt x="479" y="1972"/>
                  </a:cubicBezTo>
                  <a:cubicBezTo>
                    <a:pt x="474" y="1970"/>
                    <a:pt x="470" y="1968"/>
                    <a:pt x="470" y="1963"/>
                  </a:cubicBezTo>
                  <a:cubicBezTo>
                    <a:pt x="470" y="1962"/>
                    <a:pt x="470" y="1961"/>
                    <a:pt x="470" y="1960"/>
                  </a:cubicBezTo>
                  <a:cubicBezTo>
                    <a:pt x="470" y="1960"/>
                    <a:pt x="470" y="1959"/>
                    <a:pt x="471" y="1959"/>
                  </a:cubicBezTo>
                  <a:cubicBezTo>
                    <a:pt x="471" y="1958"/>
                    <a:pt x="471" y="1957"/>
                    <a:pt x="472" y="1957"/>
                  </a:cubicBezTo>
                  <a:cubicBezTo>
                    <a:pt x="472" y="1957"/>
                    <a:pt x="472" y="1956"/>
                    <a:pt x="472" y="1956"/>
                  </a:cubicBezTo>
                  <a:cubicBezTo>
                    <a:pt x="472" y="1956"/>
                    <a:pt x="472" y="1956"/>
                    <a:pt x="472" y="1956"/>
                  </a:cubicBezTo>
                  <a:cubicBezTo>
                    <a:pt x="473" y="1955"/>
                    <a:pt x="474" y="1954"/>
                    <a:pt x="474" y="1953"/>
                  </a:cubicBezTo>
                  <a:cubicBezTo>
                    <a:pt x="479" y="1945"/>
                    <a:pt x="485" y="1938"/>
                    <a:pt x="490" y="1930"/>
                  </a:cubicBezTo>
                  <a:cubicBezTo>
                    <a:pt x="490" y="1930"/>
                    <a:pt x="490" y="1930"/>
                    <a:pt x="490" y="1930"/>
                  </a:cubicBezTo>
                  <a:cubicBezTo>
                    <a:pt x="492" y="1927"/>
                    <a:pt x="492" y="1927"/>
                    <a:pt x="492" y="1927"/>
                  </a:cubicBezTo>
                  <a:cubicBezTo>
                    <a:pt x="493" y="1925"/>
                    <a:pt x="495" y="1923"/>
                    <a:pt x="498" y="1921"/>
                  </a:cubicBezTo>
                  <a:cubicBezTo>
                    <a:pt x="499" y="1920"/>
                    <a:pt x="501" y="1919"/>
                    <a:pt x="503" y="1918"/>
                  </a:cubicBezTo>
                  <a:cubicBezTo>
                    <a:pt x="504" y="1918"/>
                    <a:pt x="505" y="1917"/>
                    <a:pt x="506" y="1917"/>
                  </a:cubicBezTo>
                  <a:cubicBezTo>
                    <a:pt x="506" y="1917"/>
                    <a:pt x="506" y="1917"/>
                    <a:pt x="507" y="1917"/>
                  </a:cubicBezTo>
                  <a:cubicBezTo>
                    <a:pt x="507" y="1917"/>
                    <a:pt x="507" y="1916"/>
                    <a:pt x="507" y="1916"/>
                  </a:cubicBezTo>
                  <a:cubicBezTo>
                    <a:pt x="508" y="1916"/>
                    <a:pt x="508" y="1916"/>
                    <a:pt x="508" y="1916"/>
                  </a:cubicBezTo>
                  <a:cubicBezTo>
                    <a:pt x="511" y="1915"/>
                    <a:pt x="514" y="1914"/>
                    <a:pt x="517" y="1913"/>
                  </a:cubicBezTo>
                  <a:cubicBezTo>
                    <a:pt x="521" y="1913"/>
                    <a:pt x="525" y="1912"/>
                    <a:pt x="528" y="1912"/>
                  </a:cubicBezTo>
                  <a:cubicBezTo>
                    <a:pt x="538" y="1912"/>
                    <a:pt x="538" y="1912"/>
                    <a:pt x="538" y="1912"/>
                  </a:cubicBezTo>
                  <a:cubicBezTo>
                    <a:pt x="541" y="1912"/>
                    <a:pt x="543" y="1912"/>
                    <a:pt x="545" y="1912"/>
                  </a:cubicBezTo>
                  <a:cubicBezTo>
                    <a:pt x="555" y="1912"/>
                    <a:pt x="564" y="1912"/>
                    <a:pt x="573" y="1912"/>
                  </a:cubicBezTo>
                  <a:cubicBezTo>
                    <a:pt x="573" y="1912"/>
                    <a:pt x="573" y="1912"/>
                    <a:pt x="573" y="1912"/>
                  </a:cubicBezTo>
                  <a:cubicBezTo>
                    <a:pt x="577" y="1912"/>
                    <a:pt x="577" y="1912"/>
                    <a:pt x="577" y="1912"/>
                  </a:cubicBezTo>
                  <a:cubicBezTo>
                    <a:pt x="581" y="1912"/>
                    <a:pt x="584" y="1913"/>
                    <a:pt x="587" y="1913"/>
                  </a:cubicBezTo>
                  <a:cubicBezTo>
                    <a:pt x="589" y="1914"/>
                    <a:pt x="590" y="1915"/>
                    <a:pt x="592" y="1915"/>
                  </a:cubicBezTo>
                  <a:cubicBezTo>
                    <a:pt x="596" y="1918"/>
                    <a:pt x="599" y="1921"/>
                    <a:pt x="595" y="1927"/>
                  </a:cubicBezTo>
                  <a:cubicBezTo>
                    <a:pt x="592" y="1934"/>
                    <a:pt x="588" y="1941"/>
                    <a:pt x="584" y="1948"/>
                  </a:cubicBezTo>
                  <a:cubicBezTo>
                    <a:pt x="579" y="1956"/>
                    <a:pt x="579" y="1956"/>
                    <a:pt x="579" y="1956"/>
                  </a:cubicBezTo>
                  <a:cubicBezTo>
                    <a:pt x="579" y="1956"/>
                    <a:pt x="579" y="1956"/>
                    <a:pt x="579" y="1956"/>
                  </a:cubicBezTo>
                  <a:close/>
                  <a:moveTo>
                    <a:pt x="1064" y="2056"/>
                  </a:moveTo>
                  <a:cubicBezTo>
                    <a:pt x="1064" y="2057"/>
                    <a:pt x="1064" y="2059"/>
                    <a:pt x="1064" y="2060"/>
                  </a:cubicBezTo>
                  <a:cubicBezTo>
                    <a:pt x="1064" y="2060"/>
                    <a:pt x="1064" y="2060"/>
                    <a:pt x="1064" y="2061"/>
                  </a:cubicBezTo>
                  <a:cubicBezTo>
                    <a:pt x="1063" y="2062"/>
                    <a:pt x="1063" y="2063"/>
                    <a:pt x="1062" y="2064"/>
                  </a:cubicBezTo>
                  <a:cubicBezTo>
                    <a:pt x="1062" y="2064"/>
                    <a:pt x="1062" y="2064"/>
                    <a:pt x="1062" y="2064"/>
                  </a:cubicBezTo>
                  <a:cubicBezTo>
                    <a:pt x="1062" y="2064"/>
                    <a:pt x="1062" y="2064"/>
                    <a:pt x="1062" y="2064"/>
                  </a:cubicBezTo>
                  <a:cubicBezTo>
                    <a:pt x="1061" y="2065"/>
                    <a:pt x="1060" y="2066"/>
                    <a:pt x="1059" y="2067"/>
                  </a:cubicBezTo>
                  <a:cubicBezTo>
                    <a:pt x="1059" y="2067"/>
                    <a:pt x="1059" y="2067"/>
                    <a:pt x="1059" y="2068"/>
                  </a:cubicBezTo>
                  <a:cubicBezTo>
                    <a:pt x="1058" y="2069"/>
                    <a:pt x="1057" y="2069"/>
                    <a:pt x="1056" y="2070"/>
                  </a:cubicBezTo>
                  <a:cubicBezTo>
                    <a:pt x="1056" y="2070"/>
                    <a:pt x="1055" y="2071"/>
                    <a:pt x="1055" y="2071"/>
                  </a:cubicBezTo>
                  <a:cubicBezTo>
                    <a:pt x="1055" y="2071"/>
                    <a:pt x="1055" y="2071"/>
                    <a:pt x="1055" y="2071"/>
                  </a:cubicBezTo>
                  <a:cubicBezTo>
                    <a:pt x="1053" y="2072"/>
                    <a:pt x="1052" y="2072"/>
                    <a:pt x="1051" y="2073"/>
                  </a:cubicBezTo>
                  <a:cubicBezTo>
                    <a:pt x="1051" y="2073"/>
                    <a:pt x="1051" y="2073"/>
                    <a:pt x="1050" y="2073"/>
                  </a:cubicBezTo>
                  <a:cubicBezTo>
                    <a:pt x="1049" y="2074"/>
                    <a:pt x="1048" y="2074"/>
                    <a:pt x="1047" y="2074"/>
                  </a:cubicBezTo>
                  <a:cubicBezTo>
                    <a:pt x="1047" y="2075"/>
                    <a:pt x="1046" y="2075"/>
                    <a:pt x="1046" y="2075"/>
                  </a:cubicBezTo>
                  <a:cubicBezTo>
                    <a:pt x="1046" y="2075"/>
                    <a:pt x="1045" y="2075"/>
                    <a:pt x="1045" y="2075"/>
                  </a:cubicBezTo>
                  <a:cubicBezTo>
                    <a:pt x="1045" y="2075"/>
                    <a:pt x="1045" y="2075"/>
                    <a:pt x="1044" y="2075"/>
                  </a:cubicBezTo>
                  <a:cubicBezTo>
                    <a:pt x="1043" y="2076"/>
                    <a:pt x="1042" y="2076"/>
                    <a:pt x="1041" y="2076"/>
                  </a:cubicBezTo>
                  <a:cubicBezTo>
                    <a:pt x="1039" y="2076"/>
                    <a:pt x="1038" y="2076"/>
                    <a:pt x="1037" y="2077"/>
                  </a:cubicBezTo>
                  <a:cubicBezTo>
                    <a:pt x="1036" y="2077"/>
                    <a:pt x="1035" y="2077"/>
                    <a:pt x="1034" y="2077"/>
                  </a:cubicBezTo>
                  <a:cubicBezTo>
                    <a:pt x="1033" y="2077"/>
                    <a:pt x="1033" y="2077"/>
                    <a:pt x="1033" y="2077"/>
                  </a:cubicBezTo>
                  <a:cubicBezTo>
                    <a:pt x="1031" y="2077"/>
                    <a:pt x="1031" y="2077"/>
                    <a:pt x="1031" y="2077"/>
                  </a:cubicBezTo>
                  <a:cubicBezTo>
                    <a:pt x="1031" y="2077"/>
                    <a:pt x="1031" y="2077"/>
                    <a:pt x="1031" y="2077"/>
                  </a:cubicBezTo>
                  <a:cubicBezTo>
                    <a:pt x="1025" y="2077"/>
                    <a:pt x="1018" y="2077"/>
                    <a:pt x="1011" y="2077"/>
                  </a:cubicBezTo>
                  <a:cubicBezTo>
                    <a:pt x="981" y="2077"/>
                    <a:pt x="630" y="2078"/>
                    <a:pt x="605" y="2078"/>
                  </a:cubicBezTo>
                  <a:cubicBezTo>
                    <a:pt x="604" y="2078"/>
                    <a:pt x="602" y="2078"/>
                    <a:pt x="600" y="2078"/>
                  </a:cubicBezTo>
                  <a:cubicBezTo>
                    <a:pt x="598" y="2077"/>
                    <a:pt x="596" y="2077"/>
                    <a:pt x="594" y="2076"/>
                  </a:cubicBezTo>
                  <a:cubicBezTo>
                    <a:pt x="590" y="2075"/>
                    <a:pt x="588" y="2074"/>
                    <a:pt x="586" y="2072"/>
                  </a:cubicBezTo>
                  <a:cubicBezTo>
                    <a:pt x="584" y="2070"/>
                    <a:pt x="583" y="2068"/>
                    <a:pt x="582" y="2065"/>
                  </a:cubicBezTo>
                  <a:cubicBezTo>
                    <a:pt x="582" y="2063"/>
                    <a:pt x="582" y="2060"/>
                    <a:pt x="584" y="2057"/>
                  </a:cubicBezTo>
                  <a:cubicBezTo>
                    <a:pt x="584" y="2056"/>
                    <a:pt x="584" y="2056"/>
                    <a:pt x="584" y="2056"/>
                  </a:cubicBezTo>
                  <a:cubicBezTo>
                    <a:pt x="584" y="2056"/>
                    <a:pt x="584" y="2056"/>
                    <a:pt x="584" y="2056"/>
                  </a:cubicBezTo>
                  <a:cubicBezTo>
                    <a:pt x="588" y="2048"/>
                    <a:pt x="592" y="2040"/>
                    <a:pt x="596" y="2031"/>
                  </a:cubicBezTo>
                  <a:cubicBezTo>
                    <a:pt x="597" y="2030"/>
                    <a:pt x="598" y="2029"/>
                    <a:pt x="598" y="2027"/>
                  </a:cubicBezTo>
                  <a:cubicBezTo>
                    <a:pt x="601" y="2021"/>
                    <a:pt x="601" y="2021"/>
                    <a:pt x="601" y="2021"/>
                  </a:cubicBezTo>
                  <a:cubicBezTo>
                    <a:pt x="603" y="2018"/>
                    <a:pt x="605" y="2016"/>
                    <a:pt x="607" y="2014"/>
                  </a:cubicBezTo>
                  <a:cubicBezTo>
                    <a:pt x="608" y="2013"/>
                    <a:pt x="609" y="2013"/>
                    <a:pt x="609" y="2012"/>
                  </a:cubicBezTo>
                  <a:cubicBezTo>
                    <a:pt x="610" y="2012"/>
                    <a:pt x="610" y="2012"/>
                    <a:pt x="610" y="2011"/>
                  </a:cubicBezTo>
                  <a:cubicBezTo>
                    <a:pt x="611" y="2011"/>
                    <a:pt x="612" y="2011"/>
                    <a:pt x="612" y="2010"/>
                  </a:cubicBezTo>
                  <a:cubicBezTo>
                    <a:pt x="612" y="2010"/>
                    <a:pt x="612" y="2010"/>
                    <a:pt x="613" y="2010"/>
                  </a:cubicBezTo>
                  <a:cubicBezTo>
                    <a:pt x="613" y="2010"/>
                    <a:pt x="613" y="2010"/>
                    <a:pt x="614" y="2009"/>
                  </a:cubicBezTo>
                  <a:cubicBezTo>
                    <a:pt x="615" y="2009"/>
                    <a:pt x="616" y="2008"/>
                    <a:pt x="617" y="2008"/>
                  </a:cubicBezTo>
                  <a:cubicBezTo>
                    <a:pt x="617" y="2008"/>
                    <a:pt x="618" y="2007"/>
                    <a:pt x="618" y="2007"/>
                  </a:cubicBezTo>
                  <a:cubicBezTo>
                    <a:pt x="619" y="2007"/>
                    <a:pt x="620" y="2007"/>
                    <a:pt x="621" y="2006"/>
                  </a:cubicBezTo>
                  <a:cubicBezTo>
                    <a:pt x="622" y="2006"/>
                    <a:pt x="623" y="2005"/>
                    <a:pt x="625" y="2005"/>
                  </a:cubicBezTo>
                  <a:cubicBezTo>
                    <a:pt x="625" y="2005"/>
                    <a:pt x="626" y="2004"/>
                    <a:pt x="627" y="2004"/>
                  </a:cubicBezTo>
                  <a:cubicBezTo>
                    <a:pt x="627" y="2004"/>
                    <a:pt x="628" y="2004"/>
                    <a:pt x="628" y="2004"/>
                  </a:cubicBezTo>
                  <a:cubicBezTo>
                    <a:pt x="632" y="2003"/>
                    <a:pt x="636" y="2002"/>
                    <a:pt x="640" y="2002"/>
                  </a:cubicBezTo>
                  <a:cubicBezTo>
                    <a:pt x="640" y="2002"/>
                    <a:pt x="1008" y="2001"/>
                    <a:pt x="1021" y="2001"/>
                  </a:cubicBezTo>
                  <a:cubicBezTo>
                    <a:pt x="1026" y="2001"/>
                    <a:pt x="1030" y="2001"/>
                    <a:pt x="1034" y="2001"/>
                  </a:cubicBezTo>
                  <a:cubicBezTo>
                    <a:pt x="1036" y="2001"/>
                    <a:pt x="1038" y="2002"/>
                    <a:pt x="1040" y="2002"/>
                  </a:cubicBezTo>
                  <a:cubicBezTo>
                    <a:pt x="1040" y="2002"/>
                    <a:pt x="1040" y="2002"/>
                    <a:pt x="1041" y="2002"/>
                  </a:cubicBezTo>
                  <a:cubicBezTo>
                    <a:pt x="1042" y="2002"/>
                    <a:pt x="1044" y="2002"/>
                    <a:pt x="1045" y="2003"/>
                  </a:cubicBezTo>
                  <a:cubicBezTo>
                    <a:pt x="1045" y="2003"/>
                    <a:pt x="1046" y="2003"/>
                    <a:pt x="1046" y="2003"/>
                  </a:cubicBezTo>
                  <a:cubicBezTo>
                    <a:pt x="1046" y="2003"/>
                    <a:pt x="1046" y="2003"/>
                    <a:pt x="1046" y="2003"/>
                  </a:cubicBezTo>
                  <a:cubicBezTo>
                    <a:pt x="1048" y="2003"/>
                    <a:pt x="1049" y="2004"/>
                    <a:pt x="1050" y="2004"/>
                  </a:cubicBezTo>
                  <a:cubicBezTo>
                    <a:pt x="1050" y="2004"/>
                    <a:pt x="1051" y="2005"/>
                    <a:pt x="1051" y="2005"/>
                  </a:cubicBezTo>
                  <a:cubicBezTo>
                    <a:pt x="1052" y="2005"/>
                    <a:pt x="1053" y="2006"/>
                    <a:pt x="1054" y="2006"/>
                  </a:cubicBezTo>
                  <a:cubicBezTo>
                    <a:pt x="1055" y="2006"/>
                    <a:pt x="1055" y="2007"/>
                    <a:pt x="1055" y="2007"/>
                  </a:cubicBezTo>
                  <a:cubicBezTo>
                    <a:pt x="1055" y="2007"/>
                    <a:pt x="1055" y="2007"/>
                    <a:pt x="1056" y="2007"/>
                  </a:cubicBezTo>
                  <a:cubicBezTo>
                    <a:pt x="1056" y="2008"/>
                    <a:pt x="1057" y="2008"/>
                    <a:pt x="1058" y="2009"/>
                  </a:cubicBezTo>
                  <a:cubicBezTo>
                    <a:pt x="1059" y="2010"/>
                    <a:pt x="1061" y="2011"/>
                    <a:pt x="1061" y="2013"/>
                  </a:cubicBezTo>
                  <a:cubicBezTo>
                    <a:pt x="1063" y="2015"/>
                    <a:pt x="1064" y="2017"/>
                    <a:pt x="1064" y="2020"/>
                  </a:cubicBezTo>
                  <a:cubicBezTo>
                    <a:pt x="1064" y="2022"/>
                    <a:pt x="1064" y="2022"/>
                    <a:pt x="1064" y="2022"/>
                  </a:cubicBezTo>
                  <a:cubicBezTo>
                    <a:pt x="1064" y="2022"/>
                    <a:pt x="1064" y="2022"/>
                    <a:pt x="1064" y="2022"/>
                  </a:cubicBezTo>
                  <a:cubicBezTo>
                    <a:pt x="1064" y="2031"/>
                    <a:pt x="1064" y="2040"/>
                    <a:pt x="1064" y="2049"/>
                  </a:cubicBezTo>
                  <a:cubicBezTo>
                    <a:pt x="1064" y="2051"/>
                    <a:pt x="1064" y="2054"/>
                    <a:pt x="1064" y="2056"/>
                  </a:cubicBezTo>
                  <a:close/>
                  <a:moveTo>
                    <a:pt x="1114" y="1878"/>
                  </a:moveTo>
                  <a:cubicBezTo>
                    <a:pt x="1114" y="1878"/>
                    <a:pt x="1114" y="1877"/>
                    <a:pt x="1113" y="1877"/>
                  </a:cubicBezTo>
                  <a:cubicBezTo>
                    <a:pt x="1113" y="1877"/>
                    <a:pt x="1113" y="1877"/>
                    <a:pt x="1113" y="1877"/>
                  </a:cubicBezTo>
                  <a:cubicBezTo>
                    <a:pt x="1112" y="1875"/>
                    <a:pt x="1111" y="1873"/>
                    <a:pt x="1111" y="1871"/>
                  </a:cubicBezTo>
                  <a:cubicBezTo>
                    <a:pt x="1111" y="1870"/>
                    <a:pt x="1111" y="1870"/>
                    <a:pt x="1111" y="1870"/>
                  </a:cubicBezTo>
                  <a:cubicBezTo>
                    <a:pt x="1110" y="1868"/>
                    <a:pt x="1110" y="1867"/>
                    <a:pt x="1110" y="1866"/>
                  </a:cubicBezTo>
                  <a:cubicBezTo>
                    <a:pt x="1110" y="1866"/>
                    <a:pt x="1110" y="1866"/>
                    <a:pt x="1110" y="1866"/>
                  </a:cubicBezTo>
                  <a:cubicBezTo>
                    <a:pt x="1110" y="1861"/>
                    <a:pt x="1109" y="1855"/>
                    <a:pt x="1109" y="1849"/>
                  </a:cubicBezTo>
                  <a:cubicBezTo>
                    <a:pt x="1109" y="1848"/>
                    <a:pt x="1109" y="1848"/>
                    <a:pt x="1109" y="1848"/>
                  </a:cubicBezTo>
                  <a:cubicBezTo>
                    <a:pt x="1109" y="1846"/>
                    <a:pt x="1109" y="1844"/>
                    <a:pt x="1110" y="1843"/>
                  </a:cubicBezTo>
                  <a:cubicBezTo>
                    <a:pt x="1112" y="1841"/>
                    <a:pt x="1113" y="1840"/>
                    <a:pt x="1115" y="1839"/>
                  </a:cubicBezTo>
                  <a:cubicBezTo>
                    <a:pt x="1118" y="1838"/>
                    <a:pt x="1120" y="1837"/>
                    <a:pt x="1123" y="1836"/>
                  </a:cubicBezTo>
                  <a:cubicBezTo>
                    <a:pt x="1123" y="1836"/>
                    <a:pt x="1123" y="1836"/>
                    <a:pt x="1123" y="1836"/>
                  </a:cubicBezTo>
                  <a:cubicBezTo>
                    <a:pt x="1123" y="1836"/>
                    <a:pt x="1123" y="1836"/>
                    <a:pt x="1123" y="1836"/>
                  </a:cubicBezTo>
                  <a:cubicBezTo>
                    <a:pt x="1124" y="1836"/>
                    <a:pt x="1125" y="1836"/>
                    <a:pt x="1126" y="1836"/>
                  </a:cubicBezTo>
                  <a:cubicBezTo>
                    <a:pt x="1127" y="1836"/>
                    <a:pt x="1127" y="1836"/>
                    <a:pt x="1128" y="1836"/>
                  </a:cubicBezTo>
                  <a:cubicBezTo>
                    <a:pt x="1133" y="1835"/>
                    <a:pt x="1138" y="1835"/>
                    <a:pt x="1143" y="1835"/>
                  </a:cubicBezTo>
                  <a:cubicBezTo>
                    <a:pt x="1176" y="1835"/>
                    <a:pt x="1176" y="1835"/>
                    <a:pt x="1176" y="1835"/>
                  </a:cubicBezTo>
                  <a:cubicBezTo>
                    <a:pt x="1178" y="1835"/>
                    <a:pt x="1180" y="1835"/>
                    <a:pt x="1182" y="1836"/>
                  </a:cubicBezTo>
                  <a:cubicBezTo>
                    <a:pt x="1191" y="1837"/>
                    <a:pt x="1201" y="1839"/>
                    <a:pt x="1203" y="1848"/>
                  </a:cubicBezTo>
                  <a:cubicBezTo>
                    <a:pt x="1205" y="1855"/>
                    <a:pt x="1206" y="1863"/>
                    <a:pt x="1207" y="1870"/>
                  </a:cubicBezTo>
                  <a:cubicBezTo>
                    <a:pt x="1207" y="1871"/>
                    <a:pt x="1207" y="1871"/>
                    <a:pt x="1207" y="1871"/>
                  </a:cubicBezTo>
                  <a:cubicBezTo>
                    <a:pt x="1208" y="1873"/>
                    <a:pt x="1207" y="1874"/>
                    <a:pt x="1207" y="1876"/>
                  </a:cubicBezTo>
                  <a:cubicBezTo>
                    <a:pt x="1207" y="1876"/>
                    <a:pt x="1207" y="1876"/>
                    <a:pt x="1206" y="1876"/>
                  </a:cubicBezTo>
                  <a:cubicBezTo>
                    <a:pt x="1206" y="1876"/>
                    <a:pt x="1206" y="1876"/>
                    <a:pt x="1206" y="1876"/>
                  </a:cubicBezTo>
                  <a:cubicBezTo>
                    <a:pt x="1206" y="1877"/>
                    <a:pt x="1206" y="1877"/>
                    <a:pt x="1206" y="1877"/>
                  </a:cubicBezTo>
                  <a:cubicBezTo>
                    <a:pt x="1204" y="1880"/>
                    <a:pt x="1200" y="1882"/>
                    <a:pt x="1195" y="1883"/>
                  </a:cubicBezTo>
                  <a:cubicBezTo>
                    <a:pt x="1195" y="1883"/>
                    <a:pt x="1195" y="1884"/>
                    <a:pt x="1194" y="1884"/>
                  </a:cubicBezTo>
                  <a:cubicBezTo>
                    <a:pt x="1194" y="1884"/>
                    <a:pt x="1193" y="1884"/>
                    <a:pt x="1193" y="1884"/>
                  </a:cubicBezTo>
                  <a:cubicBezTo>
                    <a:pt x="1192" y="1884"/>
                    <a:pt x="1192" y="1884"/>
                    <a:pt x="1192" y="1884"/>
                  </a:cubicBezTo>
                  <a:cubicBezTo>
                    <a:pt x="1191" y="1884"/>
                    <a:pt x="1190" y="1884"/>
                    <a:pt x="1189" y="1885"/>
                  </a:cubicBezTo>
                  <a:cubicBezTo>
                    <a:pt x="1178" y="1886"/>
                    <a:pt x="1164" y="1885"/>
                    <a:pt x="1158" y="1885"/>
                  </a:cubicBezTo>
                  <a:cubicBezTo>
                    <a:pt x="1137" y="1885"/>
                    <a:pt x="1137" y="1885"/>
                    <a:pt x="1137" y="1885"/>
                  </a:cubicBezTo>
                  <a:cubicBezTo>
                    <a:pt x="1135" y="1885"/>
                    <a:pt x="1134" y="1885"/>
                    <a:pt x="1132" y="1885"/>
                  </a:cubicBezTo>
                  <a:cubicBezTo>
                    <a:pt x="1131" y="1884"/>
                    <a:pt x="1130" y="1884"/>
                    <a:pt x="1128" y="1884"/>
                  </a:cubicBezTo>
                  <a:cubicBezTo>
                    <a:pt x="1128" y="1884"/>
                    <a:pt x="1128" y="1884"/>
                    <a:pt x="1127" y="1884"/>
                  </a:cubicBezTo>
                  <a:cubicBezTo>
                    <a:pt x="1127" y="1884"/>
                    <a:pt x="1127" y="1884"/>
                    <a:pt x="1127" y="1884"/>
                  </a:cubicBezTo>
                  <a:cubicBezTo>
                    <a:pt x="1126" y="1883"/>
                    <a:pt x="1125" y="1883"/>
                    <a:pt x="1123" y="1883"/>
                  </a:cubicBezTo>
                  <a:cubicBezTo>
                    <a:pt x="1123" y="1883"/>
                    <a:pt x="1122" y="1882"/>
                    <a:pt x="1122" y="1882"/>
                  </a:cubicBezTo>
                  <a:cubicBezTo>
                    <a:pt x="1121" y="1882"/>
                    <a:pt x="1120" y="1881"/>
                    <a:pt x="1119" y="1881"/>
                  </a:cubicBezTo>
                  <a:cubicBezTo>
                    <a:pt x="1117" y="1880"/>
                    <a:pt x="1116" y="1879"/>
                    <a:pt x="1115" y="1878"/>
                  </a:cubicBezTo>
                  <a:cubicBezTo>
                    <a:pt x="1115" y="1878"/>
                    <a:pt x="1114" y="1878"/>
                    <a:pt x="1114" y="1878"/>
                  </a:cubicBezTo>
                  <a:close/>
                  <a:moveTo>
                    <a:pt x="1120" y="1961"/>
                  </a:moveTo>
                  <a:cubicBezTo>
                    <a:pt x="1118" y="1959"/>
                    <a:pt x="1117" y="1957"/>
                    <a:pt x="1117" y="1955"/>
                  </a:cubicBezTo>
                  <a:cubicBezTo>
                    <a:pt x="1117" y="1952"/>
                    <a:pt x="1117" y="1952"/>
                    <a:pt x="1117" y="1952"/>
                  </a:cubicBezTo>
                  <a:cubicBezTo>
                    <a:pt x="1117" y="1952"/>
                    <a:pt x="1117" y="1952"/>
                    <a:pt x="1117" y="1952"/>
                  </a:cubicBezTo>
                  <a:cubicBezTo>
                    <a:pt x="1116" y="1943"/>
                    <a:pt x="1116" y="1935"/>
                    <a:pt x="1115" y="1926"/>
                  </a:cubicBezTo>
                  <a:cubicBezTo>
                    <a:pt x="1115" y="1926"/>
                    <a:pt x="1115" y="1926"/>
                    <a:pt x="1115" y="1926"/>
                  </a:cubicBezTo>
                  <a:cubicBezTo>
                    <a:pt x="1115" y="1926"/>
                    <a:pt x="1115" y="1926"/>
                    <a:pt x="1115" y="1926"/>
                  </a:cubicBezTo>
                  <a:cubicBezTo>
                    <a:pt x="1115" y="1925"/>
                    <a:pt x="1115" y="1925"/>
                    <a:pt x="1115" y="1924"/>
                  </a:cubicBezTo>
                  <a:cubicBezTo>
                    <a:pt x="1117" y="1906"/>
                    <a:pt x="1155" y="1911"/>
                    <a:pt x="1167" y="1911"/>
                  </a:cubicBezTo>
                  <a:cubicBezTo>
                    <a:pt x="1181" y="1911"/>
                    <a:pt x="1208" y="1907"/>
                    <a:pt x="1216" y="1921"/>
                  </a:cubicBezTo>
                  <a:cubicBezTo>
                    <a:pt x="1217" y="1923"/>
                    <a:pt x="1218" y="1924"/>
                    <a:pt x="1218" y="1925"/>
                  </a:cubicBezTo>
                  <a:cubicBezTo>
                    <a:pt x="1219" y="1927"/>
                    <a:pt x="1219" y="1927"/>
                    <a:pt x="1219" y="1927"/>
                  </a:cubicBezTo>
                  <a:cubicBezTo>
                    <a:pt x="1219" y="1927"/>
                    <a:pt x="1219" y="1927"/>
                    <a:pt x="1219" y="1927"/>
                  </a:cubicBezTo>
                  <a:cubicBezTo>
                    <a:pt x="1219" y="1931"/>
                    <a:pt x="1220" y="1936"/>
                    <a:pt x="1221" y="1940"/>
                  </a:cubicBezTo>
                  <a:cubicBezTo>
                    <a:pt x="1224" y="1955"/>
                    <a:pt x="1224" y="1955"/>
                    <a:pt x="1224" y="1955"/>
                  </a:cubicBezTo>
                  <a:cubicBezTo>
                    <a:pt x="1225" y="1957"/>
                    <a:pt x="1224" y="1959"/>
                    <a:pt x="1223" y="1961"/>
                  </a:cubicBezTo>
                  <a:cubicBezTo>
                    <a:pt x="1223" y="1962"/>
                    <a:pt x="1222" y="1963"/>
                    <a:pt x="1220" y="1964"/>
                  </a:cubicBezTo>
                  <a:cubicBezTo>
                    <a:pt x="1220" y="1965"/>
                    <a:pt x="1219" y="1965"/>
                    <a:pt x="1219" y="1966"/>
                  </a:cubicBezTo>
                  <a:cubicBezTo>
                    <a:pt x="1219" y="1966"/>
                    <a:pt x="1218" y="1966"/>
                    <a:pt x="1218" y="1966"/>
                  </a:cubicBezTo>
                  <a:cubicBezTo>
                    <a:pt x="1218" y="1966"/>
                    <a:pt x="1218" y="1966"/>
                    <a:pt x="1218" y="1967"/>
                  </a:cubicBezTo>
                  <a:cubicBezTo>
                    <a:pt x="1217" y="1967"/>
                    <a:pt x="1216" y="1967"/>
                    <a:pt x="1215" y="1968"/>
                  </a:cubicBezTo>
                  <a:cubicBezTo>
                    <a:pt x="1215" y="1968"/>
                    <a:pt x="1214" y="1968"/>
                    <a:pt x="1213" y="1969"/>
                  </a:cubicBezTo>
                  <a:cubicBezTo>
                    <a:pt x="1213" y="1969"/>
                    <a:pt x="1212" y="1969"/>
                    <a:pt x="1212" y="1969"/>
                  </a:cubicBezTo>
                  <a:cubicBezTo>
                    <a:pt x="1211" y="1969"/>
                    <a:pt x="1211" y="1970"/>
                    <a:pt x="1210" y="1970"/>
                  </a:cubicBezTo>
                  <a:cubicBezTo>
                    <a:pt x="1209" y="1970"/>
                    <a:pt x="1209" y="1970"/>
                    <a:pt x="1208" y="1970"/>
                  </a:cubicBezTo>
                  <a:cubicBezTo>
                    <a:pt x="1208" y="1970"/>
                    <a:pt x="1207" y="1970"/>
                    <a:pt x="1207" y="1970"/>
                  </a:cubicBezTo>
                  <a:cubicBezTo>
                    <a:pt x="1206" y="1971"/>
                    <a:pt x="1205" y="1971"/>
                    <a:pt x="1204" y="1971"/>
                  </a:cubicBezTo>
                  <a:cubicBezTo>
                    <a:pt x="1202" y="1971"/>
                    <a:pt x="1201" y="1971"/>
                    <a:pt x="1199" y="1971"/>
                  </a:cubicBezTo>
                  <a:cubicBezTo>
                    <a:pt x="1199" y="1971"/>
                    <a:pt x="1199" y="1971"/>
                    <a:pt x="1199" y="1971"/>
                  </a:cubicBezTo>
                  <a:cubicBezTo>
                    <a:pt x="1199" y="1971"/>
                    <a:pt x="1199" y="1971"/>
                    <a:pt x="1199" y="1971"/>
                  </a:cubicBezTo>
                  <a:cubicBezTo>
                    <a:pt x="1181" y="1971"/>
                    <a:pt x="1164" y="1971"/>
                    <a:pt x="1147" y="1971"/>
                  </a:cubicBezTo>
                  <a:cubicBezTo>
                    <a:pt x="1145" y="1971"/>
                    <a:pt x="1143" y="1971"/>
                    <a:pt x="1141" y="1971"/>
                  </a:cubicBezTo>
                  <a:cubicBezTo>
                    <a:pt x="1141" y="1971"/>
                    <a:pt x="1140" y="1971"/>
                    <a:pt x="1140" y="1971"/>
                  </a:cubicBezTo>
                  <a:cubicBezTo>
                    <a:pt x="1139" y="1971"/>
                    <a:pt x="1137" y="1970"/>
                    <a:pt x="1136" y="1970"/>
                  </a:cubicBezTo>
                  <a:cubicBezTo>
                    <a:pt x="1136" y="1970"/>
                    <a:pt x="1136" y="1970"/>
                    <a:pt x="1136" y="1970"/>
                  </a:cubicBezTo>
                  <a:cubicBezTo>
                    <a:pt x="1135" y="1970"/>
                    <a:pt x="1135" y="1970"/>
                    <a:pt x="1135" y="1970"/>
                  </a:cubicBezTo>
                  <a:cubicBezTo>
                    <a:pt x="1134" y="1969"/>
                    <a:pt x="1132" y="1969"/>
                    <a:pt x="1131" y="1969"/>
                  </a:cubicBezTo>
                  <a:cubicBezTo>
                    <a:pt x="1130" y="1968"/>
                    <a:pt x="1130" y="1968"/>
                    <a:pt x="1129" y="1968"/>
                  </a:cubicBezTo>
                  <a:cubicBezTo>
                    <a:pt x="1128" y="1967"/>
                    <a:pt x="1128" y="1967"/>
                    <a:pt x="1127" y="1967"/>
                  </a:cubicBezTo>
                  <a:cubicBezTo>
                    <a:pt x="1127" y="1967"/>
                    <a:pt x="1126" y="1967"/>
                    <a:pt x="1126" y="1966"/>
                  </a:cubicBezTo>
                  <a:cubicBezTo>
                    <a:pt x="1124" y="1965"/>
                    <a:pt x="1121" y="1963"/>
                    <a:pt x="1120" y="1961"/>
                  </a:cubicBezTo>
                  <a:close/>
                  <a:moveTo>
                    <a:pt x="1244" y="2063"/>
                  </a:moveTo>
                  <a:cubicBezTo>
                    <a:pt x="1243" y="2066"/>
                    <a:pt x="1241" y="2068"/>
                    <a:pt x="1238" y="2070"/>
                  </a:cubicBezTo>
                  <a:cubicBezTo>
                    <a:pt x="1236" y="2072"/>
                    <a:pt x="1233" y="2074"/>
                    <a:pt x="1229" y="2075"/>
                  </a:cubicBezTo>
                  <a:cubicBezTo>
                    <a:pt x="1225" y="2076"/>
                    <a:pt x="1221" y="2076"/>
                    <a:pt x="1217" y="2076"/>
                  </a:cubicBezTo>
                  <a:cubicBezTo>
                    <a:pt x="1205" y="2076"/>
                    <a:pt x="1205" y="2076"/>
                    <a:pt x="1205" y="2076"/>
                  </a:cubicBezTo>
                  <a:cubicBezTo>
                    <a:pt x="1205" y="2076"/>
                    <a:pt x="1205" y="2076"/>
                    <a:pt x="1205" y="2076"/>
                  </a:cubicBezTo>
                  <a:cubicBezTo>
                    <a:pt x="1189" y="2076"/>
                    <a:pt x="1174" y="2076"/>
                    <a:pt x="1158" y="2077"/>
                  </a:cubicBezTo>
                  <a:cubicBezTo>
                    <a:pt x="1156" y="2077"/>
                    <a:pt x="1154" y="2076"/>
                    <a:pt x="1152" y="2076"/>
                  </a:cubicBezTo>
                  <a:cubicBezTo>
                    <a:pt x="1152" y="2076"/>
                    <a:pt x="1151" y="2076"/>
                    <a:pt x="1151" y="2076"/>
                  </a:cubicBezTo>
                  <a:cubicBezTo>
                    <a:pt x="1149" y="2076"/>
                    <a:pt x="1148" y="2075"/>
                    <a:pt x="1146" y="2075"/>
                  </a:cubicBezTo>
                  <a:cubicBezTo>
                    <a:pt x="1146" y="2075"/>
                    <a:pt x="1146" y="2075"/>
                    <a:pt x="1146" y="2075"/>
                  </a:cubicBezTo>
                  <a:cubicBezTo>
                    <a:pt x="1145" y="2075"/>
                    <a:pt x="1145" y="2075"/>
                    <a:pt x="1145" y="2075"/>
                  </a:cubicBezTo>
                  <a:cubicBezTo>
                    <a:pt x="1138" y="2073"/>
                    <a:pt x="1132" y="2069"/>
                    <a:pt x="1128" y="2064"/>
                  </a:cubicBezTo>
                  <a:cubicBezTo>
                    <a:pt x="1128" y="2064"/>
                    <a:pt x="1128" y="2064"/>
                    <a:pt x="1128" y="2064"/>
                  </a:cubicBezTo>
                  <a:cubicBezTo>
                    <a:pt x="1128" y="2064"/>
                    <a:pt x="1128" y="2064"/>
                    <a:pt x="1128" y="2064"/>
                  </a:cubicBezTo>
                  <a:cubicBezTo>
                    <a:pt x="1127" y="2063"/>
                    <a:pt x="1126" y="2062"/>
                    <a:pt x="1126" y="2060"/>
                  </a:cubicBezTo>
                  <a:cubicBezTo>
                    <a:pt x="1126" y="2060"/>
                    <a:pt x="1126" y="2059"/>
                    <a:pt x="1125" y="2059"/>
                  </a:cubicBezTo>
                  <a:cubicBezTo>
                    <a:pt x="1125" y="2058"/>
                    <a:pt x="1125" y="2057"/>
                    <a:pt x="1125" y="2057"/>
                  </a:cubicBezTo>
                  <a:cubicBezTo>
                    <a:pt x="1125" y="2056"/>
                    <a:pt x="1125" y="2056"/>
                    <a:pt x="1125" y="2056"/>
                  </a:cubicBezTo>
                  <a:cubicBezTo>
                    <a:pt x="1125" y="2055"/>
                    <a:pt x="1125" y="2055"/>
                    <a:pt x="1125" y="2055"/>
                  </a:cubicBezTo>
                  <a:cubicBezTo>
                    <a:pt x="1125" y="2055"/>
                    <a:pt x="1125" y="2055"/>
                    <a:pt x="1125" y="2055"/>
                  </a:cubicBezTo>
                  <a:cubicBezTo>
                    <a:pt x="1124" y="2046"/>
                    <a:pt x="1123" y="2037"/>
                    <a:pt x="1123" y="2029"/>
                  </a:cubicBezTo>
                  <a:cubicBezTo>
                    <a:pt x="1123" y="2027"/>
                    <a:pt x="1122" y="2026"/>
                    <a:pt x="1122" y="2024"/>
                  </a:cubicBezTo>
                  <a:cubicBezTo>
                    <a:pt x="1122" y="2020"/>
                    <a:pt x="1122" y="2020"/>
                    <a:pt x="1122" y="2020"/>
                  </a:cubicBezTo>
                  <a:cubicBezTo>
                    <a:pt x="1122" y="2019"/>
                    <a:pt x="1122" y="2019"/>
                    <a:pt x="1122" y="2019"/>
                  </a:cubicBezTo>
                  <a:cubicBezTo>
                    <a:pt x="1122" y="2018"/>
                    <a:pt x="1122" y="2017"/>
                    <a:pt x="1122" y="2016"/>
                  </a:cubicBezTo>
                  <a:cubicBezTo>
                    <a:pt x="1122" y="2016"/>
                    <a:pt x="1123" y="2016"/>
                    <a:pt x="1123" y="2015"/>
                  </a:cubicBezTo>
                  <a:cubicBezTo>
                    <a:pt x="1123" y="2014"/>
                    <a:pt x="1123" y="2014"/>
                    <a:pt x="1123" y="2013"/>
                  </a:cubicBezTo>
                  <a:cubicBezTo>
                    <a:pt x="1124" y="2013"/>
                    <a:pt x="1124" y="2013"/>
                    <a:pt x="1124" y="2012"/>
                  </a:cubicBezTo>
                  <a:cubicBezTo>
                    <a:pt x="1124" y="2012"/>
                    <a:pt x="1124" y="2012"/>
                    <a:pt x="1124" y="2012"/>
                  </a:cubicBezTo>
                  <a:cubicBezTo>
                    <a:pt x="1125" y="2011"/>
                    <a:pt x="1125" y="2010"/>
                    <a:pt x="1126" y="2010"/>
                  </a:cubicBezTo>
                  <a:cubicBezTo>
                    <a:pt x="1126" y="2009"/>
                    <a:pt x="1127" y="2009"/>
                    <a:pt x="1127" y="2009"/>
                  </a:cubicBezTo>
                  <a:cubicBezTo>
                    <a:pt x="1128" y="2008"/>
                    <a:pt x="1128" y="2008"/>
                    <a:pt x="1129" y="2007"/>
                  </a:cubicBezTo>
                  <a:cubicBezTo>
                    <a:pt x="1129" y="2007"/>
                    <a:pt x="1129" y="2007"/>
                    <a:pt x="1130" y="2006"/>
                  </a:cubicBezTo>
                  <a:cubicBezTo>
                    <a:pt x="1130" y="2006"/>
                    <a:pt x="1130" y="2006"/>
                    <a:pt x="1130" y="2006"/>
                  </a:cubicBezTo>
                  <a:cubicBezTo>
                    <a:pt x="1131" y="2006"/>
                    <a:pt x="1132" y="2005"/>
                    <a:pt x="1133" y="2004"/>
                  </a:cubicBezTo>
                  <a:cubicBezTo>
                    <a:pt x="1134" y="2004"/>
                    <a:pt x="1134" y="2004"/>
                    <a:pt x="1134" y="2004"/>
                  </a:cubicBezTo>
                  <a:cubicBezTo>
                    <a:pt x="1134" y="2004"/>
                    <a:pt x="1135" y="2004"/>
                    <a:pt x="1135" y="2004"/>
                  </a:cubicBezTo>
                  <a:cubicBezTo>
                    <a:pt x="1135" y="2004"/>
                    <a:pt x="1135" y="2004"/>
                    <a:pt x="1136" y="2004"/>
                  </a:cubicBezTo>
                  <a:cubicBezTo>
                    <a:pt x="1137" y="2003"/>
                    <a:pt x="1138" y="2003"/>
                    <a:pt x="1139" y="2003"/>
                  </a:cubicBezTo>
                  <a:cubicBezTo>
                    <a:pt x="1139" y="2002"/>
                    <a:pt x="1140" y="2002"/>
                    <a:pt x="1140" y="2002"/>
                  </a:cubicBezTo>
                  <a:cubicBezTo>
                    <a:pt x="1141" y="2002"/>
                    <a:pt x="1141" y="2002"/>
                    <a:pt x="1142" y="2002"/>
                  </a:cubicBezTo>
                  <a:cubicBezTo>
                    <a:pt x="1143" y="2002"/>
                    <a:pt x="1145" y="2001"/>
                    <a:pt x="1147" y="2001"/>
                  </a:cubicBezTo>
                  <a:cubicBezTo>
                    <a:pt x="1147" y="2001"/>
                    <a:pt x="1148" y="2001"/>
                    <a:pt x="1148" y="2001"/>
                  </a:cubicBezTo>
                  <a:cubicBezTo>
                    <a:pt x="1149" y="2001"/>
                    <a:pt x="1149" y="2001"/>
                    <a:pt x="1150" y="2001"/>
                  </a:cubicBezTo>
                  <a:cubicBezTo>
                    <a:pt x="1153" y="2001"/>
                    <a:pt x="1153" y="2001"/>
                    <a:pt x="1153" y="2001"/>
                  </a:cubicBezTo>
                  <a:cubicBezTo>
                    <a:pt x="1155" y="2001"/>
                    <a:pt x="1158" y="2001"/>
                    <a:pt x="1160" y="2001"/>
                  </a:cubicBezTo>
                  <a:cubicBezTo>
                    <a:pt x="1163" y="2001"/>
                    <a:pt x="1165" y="2001"/>
                    <a:pt x="1168" y="2001"/>
                  </a:cubicBezTo>
                  <a:cubicBezTo>
                    <a:pt x="1191" y="2001"/>
                    <a:pt x="1191" y="2001"/>
                    <a:pt x="1191" y="2001"/>
                  </a:cubicBezTo>
                  <a:cubicBezTo>
                    <a:pt x="1197" y="2001"/>
                    <a:pt x="1203" y="2001"/>
                    <a:pt x="1209" y="2001"/>
                  </a:cubicBezTo>
                  <a:cubicBezTo>
                    <a:pt x="1210" y="2001"/>
                    <a:pt x="1211" y="2001"/>
                    <a:pt x="1212" y="2002"/>
                  </a:cubicBezTo>
                  <a:cubicBezTo>
                    <a:pt x="1212" y="2002"/>
                    <a:pt x="1213" y="2002"/>
                    <a:pt x="1214" y="2002"/>
                  </a:cubicBezTo>
                  <a:cubicBezTo>
                    <a:pt x="1214" y="2002"/>
                    <a:pt x="1214" y="2002"/>
                    <a:pt x="1215" y="2002"/>
                  </a:cubicBezTo>
                  <a:cubicBezTo>
                    <a:pt x="1215" y="2002"/>
                    <a:pt x="1216" y="2002"/>
                    <a:pt x="1216" y="2002"/>
                  </a:cubicBezTo>
                  <a:cubicBezTo>
                    <a:pt x="1216" y="2002"/>
                    <a:pt x="1216" y="2003"/>
                    <a:pt x="1217" y="2003"/>
                  </a:cubicBezTo>
                  <a:cubicBezTo>
                    <a:pt x="1218" y="2003"/>
                    <a:pt x="1219" y="2003"/>
                    <a:pt x="1220" y="2004"/>
                  </a:cubicBezTo>
                  <a:cubicBezTo>
                    <a:pt x="1221" y="2004"/>
                    <a:pt x="1221" y="2004"/>
                    <a:pt x="1222" y="2004"/>
                  </a:cubicBezTo>
                  <a:cubicBezTo>
                    <a:pt x="1222" y="2005"/>
                    <a:pt x="1223" y="2005"/>
                    <a:pt x="1223" y="2005"/>
                  </a:cubicBezTo>
                  <a:cubicBezTo>
                    <a:pt x="1224" y="2005"/>
                    <a:pt x="1225" y="2006"/>
                    <a:pt x="1226" y="2006"/>
                  </a:cubicBezTo>
                  <a:cubicBezTo>
                    <a:pt x="1229" y="2008"/>
                    <a:pt x="1231" y="2010"/>
                    <a:pt x="1233" y="2012"/>
                  </a:cubicBezTo>
                  <a:cubicBezTo>
                    <a:pt x="1235" y="2014"/>
                    <a:pt x="1237" y="2017"/>
                    <a:pt x="1237" y="2019"/>
                  </a:cubicBezTo>
                  <a:cubicBezTo>
                    <a:pt x="1240" y="2034"/>
                    <a:pt x="1240" y="2034"/>
                    <a:pt x="1240" y="2034"/>
                  </a:cubicBezTo>
                  <a:cubicBezTo>
                    <a:pt x="1241" y="2040"/>
                    <a:pt x="1243" y="2046"/>
                    <a:pt x="1244" y="2052"/>
                  </a:cubicBezTo>
                  <a:cubicBezTo>
                    <a:pt x="1244" y="2052"/>
                    <a:pt x="1244" y="2052"/>
                    <a:pt x="1244" y="2052"/>
                  </a:cubicBezTo>
                  <a:cubicBezTo>
                    <a:pt x="1244" y="2055"/>
                    <a:pt x="1244" y="2055"/>
                    <a:pt x="1244" y="2055"/>
                  </a:cubicBezTo>
                  <a:cubicBezTo>
                    <a:pt x="1245" y="2058"/>
                    <a:pt x="1245" y="2061"/>
                    <a:pt x="1244" y="2063"/>
                  </a:cubicBezTo>
                  <a:close/>
                  <a:moveTo>
                    <a:pt x="1349" y="1880"/>
                  </a:moveTo>
                  <a:cubicBezTo>
                    <a:pt x="1346" y="1879"/>
                    <a:pt x="1344" y="1878"/>
                    <a:pt x="1342" y="1876"/>
                  </a:cubicBezTo>
                  <a:cubicBezTo>
                    <a:pt x="1340" y="1875"/>
                    <a:pt x="1338" y="1873"/>
                    <a:pt x="1338" y="1871"/>
                  </a:cubicBezTo>
                  <a:cubicBezTo>
                    <a:pt x="1337" y="1868"/>
                    <a:pt x="1337" y="1868"/>
                    <a:pt x="1337" y="1868"/>
                  </a:cubicBezTo>
                  <a:cubicBezTo>
                    <a:pt x="1335" y="1863"/>
                    <a:pt x="1333" y="1859"/>
                    <a:pt x="1332" y="1854"/>
                  </a:cubicBezTo>
                  <a:cubicBezTo>
                    <a:pt x="1331" y="1852"/>
                    <a:pt x="1329" y="1848"/>
                    <a:pt x="1329" y="1845"/>
                  </a:cubicBezTo>
                  <a:cubicBezTo>
                    <a:pt x="1329" y="1845"/>
                    <a:pt x="1329" y="1845"/>
                    <a:pt x="1329" y="1844"/>
                  </a:cubicBezTo>
                  <a:cubicBezTo>
                    <a:pt x="1329" y="1844"/>
                    <a:pt x="1329" y="1844"/>
                    <a:pt x="1329" y="1844"/>
                  </a:cubicBezTo>
                  <a:cubicBezTo>
                    <a:pt x="1329" y="1844"/>
                    <a:pt x="1329" y="1843"/>
                    <a:pt x="1329" y="1843"/>
                  </a:cubicBezTo>
                  <a:cubicBezTo>
                    <a:pt x="1329" y="1843"/>
                    <a:pt x="1329" y="1843"/>
                    <a:pt x="1329" y="1842"/>
                  </a:cubicBezTo>
                  <a:cubicBezTo>
                    <a:pt x="1329" y="1842"/>
                    <a:pt x="1329" y="1842"/>
                    <a:pt x="1329" y="1842"/>
                  </a:cubicBezTo>
                  <a:cubicBezTo>
                    <a:pt x="1333" y="1834"/>
                    <a:pt x="1348" y="1835"/>
                    <a:pt x="1355" y="1835"/>
                  </a:cubicBezTo>
                  <a:cubicBezTo>
                    <a:pt x="1392" y="1835"/>
                    <a:pt x="1392" y="1835"/>
                    <a:pt x="1392" y="1835"/>
                  </a:cubicBezTo>
                  <a:cubicBezTo>
                    <a:pt x="1396" y="1835"/>
                    <a:pt x="1399" y="1835"/>
                    <a:pt x="1402" y="1836"/>
                  </a:cubicBezTo>
                  <a:cubicBezTo>
                    <a:pt x="1403" y="1836"/>
                    <a:pt x="1404" y="1836"/>
                    <a:pt x="1405" y="1836"/>
                  </a:cubicBezTo>
                  <a:cubicBezTo>
                    <a:pt x="1405" y="1836"/>
                    <a:pt x="1405" y="1837"/>
                    <a:pt x="1406" y="1837"/>
                  </a:cubicBezTo>
                  <a:cubicBezTo>
                    <a:pt x="1406" y="1837"/>
                    <a:pt x="1407" y="1837"/>
                    <a:pt x="1408" y="1837"/>
                  </a:cubicBezTo>
                  <a:cubicBezTo>
                    <a:pt x="1409" y="1837"/>
                    <a:pt x="1410" y="1838"/>
                    <a:pt x="1411" y="1838"/>
                  </a:cubicBezTo>
                  <a:cubicBezTo>
                    <a:pt x="1411" y="1838"/>
                    <a:pt x="1411" y="1838"/>
                    <a:pt x="1411" y="1838"/>
                  </a:cubicBezTo>
                  <a:cubicBezTo>
                    <a:pt x="1411" y="1838"/>
                    <a:pt x="1411" y="1838"/>
                    <a:pt x="1411" y="1838"/>
                  </a:cubicBezTo>
                  <a:cubicBezTo>
                    <a:pt x="1412" y="1839"/>
                    <a:pt x="1413" y="1839"/>
                    <a:pt x="1414" y="1840"/>
                  </a:cubicBezTo>
                  <a:cubicBezTo>
                    <a:pt x="1415" y="1840"/>
                    <a:pt x="1415" y="1840"/>
                    <a:pt x="1416" y="1841"/>
                  </a:cubicBezTo>
                  <a:cubicBezTo>
                    <a:pt x="1416" y="1841"/>
                    <a:pt x="1416" y="1841"/>
                    <a:pt x="1417" y="1841"/>
                  </a:cubicBezTo>
                  <a:cubicBezTo>
                    <a:pt x="1417" y="1841"/>
                    <a:pt x="1417" y="1841"/>
                    <a:pt x="1417" y="1842"/>
                  </a:cubicBezTo>
                  <a:cubicBezTo>
                    <a:pt x="1418" y="1842"/>
                    <a:pt x="1418" y="1842"/>
                    <a:pt x="1418" y="1842"/>
                  </a:cubicBezTo>
                  <a:cubicBezTo>
                    <a:pt x="1420" y="1844"/>
                    <a:pt x="1422" y="1845"/>
                    <a:pt x="1423" y="1847"/>
                  </a:cubicBezTo>
                  <a:cubicBezTo>
                    <a:pt x="1423" y="1847"/>
                    <a:pt x="1423" y="1847"/>
                    <a:pt x="1423" y="1847"/>
                  </a:cubicBezTo>
                  <a:cubicBezTo>
                    <a:pt x="1426" y="1852"/>
                    <a:pt x="1428" y="1859"/>
                    <a:pt x="1431" y="1864"/>
                  </a:cubicBezTo>
                  <a:cubicBezTo>
                    <a:pt x="1431" y="1864"/>
                    <a:pt x="1431" y="1864"/>
                    <a:pt x="1431" y="1864"/>
                  </a:cubicBezTo>
                  <a:cubicBezTo>
                    <a:pt x="1432" y="1867"/>
                    <a:pt x="1434" y="1870"/>
                    <a:pt x="1435" y="1873"/>
                  </a:cubicBezTo>
                  <a:cubicBezTo>
                    <a:pt x="1435" y="1873"/>
                    <a:pt x="1435" y="1873"/>
                    <a:pt x="1435" y="1873"/>
                  </a:cubicBezTo>
                  <a:cubicBezTo>
                    <a:pt x="1435" y="1873"/>
                    <a:pt x="1435" y="1873"/>
                    <a:pt x="1435" y="1874"/>
                  </a:cubicBezTo>
                  <a:cubicBezTo>
                    <a:pt x="1436" y="1879"/>
                    <a:pt x="1431" y="1882"/>
                    <a:pt x="1425" y="1883"/>
                  </a:cubicBezTo>
                  <a:cubicBezTo>
                    <a:pt x="1425" y="1883"/>
                    <a:pt x="1425" y="1883"/>
                    <a:pt x="1425" y="1883"/>
                  </a:cubicBezTo>
                  <a:cubicBezTo>
                    <a:pt x="1425" y="1883"/>
                    <a:pt x="1424" y="1883"/>
                    <a:pt x="1424" y="1883"/>
                  </a:cubicBezTo>
                  <a:cubicBezTo>
                    <a:pt x="1423" y="1884"/>
                    <a:pt x="1422" y="1884"/>
                    <a:pt x="1421" y="1884"/>
                  </a:cubicBezTo>
                  <a:cubicBezTo>
                    <a:pt x="1421" y="1884"/>
                    <a:pt x="1420" y="1884"/>
                    <a:pt x="1420" y="1884"/>
                  </a:cubicBezTo>
                  <a:cubicBezTo>
                    <a:pt x="1419" y="1884"/>
                    <a:pt x="1418" y="1884"/>
                    <a:pt x="1417" y="1884"/>
                  </a:cubicBezTo>
                  <a:cubicBezTo>
                    <a:pt x="1417" y="1884"/>
                    <a:pt x="1416" y="1884"/>
                    <a:pt x="1416" y="1884"/>
                  </a:cubicBezTo>
                  <a:cubicBezTo>
                    <a:pt x="1416" y="1884"/>
                    <a:pt x="1416" y="1884"/>
                    <a:pt x="1415" y="1884"/>
                  </a:cubicBezTo>
                  <a:cubicBezTo>
                    <a:pt x="1414" y="1884"/>
                    <a:pt x="1414" y="1884"/>
                    <a:pt x="1414" y="1884"/>
                  </a:cubicBezTo>
                  <a:cubicBezTo>
                    <a:pt x="1408" y="1884"/>
                    <a:pt x="1403" y="1884"/>
                    <a:pt x="1397" y="1884"/>
                  </a:cubicBezTo>
                  <a:cubicBezTo>
                    <a:pt x="1387" y="1884"/>
                    <a:pt x="1378" y="1884"/>
                    <a:pt x="1368" y="1884"/>
                  </a:cubicBezTo>
                  <a:cubicBezTo>
                    <a:pt x="1362" y="1884"/>
                    <a:pt x="1355" y="1883"/>
                    <a:pt x="1349" y="1880"/>
                  </a:cubicBezTo>
                  <a:cubicBezTo>
                    <a:pt x="1349" y="1880"/>
                    <a:pt x="1349" y="1880"/>
                    <a:pt x="1349" y="1880"/>
                  </a:cubicBezTo>
                  <a:close/>
                  <a:moveTo>
                    <a:pt x="1373" y="1961"/>
                  </a:moveTo>
                  <a:cubicBezTo>
                    <a:pt x="1371" y="1959"/>
                    <a:pt x="1369" y="1956"/>
                    <a:pt x="1369" y="1954"/>
                  </a:cubicBezTo>
                  <a:cubicBezTo>
                    <a:pt x="1363" y="1940"/>
                    <a:pt x="1363" y="1940"/>
                    <a:pt x="1363" y="1940"/>
                  </a:cubicBezTo>
                  <a:cubicBezTo>
                    <a:pt x="1362" y="1935"/>
                    <a:pt x="1360" y="1931"/>
                    <a:pt x="1359" y="1927"/>
                  </a:cubicBezTo>
                  <a:cubicBezTo>
                    <a:pt x="1359" y="1927"/>
                    <a:pt x="1359" y="1927"/>
                    <a:pt x="1359" y="1927"/>
                  </a:cubicBezTo>
                  <a:cubicBezTo>
                    <a:pt x="1358" y="1925"/>
                    <a:pt x="1358" y="1925"/>
                    <a:pt x="1358" y="1925"/>
                  </a:cubicBezTo>
                  <a:cubicBezTo>
                    <a:pt x="1357" y="1923"/>
                    <a:pt x="1357" y="1921"/>
                    <a:pt x="1358" y="1919"/>
                  </a:cubicBezTo>
                  <a:cubicBezTo>
                    <a:pt x="1358" y="1918"/>
                    <a:pt x="1359" y="1917"/>
                    <a:pt x="1360" y="1916"/>
                  </a:cubicBezTo>
                  <a:cubicBezTo>
                    <a:pt x="1360" y="1916"/>
                    <a:pt x="1361" y="1916"/>
                    <a:pt x="1361" y="1915"/>
                  </a:cubicBezTo>
                  <a:cubicBezTo>
                    <a:pt x="1361" y="1915"/>
                    <a:pt x="1361" y="1915"/>
                    <a:pt x="1362" y="1915"/>
                  </a:cubicBezTo>
                  <a:cubicBezTo>
                    <a:pt x="1364" y="1913"/>
                    <a:pt x="1366" y="1912"/>
                    <a:pt x="1369" y="1911"/>
                  </a:cubicBezTo>
                  <a:cubicBezTo>
                    <a:pt x="1371" y="1911"/>
                    <a:pt x="1374" y="1910"/>
                    <a:pt x="1376" y="1910"/>
                  </a:cubicBezTo>
                  <a:cubicBezTo>
                    <a:pt x="1386" y="1909"/>
                    <a:pt x="1397" y="1910"/>
                    <a:pt x="1402" y="1910"/>
                  </a:cubicBezTo>
                  <a:cubicBezTo>
                    <a:pt x="1420" y="1910"/>
                    <a:pt x="1451" y="1906"/>
                    <a:pt x="1461" y="1925"/>
                  </a:cubicBezTo>
                  <a:cubicBezTo>
                    <a:pt x="1461" y="1925"/>
                    <a:pt x="1461" y="1925"/>
                    <a:pt x="1461" y="1925"/>
                  </a:cubicBezTo>
                  <a:cubicBezTo>
                    <a:pt x="1461" y="1925"/>
                    <a:pt x="1461" y="1925"/>
                    <a:pt x="1461" y="1925"/>
                  </a:cubicBezTo>
                  <a:cubicBezTo>
                    <a:pt x="1461" y="1925"/>
                    <a:pt x="1461" y="1925"/>
                    <a:pt x="1461" y="1925"/>
                  </a:cubicBezTo>
                  <a:cubicBezTo>
                    <a:pt x="1465" y="1933"/>
                    <a:pt x="1469" y="1940"/>
                    <a:pt x="1473" y="1948"/>
                  </a:cubicBezTo>
                  <a:cubicBezTo>
                    <a:pt x="1474" y="1951"/>
                    <a:pt x="1476" y="1953"/>
                    <a:pt x="1476" y="1956"/>
                  </a:cubicBezTo>
                  <a:cubicBezTo>
                    <a:pt x="1476" y="1956"/>
                    <a:pt x="1476" y="1956"/>
                    <a:pt x="1476" y="1957"/>
                  </a:cubicBezTo>
                  <a:cubicBezTo>
                    <a:pt x="1477" y="1957"/>
                    <a:pt x="1477" y="1958"/>
                    <a:pt x="1477" y="1958"/>
                  </a:cubicBezTo>
                  <a:cubicBezTo>
                    <a:pt x="1477" y="1959"/>
                    <a:pt x="1477" y="1959"/>
                    <a:pt x="1477" y="1960"/>
                  </a:cubicBezTo>
                  <a:cubicBezTo>
                    <a:pt x="1477" y="1960"/>
                    <a:pt x="1477" y="1960"/>
                    <a:pt x="1477" y="1960"/>
                  </a:cubicBezTo>
                  <a:cubicBezTo>
                    <a:pt x="1477" y="1960"/>
                    <a:pt x="1476" y="1961"/>
                    <a:pt x="1476" y="1961"/>
                  </a:cubicBezTo>
                  <a:cubicBezTo>
                    <a:pt x="1476" y="1962"/>
                    <a:pt x="1476" y="1962"/>
                    <a:pt x="1475" y="1963"/>
                  </a:cubicBezTo>
                  <a:cubicBezTo>
                    <a:pt x="1475" y="1963"/>
                    <a:pt x="1475" y="1963"/>
                    <a:pt x="1475" y="1963"/>
                  </a:cubicBezTo>
                  <a:cubicBezTo>
                    <a:pt x="1475" y="1964"/>
                    <a:pt x="1474" y="1965"/>
                    <a:pt x="1474" y="1965"/>
                  </a:cubicBezTo>
                  <a:cubicBezTo>
                    <a:pt x="1473" y="1965"/>
                    <a:pt x="1473" y="1965"/>
                    <a:pt x="1473" y="1966"/>
                  </a:cubicBezTo>
                  <a:cubicBezTo>
                    <a:pt x="1473" y="1966"/>
                    <a:pt x="1473" y="1966"/>
                    <a:pt x="1472" y="1966"/>
                  </a:cubicBezTo>
                  <a:cubicBezTo>
                    <a:pt x="1472" y="1966"/>
                    <a:pt x="1472" y="1967"/>
                    <a:pt x="1471" y="1967"/>
                  </a:cubicBezTo>
                  <a:cubicBezTo>
                    <a:pt x="1470" y="1968"/>
                    <a:pt x="1468" y="1969"/>
                    <a:pt x="1466" y="1969"/>
                  </a:cubicBezTo>
                  <a:cubicBezTo>
                    <a:pt x="1465" y="1969"/>
                    <a:pt x="1465" y="1969"/>
                    <a:pt x="1464" y="1970"/>
                  </a:cubicBezTo>
                  <a:cubicBezTo>
                    <a:pt x="1463" y="1970"/>
                    <a:pt x="1462" y="1970"/>
                    <a:pt x="1462" y="1970"/>
                  </a:cubicBezTo>
                  <a:cubicBezTo>
                    <a:pt x="1461" y="1970"/>
                    <a:pt x="1461" y="1970"/>
                    <a:pt x="1461" y="1970"/>
                  </a:cubicBezTo>
                  <a:cubicBezTo>
                    <a:pt x="1460" y="1970"/>
                    <a:pt x="1460" y="1970"/>
                    <a:pt x="1460" y="1970"/>
                  </a:cubicBezTo>
                  <a:cubicBezTo>
                    <a:pt x="1441" y="1972"/>
                    <a:pt x="1422" y="1971"/>
                    <a:pt x="1403" y="1971"/>
                  </a:cubicBezTo>
                  <a:cubicBezTo>
                    <a:pt x="1401" y="1971"/>
                    <a:pt x="1399" y="1971"/>
                    <a:pt x="1397" y="1970"/>
                  </a:cubicBezTo>
                  <a:cubicBezTo>
                    <a:pt x="1397" y="1970"/>
                    <a:pt x="1397" y="1970"/>
                    <a:pt x="1397" y="1970"/>
                  </a:cubicBezTo>
                  <a:cubicBezTo>
                    <a:pt x="1390" y="1970"/>
                    <a:pt x="1383" y="1967"/>
                    <a:pt x="1377" y="1964"/>
                  </a:cubicBezTo>
                  <a:cubicBezTo>
                    <a:pt x="1376" y="1963"/>
                    <a:pt x="1374" y="1962"/>
                    <a:pt x="1373" y="1961"/>
                  </a:cubicBezTo>
                  <a:close/>
                  <a:moveTo>
                    <a:pt x="1527" y="2063"/>
                  </a:moveTo>
                  <a:cubicBezTo>
                    <a:pt x="1527" y="2063"/>
                    <a:pt x="1527" y="2064"/>
                    <a:pt x="1527" y="2064"/>
                  </a:cubicBezTo>
                  <a:cubicBezTo>
                    <a:pt x="1527" y="2065"/>
                    <a:pt x="1526" y="2065"/>
                    <a:pt x="1526" y="2065"/>
                  </a:cubicBezTo>
                  <a:cubicBezTo>
                    <a:pt x="1526" y="2066"/>
                    <a:pt x="1526" y="2066"/>
                    <a:pt x="1525" y="2067"/>
                  </a:cubicBezTo>
                  <a:cubicBezTo>
                    <a:pt x="1525" y="2067"/>
                    <a:pt x="1525" y="2068"/>
                    <a:pt x="1525" y="2068"/>
                  </a:cubicBezTo>
                  <a:cubicBezTo>
                    <a:pt x="1525" y="2068"/>
                    <a:pt x="1524" y="2068"/>
                    <a:pt x="1524" y="2069"/>
                  </a:cubicBezTo>
                  <a:cubicBezTo>
                    <a:pt x="1524" y="2069"/>
                    <a:pt x="1524" y="2069"/>
                    <a:pt x="1524" y="2069"/>
                  </a:cubicBezTo>
                  <a:cubicBezTo>
                    <a:pt x="1524" y="2069"/>
                    <a:pt x="1523" y="2070"/>
                    <a:pt x="1523" y="2070"/>
                  </a:cubicBezTo>
                  <a:cubicBezTo>
                    <a:pt x="1520" y="2073"/>
                    <a:pt x="1515" y="2074"/>
                    <a:pt x="1511" y="2075"/>
                  </a:cubicBezTo>
                  <a:cubicBezTo>
                    <a:pt x="1510" y="2075"/>
                    <a:pt x="1510" y="2075"/>
                    <a:pt x="1510" y="2075"/>
                  </a:cubicBezTo>
                  <a:cubicBezTo>
                    <a:pt x="1508" y="2075"/>
                    <a:pt x="1506" y="2076"/>
                    <a:pt x="1504" y="2076"/>
                  </a:cubicBezTo>
                  <a:cubicBezTo>
                    <a:pt x="1504" y="2076"/>
                    <a:pt x="1504" y="2076"/>
                    <a:pt x="1504" y="2076"/>
                  </a:cubicBezTo>
                  <a:cubicBezTo>
                    <a:pt x="1503" y="2076"/>
                    <a:pt x="1503" y="2076"/>
                    <a:pt x="1503" y="2076"/>
                  </a:cubicBezTo>
                  <a:cubicBezTo>
                    <a:pt x="1501" y="2076"/>
                    <a:pt x="1499" y="2076"/>
                    <a:pt x="1497" y="2076"/>
                  </a:cubicBezTo>
                  <a:cubicBezTo>
                    <a:pt x="1446" y="2076"/>
                    <a:pt x="1446" y="2076"/>
                    <a:pt x="1446" y="2076"/>
                  </a:cubicBezTo>
                  <a:cubicBezTo>
                    <a:pt x="1444" y="2076"/>
                    <a:pt x="1441" y="2076"/>
                    <a:pt x="1439" y="2075"/>
                  </a:cubicBezTo>
                  <a:cubicBezTo>
                    <a:pt x="1439" y="2075"/>
                    <a:pt x="1438" y="2075"/>
                    <a:pt x="1438" y="2075"/>
                  </a:cubicBezTo>
                  <a:cubicBezTo>
                    <a:pt x="1427" y="2074"/>
                    <a:pt x="1414" y="2069"/>
                    <a:pt x="1408" y="2059"/>
                  </a:cubicBezTo>
                  <a:cubicBezTo>
                    <a:pt x="1407" y="2058"/>
                    <a:pt x="1407" y="2056"/>
                    <a:pt x="1406" y="2055"/>
                  </a:cubicBezTo>
                  <a:cubicBezTo>
                    <a:pt x="1406" y="2055"/>
                    <a:pt x="1406" y="2055"/>
                    <a:pt x="1406" y="2055"/>
                  </a:cubicBezTo>
                  <a:cubicBezTo>
                    <a:pt x="1406" y="2055"/>
                    <a:pt x="1406" y="2055"/>
                    <a:pt x="1406" y="2055"/>
                  </a:cubicBezTo>
                  <a:cubicBezTo>
                    <a:pt x="1403" y="2047"/>
                    <a:pt x="1400" y="2040"/>
                    <a:pt x="1398" y="2032"/>
                  </a:cubicBezTo>
                  <a:cubicBezTo>
                    <a:pt x="1396" y="2029"/>
                    <a:pt x="1394" y="2024"/>
                    <a:pt x="1393" y="2019"/>
                  </a:cubicBezTo>
                  <a:cubicBezTo>
                    <a:pt x="1393" y="2019"/>
                    <a:pt x="1393" y="2019"/>
                    <a:pt x="1393" y="2019"/>
                  </a:cubicBezTo>
                  <a:cubicBezTo>
                    <a:pt x="1393" y="2019"/>
                    <a:pt x="1393" y="2019"/>
                    <a:pt x="1393" y="2019"/>
                  </a:cubicBezTo>
                  <a:cubicBezTo>
                    <a:pt x="1392" y="2018"/>
                    <a:pt x="1392" y="2018"/>
                    <a:pt x="1392" y="2017"/>
                  </a:cubicBezTo>
                  <a:cubicBezTo>
                    <a:pt x="1392" y="2015"/>
                    <a:pt x="1392" y="2013"/>
                    <a:pt x="1392" y="2012"/>
                  </a:cubicBezTo>
                  <a:cubicBezTo>
                    <a:pt x="1393" y="2011"/>
                    <a:pt x="1393" y="2010"/>
                    <a:pt x="1394" y="2009"/>
                  </a:cubicBezTo>
                  <a:cubicBezTo>
                    <a:pt x="1394" y="2009"/>
                    <a:pt x="1394" y="2009"/>
                    <a:pt x="1394" y="2009"/>
                  </a:cubicBezTo>
                  <a:cubicBezTo>
                    <a:pt x="1397" y="2004"/>
                    <a:pt x="1403" y="2002"/>
                    <a:pt x="1409" y="2001"/>
                  </a:cubicBezTo>
                  <a:cubicBezTo>
                    <a:pt x="1409" y="2001"/>
                    <a:pt x="1409" y="2001"/>
                    <a:pt x="1410" y="2001"/>
                  </a:cubicBezTo>
                  <a:cubicBezTo>
                    <a:pt x="1411" y="2001"/>
                    <a:pt x="1413" y="2001"/>
                    <a:pt x="1414" y="2000"/>
                  </a:cubicBezTo>
                  <a:cubicBezTo>
                    <a:pt x="1414" y="2000"/>
                    <a:pt x="1415" y="2000"/>
                    <a:pt x="1415" y="2000"/>
                  </a:cubicBezTo>
                  <a:cubicBezTo>
                    <a:pt x="1418" y="2000"/>
                    <a:pt x="1418" y="2000"/>
                    <a:pt x="1418" y="2000"/>
                  </a:cubicBezTo>
                  <a:cubicBezTo>
                    <a:pt x="1419" y="2000"/>
                    <a:pt x="1420" y="2000"/>
                    <a:pt x="1421" y="2000"/>
                  </a:cubicBezTo>
                  <a:cubicBezTo>
                    <a:pt x="1437" y="2000"/>
                    <a:pt x="1453" y="2000"/>
                    <a:pt x="1469" y="2000"/>
                  </a:cubicBezTo>
                  <a:cubicBezTo>
                    <a:pt x="1469" y="2000"/>
                    <a:pt x="1469" y="2000"/>
                    <a:pt x="1469" y="2000"/>
                  </a:cubicBezTo>
                  <a:cubicBezTo>
                    <a:pt x="1469" y="2000"/>
                    <a:pt x="1469" y="2000"/>
                    <a:pt x="1469" y="2000"/>
                  </a:cubicBezTo>
                  <a:cubicBezTo>
                    <a:pt x="1471" y="2000"/>
                    <a:pt x="1473" y="2000"/>
                    <a:pt x="1475" y="2001"/>
                  </a:cubicBezTo>
                  <a:cubicBezTo>
                    <a:pt x="1475" y="2001"/>
                    <a:pt x="1476" y="2001"/>
                    <a:pt x="1476" y="2001"/>
                  </a:cubicBezTo>
                  <a:cubicBezTo>
                    <a:pt x="1487" y="2002"/>
                    <a:pt x="1499" y="2006"/>
                    <a:pt x="1505" y="2015"/>
                  </a:cubicBezTo>
                  <a:cubicBezTo>
                    <a:pt x="1506" y="2016"/>
                    <a:pt x="1507" y="2017"/>
                    <a:pt x="1508" y="2019"/>
                  </a:cubicBezTo>
                  <a:cubicBezTo>
                    <a:pt x="1509" y="2022"/>
                    <a:pt x="1509" y="2022"/>
                    <a:pt x="1509" y="2022"/>
                  </a:cubicBezTo>
                  <a:cubicBezTo>
                    <a:pt x="1512" y="2028"/>
                    <a:pt x="1516" y="2035"/>
                    <a:pt x="1519" y="2041"/>
                  </a:cubicBezTo>
                  <a:cubicBezTo>
                    <a:pt x="1521" y="2045"/>
                    <a:pt x="1524" y="2051"/>
                    <a:pt x="1526" y="2056"/>
                  </a:cubicBezTo>
                  <a:cubicBezTo>
                    <a:pt x="1527" y="2058"/>
                    <a:pt x="1527" y="2061"/>
                    <a:pt x="1527" y="2063"/>
                  </a:cubicBezTo>
                  <a:close/>
                  <a:moveTo>
                    <a:pt x="1640" y="2000"/>
                  </a:moveTo>
                  <a:cubicBezTo>
                    <a:pt x="1642" y="2000"/>
                    <a:pt x="1643" y="2000"/>
                    <a:pt x="1645" y="2000"/>
                  </a:cubicBezTo>
                  <a:cubicBezTo>
                    <a:pt x="1645" y="2000"/>
                    <a:pt x="1645" y="2000"/>
                    <a:pt x="1646" y="2000"/>
                  </a:cubicBezTo>
                  <a:cubicBezTo>
                    <a:pt x="1657" y="2002"/>
                    <a:pt x="1669" y="2006"/>
                    <a:pt x="1677" y="2014"/>
                  </a:cubicBezTo>
                  <a:cubicBezTo>
                    <a:pt x="1678" y="2014"/>
                    <a:pt x="1678" y="2015"/>
                    <a:pt x="1678" y="2015"/>
                  </a:cubicBezTo>
                  <a:cubicBezTo>
                    <a:pt x="1679" y="2016"/>
                    <a:pt x="1679" y="2016"/>
                    <a:pt x="1680" y="2017"/>
                  </a:cubicBezTo>
                  <a:cubicBezTo>
                    <a:pt x="1680" y="2017"/>
                    <a:pt x="1680" y="2017"/>
                    <a:pt x="1680" y="2018"/>
                  </a:cubicBezTo>
                  <a:cubicBezTo>
                    <a:pt x="1681" y="2018"/>
                    <a:pt x="1681" y="2018"/>
                    <a:pt x="1681" y="2018"/>
                  </a:cubicBezTo>
                  <a:cubicBezTo>
                    <a:pt x="1682" y="2019"/>
                    <a:pt x="1682" y="2019"/>
                    <a:pt x="1682" y="2019"/>
                  </a:cubicBezTo>
                  <a:cubicBezTo>
                    <a:pt x="1685" y="2024"/>
                    <a:pt x="1688" y="2029"/>
                    <a:pt x="1692" y="2034"/>
                  </a:cubicBezTo>
                  <a:cubicBezTo>
                    <a:pt x="1692" y="2034"/>
                    <a:pt x="1692" y="2034"/>
                    <a:pt x="1692" y="2034"/>
                  </a:cubicBezTo>
                  <a:cubicBezTo>
                    <a:pt x="1697" y="2041"/>
                    <a:pt x="1703" y="2049"/>
                    <a:pt x="1707" y="2056"/>
                  </a:cubicBezTo>
                  <a:cubicBezTo>
                    <a:pt x="1707" y="2057"/>
                    <a:pt x="1707" y="2057"/>
                    <a:pt x="1708" y="2058"/>
                  </a:cubicBezTo>
                  <a:cubicBezTo>
                    <a:pt x="1708" y="2058"/>
                    <a:pt x="1708" y="2058"/>
                    <a:pt x="1708" y="2058"/>
                  </a:cubicBezTo>
                  <a:cubicBezTo>
                    <a:pt x="1709" y="2063"/>
                    <a:pt x="1709" y="2066"/>
                    <a:pt x="1707" y="2068"/>
                  </a:cubicBezTo>
                  <a:cubicBezTo>
                    <a:pt x="1706" y="2069"/>
                    <a:pt x="1706" y="2069"/>
                    <a:pt x="1706" y="2069"/>
                  </a:cubicBezTo>
                  <a:cubicBezTo>
                    <a:pt x="1705" y="2071"/>
                    <a:pt x="1702" y="2072"/>
                    <a:pt x="1699" y="2073"/>
                  </a:cubicBezTo>
                  <a:cubicBezTo>
                    <a:pt x="1696" y="2074"/>
                    <a:pt x="1692" y="2075"/>
                    <a:pt x="1688" y="2075"/>
                  </a:cubicBezTo>
                  <a:cubicBezTo>
                    <a:pt x="1684" y="2075"/>
                    <a:pt x="1684" y="2075"/>
                    <a:pt x="1684" y="2075"/>
                  </a:cubicBezTo>
                  <a:cubicBezTo>
                    <a:pt x="1684" y="2075"/>
                    <a:pt x="1684" y="2075"/>
                    <a:pt x="1684" y="2075"/>
                  </a:cubicBezTo>
                  <a:cubicBezTo>
                    <a:pt x="1666" y="2075"/>
                    <a:pt x="1648" y="2075"/>
                    <a:pt x="1629" y="2075"/>
                  </a:cubicBezTo>
                  <a:cubicBezTo>
                    <a:pt x="1627" y="2075"/>
                    <a:pt x="1625" y="2075"/>
                    <a:pt x="1623" y="2075"/>
                  </a:cubicBezTo>
                  <a:cubicBezTo>
                    <a:pt x="1623" y="2075"/>
                    <a:pt x="1623" y="2075"/>
                    <a:pt x="1623" y="2075"/>
                  </a:cubicBezTo>
                  <a:cubicBezTo>
                    <a:pt x="1610" y="2073"/>
                    <a:pt x="1597" y="2068"/>
                    <a:pt x="1589" y="2059"/>
                  </a:cubicBezTo>
                  <a:cubicBezTo>
                    <a:pt x="1588" y="2057"/>
                    <a:pt x="1587" y="2056"/>
                    <a:pt x="1586" y="2055"/>
                  </a:cubicBezTo>
                  <a:cubicBezTo>
                    <a:pt x="1586" y="2054"/>
                    <a:pt x="1586" y="2054"/>
                    <a:pt x="1586" y="2054"/>
                  </a:cubicBezTo>
                  <a:cubicBezTo>
                    <a:pt x="1586" y="2054"/>
                    <a:pt x="1586" y="2054"/>
                    <a:pt x="1586" y="2054"/>
                  </a:cubicBezTo>
                  <a:cubicBezTo>
                    <a:pt x="1582" y="2047"/>
                    <a:pt x="1578" y="2041"/>
                    <a:pt x="1574" y="2034"/>
                  </a:cubicBezTo>
                  <a:cubicBezTo>
                    <a:pt x="1571" y="2029"/>
                    <a:pt x="1566" y="2021"/>
                    <a:pt x="1564" y="2015"/>
                  </a:cubicBezTo>
                  <a:cubicBezTo>
                    <a:pt x="1564" y="2015"/>
                    <a:pt x="1564" y="2015"/>
                    <a:pt x="1564" y="2014"/>
                  </a:cubicBezTo>
                  <a:cubicBezTo>
                    <a:pt x="1564" y="2014"/>
                    <a:pt x="1564" y="2013"/>
                    <a:pt x="1564" y="2013"/>
                  </a:cubicBezTo>
                  <a:cubicBezTo>
                    <a:pt x="1564" y="2006"/>
                    <a:pt x="1568" y="2003"/>
                    <a:pt x="1574" y="2002"/>
                  </a:cubicBezTo>
                  <a:cubicBezTo>
                    <a:pt x="1574" y="2001"/>
                    <a:pt x="1574" y="2001"/>
                    <a:pt x="1574" y="2001"/>
                  </a:cubicBezTo>
                  <a:cubicBezTo>
                    <a:pt x="1574" y="2001"/>
                    <a:pt x="1575" y="2001"/>
                    <a:pt x="1575" y="2001"/>
                  </a:cubicBezTo>
                  <a:cubicBezTo>
                    <a:pt x="1575" y="2001"/>
                    <a:pt x="1576" y="2001"/>
                    <a:pt x="1576" y="2001"/>
                  </a:cubicBezTo>
                  <a:cubicBezTo>
                    <a:pt x="1579" y="2000"/>
                    <a:pt x="1581" y="2000"/>
                    <a:pt x="1585" y="2000"/>
                  </a:cubicBezTo>
                  <a:cubicBezTo>
                    <a:pt x="1621" y="2000"/>
                    <a:pt x="1621" y="2000"/>
                    <a:pt x="1621" y="2000"/>
                  </a:cubicBezTo>
                  <a:cubicBezTo>
                    <a:pt x="1627" y="2000"/>
                    <a:pt x="1633" y="2000"/>
                    <a:pt x="1639" y="2000"/>
                  </a:cubicBezTo>
                  <a:cubicBezTo>
                    <a:pt x="1639" y="2000"/>
                    <a:pt x="1639" y="2000"/>
                    <a:pt x="1639" y="2000"/>
                  </a:cubicBezTo>
                  <a:cubicBezTo>
                    <a:pt x="1639" y="2000"/>
                    <a:pt x="1640" y="2000"/>
                    <a:pt x="1640" y="2000"/>
                  </a:cubicBezTo>
                  <a:close/>
                  <a:moveTo>
                    <a:pt x="1617" y="1924"/>
                  </a:moveTo>
                  <a:cubicBezTo>
                    <a:pt x="1621" y="1930"/>
                    <a:pt x="1625" y="1937"/>
                    <a:pt x="1629" y="1943"/>
                  </a:cubicBezTo>
                  <a:cubicBezTo>
                    <a:pt x="1631" y="1946"/>
                    <a:pt x="1635" y="1950"/>
                    <a:pt x="1637" y="1955"/>
                  </a:cubicBezTo>
                  <a:cubicBezTo>
                    <a:pt x="1638" y="1956"/>
                    <a:pt x="1639" y="1958"/>
                    <a:pt x="1639" y="1960"/>
                  </a:cubicBezTo>
                  <a:cubicBezTo>
                    <a:pt x="1639" y="1961"/>
                    <a:pt x="1638" y="1962"/>
                    <a:pt x="1638" y="1963"/>
                  </a:cubicBezTo>
                  <a:cubicBezTo>
                    <a:pt x="1637" y="1964"/>
                    <a:pt x="1637" y="1964"/>
                    <a:pt x="1636" y="1965"/>
                  </a:cubicBezTo>
                  <a:cubicBezTo>
                    <a:pt x="1636" y="1965"/>
                    <a:pt x="1636" y="1965"/>
                    <a:pt x="1636" y="1965"/>
                  </a:cubicBezTo>
                  <a:cubicBezTo>
                    <a:pt x="1636" y="1965"/>
                    <a:pt x="1636" y="1965"/>
                    <a:pt x="1636" y="1965"/>
                  </a:cubicBezTo>
                  <a:cubicBezTo>
                    <a:pt x="1636" y="1966"/>
                    <a:pt x="1635" y="1966"/>
                    <a:pt x="1635" y="1966"/>
                  </a:cubicBezTo>
                  <a:cubicBezTo>
                    <a:pt x="1635" y="1966"/>
                    <a:pt x="1634" y="1967"/>
                    <a:pt x="1634" y="1967"/>
                  </a:cubicBezTo>
                  <a:cubicBezTo>
                    <a:pt x="1634" y="1967"/>
                    <a:pt x="1633" y="1967"/>
                    <a:pt x="1632" y="1968"/>
                  </a:cubicBezTo>
                  <a:cubicBezTo>
                    <a:pt x="1632" y="1968"/>
                    <a:pt x="1631" y="1968"/>
                    <a:pt x="1630" y="1969"/>
                  </a:cubicBezTo>
                  <a:cubicBezTo>
                    <a:pt x="1630" y="1969"/>
                    <a:pt x="1630" y="1969"/>
                    <a:pt x="1630" y="1969"/>
                  </a:cubicBezTo>
                  <a:cubicBezTo>
                    <a:pt x="1630" y="1969"/>
                    <a:pt x="1630" y="1969"/>
                    <a:pt x="1629" y="1969"/>
                  </a:cubicBezTo>
                  <a:cubicBezTo>
                    <a:pt x="1620" y="1972"/>
                    <a:pt x="1607" y="1970"/>
                    <a:pt x="1598" y="1970"/>
                  </a:cubicBezTo>
                  <a:cubicBezTo>
                    <a:pt x="1588" y="1970"/>
                    <a:pt x="1578" y="1970"/>
                    <a:pt x="1567" y="1970"/>
                  </a:cubicBezTo>
                  <a:cubicBezTo>
                    <a:pt x="1558" y="1970"/>
                    <a:pt x="1547" y="1968"/>
                    <a:pt x="1539" y="1962"/>
                  </a:cubicBezTo>
                  <a:cubicBezTo>
                    <a:pt x="1538" y="1962"/>
                    <a:pt x="1536" y="1961"/>
                    <a:pt x="1535" y="1960"/>
                  </a:cubicBezTo>
                  <a:cubicBezTo>
                    <a:pt x="1533" y="1958"/>
                    <a:pt x="1531" y="1956"/>
                    <a:pt x="1530" y="1954"/>
                  </a:cubicBezTo>
                  <a:cubicBezTo>
                    <a:pt x="1529" y="1952"/>
                    <a:pt x="1529" y="1952"/>
                    <a:pt x="1529" y="1952"/>
                  </a:cubicBezTo>
                  <a:cubicBezTo>
                    <a:pt x="1529" y="1952"/>
                    <a:pt x="1529" y="1952"/>
                    <a:pt x="1529" y="1952"/>
                  </a:cubicBezTo>
                  <a:cubicBezTo>
                    <a:pt x="1524" y="1944"/>
                    <a:pt x="1520" y="1936"/>
                    <a:pt x="1515" y="1928"/>
                  </a:cubicBezTo>
                  <a:cubicBezTo>
                    <a:pt x="1513" y="1925"/>
                    <a:pt x="1513" y="1925"/>
                    <a:pt x="1513" y="1925"/>
                  </a:cubicBezTo>
                  <a:cubicBezTo>
                    <a:pt x="1512" y="1923"/>
                    <a:pt x="1512" y="1921"/>
                    <a:pt x="1512" y="1919"/>
                  </a:cubicBezTo>
                  <a:cubicBezTo>
                    <a:pt x="1512" y="1917"/>
                    <a:pt x="1513" y="1915"/>
                    <a:pt x="1515" y="1914"/>
                  </a:cubicBezTo>
                  <a:cubicBezTo>
                    <a:pt x="1517" y="1913"/>
                    <a:pt x="1519" y="1912"/>
                    <a:pt x="1522" y="1911"/>
                  </a:cubicBezTo>
                  <a:cubicBezTo>
                    <a:pt x="1524" y="1910"/>
                    <a:pt x="1528" y="1910"/>
                    <a:pt x="1531" y="1910"/>
                  </a:cubicBezTo>
                  <a:cubicBezTo>
                    <a:pt x="1532" y="1910"/>
                    <a:pt x="1532" y="1910"/>
                    <a:pt x="1532" y="1910"/>
                  </a:cubicBezTo>
                  <a:cubicBezTo>
                    <a:pt x="1540" y="1909"/>
                    <a:pt x="1548" y="1910"/>
                    <a:pt x="1553" y="1910"/>
                  </a:cubicBezTo>
                  <a:cubicBezTo>
                    <a:pt x="1573" y="1910"/>
                    <a:pt x="1604" y="1906"/>
                    <a:pt x="1617" y="1924"/>
                  </a:cubicBezTo>
                  <a:close/>
                  <a:moveTo>
                    <a:pt x="366" y="1441"/>
                  </a:moveTo>
                  <a:cubicBezTo>
                    <a:pt x="372" y="1443"/>
                    <a:pt x="377" y="1446"/>
                    <a:pt x="382" y="1448"/>
                  </a:cubicBezTo>
                  <a:cubicBezTo>
                    <a:pt x="392" y="1453"/>
                    <a:pt x="403" y="1458"/>
                    <a:pt x="413" y="1462"/>
                  </a:cubicBezTo>
                  <a:cubicBezTo>
                    <a:pt x="418" y="1464"/>
                    <a:pt x="422" y="1466"/>
                    <a:pt x="426" y="1468"/>
                  </a:cubicBezTo>
                  <a:cubicBezTo>
                    <a:pt x="430" y="1469"/>
                    <a:pt x="433" y="1470"/>
                    <a:pt x="437" y="1472"/>
                  </a:cubicBezTo>
                  <a:cubicBezTo>
                    <a:pt x="458" y="1479"/>
                    <a:pt x="479" y="1486"/>
                    <a:pt x="502" y="1492"/>
                  </a:cubicBezTo>
                  <a:cubicBezTo>
                    <a:pt x="527" y="1499"/>
                    <a:pt x="552" y="1505"/>
                    <a:pt x="578" y="1510"/>
                  </a:cubicBezTo>
                  <a:cubicBezTo>
                    <a:pt x="683" y="1532"/>
                    <a:pt x="786" y="1541"/>
                    <a:pt x="819" y="1542"/>
                  </a:cubicBezTo>
                  <a:cubicBezTo>
                    <a:pt x="819" y="1610"/>
                    <a:pt x="819" y="1610"/>
                    <a:pt x="819" y="1610"/>
                  </a:cubicBezTo>
                  <a:cubicBezTo>
                    <a:pt x="857" y="1570"/>
                    <a:pt x="857" y="1570"/>
                    <a:pt x="857" y="1570"/>
                  </a:cubicBezTo>
                  <a:cubicBezTo>
                    <a:pt x="906" y="1518"/>
                    <a:pt x="906" y="1518"/>
                    <a:pt x="906" y="1518"/>
                  </a:cubicBezTo>
                  <a:cubicBezTo>
                    <a:pt x="1019" y="1399"/>
                    <a:pt x="1019" y="1399"/>
                    <a:pt x="1019" y="1399"/>
                  </a:cubicBezTo>
                  <a:cubicBezTo>
                    <a:pt x="933" y="1308"/>
                    <a:pt x="933" y="1308"/>
                    <a:pt x="933" y="1308"/>
                  </a:cubicBezTo>
                  <a:cubicBezTo>
                    <a:pt x="819" y="1188"/>
                    <a:pt x="819" y="1188"/>
                    <a:pt x="819" y="1188"/>
                  </a:cubicBezTo>
                  <a:cubicBezTo>
                    <a:pt x="819" y="1271"/>
                    <a:pt x="819" y="1271"/>
                    <a:pt x="819" y="1271"/>
                  </a:cubicBezTo>
                  <a:cubicBezTo>
                    <a:pt x="740" y="1279"/>
                    <a:pt x="653" y="1266"/>
                    <a:pt x="578" y="1249"/>
                  </a:cubicBezTo>
                  <a:cubicBezTo>
                    <a:pt x="550" y="1242"/>
                    <a:pt x="525" y="1235"/>
                    <a:pt x="502" y="1229"/>
                  </a:cubicBezTo>
                  <a:cubicBezTo>
                    <a:pt x="471" y="1219"/>
                    <a:pt x="445" y="1211"/>
                    <a:pt x="426" y="1204"/>
                  </a:cubicBezTo>
                  <a:cubicBezTo>
                    <a:pt x="422" y="1202"/>
                    <a:pt x="418" y="1201"/>
                    <a:pt x="415" y="1199"/>
                  </a:cubicBezTo>
                  <a:cubicBezTo>
                    <a:pt x="414" y="1199"/>
                    <a:pt x="414" y="1199"/>
                    <a:pt x="413" y="1199"/>
                  </a:cubicBezTo>
                  <a:cubicBezTo>
                    <a:pt x="413" y="1199"/>
                    <a:pt x="413" y="1199"/>
                    <a:pt x="413" y="1199"/>
                  </a:cubicBezTo>
                  <a:cubicBezTo>
                    <a:pt x="354" y="1175"/>
                    <a:pt x="300" y="1147"/>
                    <a:pt x="253" y="1115"/>
                  </a:cubicBezTo>
                  <a:cubicBezTo>
                    <a:pt x="189" y="1073"/>
                    <a:pt x="142" y="1028"/>
                    <a:pt x="110" y="981"/>
                  </a:cubicBezTo>
                  <a:cubicBezTo>
                    <a:pt x="94" y="963"/>
                    <a:pt x="80" y="944"/>
                    <a:pt x="68" y="925"/>
                  </a:cubicBezTo>
                  <a:cubicBezTo>
                    <a:pt x="33" y="870"/>
                    <a:pt x="13" y="811"/>
                    <a:pt x="11" y="751"/>
                  </a:cubicBezTo>
                  <a:cubicBezTo>
                    <a:pt x="7" y="768"/>
                    <a:pt x="4" y="785"/>
                    <a:pt x="3" y="802"/>
                  </a:cubicBezTo>
                  <a:cubicBezTo>
                    <a:pt x="0" y="834"/>
                    <a:pt x="4" y="864"/>
                    <a:pt x="7" y="893"/>
                  </a:cubicBezTo>
                  <a:cubicBezTo>
                    <a:pt x="8" y="898"/>
                    <a:pt x="9" y="904"/>
                    <a:pt x="9" y="909"/>
                  </a:cubicBezTo>
                  <a:cubicBezTo>
                    <a:pt x="22" y="1021"/>
                    <a:pt x="22" y="1021"/>
                    <a:pt x="22" y="1021"/>
                  </a:cubicBezTo>
                  <a:cubicBezTo>
                    <a:pt x="23" y="1025"/>
                    <a:pt x="23" y="1029"/>
                    <a:pt x="24" y="1033"/>
                  </a:cubicBezTo>
                  <a:cubicBezTo>
                    <a:pt x="25" y="1048"/>
                    <a:pt x="27" y="1064"/>
                    <a:pt x="30" y="1080"/>
                  </a:cubicBezTo>
                  <a:cubicBezTo>
                    <a:pt x="34" y="1101"/>
                    <a:pt x="40" y="1121"/>
                    <a:pt x="47" y="1140"/>
                  </a:cubicBezTo>
                  <a:cubicBezTo>
                    <a:pt x="61" y="1175"/>
                    <a:pt x="80" y="1208"/>
                    <a:pt x="103" y="1239"/>
                  </a:cubicBezTo>
                  <a:cubicBezTo>
                    <a:pt x="146" y="1295"/>
                    <a:pt x="202" y="1344"/>
                    <a:pt x="275" y="1390"/>
                  </a:cubicBezTo>
                  <a:cubicBezTo>
                    <a:pt x="304" y="1409"/>
                    <a:pt x="335" y="1426"/>
                    <a:pt x="366" y="1441"/>
                  </a:cubicBezTo>
                  <a:close/>
                  <a:moveTo>
                    <a:pt x="64" y="773"/>
                  </a:moveTo>
                  <a:cubicBezTo>
                    <a:pt x="67" y="798"/>
                    <a:pt x="74" y="823"/>
                    <a:pt x="84" y="848"/>
                  </a:cubicBezTo>
                  <a:cubicBezTo>
                    <a:pt x="107" y="785"/>
                    <a:pt x="165" y="713"/>
                    <a:pt x="209" y="677"/>
                  </a:cubicBezTo>
                  <a:cubicBezTo>
                    <a:pt x="272" y="628"/>
                    <a:pt x="353" y="583"/>
                    <a:pt x="451" y="545"/>
                  </a:cubicBezTo>
                  <a:cubicBezTo>
                    <a:pt x="515" y="521"/>
                    <a:pt x="582" y="501"/>
                    <a:pt x="652" y="486"/>
                  </a:cubicBezTo>
                  <a:cubicBezTo>
                    <a:pt x="652" y="314"/>
                    <a:pt x="652" y="314"/>
                    <a:pt x="652" y="314"/>
                  </a:cubicBezTo>
                  <a:cubicBezTo>
                    <a:pt x="640" y="317"/>
                    <a:pt x="627" y="320"/>
                    <a:pt x="615" y="323"/>
                  </a:cubicBezTo>
                  <a:cubicBezTo>
                    <a:pt x="544" y="340"/>
                    <a:pt x="476" y="361"/>
                    <a:pt x="413" y="386"/>
                  </a:cubicBezTo>
                  <a:cubicBezTo>
                    <a:pt x="345" y="413"/>
                    <a:pt x="288" y="442"/>
                    <a:pt x="238" y="474"/>
                  </a:cubicBezTo>
                  <a:cubicBezTo>
                    <a:pt x="204" y="496"/>
                    <a:pt x="178" y="516"/>
                    <a:pt x="153" y="537"/>
                  </a:cubicBezTo>
                  <a:cubicBezTo>
                    <a:pt x="142" y="547"/>
                    <a:pt x="131" y="556"/>
                    <a:pt x="122" y="566"/>
                  </a:cubicBezTo>
                  <a:cubicBezTo>
                    <a:pt x="81" y="622"/>
                    <a:pt x="60" y="684"/>
                    <a:pt x="62" y="747"/>
                  </a:cubicBezTo>
                  <a:cubicBezTo>
                    <a:pt x="62" y="756"/>
                    <a:pt x="63" y="764"/>
                    <a:pt x="64" y="773"/>
                  </a:cubicBezTo>
                  <a:close/>
                  <a:moveTo>
                    <a:pt x="1928" y="693"/>
                  </a:moveTo>
                  <a:cubicBezTo>
                    <a:pt x="1966" y="727"/>
                    <a:pt x="2007" y="795"/>
                    <a:pt x="2021" y="856"/>
                  </a:cubicBezTo>
                  <a:cubicBezTo>
                    <a:pt x="2034" y="828"/>
                    <a:pt x="2042" y="798"/>
                    <a:pt x="2045" y="768"/>
                  </a:cubicBezTo>
                  <a:cubicBezTo>
                    <a:pt x="2046" y="761"/>
                    <a:pt x="2047" y="754"/>
                    <a:pt x="2047" y="747"/>
                  </a:cubicBezTo>
                  <a:cubicBezTo>
                    <a:pt x="2049" y="670"/>
                    <a:pt x="2018" y="595"/>
                    <a:pt x="1958" y="530"/>
                  </a:cubicBezTo>
                  <a:cubicBezTo>
                    <a:pt x="1924" y="501"/>
                    <a:pt x="1884" y="473"/>
                    <a:pt x="1839" y="447"/>
                  </a:cubicBezTo>
                  <a:cubicBezTo>
                    <a:pt x="1782" y="415"/>
                    <a:pt x="1718" y="387"/>
                    <a:pt x="1639" y="359"/>
                  </a:cubicBezTo>
                  <a:cubicBezTo>
                    <a:pt x="1584" y="340"/>
                    <a:pt x="1524" y="324"/>
                    <a:pt x="1457" y="310"/>
                  </a:cubicBezTo>
                  <a:cubicBezTo>
                    <a:pt x="1457" y="482"/>
                    <a:pt x="1457" y="482"/>
                    <a:pt x="1457" y="482"/>
                  </a:cubicBezTo>
                  <a:cubicBezTo>
                    <a:pt x="1542" y="500"/>
                    <a:pt x="1625" y="525"/>
                    <a:pt x="1700" y="556"/>
                  </a:cubicBezTo>
                  <a:cubicBezTo>
                    <a:pt x="1795" y="595"/>
                    <a:pt x="1871" y="642"/>
                    <a:pt x="1928" y="693"/>
                  </a:cubicBezTo>
                  <a:close/>
                  <a:moveTo>
                    <a:pt x="1054" y="814"/>
                  </a:moveTo>
                  <a:cubicBezTo>
                    <a:pt x="1186" y="814"/>
                    <a:pt x="1408" y="789"/>
                    <a:pt x="1408" y="696"/>
                  </a:cubicBezTo>
                  <a:cubicBezTo>
                    <a:pt x="1408" y="118"/>
                    <a:pt x="1408" y="118"/>
                    <a:pt x="1408" y="118"/>
                  </a:cubicBezTo>
                  <a:cubicBezTo>
                    <a:pt x="1408" y="25"/>
                    <a:pt x="1186" y="0"/>
                    <a:pt x="1054" y="0"/>
                  </a:cubicBezTo>
                  <a:cubicBezTo>
                    <a:pt x="923" y="0"/>
                    <a:pt x="701" y="25"/>
                    <a:pt x="701" y="118"/>
                  </a:cubicBezTo>
                  <a:cubicBezTo>
                    <a:pt x="701" y="696"/>
                    <a:pt x="701" y="696"/>
                    <a:pt x="701" y="696"/>
                  </a:cubicBezTo>
                  <a:cubicBezTo>
                    <a:pt x="701" y="789"/>
                    <a:pt x="923" y="814"/>
                    <a:pt x="1054" y="814"/>
                  </a:cubicBezTo>
                  <a:close/>
                  <a:moveTo>
                    <a:pt x="1054" y="35"/>
                  </a:moveTo>
                  <a:cubicBezTo>
                    <a:pt x="1219" y="35"/>
                    <a:pt x="1352" y="71"/>
                    <a:pt x="1352" y="116"/>
                  </a:cubicBezTo>
                  <a:cubicBezTo>
                    <a:pt x="1352" y="161"/>
                    <a:pt x="1219" y="197"/>
                    <a:pt x="1054" y="197"/>
                  </a:cubicBezTo>
                  <a:cubicBezTo>
                    <a:pt x="890" y="197"/>
                    <a:pt x="757" y="161"/>
                    <a:pt x="757" y="116"/>
                  </a:cubicBezTo>
                  <a:cubicBezTo>
                    <a:pt x="757" y="71"/>
                    <a:pt x="890" y="35"/>
                    <a:pt x="1054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111924" tIns="55963" rIns="111924" bIns="55963" numCol="1" anchor="t" anchorCtr="0" compatLnSpc="1">
              <a:prstTxWarp prst="textNoShape">
                <a:avLst/>
              </a:prstTxWarp>
            </a:bodyPr>
            <a:lstStyle/>
            <a:p>
              <a:endParaRPr lang="en-US" sz="1867" dirty="0">
                <a:latin typeface="Segoe UI" pitchFamily="34" charset="0"/>
              </a:endParaRPr>
            </a:p>
          </p:txBody>
        </p:sp>
        <p:pic>
          <p:nvPicPr>
            <p:cNvPr id="11" name="Picture 3" descr="\\MAGNUM\Projects\Microsoft\Cloud Power FY12\Design\ICONS_PNG\Document.png"/>
            <p:cNvPicPr>
              <a:picLocks noChangeAspect="1" noChangeArrowheads="1"/>
            </p:cNvPicPr>
            <p:nvPr/>
          </p:nvPicPr>
          <p:blipFill>
            <a:blip r:embed="rId3" cstate="print">
              <a:lum bright="100000"/>
            </a:blip>
            <a:stretch>
              <a:fillRect/>
            </a:stretch>
          </p:blipFill>
          <p:spPr bwMode="auto">
            <a:xfrm>
              <a:off x="3856037" y="4564062"/>
              <a:ext cx="762000" cy="762000"/>
            </a:xfrm>
            <a:prstGeom prst="rect">
              <a:avLst/>
            </a:prstGeom>
            <a:noFill/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email"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8437" y="3344862"/>
              <a:ext cx="609600" cy="635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4" name="Group 1"/>
            <p:cNvGrpSpPr/>
            <p:nvPr/>
          </p:nvGrpSpPr>
          <p:grpSpPr>
            <a:xfrm>
              <a:off x="8504237" y="3344862"/>
              <a:ext cx="533400" cy="533400"/>
              <a:chOff x="4266682" y="3822164"/>
              <a:chExt cx="618056" cy="618056"/>
            </a:xfrm>
          </p:grpSpPr>
          <p:grpSp>
            <p:nvGrpSpPr>
              <p:cNvPr id="22" name="Group 115"/>
              <p:cNvGrpSpPr/>
              <p:nvPr/>
            </p:nvGrpSpPr>
            <p:grpSpPr>
              <a:xfrm>
                <a:off x="4266682" y="3822164"/>
                <a:ext cx="618056" cy="618056"/>
                <a:chOff x="4202820" y="3792680"/>
                <a:chExt cx="707142" cy="707142"/>
              </a:xfrm>
            </p:grpSpPr>
            <p:sp>
              <p:nvSpPr>
                <p:cNvPr id="24" name="Oval 116"/>
                <p:cNvSpPr/>
                <p:nvPr/>
              </p:nvSpPr>
              <p:spPr bwMode="auto">
                <a:xfrm>
                  <a:off x="4202820" y="3792680"/>
                  <a:ext cx="707142" cy="707142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headEnd type="none" w="med" len="med"/>
                  <a:tailEnd type="none" w="med" len="med"/>
                </a:ln>
                <a:effectLst/>
              </p:spPr>
              <p:txBody>
                <a:bodyPr rot="0" spcFirstLastPara="0" vertOverflow="overflow" horzOverflow="overflow" vert="horz" wrap="square" lIns="243840" tIns="195072" rIns="243840" bIns="195072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218310" eaLnBrk="1" hangingPunct="1">
                    <a:lnSpc>
                      <a:spcPct val="90000"/>
                    </a:lnSpc>
                    <a:defRPr/>
                  </a:pPr>
                  <a:endParaRPr lang="en-US" sz="2667" kern="0" spc="-67" dirty="0">
                    <a:gradFill>
                      <a:gsLst>
                        <a:gs pos="1250">
                          <a:srgbClr val="000000"/>
                        </a:gs>
                        <a:gs pos="10417">
                          <a:srgbClr val="000000"/>
                        </a:gs>
                      </a:gsLst>
                      <a:lin ang="5400000" scaled="0"/>
                    </a:gradFill>
                    <a:latin typeface="Segoe UI"/>
                    <a:ea typeface="+mn-ea"/>
                  </a:endParaRPr>
                </a:p>
              </p:txBody>
            </p:sp>
            <p:grpSp>
              <p:nvGrpSpPr>
                <p:cNvPr id="25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4316523" y="3845687"/>
                  <a:ext cx="475810" cy="560998"/>
                  <a:chOff x="3230" y="1393"/>
                  <a:chExt cx="1374" cy="1620"/>
                </a:xfrm>
              </p:grpSpPr>
              <p:sp>
                <p:nvSpPr>
                  <p:cNvPr id="26" name="AutoShape 3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3230" y="1393"/>
                    <a:ext cx="1374" cy="16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917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 kern="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  <p:sp>
                <p:nvSpPr>
                  <p:cNvPr id="27" name="Freeform 5"/>
                  <p:cNvSpPr>
                    <a:spLocks/>
                  </p:cNvSpPr>
                  <p:nvPr/>
                </p:nvSpPr>
                <p:spPr bwMode="auto">
                  <a:xfrm>
                    <a:off x="3230" y="1393"/>
                    <a:ext cx="1374" cy="1620"/>
                  </a:xfrm>
                  <a:custGeom>
                    <a:avLst/>
                    <a:gdLst>
                      <a:gd name="T0" fmla="*/ 132 w 1374"/>
                      <a:gd name="T1" fmla="*/ 1220 h 1620"/>
                      <a:gd name="T2" fmla="*/ 50 w 1374"/>
                      <a:gd name="T3" fmla="*/ 1240 h 1620"/>
                      <a:gd name="T4" fmla="*/ 10 w 1374"/>
                      <a:gd name="T5" fmla="*/ 1298 h 1620"/>
                      <a:gd name="T6" fmla="*/ 10 w 1374"/>
                      <a:gd name="T7" fmla="*/ 1420 h 1620"/>
                      <a:gd name="T8" fmla="*/ 4 w 1374"/>
                      <a:gd name="T9" fmla="*/ 1494 h 1620"/>
                      <a:gd name="T10" fmla="*/ 72 w 1374"/>
                      <a:gd name="T11" fmla="*/ 1530 h 1620"/>
                      <a:gd name="T12" fmla="*/ 408 w 1374"/>
                      <a:gd name="T13" fmla="*/ 1612 h 1620"/>
                      <a:gd name="T14" fmla="*/ 488 w 1374"/>
                      <a:gd name="T15" fmla="*/ 1584 h 1620"/>
                      <a:gd name="T16" fmla="*/ 666 w 1374"/>
                      <a:gd name="T17" fmla="*/ 1536 h 1620"/>
                      <a:gd name="T18" fmla="*/ 872 w 1374"/>
                      <a:gd name="T19" fmla="*/ 1548 h 1620"/>
                      <a:gd name="T20" fmla="*/ 932 w 1374"/>
                      <a:gd name="T21" fmla="*/ 1598 h 1620"/>
                      <a:gd name="T22" fmla="*/ 1008 w 1374"/>
                      <a:gd name="T23" fmla="*/ 1620 h 1620"/>
                      <a:gd name="T24" fmla="*/ 1088 w 1374"/>
                      <a:gd name="T25" fmla="*/ 1596 h 1620"/>
                      <a:gd name="T26" fmla="*/ 1268 w 1374"/>
                      <a:gd name="T27" fmla="*/ 1474 h 1620"/>
                      <a:gd name="T28" fmla="*/ 1360 w 1374"/>
                      <a:gd name="T29" fmla="*/ 1414 h 1620"/>
                      <a:gd name="T30" fmla="*/ 1360 w 1374"/>
                      <a:gd name="T31" fmla="*/ 1352 h 1620"/>
                      <a:gd name="T32" fmla="*/ 1274 w 1374"/>
                      <a:gd name="T33" fmla="*/ 1280 h 1620"/>
                      <a:gd name="T34" fmla="*/ 1234 w 1374"/>
                      <a:gd name="T35" fmla="*/ 1208 h 1620"/>
                      <a:gd name="T36" fmla="*/ 1270 w 1374"/>
                      <a:gd name="T37" fmla="*/ 1326 h 1620"/>
                      <a:gd name="T38" fmla="*/ 1354 w 1374"/>
                      <a:gd name="T39" fmla="*/ 1386 h 1620"/>
                      <a:gd name="T40" fmla="*/ 1232 w 1374"/>
                      <a:gd name="T41" fmla="*/ 1458 h 1620"/>
                      <a:gd name="T42" fmla="*/ 1092 w 1374"/>
                      <a:gd name="T43" fmla="*/ 1544 h 1620"/>
                      <a:gd name="T44" fmla="*/ 1042 w 1374"/>
                      <a:gd name="T45" fmla="*/ 1570 h 1620"/>
                      <a:gd name="T46" fmla="*/ 976 w 1374"/>
                      <a:gd name="T47" fmla="*/ 1564 h 1620"/>
                      <a:gd name="T48" fmla="*/ 938 w 1374"/>
                      <a:gd name="T49" fmla="*/ 1508 h 1620"/>
                      <a:gd name="T50" fmla="*/ 940 w 1374"/>
                      <a:gd name="T51" fmla="*/ 1432 h 1620"/>
                      <a:gd name="T52" fmla="*/ 934 w 1374"/>
                      <a:gd name="T53" fmla="*/ 1180 h 1620"/>
                      <a:gd name="T54" fmla="*/ 964 w 1374"/>
                      <a:gd name="T55" fmla="*/ 1152 h 1620"/>
                      <a:gd name="T56" fmla="*/ 1000 w 1374"/>
                      <a:gd name="T57" fmla="*/ 1196 h 1620"/>
                      <a:gd name="T58" fmla="*/ 1054 w 1374"/>
                      <a:gd name="T59" fmla="*/ 1240 h 1620"/>
                      <a:gd name="T60" fmla="*/ 1120 w 1374"/>
                      <a:gd name="T61" fmla="*/ 1230 h 1620"/>
                      <a:gd name="T62" fmla="*/ 1198 w 1374"/>
                      <a:gd name="T63" fmla="*/ 1164 h 1620"/>
                      <a:gd name="T64" fmla="*/ 1236 w 1374"/>
                      <a:gd name="T65" fmla="*/ 1072 h 1620"/>
                      <a:gd name="T66" fmla="*/ 1196 w 1374"/>
                      <a:gd name="T67" fmla="*/ 860 h 1620"/>
                      <a:gd name="T68" fmla="*/ 1094 w 1374"/>
                      <a:gd name="T69" fmla="*/ 690 h 1620"/>
                      <a:gd name="T70" fmla="*/ 1012 w 1374"/>
                      <a:gd name="T71" fmla="*/ 576 h 1620"/>
                      <a:gd name="T72" fmla="*/ 956 w 1374"/>
                      <a:gd name="T73" fmla="*/ 426 h 1620"/>
                      <a:gd name="T74" fmla="*/ 940 w 1374"/>
                      <a:gd name="T75" fmla="*/ 254 h 1620"/>
                      <a:gd name="T76" fmla="*/ 882 w 1374"/>
                      <a:gd name="T77" fmla="*/ 98 h 1620"/>
                      <a:gd name="T78" fmla="*/ 746 w 1374"/>
                      <a:gd name="T79" fmla="*/ 12 h 1620"/>
                      <a:gd name="T80" fmla="*/ 614 w 1374"/>
                      <a:gd name="T81" fmla="*/ 4 h 1620"/>
                      <a:gd name="T82" fmla="*/ 514 w 1374"/>
                      <a:gd name="T83" fmla="*/ 50 h 1620"/>
                      <a:gd name="T84" fmla="*/ 456 w 1374"/>
                      <a:gd name="T85" fmla="*/ 144 h 1620"/>
                      <a:gd name="T86" fmla="*/ 446 w 1374"/>
                      <a:gd name="T87" fmla="*/ 374 h 1620"/>
                      <a:gd name="T88" fmla="*/ 452 w 1374"/>
                      <a:gd name="T89" fmla="*/ 526 h 1620"/>
                      <a:gd name="T90" fmla="*/ 390 w 1374"/>
                      <a:gd name="T91" fmla="*/ 650 h 1620"/>
                      <a:gd name="T92" fmla="*/ 316 w 1374"/>
                      <a:gd name="T93" fmla="*/ 748 h 1620"/>
                      <a:gd name="T94" fmla="*/ 232 w 1374"/>
                      <a:gd name="T95" fmla="*/ 940 h 1620"/>
                      <a:gd name="T96" fmla="*/ 184 w 1374"/>
                      <a:gd name="T97" fmla="*/ 1078 h 1620"/>
                      <a:gd name="T98" fmla="*/ 224 w 1374"/>
                      <a:gd name="T99" fmla="*/ 1112 h 1620"/>
                      <a:gd name="T100" fmla="*/ 298 w 1374"/>
                      <a:gd name="T101" fmla="*/ 1158 h 1620"/>
                      <a:gd name="T102" fmla="*/ 480 w 1374"/>
                      <a:gd name="T103" fmla="*/ 1430 h 1620"/>
                      <a:gd name="T104" fmla="*/ 494 w 1374"/>
                      <a:gd name="T105" fmla="*/ 1518 h 1620"/>
                      <a:gd name="T106" fmla="*/ 438 w 1374"/>
                      <a:gd name="T107" fmla="*/ 1570 h 1620"/>
                      <a:gd name="T108" fmla="*/ 336 w 1374"/>
                      <a:gd name="T109" fmla="*/ 1564 h 1620"/>
                      <a:gd name="T110" fmla="*/ 60 w 1374"/>
                      <a:gd name="T111" fmla="*/ 1498 h 1620"/>
                      <a:gd name="T112" fmla="*/ 32 w 1374"/>
                      <a:gd name="T113" fmla="*/ 1456 h 1620"/>
                      <a:gd name="T114" fmla="*/ 52 w 1374"/>
                      <a:gd name="T115" fmla="*/ 1378 h 1620"/>
                      <a:gd name="T116" fmla="*/ 26 w 1374"/>
                      <a:gd name="T117" fmla="*/ 1294 h 1620"/>
                      <a:gd name="T118" fmla="*/ 52 w 1374"/>
                      <a:gd name="T119" fmla="*/ 1260 h 1620"/>
                      <a:gd name="T120" fmla="*/ 130 w 1374"/>
                      <a:gd name="T121" fmla="*/ 1252 h 1620"/>
                      <a:gd name="T122" fmla="*/ 174 w 1374"/>
                      <a:gd name="T123" fmla="*/ 1188 h 16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1374" h="1620">
                        <a:moveTo>
                          <a:pt x="174" y="1170"/>
                        </a:moveTo>
                        <a:lnTo>
                          <a:pt x="174" y="1170"/>
                        </a:lnTo>
                        <a:lnTo>
                          <a:pt x="166" y="1186"/>
                        </a:lnTo>
                        <a:lnTo>
                          <a:pt x="156" y="1200"/>
                        </a:lnTo>
                        <a:lnTo>
                          <a:pt x="144" y="1210"/>
                        </a:lnTo>
                        <a:lnTo>
                          <a:pt x="132" y="1220"/>
                        </a:lnTo>
                        <a:lnTo>
                          <a:pt x="118" y="1226"/>
                        </a:lnTo>
                        <a:lnTo>
                          <a:pt x="104" y="1232"/>
                        </a:lnTo>
                        <a:lnTo>
                          <a:pt x="88" y="1236"/>
                        </a:lnTo>
                        <a:lnTo>
                          <a:pt x="72" y="1238"/>
                        </a:lnTo>
                        <a:lnTo>
                          <a:pt x="72" y="1238"/>
                        </a:lnTo>
                        <a:lnTo>
                          <a:pt x="50" y="1240"/>
                        </a:lnTo>
                        <a:lnTo>
                          <a:pt x="34" y="1242"/>
                        </a:lnTo>
                        <a:lnTo>
                          <a:pt x="22" y="1248"/>
                        </a:lnTo>
                        <a:lnTo>
                          <a:pt x="14" y="1256"/>
                        </a:lnTo>
                        <a:lnTo>
                          <a:pt x="10" y="1266"/>
                        </a:lnTo>
                        <a:lnTo>
                          <a:pt x="8" y="1280"/>
                        </a:lnTo>
                        <a:lnTo>
                          <a:pt x="10" y="1298"/>
                        </a:lnTo>
                        <a:lnTo>
                          <a:pt x="12" y="1318"/>
                        </a:lnTo>
                        <a:lnTo>
                          <a:pt x="12" y="1318"/>
                        </a:lnTo>
                        <a:lnTo>
                          <a:pt x="16" y="1344"/>
                        </a:lnTo>
                        <a:lnTo>
                          <a:pt x="18" y="1370"/>
                        </a:lnTo>
                        <a:lnTo>
                          <a:pt x="16" y="1396"/>
                        </a:lnTo>
                        <a:lnTo>
                          <a:pt x="10" y="1420"/>
                        </a:lnTo>
                        <a:lnTo>
                          <a:pt x="10" y="1420"/>
                        </a:lnTo>
                        <a:lnTo>
                          <a:pt x="4" y="1444"/>
                        </a:lnTo>
                        <a:lnTo>
                          <a:pt x="0" y="1464"/>
                        </a:lnTo>
                        <a:lnTo>
                          <a:pt x="0" y="1480"/>
                        </a:lnTo>
                        <a:lnTo>
                          <a:pt x="2" y="1488"/>
                        </a:lnTo>
                        <a:lnTo>
                          <a:pt x="4" y="1494"/>
                        </a:lnTo>
                        <a:lnTo>
                          <a:pt x="8" y="1500"/>
                        </a:lnTo>
                        <a:lnTo>
                          <a:pt x="14" y="1506"/>
                        </a:lnTo>
                        <a:lnTo>
                          <a:pt x="28" y="1514"/>
                        </a:lnTo>
                        <a:lnTo>
                          <a:pt x="46" y="1522"/>
                        </a:lnTo>
                        <a:lnTo>
                          <a:pt x="72" y="1530"/>
                        </a:lnTo>
                        <a:lnTo>
                          <a:pt x="72" y="1530"/>
                        </a:lnTo>
                        <a:lnTo>
                          <a:pt x="214" y="1566"/>
                        </a:lnTo>
                        <a:lnTo>
                          <a:pt x="356" y="1606"/>
                        </a:lnTo>
                        <a:lnTo>
                          <a:pt x="356" y="1606"/>
                        </a:lnTo>
                        <a:lnTo>
                          <a:pt x="374" y="1610"/>
                        </a:lnTo>
                        <a:lnTo>
                          <a:pt x="392" y="1612"/>
                        </a:lnTo>
                        <a:lnTo>
                          <a:pt x="408" y="1612"/>
                        </a:lnTo>
                        <a:lnTo>
                          <a:pt x="424" y="1610"/>
                        </a:lnTo>
                        <a:lnTo>
                          <a:pt x="440" y="1608"/>
                        </a:lnTo>
                        <a:lnTo>
                          <a:pt x="456" y="1602"/>
                        </a:lnTo>
                        <a:lnTo>
                          <a:pt x="472" y="1594"/>
                        </a:lnTo>
                        <a:lnTo>
                          <a:pt x="488" y="1584"/>
                        </a:lnTo>
                        <a:lnTo>
                          <a:pt x="488" y="1584"/>
                        </a:lnTo>
                        <a:lnTo>
                          <a:pt x="516" y="1570"/>
                        </a:lnTo>
                        <a:lnTo>
                          <a:pt x="546" y="1556"/>
                        </a:lnTo>
                        <a:lnTo>
                          <a:pt x="578" y="1546"/>
                        </a:lnTo>
                        <a:lnTo>
                          <a:pt x="610" y="1540"/>
                        </a:lnTo>
                        <a:lnTo>
                          <a:pt x="610" y="1540"/>
                        </a:lnTo>
                        <a:lnTo>
                          <a:pt x="666" y="1536"/>
                        </a:lnTo>
                        <a:lnTo>
                          <a:pt x="724" y="1534"/>
                        </a:lnTo>
                        <a:lnTo>
                          <a:pt x="780" y="1536"/>
                        </a:lnTo>
                        <a:lnTo>
                          <a:pt x="838" y="1538"/>
                        </a:lnTo>
                        <a:lnTo>
                          <a:pt x="838" y="1538"/>
                        </a:lnTo>
                        <a:lnTo>
                          <a:pt x="854" y="1540"/>
                        </a:lnTo>
                        <a:lnTo>
                          <a:pt x="872" y="1548"/>
                        </a:lnTo>
                        <a:lnTo>
                          <a:pt x="888" y="1558"/>
                        </a:lnTo>
                        <a:lnTo>
                          <a:pt x="900" y="1570"/>
                        </a:lnTo>
                        <a:lnTo>
                          <a:pt x="900" y="1570"/>
                        </a:lnTo>
                        <a:lnTo>
                          <a:pt x="910" y="1580"/>
                        </a:lnTo>
                        <a:lnTo>
                          <a:pt x="920" y="1590"/>
                        </a:lnTo>
                        <a:lnTo>
                          <a:pt x="932" y="1598"/>
                        </a:lnTo>
                        <a:lnTo>
                          <a:pt x="944" y="1604"/>
                        </a:lnTo>
                        <a:lnTo>
                          <a:pt x="956" y="1610"/>
                        </a:lnTo>
                        <a:lnTo>
                          <a:pt x="968" y="1614"/>
                        </a:lnTo>
                        <a:lnTo>
                          <a:pt x="982" y="1616"/>
                        </a:lnTo>
                        <a:lnTo>
                          <a:pt x="996" y="1618"/>
                        </a:lnTo>
                        <a:lnTo>
                          <a:pt x="1008" y="1620"/>
                        </a:lnTo>
                        <a:lnTo>
                          <a:pt x="1022" y="1618"/>
                        </a:lnTo>
                        <a:lnTo>
                          <a:pt x="1036" y="1616"/>
                        </a:lnTo>
                        <a:lnTo>
                          <a:pt x="1048" y="1614"/>
                        </a:lnTo>
                        <a:lnTo>
                          <a:pt x="1062" y="1608"/>
                        </a:lnTo>
                        <a:lnTo>
                          <a:pt x="1074" y="1602"/>
                        </a:lnTo>
                        <a:lnTo>
                          <a:pt x="1088" y="1596"/>
                        </a:lnTo>
                        <a:lnTo>
                          <a:pt x="1100" y="1588"/>
                        </a:lnTo>
                        <a:lnTo>
                          <a:pt x="1100" y="1588"/>
                        </a:lnTo>
                        <a:lnTo>
                          <a:pt x="1140" y="1558"/>
                        </a:lnTo>
                        <a:lnTo>
                          <a:pt x="1182" y="1528"/>
                        </a:lnTo>
                        <a:lnTo>
                          <a:pt x="1268" y="1474"/>
                        </a:lnTo>
                        <a:lnTo>
                          <a:pt x="1268" y="1474"/>
                        </a:lnTo>
                        <a:lnTo>
                          <a:pt x="1288" y="1462"/>
                        </a:lnTo>
                        <a:lnTo>
                          <a:pt x="1310" y="1450"/>
                        </a:lnTo>
                        <a:lnTo>
                          <a:pt x="1330" y="1438"/>
                        </a:lnTo>
                        <a:lnTo>
                          <a:pt x="1350" y="1424"/>
                        </a:lnTo>
                        <a:lnTo>
                          <a:pt x="1350" y="1424"/>
                        </a:lnTo>
                        <a:lnTo>
                          <a:pt x="1360" y="1414"/>
                        </a:lnTo>
                        <a:lnTo>
                          <a:pt x="1368" y="1404"/>
                        </a:lnTo>
                        <a:lnTo>
                          <a:pt x="1374" y="1392"/>
                        </a:lnTo>
                        <a:lnTo>
                          <a:pt x="1374" y="1382"/>
                        </a:lnTo>
                        <a:lnTo>
                          <a:pt x="1374" y="1370"/>
                        </a:lnTo>
                        <a:lnTo>
                          <a:pt x="1368" y="1360"/>
                        </a:lnTo>
                        <a:lnTo>
                          <a:pt x="1360" y="1352"/>
                        </a:lnTo>
                        <a:lnTo>
                          <a:pt x="1348" y="1344"/>
                        </a:lnTo>
                        <a:lnTo>
                          <a:pt x="1348" y="1344"/>
                        </a:lnTo>
                        <a:lnTo>
                          <a:pt x="1326" y="1330"/>
                        </a:lnTo>
                        <a:lnTo>
                          <a:pt x="1306" y="1316"/>
                        </a:lnTo>
                        <a:lnTo>
                          <a:pt x="1288" y="1298"/>
                        </a:lnTo>
                        <a:lnTo>
                          <a:pt x="1274" y="1280"/>
                        </a:lnTo>
                        <a:lnTo>
                          <a:pt x="1260" y="1260"/>
                        </a:lnTo>
                        <a:lnTo>
                          <a:pt x="1252" y="1236"/>
                        </a:lnTo>
                        <a:lnTo>
                          <a:pt x="1244" y="1210"/>
                        </a:lnTo>
                        <a:lnTo>
                          <a:pt x="1242" y="1182"/>
                        </a:lnTo>
                        <a:lnTo>
                          <a:pt x="1242" y="1182"/>
                        </a:lnTo>
                        <a:lnTo>
                          <a:pt x="1234" y="1208"/>
                        </a:lnTo>
                        <a:lnTo>
                          <a:pt x="1230" y="1232"/>
                        </a:lnTo>
                        <a:lnTo>
                          <a:pt x="1232" y="1256"/>
                        </a:lnTo>
                        <a:lnTo>
                          <a:pt x="1236" y="1276"/>
                        </a:lnTo>
                        <a:lnTo>
                          <a:pt x="1244" y="1296"/>
                        </a:lnTo>
                        <a:lnTo>
                          <a:pt x="1254" y="1312"/>
                        </a:lnTo>
                        <a:lnTo>
                          <a:pt x="1270" y="1326"/>
                        </a:lnTo>
                        <a:lnTo>
                          <a:pt x="1286" y="1336"/>
                        </a:lnTo>
                        <a:lnTo>
                          <a:pt x="1286" y="1336"/>
                        </a:lnTo>
                        <a:lnTo>
                          <a:pt x="1304" y="1348"/>
                        </a:lnTo>
                        <a:lnTo>
                          <a:pt x="1320" y="1360"/>
                        </a:lnTo>
                        <a:lnTo>
                          <a:pt x="1354" y="1386"/>
                        </a:lnTo>
                        <a:lnTo>
                          <a:pt x="1354" y="1386"/>
                        </a:lnTo>
                        <a:lnTo>
                          <a:pt x="1320" y="1416"/>
                        </a:lnTo>
                        <a:lnTo>
                          <a:pt x="1302" y="1428"/>
                        </a:lnTo>
                        <a:lnTo>
                          <a:pt x="1292" y="1434"/>
                        </a:lnTo>
                        <a:lnTo>
                          <a:pt x="1282" y="1438"/>
                        </a:lnTo>
                        <a:lnTo>
                          <a:pt x="1282" y="1438"/>
                        </a:lnTo>
                        <a:lnTo>
                          <a:pt x="1232" y="1458"/>
                        </a:lnTo>
                        <a:lnTo>
                          <a:pt x="1206" y="1470"/>
                        </a:lnTo>
                        <a:lnTo>
                          <a:pt x="1182" y="1482"/>
                        </a:lnTo>
                        <a:lnTo>
                          <a:pt x="1158" y="1496"/>
                        </a:lnTo>
                        <a:lnTo>
                          <a:pt x="1136" y="1510"/>
                        </a:lnTo>
                        <a:lnTo>
                          <a:pt x="1114" y="1526"/>
                        </a:lnTo>
                        <a:lnTo>
                          <a:pt x="1092" y="1544"/>
                        </a:lnTo>
                        <a:lnTo>
                          <a:pt x="1092" y="1544"/>
                        </a:lnTo>
                        <a:lnTo>
                          <a:pt x="1082" y="1552"/>
                        </a:lnTo>
                        <a:lnTo>
                          <a:pt x="1068" y="1560"/>
                        </a:lnTo>
                        <a:lnTo>
                          <a:pt x="1068" y="1560"/>
                        </a:lnTo>
                        <a:lnTo>
                          <a:pt x="1056" y="1566"/>
                        </a:lnTo>
                        <a:lnTo>
                          <a:pt x="1042" y="1570"/>
                        </a:lnTo>
                        <a:lnTo>
                          <a:pt x="1030" y="1574"/>
                        </a:lnTo>
                        <a:lnTo>
                          <a:pt x="1018" y="1574"/>
                        </a:lnTo>
                        <a:lnTo>
                          <a:pt x="1006" y="1574"/>
                        </a:lnTo>
                        <a:lnTo>
                          <a:pt x="996" y="1572"/>
                        </a:lnTo>
                        <a:lnTo>
                          <a:pt x="986" y="1570"/>
                        </a:lnTo>
                        <a:lnTo>
                          <a:pt x="976" y="1564"/>
                        </a:lnTo>
                        <a:lnTo>
                          <a:pt x="966" y="1558"/>
                        </a:lnTo>
                        <a:lnTo>
                          <a:pt x="960" y="1550"/>
                        </a:lnTo>
                        <a:lnTo>
                          <a:pt x="952" y="1542"/>
                        </a:lnTo>
                        <a:lnTo>
                          <a:pt x="946" y="1532"/>
                        </a:lnTo>
                        <a:lnTo>
                          <a:pt x="942" y="1520"/>
                        </a:lnTo>
                        <a:lnTo>
                          <a:pt x="938" y="1508"/>
                        </a:lnTo>
                        <a:lnTo>
                          <a:pt x="936" y="1494"/>
                        </a:lnTo>
                        <a:lnTo>
                          <a:pt x="936" y="1480"/>
                        </a:lnTo>
                        <a:lnTo>
                          <a:pt x="936" y="1480"/>
                        </a:lnTo>
                        <a:lnTo>
                          <a:pt x="938" y="1456"/>
                        </a:lnTo>
                        <a:lnTo>
                          <a:pt x="940" y="1432"/>
                        </a:lnTo>
                        <a:lnTo>
                          <a:pt x="940" y="1432"/>
                        </a:lnTo>
                        <a:lnTo>
                          <a:pt x="932" y="1266"/>
                        </a:lnTo>
                        <a:lnTo>
                          <a:pt x="932" y="1266"/>
                        </a:lnTo>
                        <a:lnTo>
                          <a:pt x="932" y="1222"/>
                        </a:lnTo>
                        <a:lnTo>
                          <a:pt x="932" y="1200"/>
                        </a:lnTo>
                        <a:lnTo>
                          <a:pt x="934" y="1180"/>
                        </a:lnTo>
                        <a:lnTo>
                          <a:pt x="934" y="1180"/>
                        </a:lnTo>
                        <a:lnTo>
                          <a:pt x="936" y="1170"/>
                        </a:lnTo>
                        <a:lnTo>
                          <a:pt x="942" y="1162"/>
                        </a:lnTo>
                        <a:lnTo>
                          <a:pt x="950" y="1154"/>
                        </a:lnTo>
                        <a:lnTo>
                          <a:pt x="958" y="1152"/>
                        </a:lnTo>
                        <a:lnTo>
                          <a:pt x="958" y="1152"/>
                        </a:lnTo>
                        <a:lnTo>
                          <a:pt x="964" y="1152"/>
                        </a:lnTo>
                        <a:lnTo>
                          <a:pt x="972" y="1158"/>
                        </a:lnTo>
                        <a:lnTo>
                          <a:pt x="988" y="1172"/>
                        </a:lnTo>
                        <a:lnTo>
                          <a:pt x="988" y="1172"/>
                        </a:lnTo>
                        <a:lnTo>
                          <a:pt x="994" y="1184"/>
                        </a:lnTo>
                        <a:lnTo>
                          <a:pt x="1000" y="1196"/>
                        </a:lnTo>
                        <a:lnTo>
                          <a:pt x="1000" y="1196"/>
                        </a:lnTo>
                        <a:lnTo>
                          <a:pt x="1008" y="1208"/>
                        </a:lnTo>
                        <a:lnTo>
                          <a:pt x="1014" y="1218"/>
                        </a:lnTo>
                        <a:lnTo>
                          <a:pt x="1022" y="1226"/>
                        </a:lnTo>
                        <a:lnTo>
                          <a:pt x="1032" y="1232"/>
                        </a:lnTo>
                        <a:lnTo>
                          <a:pt x="1042" y="1236"/>
                        </a:lnTo>
                        <a:lnTo>
                          <a:pt x="1054" y="1240"/>
                        </a:lnTo>
                        <a:lnTo>
                          <a:pt x="1066" y="1242"/>
                        </a:lnTo>
                        <a:lnTo>
                          <a:pt x="1078" y="1242"/>
                        </a:lnTo>
                        <a:lnTo>
                          <a:pt x="1078" y="1242"/>
                        </a:lnTo>
                        <a:lnTo>
                          <a:pt x="1092" y="1240"/>
                        </a:lnTo>
                        <a:lnTo>
                          <a:pt x="1106" y="1236"/>
                        </a:lnTo>
                        <a:lnTo>
                          <a:pt x="1120" y="1230"/>
                        </a:lnTo>
                        <a:lnTo>
                          <a:pt x="1134" y="1222"/>
                        </a:lnTo>
                        <a:lnTo>
                          <a:pt x="1148" y="1214"/>
                        </a:lnTo>
                        <a:lnTo>
                          <a:pt x="1162" y="1204"/>
                        </a:lnTo>
                        <a:lnTo>
                          <a:pt x="1176" y="1192"/>
                        </a:lnTo>
                        <a:lnTo>
                          <a:pt x="1188" y="1178"/>
                        </a:lnTo>
                        <a:lnTo>
                          <a:pt x="1198" y="1164"/>
                        </a:lnTo>
                        <a:lnTo>
                          <a:pt x="1208" y="1150"/>
                        </a:lnTo>
                        <a:lnTo>
                          <a:pt x="1218" y="1134"/>
                        </a:lnTo>
                        <a:lnTo>
                          <a:pt x="1224" y="1120"/>
                        </a:lnTo>
                        <a:lnTo>
                          <a:pt x="1230" y="1104"/>
                        </a:lnTo>
                        <a:lnTo>
                          <a:pt x="1234" y="1088"/>
                        </a:lnTo>
                        <a:lnTo>
                          <a:pt x="1236" y="1072"/>
                        </a:lnTo>
                        <a:lnTo>
                          <a:pt x="1236" y="1056"/>
                        </a:lnTo>
                        <a:lnTo>
                          <a:pt x="1236" y="1056"/>
                        </a:lnTo>
                        <a:lnTo>
                          <a:pt x="1232" y="1006"/>
                        </a:lnTo>
                        <a:lnTo>
                          <a:pt x="1224" y="956"/>
                        </a:lnTo>
                        <a:lnTo>
                          <a:pt x="1212" y="908"/>
                        </a:lnTo>
                        <a:lnTo>
                          <a:pt x="1196" y="860"/>
                        </a:lnTo>
                        <a:lnTo>
                          <a:pt x="1176" y="814"/>
                        </a:lnTo>
                        <a:lnTo>
                          <a:pt x="1152" y="772"/>
                        </a:lnTo>
                        <a:lnTo>
                          <a:pt x="1140" y="750"/>
                        </a:lnTo>
                        <a:lnTo>
                          <a:pt x="1126" y="730"/>
                        </a:lnTo>
                        <a:lnTo>
                          <a:pt x="1110" y="710"/>
                        </a:lnTo>
                        <a:lnTo>
                          <a:pt x="1094" y="690"/>
                        </a:lnTo>
                        <a:lnTo>
                          <a:pt x="1094" y="690"/>
                        </a:lnTo>
                        <a:lnTo>
                          <a:pt x="1074" y="668"/>
                        </a:lnTo>
                        <a:lnTo>
                          <a:pt x="1056" y="646"/>
                        </a:lnTo>
                        <a:lnTo>
                          <a:pt x="1040" y="622"/>
                        </a:lnTo>
                        <a:lnTo>
                          <a:pt x="1024" y="600"/>
                        </a:lnTo>
                        <a:lnTo>
                          <a:pt x="1012" y="576"/>
                        </a:lnTo>
                        <a:lnTo>
                          <a:pt x="998" y="552"/>
                        </a:lnTo>
                        <a:lnTo>
                          <a:pt x="988" y="528"/>
                        </a:lnTo>
                        <a:lnTo>
                          <a:pt x="978" y="502"/>
                        </a:lnTo>
                        <a:lnTo>
                          <a:pt x="968" y="478"/>
                        </a:lnTo>
                        <a:lnTo>
                          <a:pt x="962" y="452"/>
                        </a:lnTo>
                        <a:lnTo>
                          <a:pt x="956" y="426"/>
                        </a:lnTo>
                        <a:lnTo>
                          <a:pt x="950" y="398"/>
                        </a:lnTo>
                        <a:lnTo>
                          <a:pt x="946" y="370"/>
                        </a:lnTo>
                        <a:lnTo>
                          <a:pt x="944" y="344"/>
                        </a:lnTo>
                        <a:lnTo>
                          <a:pt x="942" y="286"/>
                        </a:lnTo>
                        <a:lnTo>
                          <a:pt x="942" y="286"/>
                        </a:lnTo>
                        <a:lnTo>
                          <a:pt x="940" y="254"/>
                        </a:lnTo>
                        <a:lnTo>
                          <a:pt x="938" y="224"/>
                        </a:lnTo>
                        <a:lnTo>
                          <a:pt x="930" y="196"/>
                        </a:lnTo>
                        <a:lnTo>
                          <a:pt x="922" y="168"/>
                        </a:lnTo>
                        <a:lnTo>
                          <a:pt x="910" y="144"/>
                        </a:lnTo>
                        <a:lnTo>
                          <a:pt x="898" y="120"/>
                        </a:lnTo>
                        <a:lnTo>
                          <a:pt x="882" y="98"/>
                        </a:lnTo>
                        <a:lnTo>
                          <a:pt x="864" y="78"/>
                        </a:lnTo>
                        <a:lnTo>
                          <a:pt x="844" y="60"/>
                        </a:lnTo>
                        <a:lnTo>
                          <a:pt x="822" y="46"/>
                        </a:lnTo>
                        <a:lnTo>
                          <a:pt x="798" y="32"/>
                        </a:lnTo>
                        <a:lnTo>
                          <a:pt x="772" y="20"/>
                        </a:lnTo>
                        <a:lnTo>
                          <a:pt x="746" y="12"/>
                        </a:lnTo>
                        <a:lnTo>
                          <a:pt x="718" y="6"/>
                        </a:lnTo>
                        <a:lnTo>
                          <a:pt x="686" y="2"/>
                        </a:lnTo>
                        <a:lnTo>
                          <a:pt x="656" y="0"/>
                        </a:lnTo>
                        <a:lnTo>
                          <a:pt x="656" y="0"/>
                        </a:lnTo>
                        <a:lnTo>
                          <a:pt x="634" y="2"/>
                        </a:lnTo>
                        <a:lnTo>
                          <a:pt x="614" y="4"/>
                        </a:lnTo>
                        <a:lnTo>
                          <a:pt x="596" y="8"/>
                        </a:lnTo>
                        <a:lnTo>
                          <a:pt x="578" y="14"/>
                        </a:lnTo>
                        <a:lnTo>
                          <a:pt x="560" y="20"/>
                        </a:lnTo>
                        <a:lnTo>
                          <a:pt x="544" y="30"/>
                        </a:lnTo>
                        <a:lnTo>
                          <a:pt x="528" y="40"/>
                        </a:lnTo>
                        <a:lnTo>
                          <a:pt x="514" y="50"/>
                        </a:lnTo>
                        <a:lnTo>
                          <a:pt x="500" y="62"/>
                        </a:lnTo>
                        <a:lnTo>
                          <a:pt x="488" y="76"/>
                        </a:lnTo>
                        <a:lnTo>
                          <a:pt x="478" y="92"/>
                        </a:lnTo>
                        <a:lnTo>
                          <a:pt x="470" y="108"/>
                        </a:lnTo>
                        <a:lnTo>
                          <a:pt x="462" y="124"/>
                        </a:lnTo>
                        <a:lnTo>
                          <a:pt x="456" y="144"/>
                        </a:lnTo>
                        <a:lnTo>
                          <a:pt x="452" y="162"/>
                        </a:lnTo>
                        <a:lnTo>
                          <a:pt x="450" y="182"/>
                        </a:lnTo>
                        <a:lnTo>
                          <a:pt x="450" y="182"/>
                        </a:lnTo>
                        <a:lnTo>
                          <a:pt x="446" y="246"/>
                        </a:lnTo>
                        <a:lnTo>
                          <a:pt x="444" y="310"/>
                        </a:lnTo>
                        <a:lnTo>
                          <a:pt x="446" y="374"/>
                        </a:lnTo>
                        <a:lnTo>
                          <a:pt x="448" y="406"/>
                        </a:lnTo>
                        <a:lnTo>
                          <a:pt x="452" y="438"/>
                        </a:lnTo>
                        <a:lnTo>
                          <a:pt x="452" y="438"/>
                        </a:lnTo>
                        <a:lnTo>
                          <a:pt x="456" y="468"/>
                        </a:lnTo>
                        <a:lnTo>
                          <a:pt x="456" y="498"/>
                        </a:lnTo>
                        <a:lnTo>
                          <a:pt x="452" y="526"/>
                        </a:lnTo>
                        <a:lnTo>
                          <a:pt x="444" y="552"/>
                        </a:lnTo>
                        <a:lnTo>
                          <a:pt x="434" y="578"/>
                        </a:lnTo>
                        <a:lnTo>
                          <a:pt x="422" y="604"/>
                        </a:lnTo>
                        <a:lnTo>
                          <a:pt x="406" y="628"/>
                        </a:lnTo>
                        <a:lnTo>
                          <a:pt x="390" y="650"/>
                        </a:lnTo>
                        <a:lnTo>
                          <a:pt x="390" y="650"/>
                        </a:lnTo>
                        <a:lnTo>
                          <a:pt x="378" y="666"/>
                        </a:lnTo>
                        <a:lnTo>
                          <a:pt x="364" y="682"/>
                        </a:lnTo>
                        <a:lnTo>
                          <a:pt x="364" y="682"/>
                        </a:lnTo>
                        <a:lnTo>
                          <a:pt x="348" y="704"/>
                        </a:lnTo>
                        <a:lnTo>
                          <a:pt x="332" y="726"/>
                        </a:lnTo>
                        <a:lnTo>
                          <a:pt x="316" y="748"/>
                        </a:lnTo>
                        <a:lnTo>
                          <a:pt x="304" y="772"/>
                        </a:lnTo>
                        <a:lnTo>
                          <a:pt x="280" y="820"/>
                        </a:lnTo>
                        <a:lnTo>
                          <a:pt x="262" y="870"/>
                        </a:lnTo>
                        <a:lnTo>
                          <a:pt x="262" y="870"/>
                        </a:lnTo>
                        <a:lnTo>
                          <a:pt x="248" y="906"/>
                        </a:lnTo>
                        <a:lnTo>
                          <a:pt x="232" y="940"/>
                        </a:lnTo>
                        <a:lnTo>
                          <a:pt x="200" y="1008"/>
                        </a:lnTo>
                        <a:lnTo>
                          <a:pt x="200" y="1008"/>
                        </a:lnTo>
                        <a:lnTo>
                          <a:pt x="190" y="1036"/>
                        </a:lnTo>
                        <a:lnTo>
                          <a:pt x="186" y="1050"/>
                        </a:lnTo>
                        <a:lnTo>
                          <a:pt x="184" y="1064"/>
                        </a:lnTo>
                        <a:lnTo>
                          <a:pt x="184" y="1078"/>
                        </a:lnTo>
                        <a:lnTo>
                          <a:pt x="184" y="1092"/>
                        </a:lnTo>
                        <a:lnTo>
                          <a:pt x="186" y="1108"/>
                        </a:lnTo>
                        <a:lnTo>
                          <a:pt x="190" y="1122"/>
                        </a:lnTo>
                        <a:lnTo>
                          <a:pt x="190" y="1122"/>
                        </a:lnTo>
                        <a:lnTo>
                          <a:pt x="208" y="1116"/>
                        </a:lnTo>
                        <a:lnTo>
                          <a:pt x="224" y="1112"/>
                        </a:lnTo>
                        <a:lnTo>
                          <a:pt x="240" y="1114"/>
                        </a:lnTo>
                        <a:lnTo>
                          <a:pt x="254" y="1118"/>
                        </a:lnTo>
                        <a:lnTo>
                          <a:pt x="266" y="1124"/>
                        </a:lnTo>
                        <a:lnTo>
                          <a:pt x="278" y="1134"/>
                        </a:lnTo>
                        <a:lnTo>
                          <a:pt x="290" y="1146"/>
                        </a:lnTo>
                        <a:lnTo>
                          <a:pt x="298" y="1158"/>
                        </a:lnTo>
                        <a:lnTo>
                          <a:pt x="298" y="1158"/>
                        </a:lnTo>
                        <a:lnTo>
                          <a:pt x="344" y="1220"/>
                        </a:lnTo>
                        <a:lnTo>
                          <a:pt x="386" y="1284"/>
                        </a:lnTo>
                        <a:lnTo>
                          <a:pt x="472" y="1412"/>
                        </a:lnTo>
                        <a:lnTo>
                          <a:pt x="472" y="1412"/>
                        </a:lnTo>
                        <a:lnTo>
                          <a:pt x="480" y="1430"/>
                        </a:lnTo>
                        <a:lnTo>
                          <a:pt x="486" y="1448"/>
                        </a:lnTo>
                        <a:lnTo>
                          <a:pt x="490" y="1468"/>
                        </a:lnTo>
                        <a:lnTo>
                          <a:pt x="494" y="1488"/>
                        </a:lnTo>
                        <a:lnTo>
                          <a:pt x="494" y="1488"/>
                        </a:lnTo>
                        <a:lnTo>
                          <a:pt x="494" y="1504"/>
                        </a:lnTo>
                        <a:lnTo>
                          <a:pt x="494" y="1518"/>
                        </a:lnTo>
                        <a:lnTo>
                          <a:pt x="490" y="1532"/>
                        </a:lnTo>
                        <a:lnTo>
                          <a:pt x="484" y="1542"/>
                        </a:lnTo>
                        <a:lnTo>
                          <a:pt x="476" y="1552"/>
                        </a:lnTo>
                        <a:lnTo>
                          <a:pt x="464" y="1560"/>
                        </a:lnTo>
                        <a:lnTo>
                          <a:pt x="452" y="1566"/>
                        </a:lnTo>
                        <a:lnTo>
                          <a:pt x="438" y="1570"/>
                        </a:lnTo>
                        <a:lnTo>
                          <a:pt x="438" y="1570"/>
                        </a:lnTo>
                        <a:lnTo>
                          <a:pt x="412" y="1572"/>
                        </a:lnTo>
                        <a:lnTo>
                          <a:pt x="386" y="1572"/>
                        </a:lnTo>
                        <a:lnTo>
                          <a:pt x="360" y="1568"/>
                        </a:lnTo>
                        <a:lnTo>
                          <a:pt x="336" y="1564"/>
                        </a:lnTo>
                        <a:lnTo>
                          <a:pt x="336" y="1564"/>
                        </a:lnTo>
                        <a:lnTo>
                          <a:pt x="276" y="1550"/>
                        </a:lnTo>
                        <a:lnTo>
                          <a:pt x="216" y="1536"/>
                        </a:lnTo>
                        <a:lnTo>
                          <a:pt x="98" y="1506"/>
                        </a:lnTo>
                        <a:lnTo>
                          <a:pt x="98" y="1506"/>
                        </a:lnTo>
                        <a:lnTo>
                          <a:pt x="72" y="1500"/>
                        </a:lnTo>
                        <a:lnTo>
                          <a:pt x="60" y="1498"/>
                        </a:lnTo>
                        <a:lnTo>
                          <a:pt x="50" y="1492"/>
                        </a:lnTo>
                        <a:lnTo>
                          <a:pt x="50" y="1492"/>
                        </a:lnTo>
                        <a:lnTo>
                          <a:pt x="42" y="1484"/>
                        </a:lnTo>
                        <a:lnTo>
                          <a:pt x="36" y="1472"/>
                        </a:lnTo>
                        <a:lnTo>
                          <a:pt x="32" y="1460"/>
                        </a:lnTo>
                        <a:lnTo>
                          <a:pt x="32" y="1456"/>
                        </a:lnTo>
                        <a:lnTo>
                          <a:pt x="32" y="1452"/>
                        </a:lnTo>
                        <a:lnTo>
                          <a:pt x="32" y="1452"/>
                        </a:lnTo>
                        <a:lnTo>
                          <a:pt x="42" y="1434"/>
                        </a:lnTo>
                        <a:lnTo>
                          <a:pt x="48" y="1416"/>
                        </a:lnTo>
                        <a:lnTo>
                          <a:pt x="52" y="1396"/>
                        </a:lnTo>
                        <a:lnTo>
                          <a:pt x="52" y="1378"/>
                        </a:lnTo>
                        <a:lnTo>
                          <a:pt x="50" y="1360"/>
                        </a:lnTo>
                        <a:lnTo>
                          <a:pt x="46" y="1342"/>
                        </a:lnTo>
                        <a:lnTo>
                          <a:pt x="40" y="1324"/>
                        </a:lnTo>
                        <a:lnTo>
                          <a:pt x="30" y="1304"/>
                        </a:lnTo>
                        <a:lnTo>
                          <a:pt x="30" y="1304"/>
                        </a:lnTo>
                        <a:lnTo>
                          <a:pt x="26" y="1294"/>
                        </a:lnTo>
                        <a:lnTo>
                          <a:pt x="24" y="1286"/>
                        </a:lnTo>
                        <a:lnTo>
                          <a:pt x="26" y="1278"/>
                        </a:lnTo>
                        <a:lnTo>
                          <a:pt x="28" y="1272"/>
                        </a:lnTo>
                        <a:lnTo>
                          <a:pt x="34" y="1266"/>
                        </a:lnTo>
                        <a:lnTo>
                          <a:pt x="42" y="1262"/>
                        </a:lnTo>
                        <a:lnTo>
                          <a:pt x="52" y="1260"/>
                        </a:lnTo>
                        <a:lnTo>
                          <a:pt x="64" y="1258"/>
                        </a:lnTo>
                        <a:lnTo>
                          <a:pt x="64" y="1258"/>
                        </a:lnTo>
                        <a:lnTo>
                          <a:pt x="88" y="1258"/>
                        </a:lnTo>
                        <a:lnTo>
                          <a:pt x="114" y="1256"/>
                        </a:lnTo>
                        <a:lnTo>
                          <a:pt x="114" y="1256"/>
                        </a:lnTo>
                        <a:lnTo>
                          <a:pt x="130" y="1252"/>
                        </a:lnTo>
                        <a:lnTo>
                          <a:pt x="142" y="1246"/>
                        </a:lnTo>
                        <a:lnTo>
                          <a:pt x="154" y="1238"/>
                        </a:lnTo>
                        <a:lnTo>
                          <a:pt x="162" y="1230"/>
                        </a:lnTo>
                        <a:lnTo>
                          <a:pt x="168" y="1218"/>
                        </a:lnTo>
                        <a:lnTo>
                          <a:pt x="172" y="1204"/>
                        </a:lnTo>
                        <a:lnTo>
                          <a:pt x="174" y="1188"/>
                        </a:lnTo>
                        <a:lnTo>
                          <a:pt x="174" y="1170"/>
                        </a:lnTo>
                        <a:lnTo>
                          <a:pt x="174" y="117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917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 kern="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  <p:sp>
                <p:nvSpPr>
                  <p:cNvPr id="28" name="Freeform 7"/>
                  <p:cNvSpPr>
                    <a:spLocks/>
                  </p:cNvSpPr>
                  <p:nvPr/>
                </p:nvSpPr>
                <p:spPr bwMode="auto">
                  <a:xfrm>
                    <a:off x="3504" y="1627"/>
                    <a:ext cx="732" cy="1284"/>
                  </a:xfrm>
                  <a:custGeom>
                    <a:avLst/>
                    <a:gdLst>
                      <a:gd name="T0" fmla="*/ 280 w 732"/>
                      <a:gd name="T1" fmla="*/ 374 h 1284"/>
                      <a:gd name="T2" fmla="*/ 334 w 732"/>
                      <a:gd name="T3" fmla="*/ 396 h 1284"/>
                      <a:gd name="T4" fmla="*/ 508 w 732"/>
                      <a:gd name="T5" fmla="*/ 276 h 1284"/>
                      <a:gd name="T6" fmla="*/ 374 w 732"/>
                      <a:gd name="T7" fmla="*/ 330 h 1284"/>
                      <a:gd name="T8" fmla="*/ 308 w 732"/>
                      <a:gd name="T9" fmla="*/ 332 h 1284"/>
                      <a:gd name="T10" fmla="*/ 306 w 732"/>
                      <a:gd name="T11" fmla="*/ 304 h 1284"/>
                      <a:gd name="T12" fmla="*/ 518 w 732"/>
                      <a:gd name="T13" fmla="*/ 232 h 1284"/>
                      <a:gd name="T14" fmla="*/ 468 w 732"/>
                      <a:gd name="T15" fmla="*/ 240 h 1284"/>
                      <a:gd name="T16" fmla="*/ 320 w 732"/>
                      <a:gd name="T17" fmla="*/ 280 h 1284"/>
                      <a:gd name="T18" fmla="*/ 240 w 732"/>
                      <a:gd name="T19" fmla="*/ 242 h 1284"/>
                      <a:gd name="T20" fmla="*/ 230 w 732"/>
                      <a:gd name="T21" fmla="*/ 194 h 1284"/>
                      <a:gd name="T22" fmla="*/ 286 w 732"/>
                      <a:gd name="T23" fmla="*/ 140 h 1284"/>
                      <a:gd name="T24" fmla="*/ 290 w 732"/>
                      <a:gd name="T25" fmla="*/ 84 h 1284"/>
                      <a:gd name="T26" fmla="*/ 258 w 732"/>
                      <a:gd name="T27" fmla="*/ 58 h 1284"/>
                      <a:gd name="T28" fmla="*/ 236 w 732"/>
                      <a:gd name="T29" fmla="*/ 94 h 1284"/>
                      <a:gd name="T30" fmla="*/ 254 w 732"/>
                      <a:gd name="T31" fmla="*/ 152 h 1284"/>
                      <a:gd name="T32" fmla="*/ 226 w 732"/>
                      <a:gd name="T33" fmla="*/ 142 h 1284"/>
                      <a:gd name="T34" fmla="*/ 218 w 732"/>
                      <a:gd name="T35" fmla="*/ 80 h 1284"/>
                      <a:gd name="T36" fmla="*/ 258 w 732"/>
                      <a:gd name="T37" fmla="*/ 10 h 1284"/>
                      <a:gd name="T38" fmla="*/ 304 w 732"/>
                      <a:gd name="T39" fmla="*/ 38 h 1284"/>
                      <a:gd name="T40" fmla="*/ 378 w 732"/>
                      <a:gd name="T41" fmla="*/ 124 h 1284"/>
                      <a:gd name="T42" fmla="*/ 434 w 732"/>
                      <a:gd name="T43" fmla="*/ 6 h 1284"/>
                      <a:gd name="T44" fmla="*/ 496 w 732"/>
                      <a:gd name="T45" fmla="*/ 4 h 1284"/>
                      <a:gd name="T46" fmla="*/ 550 w 732"/>
                      <a:gd name="T47" fmla="*/ 104 h 1284"/>
                      <a:gd name="T48" fmla="*/ 534 w 732"/>
                      <a:gd name="T49" fmla="*/ 154 h 1284"/>
                      <a:gd name="T50" fmla="*/ 516 w 732"/>
                      <a:gd name="T51" fmla="*/ 106 h 1284"/>
                      <a:gd name="T52" fmla="*/ 476 w 732"/>
                      <a:gd name="T53" fmla="*/ 56 h 1284"/>
                      <a:gd name="T54" fmla="*/ 436 w 732"/>
                      <a:gd name="T55" fmla="*/ 74 h 1284"/>
                      <a:gd name="T56" fmla="*/ 422 w 732"/>
                      <a:gd name="T57" fmla="*/ 128 h 1284"/>
                      <a:gd name="T58" fmla="*/ 494 w 732"/>
                      <a:gd name="T59" fmla="*/ 172 h 1284"/>
                      <a:gd name="T60" fmla="*/ 542 w 732"/>
                      <a:gd name="T61" fmla="*/ 198 h 1284"/>
                      <a:gd name="T62" fmla="*/ 538 w 732"/>
                      <a:gd name="T63" fmla="*/ 248 h 1284"/>
                      <a:gd name="T64" fmla="*/ 558 w 732"/>
                      <a:gd name="T65" fmla="*/ 340 h 1284"/>
                      <a:gd name="T66" fmla="*/ 596 w 732"/>
                      <a:gd name="T67" fmla="*/ 418 h 1284"/>
                      <a:gd name="T68" fmla="*/ 698 w 732"/>
                      <a:gd name="T69" fmla="*/ 670 h 1284"/>
                      <a:gd name="T70" fmla="*/ 706 w 732"/>
                      <a:gd name="T71" fmla="*/ 788 h 1284"/>
                      <a:gd name="T72" fmla="*/ 696 w 732"/>
                      <a:gd name="T73" fmla="*/ 878 h 1284"/>
                      <a:gd name="T74" fmla="*/ 638 w 732"/>
                      <a:gd name="T75" fmla="*/ 948 h 1284"/>
                      <a:gd name="T76" fmla="*/ 638 w 732"/>
                      <a:gd name="T77" fmla="*/ 1122 h 1284"/>
                      <a:gd name="T78" fmla="*/ 612 w 732"/>
                      <a:gd name="T79" fmla="*/ 1278 h 1284"/>
                      <a:gd name="T80" fmla="*/ 612 w 732"/>
                      <a:gd name="T81" fmla="*/ 1212 h 1284"/>
                      <a:gd name="T82" fmla="*/ 618 w 732"/>
                      <a:gd name="T83" fmla="*/ 1110 h 1284"/>
                      <a:gd name="T84" fmla="*/ 538 w 732"/>
                      <a:gd name="T85" fmla="*/ 1170 h 1284"/>
                      <a:gd name="T86" fmla="*/ 418 w 732"/>
                      <a:gd name="T87" fmla="*/ 1212 h 1284"/>
                      <a:gd name="T88" fmla="*/ 250 w 732"/>
                      <a:gd name="T89" fmla="*/ 1178 h 1284"/>
                      <a:gd name="T90" fmla="*/ 280 w 732"/>
                      <a:gd name="T91" fmla="*/ 1256 h 1284"/>
                      <a:gd name="T92" fmla="*/ 232 w 732"/>
                      <a:gd name="T93" fmla="*/ 1134 h 1284"/>
                      <a:gd name="T94" fmla="*/ 254 w 732"/>
                      <a:gd name="T95" fmla="*/ 1076 h 1284"/>
                      <a:gd name="T96" fmla="*/ 52 w 732"/>
                      <a:gd name="T97" fmla="*/ 890 h 1284"/>
                      <a:gd name="T98" fmla="*/ 0 w 732"/>
                      <a:gd name="T99" fmla="*/ 796 h 1284"/>
                      <a:gd name="T100" fmla="*/ 10 w 732"/>
                      <a:gd name="T101" fmla="*/ 784 h 1284"/>
                      <a:gd name="T102" fmla="*/ 64 w 732"/>
                      <a:gd name="T103" fmla="*/ 870 h 1284"/>
                      <a:gd name="T104" fmla="*/ 76 w 732"/>
                      <a:gd name="T105" fmla="*/ 736 h 1284"/>
                      <a:gd name="T106" fmla="*/ 160 w 732"/>
                      <a:gd name="T107" fmla="*/ 538 h 1284"/>
                      <a:gd name="T108" fmla="*/ 164 w 732"/>
                      <a:gd name="T109" fmla="*/ 500 h 1284"/>
                      <a:gd name="T110" fmla="*/ 196 w 732"/>
                      <a:gd name="T111" fmla="*/ 392 h 12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</a:cxnLst>
                    <a:rect l="0" t="0" r="r" b="b"/>
                    <a:pathLst>
                      <a:path w="732" h="1284">
                        <a:moveTo>
                          <a:pt x="230" y="312"/>
                        </a:moveTo>
                        <a:lnTo>
                          <a:pt x="230" y="312"/>
                        </a:lnTo>
                        <a:lnTo>
                          <a:pt x="254" y="344"/>
                        </a:lnTo>
                        <a:lnTo>
                          <a:pt x="266" y="360"/>
                        </a:lnTo>
                        <a:lnTo>
                          <a:pt x="280" y="374"/>
                        </a:lnTo>
                        <a:lnTo>
                          <a:pt x="280" y="374"/>
                        </a:lnTo>
                        <a:lnTo>
                          <a:pt x="294" y="384"/>
                        </a:lnTo>
                        <a:lnTo>
                          <a:pt x="308" y="392"/>
                        </a:lnTo>
                        <a:lnTo>
                          <a:pt x="324" y="396"/>
                        </a:lnTo>
                        <a:lnTo>
                          <a:pt x="330" y="396"/>
                        </a:lnTo>
                        <a:lnTo>
                          <a:pt x="334" y="396"/>
                        </a:lnTo>
                        <a:lnTo>
                          <a:pt x="334" y="396"/>
                        </a:lnTo>
                        <a:lnTo>
                          <a:pt x="380" y="370"/>
                        </a:lnTo>
                        <a:lnTo>
                          <a:pt x="424" y="344"/>
                        </a:lnTo>
                        <a:lnTo>
                          <a:pt x="512" y="288"/>
                        </a:lnTo>
                        <a:lnTo>
                          <a:pt x="512" y="288"/>
                        </a:lnTo>
                        <a:lnTo>
                          <a:pt x="508" y="276"/>
                        </a:lnTo>
                        <a:lnTo>
                          <a:pt x="508" y="276"/>
                        </a:lnTo>
                        <a:lnTo>
                          <a:pt x="488" y="280"/>
                        </a:lnTo>
                        <a:lnTo>
                          <a:pt x="468" y="286"/>
                        </a:lnTo>
                        <a:lnTo>
                          <a:pt x="468" y="286"/>
                        </a:lnTo>
                        <a:lnTo>
                          <a:pt x="422" y="310"/>
                        </a:lnTo>
                        <a:lnTo>
                          <a:pt x="398" y="320"/>
                        </a:lnTo>
                        <a:lnTo>
                          <a:pt x="374" y="330"/>
                        </a:lnTo>
                        <a:lnTo>
                          <a:pt x="374" y="330"/>
                        </a:lnTo>
                        <a:lnTo>
                          <a:pt x="360" y="334"/>
                        </a:lnTo>
                        <a:lnTo>
                          <a:pt x="348" y="336"/>
                        </a:lnTo>
                        <a:lnTo>
                          <a:pt x="334" y="338"/>
                        </a:lnTo>
                        <a:lnTo>
                          <a:pt x="322" y="336"/>
                        </a:lnTo>
                        <a:lnTo>
                          <a:pt x="308" y="332"/>
                        </a:lnTo>
                        <a:lnTo>
                          <a:pt x="296" y="326"/>
                        </a:lnTo>
                        <a:lnTo>
                          <a:pt x="284" y="314"/>
                        </a:lnTo>
                        <a:lnTo>
                          <a:pt x="272" y="300"/>
                        </a:lnTo>
                        <a:lnTo>
                          <a:pt x="272" y="300"/>
                        </a:lnTo>
                        <a:lnTo>
                          <a:pt x="290" y="302"/>
                        </a:lnTo>
                        <a:lnTo>
                          <a:pt x="306" y="304"/>
                        </a:lnTo>
                        <a:lnTo>
                          <a:pt x="340" y="300"/>
                        </a:lnTo>
                        <a:lnTo>
                          <a:pt x="372" y="294"/>
                        </a:lnTo>
                        <a:lnTo>
                          <a:pt x="402" y="284"/>
                        </a:lnTo>
                        <a:lnTo>
                          <a:pt x="432" y="272"/>
                        </a:lnTo>
                        <a:lnTo>
                          <a:pt x="460" y="260"/>
                        </a:lnTo>
                        <a:lnTo>
                          <a:pt x="518" y="232"/>
                        </a:lnTo>
                        <a:lnTo>
                          <a:pt x="518" y="232"/>
                        </a:lnTo>
                        <a:lnTo>
                          <a:pt x="518" y="226"/>
                        </a:lnTo>
                        <a:lnTo>
                          <a:pt x="514" y="210"/>
                        </a:lnTo>
                        <a:lnTo>
                          <a:pt x="514" y="210"/>
                        </a:lnTo>
                        <a:lnTo>
                          <a:pt x="492" y="226"/>
                        </a:lnTo>
                        <a:lnTo>
                          <a:pt x="468" y="240"/>
                        </a:lnTo>
                        <a:lnTo>
                          <a:pt x="444" y="252"/>
                        </a:lnTo>
                        <a:lnTo>
                          <a:pt x="420" y="260"/>
                        </a:lnTo>
                        <a:lnTo>
                          <a:pt x="396" y="266"/>
                        </a:lnTo>
                        <a:lnTo>
                          <a:pt x="370" y="272"/>
                        </a:lnTo>
                        <a:lnTo>
                          <a:pt x="320" y="280"/>
                        </a:lnTo>
                        <a:lnTo>
                          <a:pt x="320" y="280"/>
                        </a:lnTo>
                        <a:lnTo>
                          <a:pt x="302" y="280"/>
                        </a:lnTo>
                        <a:lnTo>
                          <a:pt x="288" y="276"/>
                        </a:lnTo>
                        <a:lnTo>
                          <a:pt x="274" y="270"/>
                        </a:lnTo>
                        <a:lnTo>
                          <a:pt x="262" y="262"/>
                        </a:lnTo>
                        <a:lnTo>
                          <a:pt x="252" y="254"/>
                        </a:lnTo>
                        <a:lnTo>
                          <a:pt x="240" y="242"/>
                        </a:lnTo>
                        <a:lnTo>
                          <a:pt x="220" y="222"/>
                        </a:lnTo>
                        <a:lnTo>
                          <a:pt x="220" y="222"/>
                        </a:lnTo>
                        <a:lnTo>
                          <a:pt x="220" y="220"/>
                        </a:lnTo>
                        <a:lnTo>
                          <a:pt x="220" y="216"/>
                        </a:lnTo>
                        <a:lnTo>
                          <a:pt x="224" y="206"/>
                        </a:lnTo>
                        <a:lnTo>
                          <a:pt x="230" y="194"/>
                        </a:lnTo>
                        <a:lnTo>
                          <a:pt x="236" y="184"/>
                        </a:lnTo>
                        <a:lnTo>
                          <a:pt x="236" y="184"/>
                        </a:lnTo>
                        <a:lnTo>
                          <a:pt x="248" y="172"/>
                        </a:lnTo>
                        <a:lnTo>
                          <a:pt x="260" y="162"/>
                        </a:lnTo>
                        <a:lnTo>
                          <a:pt x="286" y="140"/>
                        </a:lnTo>
                        <a:lnTo>
                          <a:pt x="286" y="140"/>
                        </a:lnTo>
                        <a:lnTo>
                          <a:pt x="296" y="126"/>
                        </a:lnTo>
                        <a:lnTo>
                          <a:pt x="300" y="120"/>
                        </a:lnTo>
                        <a:lnTo>
                          <a:pt x="300" y="112"/>
                        </a:lnTo>
                        <a:lnTo>
                          <a:pt x="300" y="112"/>
                        </a:lnTo>
                        <a:lnTo>
                          <a:pt x="296" y="98"/>
                        </a:lnTo>
                        <a:lnTo>
                          <a:pt x="290" y="84"/>
                        </a:lnTo>
                        <a:lnTo>
                          <a:pt x="284" y="70"/>
                        </a:lnTo>
                        <a:lnTo>
                          <a:pt x="276" y="58"/>
                        </a:lnTo>
                        <a:lnTo>
                          <a:pt x="276" y="58"/>
                        </a:lnTo>
                        <a:lnTo>
                          <a:pt x="272" y="56"/>
                        </a:lnTo>
                        <a:lnTo>
                          <a:pt x="268" y="56"/>
                        </a:lnTo>
                        <a:lnTo>
                          <a:pt x="258" y="58"/>
                        </a:lnTo>
                        <a:lnTo>
                          <a:pt x="248" y="60"/>
                        </a:lnTo>
                        <a:lnTo>
                          <a:pt x="244" y="62"/>
                        </a:lnTo>
                        <a:lnTo>
                          <a:pt x="242" y="64"/>
                        </a:lnTo>
                        <a:lnTo>
                          <a:pt x="242" y="64"/>
                        </a:lnTo>
                        <a:lnTo>
                          <a:pt x="238" y="80"/>
                        </a:lnTo>
                        <a:lnTo>
                          <a:pt x="236" y="94"/>
                        </a:lnTo>
                        <a:lnTo>
                          <a:pt x="234" y="110"/>
                        </a:lnTo>
                        <a:lnTo>
                          <a:pt x="236" y="124"/>
                        </a:lnTo>
                        <a:lnTo>
                          <a:pt x="236" y="124"/>
                        </a:lnTo>
                        <a:lnTo>
                          <a:pt x="238" y="132"/>
                        </a:lnTo>
                        <a:lnTo>
                          <a:pt x="242" y="138"/>
                        </a:lnTo>
                        <a:lnTo>
                          <a:pt x="254" y="152"/>
                        </a:lnTo>
                        <a:lnTo>
                          <a:pt x="254" y="152"/>
                        </a:lnTo>
                        <a:lnTo>
                          <a:pt x="248" y="156"/>
                        </a:lnTo>
                        <a:lnTo>
                          <a:pt x="246" y="158"/>
                        </a:lnTo>
                        <a:lnTo>
                          <a:pt x="246" y="158"/>
                        </a:lnTo>
                        <a:lnTo>
                          <a:pt x="234" y="150"/>
                        </a:lnTo>
                        <a:lnTo>
                          <a:pt x="226" y="142"/>
                        </a:lnTo>
                        <a:lnTo>
                          <a:pt x="220" y="134"/>
                        </a:lnTo>
                        <a:lnTo>
                          <a:pt x="216" y="122"/>
                        </a:lnTo>
                        <a:lnTo>
                          <a:pt x="214" y="112"/>
                        </a:lnTo>
                        <a:lnTo>
                          <a:pt x="214" y="102"/>
                        </a:lnTo>
                        <a:lnTo>
                          <a:pt x="218" y="80"/>
                        </a:lnTo>
                        <a:lnTo>
                          <a:pt x="218" y="80"/>
                        </a:lnTo>
                        <a:lnTo>
                          <a:pt x="222" y="62"/>
                        </a:lnTo>
                        <a:lnTo>
                          <a:pt x="232" y="44"/>
                        </a:lnTo>
                        <a:lnTo>
                          <a:pt x="244" y="26"/>
                        </a:lnTo>
                        <a:lnTo>
                          <a:pt x="256" y="10"/>
                        </a:lnTo>
                        <a:lnTo>
                          <a:pt x="256" y="10"/>
                        </a:lnTo>
                        <a:lnTo>
                          <a:pt x="258" y="10"/>
                        </a:lnTo>
                        <a:lnTo>
                          <a:pt x="264" y="12"/>
                        </a:lnTo>
                        <a:lnTo>
                          <a:pt x="278" y="18"/>
                        </a:lnTo>
                        <a:lnTo>
                          <a:pt x="294" y="26"/>
                        </a:lnTo>
                        <a:lnTo>
                          <a:pt x="300" y="32"/>
                        </a:lnTo>
                        <a:lnTo>
                          <a:pt x="304" y="38"/>
                        </a:lnTo>
                        <a:lnTo>
                          <a:pt x="304" y="38"/>
                        </a:lnTo>
                        <a:lnTo>
                          <a:pt x="312" y="56"/>
                        </a:lnTo>
                        <a:lnTo>
                          <a:pt x="318" y="76"/>
                        </a:lnTo>
                        <a:lnTo>
                          <a:pt x="328" y="120"/>
                        </a:lnTo>
                        <a:lnTo>
                          <a:pt x="328" y="120"/>
                        </a:lnTo>
                        <a:lnTo>
                          <a:pt x="378" y="124"/>
                        </a:lnTo>
                        <a:lnTo>
                          <a:pt x="378" y="124"/>
                        </a:lnTo>
                        <a:lnTo>
                          <a:pt x="400" y="68"/>
                        </a:lnTo>
                        <a:lnTo>
                          <a:pt x="412" y="40"/>
                        </a:lnTo>
                        <a:lnTo>
                          <a:pt x="426" y="14"/>
                        </a:lnTo>
                        <a:lnTo>
                          <a:pt x="426" y="14"/>
                        </a:lnTo>
                        <a:lnTo>
                          <a:pt x="428" y="10"/>
                        </a:lnTo>
                        <a:lnTo>
                          <a:pt x="434" y="6"/>
                        </a:lnTo>
                        <a:lnTo>
                          <a:pt x="448" y="2"/>
                        </a:lnTo>
                        <a:lnTo>
                          <a:pt x="464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8" y="2"/>
                        </a:lnTo>
                        <a:lnTo>
                          <a:pt x="496" y="4"/>
                        </a:lnTo>
                        <a:lnTo>
                          <a:pt x="512" y="12"/>
                        </a:lnTo>
                        <a:lnTo>
                          <a:pt x="524" y="26"/>
                        </a:lnTo>
                        <a:lnTo>
                          <a:pt x="536" y="42"/>
                        </a:lnTo>
                        <a:lnTo>
                          <a:pt x="544" y="60"/>
                        </a:lnTo>
                        <a:lnTo>
                          <a:pt x="548" y="82"/>
                        </a:lnTo>
                        <a:lnTo>
                          <a:pt x="550" y="104"/>
                        </a:lnTo>
                        <a:lnTo>
                          <a:pt x="550" y="128"/>
                        </a:lnTo>
                        <a:lnTo>
                          <a:pt x="550" y="128"/>
                        </a:lnTo>
                        <a:lnTo>
                          <a:pt x="546" y="142"/>
                        </a:lnTo>
                        <a:lnTo>
                          <a:pt x="544" y="148"/>
                        </a:lnTo>
                        <a:lnTo>
                          <a:pt x="540" y="152"/>
                        </a:lnTo>
                        <a:lnTo>
                          <a:pt x="534" y="154"/>
                        </a:lnTo>
                        <a:lnTo>
                          <a:pt x="528" y="156"/>
                        </a:lnTo>
                        <a:lnTo>
                          <a:pt x="522" y="156"/>
                        </a:lnTo>
                        <a:lnTo>
                          <a:pt x="514" y="154"/>
                        </a:lnTo>
                        <a:lnTo>
                          <a:pt x="514" y="154"/>
                        </a:lnTo>
                        <a:lnTo>
                          <a:pt x="516" y="120"/>
                        </a:lnTo>
                        <a:lnTo>
                          <a:pt x="516" y="106"/>
                        </a:lnTo>
                        <a:lnTo>
                          <a:pt x="512" y="92"/>
                        </a:lnTo>
                        <a:lnTo>
                          <a:pt x="512" y="92"/>
                        </a:lnTo>
                        <a:lnTo>
                          <a:pt x="504" y="78"/>
                        </a:lnTo>
                        <a:lnTo>
                          <a:pt x="494" y="68"/>
                        </a:lnTo>
                        <a:lnTo>
                          <a:pt x="482" y="58"/>
                        </a:lnTo>
                        <a:lnTo>
                          <a:pt x="476" y="56"/>
                        </a:lnTo>
                        <a:lnTo>
                          <a:pt x="470" y="54"/>
                        </a:lnTo>
                        <a:lnTo>
                          <a:pt x="470" y="54"/>
                        </a:lnTo>
                        <a:lnTo>
                          <a:pt x="464" y="54"/>
                        </a:lnTo>
                        <a:lnTo>
                          <a:pt x="458" y="56"/>
                        </a:lnTo>
                        <a:lnTo>
                          <a:pt x="446" y="64"/>
                        </a:lnTo>
                        <a:lnTo>
                          <a:pt x="436" y="74"/>
                        </a:lnTo>
                        <a:lnTo>
                          <a:pt x="428" y="86"/>
                        </a:lnTo>
                        <a:lnTo>
                          <a:pt x="428" y="86"/>
                        </a:lnTo>
                        <a:lnTo>
                          <a:pt x="422" y="102"/>
                        </a:lnTo>
                        <a:lnTo>
                          <a:pt x="422" y="110"/>
                        </a:lnTo>
                        <a:lnTo>
                          <a:pt x="422" y="120"/>
                        </a:lnTo>
                        <a:lnTo>
                          <a:pt x="422" y="128"/>
                        </a:lnTo>
                        <a:lnTo>
                          <a:pt x="426" y="136"/>
                        </a:lnTo>
                        <a:lnTo>
                          <a:pt x="434" y="142"/>
                        </a:lnTo>
                        <a:lnTo>
                          <a:pt x="442" y="148"/>
                        </a:lnTo>
                        <a:lnTo>
                          <a:pt x="442" y="148"/>
                        </a:lnTo>
                        <a:lnTo>
                          <a:pt x="476" y="166"/>
                        </a:lnTo>
                        <a:lnTo>
                          <a:pt x="494" y="172"/>
                        </a:lnTo>
                        <a:lnTo>
                          <a:pt x="512" y="178"/>
                        </a:lnTo>
                        <a:lnTo>
                          <a:pt x="512" y="178"/>
                        </a:lnTo>
                        <a:lnTo>
                          <a:pt x="522" y="182"/>
                        </a:lnTo>
                        <a:lnTo>
                          <a:pt x="530" y="186"/>
                        </a:lnTo>
                        <a:lnTo>
                          <a:pt x="538" y="192"/>
                        </a:lnTo>
                        <a:lnTo>
                          <a:pt x="542" y="198"/>
                        </a:lnTo>
                        <a:lnTo>
                          <a:pt x="546" y="204"/>
                        </a:lnTo>
                        <a:lnTo>
                          <a:pt x="546" y="212"/>
                        </a:lnTo>
                        <a:lnTo>
                          <a:pt x="546" y="222"/>
                        </a:lnTo>
                        <a:lnTo>
                          <a:pt x="542" y="232"/>
                        </a:lnTo>
                        <a:lnTo>
                          <a:pt x="542" y="232"/>
                        </a:lnTo>
                        <a:lnTo>
                          <a:pt x="538" y="248"/>
                        </a:lnTo>
                        <a:lnTo>
                          <a:pt x="536" y="264"/>
                        </a:lnTo>
                        <a:lnTo>
                          <a:pt x="536" y="280"/>
                        </a:lnTo>
                        <a:lnTo>
                          <a:pt x="538" y="296"/>
                        </a:lnTo>
                        <a:lnTo>
                          <a:pt x="542" y="312"/>
                        </a:lnTo>
                        <a:lnTo>
                          <a:pt x="548" y="326"/>
                        </a:lnTo>
                        <a:lnTo>
                          <a:pt x="558" y="340"/>
                        </a:lnTo>
                        <a:lnTo>
                          <a:pt x="568" y="354"/>
                        </a:lnTo>
                        <a:lnTo>
                          <a:pt x="568" y="354"/>
                        </a:lnTo>
                        <a:lnTo>
                          <a:pt x="572" y="360"/>
                        </a:lnTo>
                        <a:lnTo>
                          <a:pt x="576" y="368"/>
                        </a:lnTo>
                        <a:lnTo>
                          <a:pt x="576" y="368"/>
                        </a:lnTo>
                        <a:lnTo>
                          <a:pt x="596" y="418"/>
                        </a:lnTo>
                        <a:lnTo>
                          <a:pt x="620" y="468"/>
                        </a:lnTo>
                        <a:lnTo>
                          <a:pt x="642" y="516"/>
                        </a:lnTo>
                        <a:lnTo>
                          <a:pt x="664" y="566"/>
                        </a:lnTo>
                        <a:lnTo>
                          <a:pt x="684" y="618"/>
                        </a:lnTo>
                        <a:lnTo>
                          <a:pt x="692" y="644"/>
                        </a:lnTo>
                        <a:lnTo>
                          <a:pt x="698" y="670"/>
                        </a:lnTo>
                        <a:lnTo>
                          <a:pt x="702" y="696"/>
                        </a:lnTo>
                        <a:lnTo>
                          <a:pt x="706" y="724"/>
                        </a:lnTo>
                        <a:lnTo>
                          <a:pt x="708" y="752"/>
                        </a:lnTo>
                        <a:lnTo>
                          <a:pt x="706" y="780"/>
                        </a:lnTo>
                        <a:lnTo>
                          <a:pt x="706" y="780"/>
                        </a:lnTo>
                        <a:lnTo>
                          <a:pt x="706" y="788"/>
                        </a:lnTo>
                        <a:lnTo>
                          <a:pt x="708" y="796"/>
                        </a:lnTo>
                        <a:lnTo>
                          <a:pt x="714" y="814"/>
                        </a:lnTo>
                        <a:lnTo>
                          <a:pt x="724" y="832"/>
                        </a:lnTo>
                        <a:lnTo>
                          <a:pt x="732" y="850"/>
                        </a:lnTo>
                        <a:lnTo>
                          <a:pt x="732" y="850"/>
                        </a:lnTo>
                        <a:lnTo>
                          <a:pt x="696" y="878"/>
                        </a:lnTo>
                        <a:lnTo>
                          <a:pt x="674" y="896"/>
                        </a:lnTo>
                        <a:lnTo>
                          <a:pt x="654" y="916"/>
                        </a:lnTo>
                        <a:lnTo>
                          <a:pt x="654" y="916"/>
                        </a:lnTo>
                        <a:lnTo>
                          <a:pt x="650" y="922"/>
                        </a:lnTo>
                        <a:lnTo>
                          <a:pt x="644" y="930"/>
                        </a:lnTo>
                        <a:lnTo>
                          <a:pt x="638" y="948"/>
                        </a:lnTo>
                        <a:lnTo>
                          <a:pt x="636" y="966"/>
                        </a:lnTo>
                        <a:lnTo>
                          <a:pt x="634" y="986"/>
                        </a:lnTo>
                        <a:lnTo>
                          <a:pt x="634" y="986"/>
                        </a:lnTo>
                        <a:lnTo>
                          <a:pt x="634" y="1032"/>
                        </a:lnTo>
                        <a:lnTo>
                          <a:pt x="636" y="1076"/>
                        </a:lnTo>
                        <a:lnTo>
                          <a:pt x="638" y="1122"/>
                        </a:lnTo>
                        <a:lnTo>
                          <a:pt x="640" y="1168"/>
                        </a:lnTo>
                        <a:lnTo>
                          <a:pt x="640" y="1168"/>
                        </a:lnTo>
                        <a:lnTo>
                          <a:pt x="636" y="1196"/>
                        </a:lnTo>
                        <a:lnTo>
                          <a:pt x="630" y="1224"/>
                        </a:lnTo>
                        <a:lnTo>
                          <a:pt x="622" y="1252"/>
                        </a:lnTo>
                        <a:lnTo>
                          <a:pt x="612" y="1278"/>
                        </a:lnTo>
                        <a:lnTo>
                          <a:pt x="612" y="1278"/>
                        </a:lnTo>
                        <a:lnTo>
                          <a:pt x="610" y="1268"/>
                        </a:lnTo>
                        <a:lnTo>
                          <a:pt x="608" y="1256"/>
                        </a:lnTo>
                        <a:lnTo>
                          <a:pt x="608" y="1246"/>
                        </a:lnTo>
                        <a:lnTo>
                          <a:pt x="608" y="1234"/>
                        </a:lnTo>
                        <a:lnTo>
                          <a:pt x="612" y="1212"/>
                        </a:lnTo>
                        <a:lnTo>
                          <a:pt x="618" y="1190"/>
                        </a:lnTo>
                        <a:lnTo>
                          <a:pt x="622" y="1168"/>
                        </a:lnTo>
                        <a:lnTo>
                          <a:pt x="624" y="1146"/>
                        </a:lnTo>
                        <a:lnTo>
                          <a:pt x="624" y="1134"/>
                        </a:lnTo>
                        <a:lnTo>
                          <a:pt x="622" y="1122"/>
                        </a:lnTo>
                        <a:lnTo>
                          <a:pt x="618" y="1110"/>
                        </a:lnTo>
                        <a:lnTo>
                          <a:pt x="612" y="1096"/>
                        </a:lnTo>
                        <a:lnTo>
                          <a:pt x="612" y="1096"/>
                        </a:lnTo>
                        <a:lnTo>
                          <a:pt x="596" y="1120"/>
                        </a:lnTo>
                        <a:lnTo>
                          <a:pt x="578" y="1138"/>
                        </a:lnTo>
                        <a:lnTo>
                          <a:pt x="558" y="1156"/>
                        </a:lnTo>
                        <a:lnTo>
                          <a:pt x="538" y="1170"/>
                        </a:lnTo>
                        <a:lnTo>
                          <a:pt x="516" y="1184"/>
                        </a:lnTo>
                        <a:lnTo>
                          <a:pt x="494" y="1194"/>
                        </a:lnTo>
                        <a:lnTo>
                          <a:pt x="470" y="1202"/>
                        </a:lnTo>
                        <a:lnTo>
                          <a:pt x="444" y="1208"/>
                        </a:lnTo>
                        <a:lnTo>
                          <a:pt x="444" y="1208"/>
                        </a:lnTo>
                        <a:lnTo>
                          <a:pt x="418" y="1212"/>
                        </a:lnTo>
                        <a:lnTo>
                          <a:pt x="392" y="1212"/>
                        </a:lnTo>
                        <a:lnTo>
                          <a:pt x="368" y="1210"/>
                        </a:lnTo>
                        <a:lnTo>
                          <a:pt x="344" y="1206"/>
                        </a:lnTo>
                        <a:lnTo>
                          <a:pt x="320" y="1200"/>
                        </a:lnTo>
                        <a:lnTo>
                          <a:pt x="296" y="1194"/>
                        </a:lnTo>
                        <a:lnTo>
                          <a:pt x="250" y="1178"/>
                        </a:lnTo>
                        <a:lnTo>
                          <a:pt x="250" y="1178"/>
                        </a:lnTo>
                        <a:lnTo>
                          <a:pt x="254" y="1192"/>
                        </a:lnTo>
                        <a:lnTo>
                          <a:pt x="260" y="1204"/>
                        </a:lnTo>
                        <a:lnTo>
                          <a:pt x="274" y="1230"/>
                        </a:lnTo>
                        <a:lnTo>
                          <a:pt x="278" y="1244"/>
                        </a:lnTo>
                        <a:lnTo>
                          <a:pt x="280" y="1256"/>
                        </a:lnTo>
                        <a:lnTo>
                          <a:pt x="278" y="1270"/>
                        </a:lnTo>
                        <a:lnTo>
                          <a:pt x="272" y="1284"/>
                        </a:lnTo>
                        <a:lnTo>
                          <a:pt x="272" y="1284"/>
                        </a:lnTo>
                        <a:lnTo>
                          <a:pt x="212" y="1148"/>
                        </a:lnTo>
                        <a:lnTo>
                          <a:pt x="212" y="1148"/>
                        </a:lnTo>
                        <a:lnTo>
                          <a:pt x="232" y="1134"/>
                        </a:lnTo>
                        <a:lnTo>
                          <a:pt x="246" y="1120"/>
                        </a:lnTo>
                        <a:lnTo>
                          <a:pt x="254" y="1106"/>
                        </a:lnTo>
                        <a:lnTo>
                          <a:pt x="256" y="1098"/>
                        </a:lnTo>
                        <a:lnTo>
                          <a:pt x="258" y="1090"/>
                        </a:lnTo>
                        <a:lnTo>
                          <a:pt x="256" y="1084"/>
                        </a:lnTo>
                        <a:lnTo>
                          <a:pt x="254" y="1076"/>
                        </a:lnTo>
                        <a:lnTo>
                          <a:pt x="246" y="1060"/>
                        </a:lnTo>
                        <a:lnTo>
                          <a:pt x="232" y="1044"/>
                        </a:lnTo>
                        <a:lnTo>
                          <a:pt x="214" y="1026"/>
                        </a:lnTo>
                        <a:lnTo>
                          <a:pt x="214" y="1026"/>
                        </a:lnTo>
                        <a:lnTo>
                          <a:pt x="132" y="958"/>
                        </a:lnTo>
                        <a:lnTo>
                          <a:pt x="52" y="890"/>
                        </a:lnTo>
                        <a:lnTo>
                          <a:pt x="52" y="890"/>
                        </a:lnTo>
                        <a:lnTo>
                          <a:pt x="34" y="874"/>
                        </a:lnTo>
                        <a:lnTo>
                          <a:pt x="20" y="856"/>
                        </a:lnTo>
                        <a:lnTo>
                          <a:pt x="10" y="836"/>
                        </a:lnTo>
                        <a:lnTo>
                          <a:pt x="4" y="816"/>
                        </a:lnTo>
                        <a:lnTo>
                          <a:pt x="0" y="796"/>
                        </a:lnTo>
                        <a:lnTo>
                          <a:pt x="0" y="774"/>
                        </a:lnTo>
                        <a:lnTo>
                          <a:pt x="0" y="752"/>
                        </a:lnTo>
                        <a:lnTo>
                          <a:pt x="4" y="728"/>
                        </a:lnTo>
                        <a:lnTo>
                          <a:pt x="4" y="728"/>
                        </a:lnTo>
                        <a:lnTo>
                          <a:pt x="8" y="764"/>
                        </a:lnTo>
                        <a:lnTo>
                          <a:pt x="10" y="784"/>
                        </a:lnTo>
                        <a:lnTo>
                          <a:pt x="14" y="802"/>
                        </a:lnTo>
                        <a:lnTo>
                          <a:pt x="22" y="820"/>
                        </a:lnTo>
                        <a:lnTo>
                          <a:pt x="30" y="838"/>
                        </a:lnTo>
                        <a:lnTo>
                          <a:pt x="44" y="854"/>
                        </a:lnTo>
                        <a:lnTo>
                          <a:pt x="64" y="870"/>
                        </a:lnTo>
                        <a:lnTo>
                          <a:pt x="64" y="870"/>
                        </a:lnTo>
                        <a:lnTo>
                          <a:pt x="70" y="836"/>
                        </a:lnTo>
                        <a:lnTo>
                          <a:pt x="72" y="822"/>
                        </a:lnTo>
                        <a:lnTo>
                          <a:pt x="72" y="810"/>
                        </a:lnTo>
                        <a:lnTo>
                          <a:pt x="72" y="810"/>
                        </a:lnTo>
                        <a:lnTo>
                          <a:pt x="72" y="772"/>
                        </a:lnTo>
                        <a:lnTo>
                          <a:pt x="76" y="736"/>
                        </a:lnTo>
                        <a:lnTo>
                          <a:pt x="84" y="700"/>
                        </a:lnTo>
                        <a:lnTo>
                          <a:pt x="94" y="666"/>
                        </a:lnTo>
                        <a:lnTo>
                          <a:pt x="106" y="632"/>
                        </a:lnTo>
                        <a:lnTo>
                          <a:pt x="122" y="600"/>
                        </a:lnTo>
                        <a:lnTo>
                          <a:pt x="140" y="568"/>
                        </a:lnTo>
                        <a:lnTo>
                          <a:pt x="160" y="538"/>
                        </a:lnTo>
                        <a:lnTo>
                          <a:pt x="160" y="538"/>
                        </a:lnTo>
                        <a:lnTo>
                          <a:pt x="168" y="526"/>
                        </a:lnTo>
                        <a:lnTo>
                          <a:pt x="168" y="522"/>
                        </a:lnTo>
                        <a:lnTo>
                          <a:pt x="168" y="516"/>
                        </a:lnTo>
                        <a:lnTo>
                          <a:pt x="168" y="516"/>
                        </a:lnTo>
                        <a:lnTo>
                          <a:pt x="164" y="500"/>
                        </a:lnTo>
                        <a:lnTo>
                          <a:pt x="164" y="482"/>
                        </a:lnTo>
                        <a:lnTo>
                          <a:pt x="166" y="466"/>
                        </a:lnTo>
                        <a:lnTo>
                          <a:pt x="170" y="452"/>
                        </a:lnTo>
                        <a:lnTo>
                          <a:pt x="176" y="436"/>
                        </a:lnTo>
                        <a:lnTo>
                          <a:pt x="182" y="422"/>
                        </a:lnTo>
                        <a:lnTo>
                          <a:pt x="196" y="392"/>
                        </a:lnTo>
                        <a:lnTo>
                          <a:pt x="196" y="392"/>
                        </a:lnTo>
                        <a:lnTo>
                          <a:pt x="214" y="354"/>
                        </a:lnTo>
                        <a:lnTo>
                          <a:pt x="230" y="312"/>
                        </a:lnTo>
                        <a:lnTo>
                          <a:pt x="230" y="31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917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 kern="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  <p:sp>
                <p:nvSpPr>
                  <p:cNvPr id="29" name="Freeform 8"/>
                  <p:cNvSpPr>
                    <a:spLocks/>
                  </p:cNvSpPr>
                  <p:nvPr/>
                </p:nvSpPr>
                <p:spPr bwMode="auto">
                  <a:xfrm>
                    <a:off x="4238" y="2143"/>
                    <a:ext cx="100" cy="330"/>
                  </a:xfrm>
                  <a:custGeom>
                    <a:avLst/>
                    <a:gdLst>
                      <a:gd name="T0" fmla="*/ 70 w 100"/>
                      <a:gd name="T1" fmla="*/ 304 h 330"/>
                      <a:gd name="T2" fmla="*/ 70 w 100"/>
                      <a:gd name="T3" fmla="*/ 304 h 330"/>
                      <a:gd name="T4" fmla="*/ 100 w 100"/>
                      <a:gd name="T5" fmla="*/ 330 h 330"/>
                      <a:gd name="T6" fmla="*/ 100 w 100"/>
                      <a:gd name="T7" fmla="*/ 330 h 330"/>
                      <a:gd name="T8" fmla="*/ 38 w 100"/>
                      <a:gd name="T9" fmla="*/ 320 h 330"/>
                      <a:gd name="T10" fmla="*/ 38 w 100"/>
                      <a:gd name="T11" fmla="*/ 320 h 330"/>
                      <a:gd name="T12" fmla="*/ 48 w 100"/>
                      <a:gd name="T13" fmla="*/ 300 h 330"/>
                      <a:gd name="T14" fmla="*/ 56 w 100"/>
                      <a:gd name="T15" fmla="*/ 278 h 330"/>
                      <a:gd name="T16" fmla="*/ 62 w 100"/>
                      <a:gd name="T17" fmla="*/ 256 h 330"/>
                      <a:gd name="T18" fmla="*/ 64 w 100"/>
                      <a:gd name="T19" fmla="*/ 236 h 330"/>
                      <a:gd name="T20" fmla="*/ 66 w 100"/>
                      <a:gd name="T21" fmla="*/ 216 h 330"/>
                      <a:gd name="T22" fmla="*/ 64 w 100"/>
                      <a:gd name="T23" fmla="*/ 194 h 330"/>
                      <a:gd name="T24" fmla="*/ 62 w 100"/>
                      <a:gd name="T25" fmla="*/ 174 h 330"/>
                      <a:gd name="T26" fmla="*/ 58 w 100"/>
                      <a:gd name="T27" fmla="*/ 154 h 330"/>
                      <a:gd name="T28" fmla="*/ 48 w 100"/>
                      <a:gd name="T29" fmla="*/ 116 h 330"/>
                      <a:gd name="T30" fmla="*/ 32 w 100"/>
                      <a:gd name="T31" fmla="*/ 76 h 330"/>
                      <a:gd name="T32" fmla="*/ 0 w 100"/>
                      <a:gd name="T33" fmla="*/ 0 h 330"/>
                      <a:gd name="T34" fmla="*/ 0 w 100"/>
                      <a:gd name="T35" fmla="*/ 0 h 330"/>
                      <a:gd name="T36" fmla="*/ 24 w 100"/>
                      <a:gd name="T37" fmla="*/ 34 h 330"/>
                      <a:gd name="T38" fmla="*/ 44 w 100"/>
                      <a:gd name="T39" fmla="*/ 68 h 330"/>
                      <a:gd name="T40" fmla="*/ 60 w 100"/>
                      <a:gd name="T41" fmla="*/ 104 h 330"/>
                      <a:gd name="T42" fmla="*/ 70 w 100"/>
                      <a:gd name="T43" fmla="*/ 142 h 330"/>
                      <a:gd name="T44" fmla="*/ 76 w 100"/>
                      <a:gd name="T45" fmla="*/ 180 h 330"/>
                      <a:gd name="T46" fmla="*/ 78 w 100"/>
                      <a:gd name="T47" fmla="*/ 220 h 330"/>
                      <a:gd name="T48" fmla="*/ 76 w 100"/>
                      <a:gd name="T49" fmla="*/ 262 h 330"/>
                      <a:gd name="T50" fmla="*/ 70 w 100"/>
                      <a:gd name="T51" fmla="*/ 304 h 330"/>
                      <a:gd name="T52" fmla="*/ 70 w 100"/>
                      <a:gd name="T53" fmla="*/ 304 h 3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100" h="330">
                        <a:moveTo>
                          <a:pt x="70" y="304"/>
                        </a:moveTo>
                        <a:lnTo>
                          <a:pt x="70" y="304"/>
                        </a:lnTo>
                        <a:lnTo>
                          <a:pt x="100" y="330"/>
                        </a:lnTo>
                        <a:lnTo>
                          <a:pt x="100" y="330"/>
                        </a:lnTo>
                        <a:lnTo>
                          <a:pt x="38" y="320"/>
                        </a:lnTo>
                        <a:lnTo>
                          <a:pt x="38" y="320"/>
                        </a:lnTo>
                        <a:lnTo>
                          <a:pt x="48" y="300"/>
                        </a:lnTo>
                        <a:lnTo>
                          <a:pt x="56" y="278"/>
                        </a:lnTo>
                        <a:lnTo>
                          <a:pt x="62" y="256"/>
                        </a:lnTo>
                        <a:lnTo>
                          <a:pt x="64" y="236"/>
                        </a:lnTo>
                        <a:lnTo>
                          <a:pt x="66" y="216"/>
                        </a:lnTo>
                        <a:lnTo>
                          <a:pt x="64" y="194"/>
                        </a:lnTo>
                        <a:lnTo>
                          <a:pt x="62" y="174"/>
                        </a:lnTo>
                        <a:lnTo>
                          <a:pt x="58" y="154"/>
                        </a:lnTo>
                        <a:lnTo>
                          <a:pt x="48" y="116"/>
                        </a:lnTo>
                        <a:lnTo>
                          <a:pt x="32" y="76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24" y="34"/>
                        </a:lnTo>
                        <a:lnTo>
                          <a:pt x="44" y="68"/>
                        </a:lnTo>
                        <a:lnTo>
                          <a:pt x="60" y="104"/>
                        </a:lnTo>
                        <a:lnTo>
                          <a:pt x="70" y="142"/>
                        </a:lnTo>
                        <a:lnTo>
                          <a:pt x="76" y="180"/>
                        </a:lnTo>
                        <a:lnTo>
                          <a:pt x="78" y="220"/>
                        </a:lnTo>
                        <a:lnTo>
                          <a:pt x="76" y="262"/>
                        </a:lnTo>
                        <a:lnTo>
                          <a:pt x="70" y="304"/>
                        </a:lnTo>
                        <a:lnTo>
                          <a:pt x="70" y="30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917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 kern="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  <p:sp>
                <p:nvSpPr>
                  <p:cNvPr id="30" name="Freeform 9"/>
                  <p:cNvSpPr>
                    <a:spLocks/>
                  </p:cNvSpPr>
                  <p:nvPr/>
                </p:nvSpPr>
                <p:spPr bwMode="auto">
                  <a:xfrm>
                    <a:off x="4100" y="1883"/>
                    <a:ext cx="62" cy="54"/>
                  </a:xfrm>
                  <a:custGeom>
                    <a:avLst/>
                    <a:gdLst>
                      <a:gd name="T0" fmla="*/ 10 w 62"/>
                      <a:gd name="T1" fmla="*/ 0 h 54"/>
                      <a:gd name="T2" fmla="*/ 10 w 62"/>
                      <a:gd name="T3" fmla="*/ 0 h 54"/>
                      <a:gd name="T4" fmla="*/ 32 w 62"/>
                      <a:gd name="T5" fmla="*/ 12 h 54"/>
                      <a:gd name="T6" fmla="*/ 44 w 62"/>
                      <a:gd name="T7" fmla="*/ 18 h 54"/>
                      <a:gd name="T8" fmla="*/ 54 w 62"/>
                      <a:gd name="T9" fmla="*/ 24 h 54"/>
                      <a:gd name="T10" fmla="*/ 54 w 62"/>
                      <a:gd name="T11" fmla="*/ 24 h 54"/>
                      <a:gd name="T12" fmla="*/ 58 w 62"/>
                      <a:gd name="T13" fmla="*/ 30 h 54"/>
                      <a:gd name="T14" fmla="*/ 58 w 62"/>
                      <a:gd name="T15" fmla="*/ 36 h 54"/>
                      <a:gd name="T16" fmla="*/ 62 w 62"/>
                      <a:gd name="T17" fmla="*/ 52 h 54"/>
                      <a:gd name="T18" fmla="*/ 62 w 62"/>
                      <a:gd name="T19" fmla="*/ 52 h 54"/>
                      <a:gd name="T20" fmla="*/ 48 w 62"/>
                      <a:gd name="T21" fmla="*/ 54 h 54"/>
                      <a:gd name="T22" fmla="*/ 42 w 62"/>
                      <a:gd name="T23" fmla="*/ 54 h 54"/>
                      <a:gd name="T24" fmla="*/ 38 w 62"/>
                      <a:gd name="T25" fmla="*/ 52 h 54"/>
                      <a:gd name="T26" fmla="*/ 38 w 62"/>
                      <a:gd name="T27" fmla="*/ 52 h 54"/>
                      <a:gd name="T28" fmla="*/ 18 w 62"/>
                      <a:gd name="T29" fmla="*/ 30 h 54"/>
                      <a:gd name="T30" fmla="*/ 0 w 62"/>
                      <a:gd name="T31" fmla="*/ 6 h 54"/>
                      <a:gd name="T32" fmla="*/ 0 w 62"/>
                      <a:gd name="T33" fmla="*/ 6 h 54"/>
                      <a:gd name="T34" fmla="*/ 10 w 62"/>
                      <a:gd name="T35" fmla="*/ 0 h 54"/>
                      <a:gd name="T36" fmla="*/ 10 w 62"/>
                      <a:gd name="T37" fmla="*/ 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62" h="54">
                        <a:moveTo>
                          <a:pt x="10" y="0"/>
                        </a:moveTo>
                        <a:lnTo>
                          <a:pt x="10" y="0"/>
                        </a:lnTo>
                        <a:lnTo>
                          <a:pt x="32" y="12"/>
                        </a:lnTo>
                        <a:lnTo>
                          <a:pt x="44" y="18"/>
                        </a:lnTo>
                        <a:lnTo>
                          <a:pt x="54" y="24"/>
                        </a:lnTo>
                        <a:lnTo>
                          <a:pt x="54" y="24"/>
                        </a:lnTo>
                        <a:lnTo>
                          <a:pt x="58" y="30"/>
                        </a:lnTo>
                        <a:lnTo>
                          <a:pt x="58" y="36"/>
                        </a:lnTo>
                        <a:lnTo>
                          <a:pt x="62" y="52"/>
                        </a:lnTo>
                        <a:lnTo>
                          <a:pt x="62" y="52"/>
                        </a:lnTo>
                        <a:lnTo>
                          <a:pt x="48" y="54"/>
                        </a:lnTo>
                        <a:lnTo>
                          <a:pt x="42" y="54"/>
                        </a:lnTo>
                        <a:lnTo>
                          <a:pt x="38" y="52"/>
                        </a:lnTo>
                        <a:lnTo>
                          <a:pt x="38" y="52"/>
                        </a:lnTo>
                        <a:lnTo>
                          <a:pt x="18" y="30"/>
                        </a:lnTo>
                        <a:lnTo>
                          <a:pt x="0" y="6"/>
                        </a:lnTo>
                        <a:lnTo>
                          <a:pt x="0" y="6"/>
                        </a:lnTo>
                        <a:lnTo>
                          <a:pt x="10" y="0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121917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 kern="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p:grpSp>
          </p:grpSp>
          <p:pic>
            <p:nvPicPr>
              <p:cNvPr id="23" name="Picture 12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0" t="10573" r="79254" b="13231"/>
              <a:stretch/>
            </p:blipFill>
            <p:spPr>
              <a:xfrm>
                <a:off x="4309318" y="3843040"/>
                <a:ext cx="529937" cy="561109"/>
              </a:xfrm>
              <a:prstGeom prst="rect">
                <a:avLst/>
              </a:prstGeom>
            </p:spPr>
          </p:pic>
        </p:grpSp>
        <p:sp>
          <p:nvSpPr>
            <p:cNvPr id="15" name="Freeform 114"/>
            <p:cNvSpPr>
              <a:spLocks noChangeAspect="1" noEditPoints="1"/>
            </p:cNvSpPr>
            <p:nvPr/>
          </p:nvSpPr>
          <p:spPr bwMode="black">
            <a:xfrm>
              <a:off x="5456237" y="3497262"/>
              <a:ext cx="533400" cy="421451"/>
            </a:xfrm>
            <a:custGeom>
              <a:avLst/>
              <a:gdLst>
                <a:gd name="T0" fmla="*/ 22 w 75"/>
                <a:gd name="T1" fmla="*/ 22 h 59"/>
                <a:gd name="T2" fmla="*/ 33 w 75"/>
                <a:gd name="T3" fmla="*/ 11 h 59"/>
                <a:gd name="T4" fmla="*/ 22 w 75"/>
                <a:gd name="T5" fmla="*/ 0 h 59"/>
                <a:gd name="T6" fmla="*/ 11 w 75"/>
                <a:gd name="T7" fmla="*/ 11 h 59"/>
                <a:gd name="T8" fmla="*/ 22 w 75"/>
                <a:gd name="T9" fmla="*/ 22 h 59"/>
                <a:gd name="T10" fmla="*/ 45 w 75"/>
                <a:gd name="T11" fmla="*/ 22 h 59"/>
                <a:gd name="T12" fmla="*/ 56 w 75"/>
                <a:gd name="T13" fmla="*/ 11 h 59"/>
                <a:gd name="T14" fmla="*/ 45 w 75"/>
                <a:gd name="T15" fmla="*/ 0 h 59"/>
                <a:gd name="T16" fmla="*/ 34 w 75"/>
                <a:gd name="T17" fmla="*/ 11 h 59"/>
                <a:gd name="T18" fmla="*/ 45 w 75"/>
                <a:gd name="T19" fmla="*/ 22 h 59"/>
                <a:gd name="T20" fmla="*/ 3 w 75"/>
                <a:gd name="T21" fmla="*/ 25 h 59"/>
                <a:gd name="T22" fmla="*/ 0 w 75"/>
                <a:gd name="T23" fmla="*/ 27 h 59"/>
                <a:gd name="T24" fmla="*/ 0 w 75"/>
                <a:gd name="T25" fmla="*/ 38 h 59"/>
                <a:gd name="T26" fmla="*/ 3 w 75"/>
                <a:gd name="T27" fmla="*/ 41 h 59"/>
                <a:gd name="T28" fmla="*/ 5 w 75"/>
                <a:gd name="T29" fmla="*/ 38 h 59"/>
                <a:gd name="T30" fmla="*/ 5 w 75"/>
                <a:gd name="T31" fmla="*/ 27 h 59"/>
                <a:gd name="T32" fmla="*/ 3 w 75"/>
                <a:gd name="T33" fmla="*/ 25 h 59"/>
                <a:gd name="T34" fmla="*/ 75 w 75"/>
                <a:gd name="T35" fmla="*/ 23 h 59"/>
                <a:gd name="T36" fmla="*/ 75 w 75"/>
                <a:gd name="T37" fmla="*/ 56 h 59"/>
                <a:gd name="T38" fmla="*/ 73 w 75"/>
                <a:gd name="T39" fmla="*/ 57 h 59"/>
                <a:gd name="T40" fmla="*/ 65 w 75"/>
                <a:gd name="T41" fmla="*/ 51 h 59"/>
                <a:gd name="T42" fmla="*/ 64 w 75"/>
                <a:gd name="T43" fmla="*/ 49 h 59"/>
                <a:gd name="T44" fmla="*/ 60 w 75"/>
                <a:gd name="T45" fmla="*/ 49 h 59"/>
                <a:gd name="T46" fmla="*/ 60 w 75"/>
                <a:gd name="T47" fmla="*/ 56 h 59"/>
                <a:gd name="T48" fmla="*/ 57 w 75"/>
                <a:gd name="T49" fmla="*/ 59 h 59"/>
                <a:gd name="T50" fmla="*/ 11 w 75"/>
                <a:gd name="T51" fmla="*/ 59 h 59"/>
                <a:gd name="T52" fmla="*/ 8 w 75"/>
                <a:gd name="T53" fmla="*/ 55 h 59"/>
                <a:gd name="T54" fmla="*/ 8 w 75"/>
                <a:gd name="T55" fmla="*/ 27 h 59"/>
                <a:gd name="T56" fmla="*/ 11 w 75"/>
                <a:gd name="T57" fmla="*/ 23 h 59"/>
                <a:gd name="T58" fmla="*/ 57 w 75"/>
                <a:gd name="T59" fmla="*/ 23 h 59"/>
                <a:gd name="T60" fmla="*/ 60 w 75"/>
                <a:gd name="T61" fmla="*/ 27 h 59"/>
                <a:gd name="T62" fmla="*/ 60 w 75"/>
                <a:gd name="T63" fmla="*/ 30 h 59"/>
                <a:gd name="T64" fmla="*/ 64 w 75"/>
                <a:gd name="T65" fmla="*/ 30 h 59"/>
                <a:gd name="T66" fmla="*/ 65 w 75"/>
                <a:gd name="T67" fmla="*/ 29 h 59"/>
                <a:gd name="T68" fmla="*/ 73 w 75"/>
                <a:gd name="T69" fmla="*/ 22 h 59"/>
                <a:gd name="T70" fmla="*/ 75 w 75"/>
                <a:gd name="T71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5" h="59">
                  <a:moveTo>
                    <a:pt x="22" y="22"/>
                  </a:moveTo>
                  <a:cubicBezTo>
                    <a:pt x="28" y="22"/>
                    <a:pt x="33" y="17"/>
                    <a:pt x="33" y="11"/>
                  </a:cubicBezTo>
                  <a:cubicBezTo>
                    <a:pt x="33" y="5"/>
                    <a:pt x="28" y="0"/>
                    <a:pt x="22" y="0"/>
                  </a:cubicBezTo>
                  <a:cubicBezTo>
                    <a:pt x="16" y="0"/>
                    <a:pt x="11" y="5"/>
                    <a:pt x="11" y="11"/>
                  </a:cubicBezTo>
                  <a:cubicBezTo>
                    <a:pt x="11" y="17"/>
                    <a:pt x="16" y="22"/>
                    <a:pt x="22" y="22"/>
                  </a:cubicBezTo>
                  <a:moveTo>
                    <a:pt x="45" y="22"/>
                  </a:moveTo>
                  <a:cubicBezTo>
                    <a:pt x="51" y="22"/>
                    <a:pt x="56" y="17"/>
                    <a:pt x="56" y="11"/>
                  </a:cubicBezTo>
                  <a:cubicBezTo>
                    <a:pt x="56" y="5"/>
                    <a:pt x="51" y="0"/>
                    <a:pt x="45" y="0"/>
                  </a:cubicBezTo>
                  <a:cubicBezTo>
                    <a:pt x="39" y="0"/>
                    <a:pt x="34" y="5"/>
                    <a:pt x="34" y="11"/>
                  </a:cubicBezTo>
                  <a:cubicBezTo>
                    <a:pt x="34" y="17"/>
                    <a:pt x="39" y="22"/>
                    <a:pt x="45" y="22"/>
                  </a:cubicBezTo>
                  <a:moveTo>
                    <a:pt x="3" y="25"/>
                  </a:moveTo>
                  <a:cubicBezTo>
                    <a:pt x="1" y="25"/>
                    <a:pt x="0" y="26"/>
                    <a:pt x="0" y="2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1" y="41"/>
                    <a:pt x="3" y="41"/>
                  </a:cubicBezTo>
                  <a:cubicBezTo>
                    <a:pt x="4" y="41"/>
                    <a:pt x="5" y="39"/>
                    <a:pt x="5" y="38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6"/>
                    <a:pt x="4" y="25"/>
                    <a:pt x="3" y="25"/>
                  </a:cubicBezTo>
                  <a:moveTo>
                    <a:pt x="75" y="23"/>
                  </a:moveTo>
                  <a:cubicBezTo>
                    <a:pt x="75" y="56"/>
                    <a:pt x="75" y="56"/>
                    <a:pt x="75" y="56"/>
                  </a:cubicBezTo>
                  <a:cubicBezTo>
                    <a:pt x="75" y="58"/>
                    <a:pt x="74" y="58"/>
                    <a:pt x="73" y="57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4" y="50"/>
                    <a:pt x="64" y="50"/>
                    <a:pt x="64" y="49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60" y="58"/>
                    <a:pt x="59" y="59"/>
                    <a:pt x="57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9"/>
                    <a:pt x="8" y="57"/>
                    <a:pt x="8" y="55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5"/>
                    <a:pt x="9" y="23"/>
                    <a:pt x="11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9" y="23"/>
                    <a:pt x="60" y="25"/>
                    <a:pt x="60" y="2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30"/>
                    <a:pt x="64" y="29"/>
                    <a:pt x="65" y="29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4" y="21"/>
                    <a:pt x="75" y="21"/>
                    <a:pt x="75" y="2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vert="horz" wrap="square" lIns="124347" tIns="62173" rIns="124347" bIns="62173" numCol="1" anchor="t" anchorCtr="0" compatLnSpc="1">
              <a:prstTxWarp prst="textNoShape">
                <a:avLst/>
              </a:prstTxWarp>
            </a:bodyPr>
            <a:lstStyle/>
            <a:p>
              <a:pPr defTabSz="1242914"/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17" name="Picture 11" descr="\\MAGNUM\Projects\Microsoft\Cloud Power FY12\Design\ICONS_PNG\Instant_online_access.png"/>
            <p:cNvPicPr>
              <a:picLocks noChangeAspect="1" noChangeArrowheads="1"/>
            </p:cNvPicPr>
            <p:nvPr/>
          </p:nvPicPr>
          <p:blipFill>
            <a:blip r:embed="rId6" cstate="print">
              <a:lum bright="100000"/>
            </a:blip>
            <a:stretch>
              <a:fillRect/>
            </a:stretch>
          </p:blipFill>
          <p:spPr bwMode="auto">
            <a:xfrm>
              <a:off x="8275637" y="4487862"/>
              <a:ext cx="816729" cy="816729"/>
            </a:xfrm>
            <a:prstGeom prst="rect">
              <a:avLst/>
            </a:prstGeom>
            <a:noFill/>
          </p:spPr>
        </p:pic>
        <p:sp>
          <p:nvSpPr>
            <p:cNvPr id="19" name="Freeform 131"/>
            <p:cNvSpPr>
              <a:spLocks noEditPoints="1"/>
            </p:cNvSpPr>
            <p:nvPr/>
          </p:nvSpPr>
          <p:spPr bwMode="black">
            <a:xfrm>
              <a:off x="1265237" y="3573462"/>
              <a:ext cx="537587" cy="316718"/>
            </a:xfrm>
            <a:custGeom>
              <a:avLst/>
              <a:gdLst>
                <a:gd name="T0" fmla="*/ 63 w 78"/>
                <a:gd name="T1" fmla="*/ 46 h 46"/>
                <a:gd name="T2" fmla="*/ 15 w 78"/>
                <a:gd name="T3" fmla="*/ 46 h 46"/>
                <a:gd name="T4" fmla="*/ 15 w 78"/>
                <a:gd name="T5" fmla="*/ 37 h 46"/>
                <a:gd name="T6" fmla="*/ 63 w 78"/>
                <a:gd name="T7" fmla="*/ 37 h 46"/>
                <a:gd name="T8" fmla="*/ 63 w 78"/>
                <a:gd name="T9" fmla="*/ 46 h 46"/>
                <a:gd name="T10" fmla="*/ 70 w 78"/>
                <a:gd name="T11" fmla="*/ 0 h 46"/>
                <a:gd name="T12" fmla="*/ 15 w 78"/>
                <a:gd name="T13" fmla="*/ 0 h 46"/>
                <a:gd name="T14" fmla="*/ 15 w 78"/>
                <a:gd name="T15" fmla="*/ 9 h 46"/>
                <a:gd name="T16" fmla="*/ 70 w 78"/>
                <a:gd name="T17" fmla="*/ 9 h 46"/>
                <a:gd name="T18" fmla="*/ 70 w 78"/>
                <a:gd name="T19" fmla="*/ 0 h 46"/>
                <a:gd name="T20" fmla="*/ 78 w 78"/>
                <a:gd name="T21" fmla="*/ 18 h 46"/>
                <a:gd name="T22" fmla="*/ 15 w 78"/>
                <a:gd name="T23" fmla="*/ 18 h 46"/>
                <a:gd name="T24" fmla="*/ 15 w 78"/>
                <a:gd name="T25" fmla="*/ 28 h 46"/>
                <a:gd name="T26" fmla="*/ 78 w 78"/>
                <a:gd name="T27" fmla="*/ 28 h 46"/>
                <a:gd name="T28" fmla="*/ 78 w 78"/>
                <a:gd name="T29" fmla="*/ 18 h 46"/>
                <a:gd name="T30" fmla="*/ 4 w 78"/>
                <a:gd name="T31" fmla="*/ 9 h 46"/>
                <a:gd name="T32" fmla="*/ 9 w 78"/>
                <a:gd name="T33" fmla="*/ 4 h 46"/>
                <a:gd name="T34" fmla="*/ 4 w 78"/>
                <a:gd name="T35" fmla="*/ 0 h 46"/>
                <a:gd name="T36" fmla="*/ 0 w 78"/>
                <a:gd name="T37" fmla="*/ 4 h 46"/>
                <a:gd name="T38" fmla="*/ 4 w 78"/>
                <a:gd name="T39" fmla="*/ 9 h 46"/>
                <a:gd name="T40" fmla="*/ 4 w 78"/>
                <a:gd name="T41" fmla="*/ 18 h 46"/>
                <a:gd name="T42" fmla="*/ 0 w 78"/>
                <a:gd name="T43" fmla="*/ 23 h 46"/>
                <a:gd name="T44" fmla="*/ 4 w 78"/>
                <a:gd name="T45" fmla="*/ 28 h 46"/>
                <a:gd name="T46" fmla="*/ 9 w 78"/>
                <a:gd name="T47" fmla="*/ 23 h 46"/>
                <a:gd name="T48" fmla="*/ 4 w 78"/>
                <a:gd name="T49" fmla="*/ 18 h 46"/>
                <a:gd name="T50" fmla="*/ 4 w 78"/>
                <a:gd name="T51" fmla="*/ 37 h 46"/>
                <a:gd name="T52" fmla="*/ 0 w 78"/>
                <a:gd name="T53" fmla="*/ 41 h 46"/>
                <a:gd name="T54" fmla="*/ 4 w 78"/>
                <a:gd name="T55" fmla="*/ 46 h 46"/>
                <a:gd name="T56" fmla="*/ 9 w 78"/>
                <a:gd name="T57" fmla="*/ 41 h 46"/>
                <a:gd name="T58" fmla="*/ 4 w 78"/>
                <a:gd name="T59" fmla="*/ 3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" h="46">
                  <a:moveTo>
                    <a:pt x="63" y="46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63" y="37"/>
                    <a:pt x="63" y="37"/>
                    <a:pt x="63" y="37"/>
                  </a:cubicBezTo>
                  <a:lnTo>
                    <a:pt x="63" y="46"/>
                  </a:lnTo>
                  <a:close/>
                  <a:moveTo>
                    <a:pt x="70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70" y="9"/>
                    <a:pt x="70" y="9"/>
                    <a:pt x="70" y="9"/>
                  </a:cubicBezTo>
                  <a:lnTo>
                    <a:pt x="70" y="0"/>
                  </a:lnTo>
                  <a:close/>
                  <a:moveTo>
                    <a:pt x="78" y="18"/>
                  </a:moveTo>
                  <a:cubicBezTo>
                    <a:pt x="15" y="18"/>
                    <a:pt x="15" y="18"/>
                    <a:pt x="15" y="1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78" y="28"/>
                    <a:pt x="78" y="28"/>
                    <a:pt x="78" y="28"/>
                  </a:cubicBezTo>
                  <a:lnTo>
                    <a:pt x="78" y="18"/>
                  </a:lnTo>
                  <a:close/>
                  <a:moveTo>
                    <a:pt x="4" y="9"/>
                  </a:moveTo>
                  <a:cubicBezTo>
                    <a:pt x="7" y="9"/>
                    <a:pt x="9" y="7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4" y="9"/>
                  </a:cubicBezTo>
                  <a:moveTo>
                    <a:pt x="4" y="18"/>
                  </a:moveTo>
                  <a:cubicBezTo>
                    <a:pt x="2" y="18"/>
                    <a:pt x="0" y="20"/>
                    <a:pt x="0" y="23"/>
                  </a:cubicBezTo>
                  <a:cubicBezTo>
                    <a:pt x="0" y="26"/>
                    <a:pt x="2" y="28"/>
                    <a:pt x="4" y="28"/>
                  </a:cubicBezTo>
                  <a:cubicBezTo>
                    <a:pt x="7" y="28"/>
                    <a:pt x="9" y="26"/>
                    <a:pt x="9" y="23"/>
                  </a:cubicBezTo>
                  <a:cubicBezTo>
                    <a:pt x="9" y="20"/>
                    <a:pt x="7" y="18"/>
                    <a:pt x="4" y="18"/>
                  </a:cubicBezTo>
                  <a:moveTo>
                    <a:pt x="4" y="37"/>
                  </a:moveTo>
                  <a:cubicBezTo>
                    <a:pt x="2" y="37"/>
                    <a:pt x="0" y="39"/>
                    <a:pt x="0" y="41"/>
                  </a:cubicBezTo>
                  <a:cubicBezTo>
                    <a:pt x="0" y="44"/>
                    <a:pt x="2" y="46"/>
                    <a:pt x="4" y="46"/>
                  </a:cubicBezTo>
                  <a:cubicBezTo>
                    <a:pt x="7" y="46"/>
                    <a:pt x="9" y="44"/>
                    <a:pt x="9" y="41"/>
                  </a:cubicBezTo>
                  <a:cubicBezTo>
                    <a:pt x="9" y="39"/>
                    <a:pt x="7" y="37"/>
                    <a:pt x="4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vert="horz" wrap="square" lIns="121547" tIns="60775" rIns="121547" bIns="60775" numCol="1" anchor="t" anchorCtr="0" compatLnSpc="1">
              <a:prstTxWarp prst="textNoShape">
                <a:avLst/>
              </a:prstTxWarp>
            </a:bodyPr>
            <a:lstStyle/>
            <a:p>
              <a:endParaRPr lang="en-US" sz="2267" dirty="0">
                <a:solidFill>
                  <a:srgbClr val="000000"/>
                </a:solidFill>
              </a:endParaRPr>
            </a:p>
          </p:txBody>
        </p:sp>
        <p:pic>
          <p:nvPicPr>
            <p:cNvPr id="20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0237" y="3268662"/>
              <a:ext cx="608256" cy="662999"/>
            </a:xfrm>
            <a:prstGeom prst="rect">
              <a:avLst/>
            </a:prstGeom>
          </p:spPr>
        </p:pic>
        <p:pic>
          <p:nvPicPr>
            <p:cNvPr id="21" name="Picture 4" descr="\\MAGNUM\Projects\Microsoft\Cloud Power FY12\Design\Icons\PNGs\IT_guy.png"/>
            <p:cNvPicPr>
              <a:picLocks noChangeAspect="1" noChangeArrowheads="1"/>
            </p:cNvPicPr>
            <p:nvPr/>
          </p:nvPicPr>
          <p:blipFill>
            <a:blip r:embed="rId8" cstate="print">
              <a:lum bright="100000"/>
            </a:blip>
            <a:stretch>
              <a:fillRect/>
            </a:stretch>
          </p:blipFill>
          <p:spPr bwMode="auto">
            <a:xfrm>
              <a:off x="7833810" y="1509638"/>
              <a:ext cx="1143000" cy="1143000"/>
            </a:xfrm>
            <a:prstGeom prst="rect">
              <a:avLst/>
            </a:prstGeom>
            <a:noFill/>
          </p:spPr>
        </p:pic>
      </p:grpSp>
      <p:pic>
        <p:nvPicPr>
          <p:cNvPr id="3075" name="Picture 3" descr="\\10.30.21.101\UserDesktop01\14509\Desktop\设置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80310" y="5349214"/>
            <a:ext cx="768085" cy="768085"/>
          </a:xfrm>
          <a:prstGeom prst="rect">
            <a:avLst/>
          </a:prstGeom>
          <a:noFill/>
        </p:spPr>
      </p:pic>
      <p:pic>
        <p:nvPicPr>
          <p:cNvPr id="3077" name="Picture 5" descr="\\10.30.21.101\UserDesktop01\14509\Desktop\安全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60096" y="5349213"/>
            <a:ext cx="86409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286002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fld id="{664FE6C2-BDD3-47F9-B389-04460580EF1B}" type="slidenum">
              <a:rPr lang="zh-CN" altLang="en-US" sz="1600" smtClean="0">
                <a:solidFill>
                  <a:srgbClr val="898989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t>5</a:t>
            </a:fld>
            <a:endParaRPr lang="zh-CN" altLang="en-US" sz="1800" smtClean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  <p:sp>
        <p:nvSpPr>
          <p:cNvPr id="22531" name="矩形 7"/>
          <p:cNvSpPr>
            <a:spLocks noChangeArrowheads="1"/>
          </p:cNvSpPr>
          <p:nvPr/>
        </p:nvSpPr>
        <p:spPr bwMode="auto">
          <a:xfrm>
            <a:off x="0" y="304800"/>
            <a:ext cx="12192000" cy="8382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2700">
              <a:solidFill>
                <a:srgbClr val="595959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  <p:sp>
        <p:nvSpPr>
          <p:cNvPr id="22532" name="矩形 8"/>
          <p:cNvSpPr>
            <a:spLocks noChangeArrowheads="1"/>
          </p:cNvSpPr>
          <p:nvPr/>
        </p:nvSpPr>
        <p:spPr bwMode="auto">
          <a:xfrm>
            <a:off x="0" y="304800"/>
            <a:ext cx="4095750" cy="8382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3700" b="1">
              <a:solidFill>
                <a:schemeClr val="bg1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340" name="内容占位符 1"/>
          <p:cNvSpPr>
            <a:spLocks noGrp="1" noChangeArrowheads="1"/>
          </p:cNvSpPr>
          <p:nvPr>
            <p:ph idx="1"/>
          </p:nvPr>
        </p:nvSpPr>
        <p:spPr>
          <a:xfrm>
            <a:off x="609600" y="1238250"/>
            <a:ext cx="10972800" cy="5334000"/>
          </a:xfrm>
        </p:spPr>
        <p:txBody>
          <a:bodyPr/>
          <a:lstStyle/>
          <a:p>
            <a:pPr marL="457200" indent="-457200" algn="l" eaLnBrk="1" hangingPunct="1">
              <a:lnSpc>
                <a:spcPct val="17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基于</a:t>
            </a:r>
            <a:r>
              <a:rPr lang="zh-CN" altLang="en-US" b="1" dirty="0">
                <a:latin typeface="微软雅黑" pitchFamily="34" charset="-122"/>
                <a:sym typeface="微软雅黑" pitchFamily="34" charset="-122"/>
              </a:rPr>
              <a:t>安保</a:t>
            </a: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：</a:t>
            </a:r>
          </a:p>
          <a:p>
            <a:pPr algn="l" eaLnBrk="1" hangingPunct="1">
              <a:lnSpc>
                <a:spcPct val="170000"/>
              </a:lnSpc>
              <a:defRPr/>
            </a:pP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        </a:t>
            </a:r>
            <a:r>
              <a:rPr lang="zh-CN" altLang="en-US" dirty="0">
                <a:latin typeface="微软雅黑" pitchFamily="34" charset="-122"/>
                <a:sym typeface="微软雅黑" pitchFamily="34" charset="-122"/>
              </a:rPr>
              <a:t>由于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校园地理位置位于市中心，以及校园的复杂性，更容易出现一些人员、车辆、财务等的问题，所以对于安保有更高的要求。</a:t>
            </a:r>
          </a:p>
          <a:p>
            <a:pPr marL="457200" indent="-457200" algn="l" eaLnBrk="1" hangingPunct="1">
              <a:lnSpc>
                <a:spcPct val="17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基于</a:t>
            </a:r>
            <a:r>
              <a:rPr lang="zh-CN" altLang="en-US" b="1" dirty="0">
                <a:latin typeface="微软雅黑" pitchFamily="34" charset="-122"/>
                <a:sym typeface="微软雅黑" pitchFamily="34" charset="-122"/>
              </a:rPr>
              <a:t>视频</a:t>
            </a: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：</a:t>
            </a:r>
          </a:p>
          <a:p>
            <a:pPr algn="l" eaLnBrk="1" hangingPunct="1">
              <a:lnSpc>
                <a:spcPct val="170000"/>
              </a:lnSpc>
              <a:defRPr/>
            </a:pP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通过视频点位的大面积覆盖，能够掌控校园大部分的实时情况，以及增补点位，减少盲区。</a:t>
            </a:r>
          </a:p>
          <a:p>
            <a:pPr marL="457200" indent="-457200" algn="l" eaLnBrk="1" hangingPunct="1">
              <a:lnSpc>
                <a:spcPct val="17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基于</a:t>
            </a:r>
            <a:r>
              <a:rPr lang="zh-CN" altLang="en-US" b="1" dirty="0">
                <a:latin typeface="微软雅黑" pitchFamily="34" charset="-122"/>
                <a:sym typeface="微软雅黑" pitchFamily="34" charset="-122"/>
              </a:rPr>
              <a:t>管理</a:t>
            </a: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：</a:t>
            </a:r>
          </a:p>
          <a:p>
            <a:pPr algn="l" eaLnBrk="1" hangingPunct="1">
              <a:lnSpc>
                <a:spcPct val="170000"/>
              </a:lnSpc>
              <a:defRPr/>
            </a:pPr>
            <a:r>
              <a:rPr lang="zh-CN" altLang="en-US" sz="2000" dirty="0" smtClean="0">
                <a:latin typeface="微软雅黑" pitchFamily="34" charset="-122"/>
                <a:sym typeface="微软雅黑" pitchFamily="34" charset="-122"/>
              </a:rPr>
              <a:t>            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分权限界定用户组、操作人员的功能，明确职责落实到人。</a:t>
            </a:r>
            <a:endParaRPr lang="zh-CN" altLang="en-US" sz="1400" dirty="0" smtClean="0"/>
          </a:p>
        </p:txBody>
      </p:sp>
      <p:sp>
        <p:nvSpPr>
          <p:cNvPr id="14341" name="矩形 2"/>
          <p:cNvSpPr>
            <a:spLocks noChangeArrowheads="1"/>
          </p:cNvSpPr>
          <p:nvPr/>
        </p:nvSpPr>
        <p:spPr bwMode="auto">
          <a:xfrm>
            <a:off x="4095750" y="381000"/>
            <a:ext cx="55245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700" b="1" dirty="0" smtClean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建设线路及</a:t>
            </a:r>
            <a:r>
              <a:rPr lang="zh-CN" altLang="en-US" sz="3700" b="1" dirty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规划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22535" name="矩形 3"/>
          <p:cNvSpPr>
            <a:spLocks noChangeArrowheads="1"/>
          </p:cNvSpPr>
          <p:nvPr/>
        </p:nvSpPr>
        <p:spPr bwMode="auto">
          <a:xfrm>
            <a:off x="-285750" y="431800"/>
            <a:ext cx="46672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智慧校园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20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5" dur="20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0" dur="20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3" dur="20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6" dur="200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9" dur="200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 bldLvl="0" autoUpdateAnimBg="0"/>
      <p:bldP spid="14341" grpId="0" bldLvl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功能简介</a:t>
            </a:r>
            <a:r>
              <a:rPr lang="en-US" altLang="zh-CN" dirty="0" smtClean="0"/>
              <a:t>|</a:t>
            </a:r>
            <a:r>
              <a:rPr lang="zh-CN" altLang="en-US" dirty="0" smtClean="0"/>
              <a:t>操作员</a:t>
            </a:r>
            <a:r>
              <a:rPr lang="zh-CN" altLang="en-US" b="0" dirty="0" smtClean="0"/>
              <a:t>监控应用</a:t>
            </a:r>
            <a:endParaRPr lang="zh-CN" altLang="en-US" b="0" dirty="0"/>
          </a:p>
        </p:txBody>
      </p:sp>
      <p:grpSp>
        <p:nvGrpSpPr>
          <p:cNvPr id="71" name="组合 70"/>
          <p:cNvGrpSpPr/>
          <p:nvPr/>
        </p:nvGrpSpPr>
        <p:grpSpPr>
          <a:xfrm>
            <a:off x="245468" y="1044563"/>
            <a:ext cx="1536171" cy="5362671"/>
            <a:chOff x="427037" y="1452405"/>
            <a:chExt cx="1600200" cy="5869932"/>
          </a:xfrm>
        </p:grpSpPr>
        <p:sp>
          <p:nvSpPr>
            <p:cNvPr id="72" name="Rectangle 6"/>
            <p:cNvSpPr/>
            <p:nvPr/>
          </p:nvSpPr>
          <p:spPr bwMode="auto">
            <a:xfrm>
              <a:off x="427037" y="1452405"/>
              <a:ext cx="1600200" cy="1280159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73" name="Rectangle 5"/>
            <p:cNvSpPr/>
            <p:nvPr>
              <p:custDataLst>
                <p:tags r:id="rId7"/>
              </p:custDataLst>
            </p:nvPr>
          </p:nvSpPr>
          <p:spPr bwMode="auto">
            <a:xfrm>
              <a:off x="427037" y="3069865"/>
              <a:ext cx="1600200" cy="4252472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多画面预览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本地录像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手动录像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抓图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画面调节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轮训任务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鱼 眼 </a:t>
              </a:r>
            </a:p>
            <a:p>
              <a:pPr algn="ctr"/>
              <a:endParaRPr lang="zh-CN" altLang="en-US" sz="1867" kern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27037" y="2763044"/>
              <a:ext cx="1600200" cy="306818"/>
            </a:xfrm>
            <a:prstGeom prst="rect">
              <a:avLst/>
            </a:prstGeom>
            <a:solidFill>
              <a:srgbClr val="DC3C00"/>
            </a:solidFill>
            <a:ln w="38100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49193" tIns="99461" rIns="149193" bIns="99461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lnSpc>
                  <a:spcPct val="85000"/>
                </a:lnSpc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实时预览</a:t>
              </a:r>
              <a:endParaRPr lang="en-US" alt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1883768" y="1049055"/>
            <a:ext cx="1536171" cy="5358717"/>
            <a:chOff x="2103437" y="1452405"/>
            <a:chExt cx="1600200" cy="5865606"/>
          </a:xfrm>
        </p:grpSpPr>
        <p:sp>
          <p:nvSpPr>
            <p:cNvPr id="76" name="Rectangle 30"/>
            <p:cNvSpPr/>
            <p:nvPr/>
          </p:nvSpPr>
          <p:spPr bwMode="auto">
            <a:xfrm>
              <a:off x="21034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 eaLnBrk="1" hangingPunct="1">
                <a:defRPr/>
              </a:pPr>
              <a:endParaRPr lang="en-US" sz="32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77" name="Rectangle 5"/>
            <p:cNvSpPr/>
            <p:nvPr>
              <p:custDataLst>
                <p:tags r:id="rId6"/>
              </p:custDataLst>
            </p:nvPr>
          </p:nvSpPr>
          <p:spPr bwMode="auto">
            <a:xfrm>
              <a:off x="21034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录像标签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同步回放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录像锁定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云存储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存储告警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补录</a:t>
              </a:r>
              <a:endParaRPr lang="en-US" altLang="zh-CN" sz="16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103437" y="2763045"/>
              <a:ext cx="1600200" cy="274320"/>
            </a:xfrm>
            <a:prstGeom prst="rect">
              <a:avLst/>
            </a:prstGeom>
            <a:solidFill>
              <a:srgbClr val="0072C6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248564" tIns="124283" rIns="248564" bIns="124283" numCol="1" rtlCol="0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1624214" fontAlgn="base">
                <a:defRPr sz="1600" kern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defRPr>
              </a:lvl1pPr>
            </a:lstStyle>
            <a:p>
              <a:pPr defTabSz="2163917">
                <a:defRPr/>
              </a:pPr>
              <a:r>
                <a:rPr lang="zh-CN" altLang="en-US" spc="133" dirty="0"/>
                <a:t>录像回放</a:t>
              </a:r>
              <a:endParaRPr lang="en-US" spc="133" dirty="0"/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3503712" y="1049055"/>
            <a:ext cx="1541952" cy="5358717"/>
            <a:chOff x="3767794" y="1452405"/>
            <a:chExt cx="1612243" cy="5865606"/>
          </a:xfrm>
        </p:grpSpPr>
        <p:sp>
          <p:nvSpPr>
            <p:cNvPr id="80" name="Rectangle 5"/>
            <p:cNvSpPr/>
            <p:nvPr>
              <p:custDataLst>
                <p:tags r:id="rId5"/>
              </p:custDataLst>
            </p:nvPr>
          </p:nvSpPr>
          <p:spPr bwMode="auto">
            <a:xfrm>
              <a:off x="3767794" y="3060544"/>
              <a:ext cx="1612243" cy="4257467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三维地图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百度谷歌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应急指挥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视频巡更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网格追踪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车辆轨迹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案件多发区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779837" y="2763045"/>
              <a:ext cx="1600200" cy="274320"/>
            </a:xfrm>
            <a:prstGeom prst="rect">
              <a:avLst/>
            </a:prstGeom>
            <a:solidFill>
              <a:srgbClr val="7FBA00"/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algn="ctr" defTabSz="1624214" fontAlgn="base">
                <a:defRPr sz="1600" kern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defRPr>
              </a:lvl1pPr>
            </a:lstStyle>
            <a:p>
              <a:pPr defTabSz="2165565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dirty="0"/>
                <a:t>电子地图</a:t>
              </a:r>
              <a:endParaRPr lang="en-US" dirty="0"/>
            </a:p>
          </p:txBody>
        </p:sp>
        <p:sp>
          <p:nvSpPr>
            <p:cNvPr id="82" name="Rectangle 17"/>
            <p:cNvSpPr/>
            <p:nvPr/>
          </p:nvSpPr>
          <p:spPr bwMode="auto">
            <a:xfrm>
              <a:off x="37798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10032437" y="1028735"/>
            <a:ext cx="1536171" cy="5376596"/>
            <a:chOff x="10485437" y="1437165"/>
            <a:chExt cx="1600200" cy="5885173"/>
          </a:xfrm>
        </p:grpSpPr>
        <p:sp>
          <p:nvSpPr>
            <p:cNvPr id="84" name="Rectangle 5"/>
            <p:cNvSpPr/>
            <p:nvPr>
              <p:custDataLst>
                <p:tags r:id="rId4"/>
              </p:custDataLst>
            </p:nvPr>
          </p:nvSpPr>
          <p:spPr bwMode="auto">
            <a:xfrm>
              <a:off x="104854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报警预案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报警联动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报警处理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报警查询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手机推送</a:t>
              </a:r>
              <a:endParaRPr lang="en-US" altLang="zh-CN" sz="1600" dirty="0"/>
            </a:p>
            <a:p>
              <a:pPr algn="ctr"/>
              <a:endParaRPr lang="en-US" altLang="zh-CN" sz="1867" dirty="0"/>
            </a:p>
          </p:txBody>
        </p:sp>
        <p:sp>
          <p:nvSpPr>
            <p:cNvPr id="85" name="Orange"/>
            <p:cNvSpPr/>
            <p:nvPr/>
          </p:nvSpPr>
          <p:spPr bwMode="auto">
            <a:xfrm>
              <a:off x="104854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0485437" y="2767891"/>
              <a:ext cx="1600200" cy="274320"/>
            </a:xfrm>
            <a:prstGeom prst="rect">
              <a:avLst/>
            </a:prstGeom>
            <a:solidFill>
              <a:srgbClr val="FF8A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1915" tIns="60957" rIns="121915" bIns="36576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报警管理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5142012" y="1049055"/>
            <a:ext cx="1536171" cy="5358717"/>
            <a:chOff x="5456237" y="1452405"/>
            <a:chExt cx="1600200" cy="5865606"/>
          </a:xfrm>
        </p:grpSpPr>
        <p:sp>
          <p:nvSpPr>
            <p:cNvPr id="88" name="Rectangle 5"/>
            <p:cNvSpPr/>
            <p:nvPr>
              <p:custDataLst>
                <p:tags r:id="rId3"/>
              </p:custDataLst>
            </p:nvPr>
          </p:nvSpPr>
          <p:spPr bwMode="auto">
            <a:xfrm>
              <a:off x="54562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广播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语 音 对 讲</a:t>
              </a:r>
              <a:endParaRPr lang="en-US" altLang="zh-CN" sz="1600" dirty="0"/>
            </a:p>
          </p:txBody>
        </p:sp>
        <p:sp>
          <p:nvSpPr>
            <p:cNvPr id="89" name="Rectangle 9"/>
            <p:cNvSpPr/>
            <p:nvPr/>
          </p:nvSpPr>
          <p:spPr bwMode="auto">
            <a:xfrm>
              <a:off x="54562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5456237" y="2763045"/>
              <a:ext cx="1600200" cy="274320"/>
            </a:xfrm>
            <a:prstGeom prst="rect">
              <a:avLst/>
            </a:prstGeom>
            <a:solidFill>
              <a:srgbClr val="505050"/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algn="ctr" defTabSz="1624214" fontAlgn="base">
                <a:defRPr sz="1600" kern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defRPr>
              </a:lvl1pPr>
            </a:lstStyle>
            <a:p>
              <a:pPr defTabSz="2165565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dirty="0"/>
                <a:t>语音对讲</a:t>
              </a:r>
              <a:endParaRPr lang="en-US" dirty="0"/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8406375" y="1028735"/>
            <a:ext cx="1536171" cy="5376596"/>
            <a:chOff x="8809037" y="1437165"/>
            <a:chExt cx="1600200" cy="5885173"/>
          </a:xfrm>
        </p:grpSpPr>
        <p:sp>
          <p:nvSpPr>
            <p:cNvPr id="92" name="Orange"/>
            <p:cNvSpPr/>
            <p:nvPr/>
          </p:nvSpPr>
          <p:spPr bwMode="auto">
            <a:xfrm>
              <a:off x="88090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93" name="Rectangle 5"/>
            <p:cNvSpPr/>
            <p:nvPr>
              <p:custDataLst>
                <p:tags r:id="rId2"/>
              </p:custDataLst>
            </p:nvPr>
          </p:nvSpPr>
          <p:spPr bwMode="auto">
            <a:xfrm>
              <a:off x="88090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人脸识别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智能跟踪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行为分析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人数统计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鱼球联动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视频诊断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全景拼接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endParaRPr lang="zh-CN" altLang="en-US" sz="1600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8809037" y="2763045"/>
              <a:ext cx="1600200" cy="274320"/>
            </a:xfrm>
            <a:prstGeom prst="rect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248564" tIns="124283" rIns="248564" bIns="124283" numCol="1" rtlCol="0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智能应用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6774193" y="1049055"/>
            <a:ext cx="1536171" cy="5358717"/>
            <a:chOff x="7132637" y="1452405"/>
            <a:chExt cx="1600200" cy="5865606"/>
          </a:xfrm>
        </p:grpSpPr>
        <p:sp>
          <p:nvSpPr>
            <p:cNvPr id="96" name="Rectangle 5"/>
            <p:cNvSpPr/>
            <p:nvPr>
              <p:custDataLst>
                <p:tags r:id="rId1"/>
              </p:custDataLst>
            </p:nvPr>
          </p:nvSpPr>
          <p:spPr bwMode="auto">
            <a:xfrm>
              <a:off x="71326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云台锁定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云台控制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三维定位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辅助功能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守望点</a:t>
              </a:r>
            </a:p>
          </p:txBody>
        </p:sp>
        <p:sp>
          <p:nvSpPr>
            <p:cNvPr id="97" name="Rectangle 13"/>
            <p:cNvSpPr/>
            <p:nvPr/>
          </p:nvSpPr>
          <p:spPr bwMode="auto">
            <a:xfrm>
              <a:off x="71326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132637" y="2763045"/>
              <a:ext cx="1600200" cy="274320"/>
            </a:xfrm>
            <a:prstGeom prst="rect">
              <a:avLst/>
            </a:prstGeom>
            <a:solidFill>
              <a:srgbClr val="007233"/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云台控制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  <p:pic>
          <p:nvPicPr>
            <p:cNvPr id="99" name="Picture 8"/>
            <p:cNvPicPr>
              <a:picLocks noChangeAspect="1" noChangeArrowheads="1"/>
            </p:cNvPicPr>
            <p:nvPr/>
          </p:nvPicPr>
          <p:blipFill>
            <a:blip r:embed="rId10" cstate="print">
              <a:lum contrast="20000"/>
            </a:blip>
            <a:srcRect/>
            <a:stretch>
              <a:fillRect/>
            </a:stretch>
          </p:blipFill>
          <p:spPr bwMode="auto">
            <a:xfrm>
              <a:off x="7628300" y="1857770"/>
              <a:ext cx="702887" cy="716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8378" y="1380259"/>
            <a:ext cx="705372" cy="73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50559" y="1380259"/>
            <a:ext cx="705372" cy="73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70039" y="1380258"/>
            <a:ext cx="718680" cy="71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615947" y="1380259"/>
            <a:ext cx="705372" cy="73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879285" y="1380259"/>
            <a:ext cx="705372" cy="73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416479" y="1380258"/>
            <a:ext cx="718680" cy="733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923572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382" y="352045"/>
            <a:ext cx="9060181" cy="563865"/>
          </a:xfrm>
        </p:spPr>
        <p:txBody>
          <a:bodyPr/>
          <a:lstStyle/>
          <a:p>
            <a:r>
              <a:rPr lang="zh-CN" altLang="en-US" dirty="0" smtClean="0"/>
              <a:t>功能简介</a:t>
            </a:r>
            <a:r>
              <a:rPr lang="en-US" altLang="zh-CN" dirty="0" smtClean="0"/>
              <a:t>|</a:t>
            </a:r>
            <a:r>
              <a:rPr lang="zh-CN" altLang="en-US" b="0" dirty="0" smtClean="0"/>
              <a:t>监控应用</a:t>
            </a:r>
            <a:endParaRPr lang="zh-CN" altLang="en-US" b="0" dirty="0"/>
          </a:p>
        </p:txBody>
      </p:sp>
      <p:grpSp>
        <p:nvGrpSpPr>
          <p:cNvPr id="38" name="组合 37"/>
          <p:cNvGrpSpPr/>
          <p:nvPr/>
        </p:nvGrpSpPr>
        <p:grpSpPr>
          <a:xfrm>
            <a:off x="239349" y="1044564"/>
            <a:ext cx="1548408" cy="5362672"/>
            <a:chOff x="427037" y="1452405"/>
            <a:chExt cx="1600200" cy="5869932"/>
          </a:xfrm>
        </p:grpSpPr>
        <p:sp>
          <p:nvSpPr>
            <p:cNvPr id="39" name="Rectangle 6"/>
            <p:cNvSpPr/>
            <p:nvPr/>
          </p:nvSpPr>
          <p:spPr bwMode="auto">
            <a:xfrm>
              <a:off x="427037" y="1452405"/>
              <a:ext cx="1600200" cy="1280159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40" name="Rectangle 5"/>
            <p:cNvSpPr/>
            <p:nvPr>
              <p:custDataLst>
                <p:tags r:id="rId7"/>
              </p:custDataLst>
            </p:nvPr>
          </p:nvSpPr>
          <p:spPr bwMode="auto">
            <a:xfrm>
              <a:off x="427037" y="3069865"/>
              <a:ext cx="1600200" cy="4252472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上墙任务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即时上墙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开窗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分割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回放上墙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上墙回显</a:t>
              </a:r>
            </a:p>
            <a:p>
              <a:pPr algn="ctr"/>
              <a:endParaRPr lang="zh-CN" altLang="en-US" sz="1867" kern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27037" y="2763044"/>
              <a:ext cx="1600200" cy="306818"/>
            </a:xfrm>
            <a:prstGeom prst="rect">
              <a:avLst/>
            </a:prstGeom>
            <a:solidFill>
              <a:srgbClr val="D606BD"/>
            </a:solidFill>
            <a:ln w="38100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49193" tIns="99461" rIns="149193" bIns="99461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lnSpc>
                  <a:spcPct val="85000"/>
                </a:lnSpc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视频上墙</a:t>
              </a:r>
              <a:endParaRPr lang="en-US" alt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42" name="组合 75"/>
          <p:cNvGrpSpPr/>
          <p:nvPr/>
        </p:nvGrpSpPr>
        <p:grpSpPr>
          <a:xfrm>
            <a:off x="1865412" y="1049055"/>
            <a:ext cx="1548408" cy="5358719"/>
            <a:chOff x="3779837" y="1452405"/>
            <a:chExt cx="1600200" cy="5865606"/>
          </a:xfrm>
        </p:grpSpPr>
        <p:sp>
          <p:nvSpPr>
            <p:cNvPr id="43" name="Rectangle 5"/>
            <p:cNvSpPr/>
            <p:nvPr>
              <p:custDataLst>
                <p:tags r:id="rId6"/>
              </p:custDataLst>
            </p:nvPr>
          </p:nvSpPr>
          <p:spPr bwMode="auto">
            <a:xfrm>
              <a:off x="37798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报警布防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报警撤防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旁路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79837" y="2763045"/>
              <a:ext cx="1600200" cy="274320"/>
            </a:xfrm>
            <a:prstGeom prst="rect">
              <a:avLst/>
            </a:prstGeom>
            <a:solidFill>
              <a:srgbClr val="B70314"/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algn="ctr" defTabSz="1624214" fontAlgn="base">
                <a:defRPr sz="1600" kern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defRPr>
              </a:lvl1pPr>
            </a:lstStyle>
            <a:p>
              <a:pPr defTabSz="2165565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dirty="0"/>
                <a:t>报警主机</a:t>
              </a:r>
              <a:endParaRPr lang="en-US" dirty="0"/>
            </a:p>
          </p:txBody>
        </p:sp>
        <p:sp>
          <p:nvSpPr>
            <p:cNvPr id="45" name="Rectangle 17"/>
            <p:cNvSpPr/>
            <p:nvPr/>
          </p:nvSpPr>
          <p:spPr bwMode="auto">
            <a:xfrm>
              <a:off x="37798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46" name="组合 80"/>
          <p:cNvGrpSpPr/>
          <p:nvPr/>
        </p:nvGrpSpPr>
        <p:grpSpPr>
          <a:xfrm>
            <a:off x="8388019" y="1028735"/>
            <a:ext cx="1548408" cy="5376596"/>
            <a:chOff x="10485437" y="1437165"/>
            <a:chExt cx="1600200" cy="5885173"/>
          </a:xfrm>
        </p:grpSpPr>
        <p:sp>
          <p:nvSpPr>
            <p:cNvPr id="47" name="Rectangle 5"/>
            <p:cNvSpPr/>
            <p:nvPr>
              <p:custDataLst>
                <p:tags r:id="rId5"/>
              </p:custDataLst>
            </p:nvPr>
          </p:nvSpPr>
          <p:spPr bwMode="auto">
            <a:xfrm>
              <a:off x="104854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案件管理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案件登记</a:t>
              </a:r>
              <a:endParaRPr lang="en-US" altLang="zh-CN" sz="1600" dirty="0"/>
            </a:p>
            <a:p>
              <a:pPr marL="0" lvl="1" indent="-392669" algn="ctr">
                <a:lnSpc>
                  <a:spcPct val="200000"/>
                </a:lnSpc>
                <a:spcBef>
                  <a:spcPts val="1632"/>
                </a:spcBef>
                <a:buSzPct val="100000"/>
              </a:pPr>
              <a:endParaRPr lang="en-US" altLang="zh-CN" sz="1600" dirty="0"/>
            </a:p>
          </p:txBody>
        </p:sp>
        <p:sp>
          <p:nvSpPr>
            <p:cNvPr id="48" name="Orange"/>
            <p:cNvSpPr/>
            <p:nvPr/>
          </p:nvSpPr>
          <p:spPr bwMode="auto">
            <a:xfrm>
              <a:off x="104854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0485437" y="2763045"/>
              <a:ext cx="1600200" cy="274320"/>
            </a:xfrm>
            <a:prstGeom prst="rect">
              <a:avLst/>
            </a:prstGeom>
            <a:solidFill>
              <a:srgbClr val="2D35DF"/>
            </a:solidFill>
            <a:ln w="952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1915" tIns="60957" rIns="121915" bIns="36576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案件登记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50" name="组合 85"/>
          <p:cNvGrpSpPr/>
          <p:nvPr/>
        </p:nvGrpSpPr>
        <p:grpSpPr>
          <a:xfrm>
            <a:off x="3491475" y="1049055"/>
            <a:ext cx="1548408" cy="5358719"/>
            <a:chOff x="5456237" y="1452405"/>
            <a:chExt cx="1600200" cy="5865606"/>
          </a:xfrm>
        </p:grpSpPr>
        <p:sp>
          <p:nvSpPr>
            <p:cNvPr id="51" name="Rectangle 5"/>
            <p:cNvSpPr/>
            <p:nvPr>
              <p:custDataLst>
                <p:tags r:id="rId4"/>
              </p:custDataLst>
            </p:nvPr>
          </p:nvSpPr>
          <p:spPr bwMode="auto">
            <a:xfrm>
              <a:off x="54562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紧急求助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对接广播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警灯警笛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信息发布</a:t>
              </a:r>
              <a:endParaRPr lang="en-US" altLang="zh-CN" sz="1600" dirty="0"/>
            </a:p>
            <a:p>
              <a:pPr marL="0" lvl="1" indent="-392669" algn="ctr">
                <a:lnSpc>
                  <a:spcPct val="200000"/>
                </a:lnSpc>
                <a:spcBef>
                  <a:spcPts val="1632"/>
                </a:spcBef>
                <a:buSzPct val="100000"/>
              </a:pPr>
              <a:endParaRPr lang="en-US" altLang="zh-CN" sz="1600" dirty="0"/>
            </a:p>
          </p:txBody>
        </p:sp>
        <p:sp>
          <p:nvSpPr>
            <p:cNvPr id="52" name="Rectangle 9"/>
            <p:cNvSpPr/>
            <p:nvPr/>
          </p:nvSpPr>
          <p:spPr bwMode="auto">
            <a:xfrm>
              <a:off x="54562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456237" y="2763045"/>
              <a:ext cx="1600200" cy="274320"/>
            </a:xfrm>
            <a:prstGeom prst="rect">
              <a:avLst/>
            </a:prstGeom>
            <a:solidFill>
              <a:srgbClr val="252349"/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algn="ctr" defTabSz="1624214" fontAlgn="base">
                <a:defRPr sz="1600" kern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defRPr>
              </a:lvl1pPr>
            </a:lstStyle>
            <a:p>
              <a:pPr defTabSz="2165565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dirty="0"/>
                <a:t>报警立柱</a:t>
              </a:r>
              <a:endParaRPr lang="en-US" dirty="0"/>
            </a:p>
          </p:txBody>
        </p:sp>
      </p:grpSp>
      <p:grpSp>
        <p:nvGrpSpPr>
          <p:cNvPr id="54" name="组合 90"/>
          <p:cNvGrpSpPr/>
          <p:nvPr/>
        </p:nvGrpSpPr>
        <p:grpSpPr>
          <a:xfrm>
            <a:off x="6755837" y="1028735"/>
            <a:ext cx="1548408" cy="5376596"/>
            <a:chOff x="8809037" y="1437165"/>
            <a:chExt cx="1600200" cy="5885173"/>
          </a:xfrm>
        </p:grpSpPr>
        <p:sp>
          <p:nvSpPr>
            <p:cNvPr id="55" name="Orange"/>
            <p:cNvSpPr/>
            <p:nvPr/>
          </p:nvSpPr>
          <p:spPr bwMode="auto">
            <a:xfrm>
              <a:off x="88090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56" name="Rectangle 5"/>
            <p:cNvSpPr/>
            <p:nvPr>
              <p:custDataLst>
                <p:tags r:id="rId3"/>
              </p:custDataLst>
            </p:nvPr>
          </p:nvSpPr>
          <p:spPr bwMode="auto">
            <a:xfrm>
              <a:off x="88090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视频巡检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健康状况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巡检记录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视频来源</a:t>
              </a:r>
              <a:endParaRPr lang="en-US" altLang="zh-CN" sz="16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809037" y="2763045"/>
              <a:ext cx="1600200" cy="274320"/>
            </a:xfrm>
            <a:prstGeom prst="rect">
              <a:avLst/>
            </a:prstGeom>
            <a:solidFill>
              <a:srgbClr val="C8C804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248564" tIns="124283" rIns="248564" bIns="124283" numCol="1" rtlCol="0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透明厨房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58" name="组合 95"/>
          <p:cNvGrpSpPr/>
          <p:nvPr/>
        </p:nvGrpSpPr>
        <p:grpSpPr>
          <a:xfrm>
            <a:off x="5123656" y="1049055"/>
            <a:ext cx="1548408" cy="5358719"/>
            <a:chOff x="7132637" y="1452405"/>
            <a:chExt cx="1600200" cy="5865606"/>
          </a:xfrm>
        </p:grpSpPr>
        <p:sp>
          <p:nvSpPr>
            <p:cNvPr id="59" name="Rectangle 5"/>
            <p:cNvSpPr/>
            <p:nvPr>
              <p:custDataLst>
                <p:tags r:id="rId2"/>
              </p:custDataLst>
            </p:nvPr>
          </p:nvSpPr>
          <p:spPr bwMode="auto">
            <a:xfrm>
              <a:off x="71326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热度查询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热度图</a:t>
              </a:r>
              <a:endParaRPr lang="en-US" altLang="zh-CN" sz="1600" dirty="0"/>
            </a:p>
            <a:p>
              <a:pPr marL="0" lvl="1" indent="-392669" algn="ctr">
                <a:lnSpc>
                  <a:spcPct val="200000"/>
                </a:lnSpc>
                <a:spcBef>
                  <a:spcPts val="1632"/>
                </a:spcBef>
                <a:buSzPct val="100000"/>
              </a:pPr>
              <a:endParaRPr lang="zh-CN" altLang="en-US" sz="1600" dirty="0"/>
            </a:p>
          </p:txBody>
        </p:sp>
        <p:sp>
          <p:nvSpPr>
            <p:cNvPr id="60" name="Rectangle 13"/>
            <p:cNvSpPr/>
            <p:nvPr/>
          </p:nvSpPr>
          <p:spPr bwMode="auto">
            <a:xfrm>
              <a:off x="71326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132637" y="2763045"/>
              <a:ext cx="1600200" cy="274320"/>
            </a:xfrm>
            <a:prstGeom prst="rect">
              <a:avLst/>
            </a:prstGeom>
            <a:solidFill>
              <a:srgbClr val="007233"/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热度图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6249" y="1380257"/>
            <a:ext cx="681175" cy="66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2203" y="1380257"/>
            <a:ext cx="681175" cy="69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SSClient\skin\DustyBlue\AlarmColumnUI\alarmcolumn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83765" y="1412776"/>
            <a:ext cx="660400" cy="660400"/>
          </a:xfrm>
          <a:prstGeom prst="rect">
            <a:avLst/>
          </a:prstGeom>
          <a:noFill/>
        </p:spPr>
      </p:pic>
      <p:pic>
        <p:nvPicPr>
          <p:cNvPr id="1029" name="Picture 5" descr="C:\DSSClient\skin\DustyBlue\HeatPicUI\HeatPic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15947" y="1412776"/>
            <a:ext cx="672075" cy="672075"/>
          </a:xfrm>
          <a:prstGeom prst="rect">
            <a:avLst/>
          </a:prstGeom>
          <a:noFill/>
        </p:spPr>
      </p:pic>
      <p:pic>
        <p:nvPicPr>
          <p:cNvPr id="1030" name="Picture 6" descr="C:\DSSClient\skin\DustyBlue\KitchenMonitorCtrlUI\KitchenMonitorCtrl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59803" y="1412776"/>
            <a:ext cx="660400" cy="660400"/>
          </a:xfrm>
          <a:prstGeom prst="rect">
            <a:avLst/>
          </a:prstGeom>
          <a:noFill/>
        </p:spPr>
      </p:pic>
      <p:pic>
        <p:nvPicPr>
          <p:cNvPr id="1031" name="Picture 7" descr="C:\DSSClient\skin\DustyBlue\ReportMgrUI\reportmgr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880310" y="1412777"/>
            <a:ext cx="673100" cy="673100"/>
          </a:xfrm>
          <a:prstGeom prst="rect">
            <a:avLst/>
          </a:prstGeom>
          <a:noFill/>
        </p:spPr>
      </p:pic>
      <p:grpSp>
        <p:nvGrpSpPr>
          <p:cNvPr id="75" name="组合 80"/>
          <p:cNvGrpSpPr/>
          <p:nvPr/>
        </p:nvGrpSpPr>
        <p:grpSpPr>
          <a:xfrm>
            <a:off x="10032437" y="1028735"/>
            <a:ext cx="1548408" cy="5376596"/>
            <a:chOff x="10485437" y="1437165"/>
            <a:chExt cx="1600200" cy="5885173"/>
          </a:xfrm>
        </p:grpSpPr>
        <p:sp>
          <p:nvSpPr>
            <p:cNvPr id="79" name="Rectangle 5"/>
            <p:cNvSpPr/>
            <p:nvPr>
              <p:custDataLst>
                <p:tags r:id="rId1"/>
              </p:custDataLst>
            </p:nvPr>
          </p:nvSpPr>
          <p:spPr bwMode="auto">
            <a:xfrm>
              <a:off x="104854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标签录像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课表标签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考试标签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自定义标签</a:t>
              </a:r>
              <a:endParaRPr lang="en-US" altLang="zh-CN" sz="1600" dirty="0"/>
            </a:p>
          </p:txBody>
        </p:sp>
        <p:sp>
          <p:nvSpPr>
            <p:cNvPr id="83" name="Orange"/>
            <p:cNvSpPr/>
            <p:nvPr/>
          </p:nvSpPr>
          <p:spPr bwMode="auto">
            <a:xfrm>
              <a:off x="104854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0485437" y="2763045"/>
              <a:ext cx="1600200" cy="274320"/>
            </a:xfrm>
            <a:prstGeom prst="rect">
              <a:avLst/>
            </a:prstGeom>
            <a:solidFill>
              <a:srgbClr val="676567"/>
            </a:solidFill>
            <a:ln w="952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1915" tIns="60957" rIns="121915" bIns="36576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标签录像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pic>
        <p:nvPicPr>
          <p:cNvPr id="1032" name="Picture 8" descr="C:\DSSClient\skin\DustyBlue\RecordTagUI\querytag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512491" y="1412777"/>
            <a:ext cx="673100" cy="673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229010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382" y="352045"/>
            <a:ext cx="9060181" cy="563865"/>
          </a:xfrm>
        </p:spPr>
        <p:txBody>
          <a:bodyPr/>
          <a:lstStyle/>
          <a:p>
            <a:r>
              <a:rPr lang="zh-CN" altLang="en-US" dirty="0" smtClean="0"/>
              <a:t>功能简介</a:t>
            </a:r>
            <a:r>
              <a:rPr lang="en-US" altLang="zh-CN" dirty="0" smtClean="0"/>
              <a:t>|</a:t>
            </a:r>
            <a:r>
              <a:rPr lang="zh-CN" altLang="en-US" b="0" dirty="0" smtClean="0"/>
              <a:t>监控应用</a:t>
            </a:r>
            <a:endParaRPr lang="zh-CN" altLang="en-US" b="0" dirty="0"/>
          </a:p>
        </p:txBody>
      </p:sp>
      <p:grpSp>
        <p:nvGrpSpPr>
          <p:cNvPr id="3" name="组合 37"/>
          <p:cNvGrpSpPr/>
          <p:nvPr/>
        </p:nvGrpSpPr>
        <p:grpSpPr>
          <a:xfrm>
            <a:off x="239349" y="1044564"/>
            <a:ext cx="1548408" cy="5362672"/>
            <a:chOff x="427037" y="1452405"/>
            <a:chExt cx="1600200" cy="5869932"/>
          </a:xfrm>
        </p:grpSpPr>
        <p:sp>
          <p:nvSpPr>
            <p:cNvPr id="39" name="Rectangle 6"/>
            <p:cNvSpPr/>
            <p:nvPr/>
          </p:nvSpPr>
          <p:spPr bwMode="auto">
            <a:xfrm>
              <a:off x="427037" y="1452405"/>
              <a:ext cx="1600200" cy="1280159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40" name="Rectangle 5"/>
            <p:cNvSpPr/>
            <p:nvPr>
              <p:custDataLst>
                <p:tags r:id="rId7"/>
              </p:custDataLst>
            </p:nvPr>
          </p:nvSpPr>
          <p:spPr bwMode="auto">
            <a:xfrm>
              <a:off x="427037" y="3069865"/>
              <a:ext cx="1600200" cy="4252472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链接资源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en-US" altLang="zh-CN" sz="1600" dirty="0"/>
                <a:t>URL</a:t>
              </a:r>
              <a:r>
                <a:rPr lang="zh-CN" altLang="en-US" sz="1600" dirty="0"/>
                <a:t>链接</a:t>
              </a:r>
              <a:endParaRPr lang="en-US" altLang="zh-CN" sz="1600" dirty="0"/>
            </a:p>
            <a:p>
              <a:pPr algn="ctr"/>
              <a:endParaRPr lang="zh-CN" altLang="en-US" sz="1867" kern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latin typeface="Segoe UI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27037" y="2763044"/>
              <a:ext cx="1600200" cy="30681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49193" tIns="99461" rIns="149193" bIns="99461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lnSpc>
                  <a:spcPct val="85000"/>
                </a:lnSpc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链接资源</a:t>
              </a:r>
              <a:endParaRPr lang="en-US" alt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4" name="组合 75"/>
          <p:cNvGrpSpPr/>
          <p:nvPr/>
        </p:nvGrpSpPr>
        <p:grpSpPr>
          <a:xfrm>
            <a:off x="1865412" y="1049055"/>
            <a:ext cx="1548408" cy="5358719"/>
            <a:chOff x="3779837" y="1452405"/>
            <a:chExt cx="1600200" cy="5865606"/>
          </a:xfrm>
        </p:grpSpPr>
        <p:sp>
          <p:nvSpPr>
            <p:cNvPr id="43" name="Rectangle 5"/>
            <p:cNvSpPr/>
            <p:nvPr>
              <p:custDataLst>
                <p:tags r:id="rId6"/>
              </p:custDataLst>
            </p:nvPr>
          </p:nvSpPr>
          <p:spPr bwMode="auto">
            <a:xfrm>
              <a:off x="37798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公告信息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历史查询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79837" y="2763045"/>
              <a:ext cx="1600200" cy="2743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algn="ctr" defTabSz="1624214" fontAlgn="base">
                <a:defRPr sz="1600" kern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defRPr>
              </a:lvl1pPr>
            </a:lstStyle>
            <a:p>
              <a:pPr defTabSz="2165565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dirty="0"/>
                <a:t>信息公告</a:t>
              </a:r>
              <a:endParaRPr lang="en-US" dirty="0"/>
            </a:p>
          </p:txBody>
        </p:sp>
        <p:sp>
          <p:nvSpPr>
            <p:cNvPr id="45" name="Rectangle 17"/>
            <p:cNvSpPr/>
            <p:nvPr/>
          </p:nvSpPr>
          <p:spPr bwMode="auto">
            <a:xfrm>
              <a:off x="37798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5" name="组合 80"/>
          <p:cNvGrpSpPr/>
          <p:nvPr/>
        </p:nvGrpSpPr>
        <p:grpSpPr>
          <a:xfrm>
            <a:off x="8388019" y="1028735"/>
            <a:ext cx="1548408" cy="5376596"/>
            <a:chOff x="10485437" y="1437165"/>
            <a:chExt cx="1600200" cy="5885173"/>
          </a:xfrm>
        </p:grpSpPr>
        <p:sp>
          <p:nvSpPr>
            <p:cNvPr id="47" name="Rectangle 5"/>
            <p:cNvSpPr/>
            <p:nvPr>
              <p:custDataLst>
                <p:tags r:id="rId5"/>
              </p:custDataLst>
            </p:nvPr>
          </p:nvSpPr>
          <p:spPr bwMode="auto">
            <a:xfrm>
              <a:off x="104854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卡口监控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过车信息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违章查询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违停报警</a:t>
              </a:r>
              <a:endParaRPr lang="en-US" altLang="zh-CN" sz="1600" dirty="0"/>
            </a:p>
          </p:txBody>
        </p:sp>
        <p:sp>
          <p:nvSpPr>
            <p:cNvPr id="48" name="Orange"/>
            <p:cNvSpPr/>
            <p:nvPr/>
          </p:nvSpPr>
          <p:spPr bwMode="auto">
            <a:xfrm>
              <a:off x="104854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0485437" y="2739229"/>
              <a:ext cx="1600200" cy="274321"/>
            </a:xfrm>
            <a:prstGeom prst="rect">
              <a:avLst/>
            </a:prstGeom>
            <a:solidFill>
              <a:srgbClr val="0099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1915" tIns="60957" rIns="121915" bIns="36576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车辆管理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6" name="组合 85"/>
          <p:cNvGrpSpPr/>
          <p:nvPr/>
        </p:nvGrpSpPr>
        <p:grpSpPr>
          <a:xfrm>
            <a:off x="3491475" y="1049055"/>
            <a:ext cx="1548408" cy="5358719"/>
            <a:chOff x="5456237" y="1452405"/>
            <a:chExt cx="1600200" cy="5865606"/>
          </a:xfrm>
        </p:grpSpPr>
        <p:sp>
          <p:nvSpPr>
            <p:cNvPr id="51" name="Rectangle 5"/>
            <p:cNvSpPr/>
            <p:nvPr>
              <p:custDataLst>
                <p:tags r:id="rId4"/>
              </p:custDataLst>
            </p:nvPr>
          </p:nvSpPr>
          <p:spPr bwMode="auto">
            <a:xfrm>
              <a:off x="54562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布控预案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布控报警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联动设置</a:t>
              </a:r>
              <a:endParaRPr lang="en-US" altLang="zh-CN" sz="1600" dirty="0"/>
            </a:p>
          </p:txBody>
        </p:sp>
        <p:sp>
          <p:nvSpPr>
            <p:cNvPr id="52" name="Rectangle 9"/>
            <p:cNvSpPr/>
            <p:nvPr/>
          </p:nvSpPr>
          <p:spPr bwMode="auto">
            <a:xfrm>
              <a:off x="54562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456237" y="2763045"/>
              <a:ext cx="1600200" cy="274320"/>
            </a:xfrm>
            <a:prstGeom prst="rect">
              <a:avLst/>
            </a:prstGeom>
            <a:solidFill>
              <a:srgbClr val="C12115"/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algn="ctr" defTabSz="1624214" fontAlgn="base">
                <a:defRPr sz="1600" kern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defRPr>
              </a:lvl1pPr>
            </a:lstStyle>
            <a:p>
              <a:pPr defTabSz="2165565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dirty="0"/>
                <a:t>车辆布控</a:t>
              </a:r>
              <a:endParaRPr lang="en-US" dirty="0"/>
            </a:p>
          </p:txBody>
        </p:sp>
      </p:grpSp>
      <p:grpSp>
        <p:nvGrpSpPr>
          <p:cNvPr id="7" name="组合 90"/>
          <p:cNvGrpSpPr/>
          <p:nvPr/>
        </p:nvGrpSpPr>
        <p:grpSpPr>
          <a:xfrm>
            <a:off x="6755837" y="1028735"/>
            <a:ext cx="1548408" cy="5376596"/>
            <a:chOff x="8809037" y="1437165"/>
            <a:chExt cx="1600200" cy="5885173"/>
          </a:xfrm>
        </p:grpSpPr>
        <p:sp>
          <p:nvSpPr>
            <p:cNvPr id="55" name="Orange"/>
            <p:cNvSpPr/>
            <p:nvPr/>
          </p:nvSpPr>
          <p:spPr bwMode="auto">
            <a:xfrm>
              <a:off x="88090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56" name="Rectangle 5"/>
            <p:cNvSpPr/>
            <p:nvPr>
              <p:custDataLst>
                <p:tags r:id="rId3"/>
              </p:custDataLst>
            </p:nvPr>
          </p:nvSpPr>
          <p:spPr bwMode="auto">
            <a:xfrm>
              <a:off x="88090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实时信息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历史数据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历史图标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endParaRPr lang="en-US" altLang="zh-CN" sz="16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809037" y="2763045"/>
              <a:ext cx="1600200" cy="274320"/>
            </a:xfrm>
            <a:prstGeom prst="rect">
              <a:avLst/>
            </a:prstGeom>
            <a:solidFill>
              <a:srgbClr val="5F5F5F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248564" tIns="124283" rIns="248564" bIns="124283" numCol="1" rtlCol="0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动环系统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8" name="组合 95"/>
          <p:cNvGrpSpPr/>
          <p:nvPr/>
        </p:nvGrpSpPr>
        <p:grpSpPr>
          <a:xfrm>
            <a:off x="5123656" y="1049055"/>
            <a:ext cx="1548408" cy="5358719"/>
            <a:chOff x="7132637" y="1452405"/>
            <a:chExt cx="1600200" cy="5865606"/>
          </a:xfrm>
        </p:grpSpPr>
        <p:sp>
          <p:nvSpPr>
            <p:cNvPr id="59" name="Rectangle 5"/>
            <p:cNvSpPr/>
            <p:nvPr>
              <p:custDataLst>
                <p:tags r:id="rId2"/>
              </p:custDataLst>
            </p:nvPr>
          </p:nvSpPr>
          <p:spPr bwMode="auto">
            <a:xfrm>
              <a:off x="7132637" y="3060543"/>
              <a:ext cx="1600200" cy="4257468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访客登记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访客历史</a:t>
              </a:r>
            </a:p>
          </p:txBody>
        </p:sp>
        <p:sp>
          <p:nvSpPr>
            <p:cNvPr id="60" name="Rectangle 13"/>
            <p:cNvSpPr/>
            <p:nvPr/>
          </p:nvSpPr>
          <p:spPr bwMode="auto">
            <a:xfrm>
              <a:off x="7132637" y="1452405"/>
              <a:ext cx="1600200" cy="1280160"/>
            </a:xfrm>
            <a:prstGeom prst="rect">
              <a:avLst/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132637" y="2763045"/>
              <a:ext cx="1600200" cy="2743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>
              <a:noFill/>
              <a:prstDash val="sysDash"/>
            </a:ln>
          </p:spPr>
          <p:txBody>
            <a:bodyPr wrap="square" lIns="121839" tIns="60920" rIns="121839" bIns="60920" rtlCol="0" anchor="ctr" anchorCtr="0">
              <a:noAutofit/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访客管理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grpSp>
        <p:nvGrpSpPr>
          <p:cNvPr id="9" name="组合 80"/>
          <p:cNvGrpSpPr/>
          <p:nvPr/>
        </p:nvGrpSpPr>
        <p:grpSpPr>
          <a:xfrm>
            <a:off x="10032437" y="1028735"/>
            <a:ext cx="1548408" cy="5376596"/>
            <a:chOff x="10485437" y="1437165"/>
            <a:chExt cx="1600200" cy="5885173"/>
          </a:xfrm>
        </p:grpSpPr>
        <p:sp>
          <p:nvSpPr>
            <p:cNvPr id="79" name="Rectangle 5"/>
            <p:cNvSpPr/>
            <p:nvPr>
              <p:custDataLst>
                <p:tags r:id="rId1"/>
              </p:custDataLst>
            </p:nvPr>
          </p:nvSpPr>
          <p:spPr bwMode="auto">
            <a:xfrm>
              <a:off x="10485437" y="3060543"/>
              <a:ext cx="1600200" cy="4261795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10795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4277" tIns="124283" rIns="124277" bIns="124283" numCol="1" rtlCol="0" anchor="t" anchorCtr="0" compatLnSpc="1">
              <a:prstTxWarp prst="textNoShape">
                <a:avLst/>
              </a:prstTxWarp>
            </a:bodyPr>
            <a:lstStyle/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门禁管理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远程开门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历史信息</a:t>
              </a:r>
              <a:endParaRPr lang="en-US" altLang="zh-CN" sz="1600" dirty="0"/>
            </a:p>
            <a:p>
              <a:pPr marL="0" lvl="1" indent="-392669" algn="ctr">
                <a:lnSpc>
                  <a:spcPct val="150000"/>
                </a:lnSpc>
                <a:spcBef>
                  <a:spcPts val="1632"/>
                </a:spcBef>
                <a:buSzPct val="100000"/>
              </a:pPr>
              <a:r>
                <a:rPr lang="zh-CN" altLang="en-US" sz="1600" dirty="0"/>
                <a:t>视频联动</a:t>
              </a:r>
              <a:endParaRPr lang="en-US" altLang="zh-CN" sz="1600" dirty="0"/>
            </a:p>
          </p:txBody>
        </p:sp>
        <p:sp>
          <p:nvSpPr>
            <p:cNvPr id="83" name="Orange"/>
            <p:cNvSpPr/>
            <p:nvPr/>
          </p:nvSpPr>
          <p:spPr bwMode="auto">
            <a:xfrm>
              <a:off x="10485437" y="1437165"/>
              <a:ext cx="1600200" cy="1280160"/>
            </a:xfrm>
            <a:prstGeom prst="roundRect">
              <a:avLst>
                <a:gd name="adj" fmla="val 0"/>
              </a:avLst>
            </a:prstGeom>
            <a:solidFill>
              <a:srgbClr val="D2D2D2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243680" tIns="194943" rIns="243680" bIns="19494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42321"/>
              <a:endParaRPr lang="en-US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0485437" y="2763045"/>
              <a:ext cx="1600200" cy="27432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1915" tIns="60957" rIns="121915" bIns="36576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defTabSz="914363">
                <a:defRPr sz="2000"/>
              </a:lvl1pPr>
            </a:lstStyle>
            <a:p>
              <a:pPr algn="ctr" defTabSz="2163917">
                <a:defRPr/>
              </a:pPr>
              <a:r>
                <a:rPr lang="zh-CN" altLang="en-US" sz="1600" kern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/>
                      </a:gs>
                    </a:gsLst>
                    <a:lin ang="16200000" scaled="0"/>
                  </a:gradFill>
                </a:rPr>
                <a:t>门禁管理</a:t>
              </a:r>
              <a:endParaRPr lang="en-US" sz="1600" kern="0" dirty="0">
                <a:ln>
                  <a:solidFill>
                    <a:srgbClr val="FFFFFF">
                      <a:alpha val="0"/>
                    </a:srgbClr>
                  </a:solidFill>
                </a:ln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/>
                    </a:gs>
                  </a:gsLst>
                  <a:lin ang="16200000" scaled="0"/>
                </a:gradFill>
              </a:endParaRPr>
            </a:p>
          </p:txBody>
        </p:sp>
      </p:grpSp>
      <p:pic>
        <p:nvPicPr>
          <p:cNvPr id="2050" name="Picture 2" descr="C:\DSSClient\skin\DustyBlue\LinkResourceUI\link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3392" y="1316765"/>
            <a:ext cx="660400" cy="660400"/>
          </a:xfrm>
          <a:prstGeom prst="rect">
            <a:avLst/>
          </a:prstGeom>
          <a:noFill/>
        </p:spPr>
      </p:pic>
      <p:pic>
        <p:nvPicPr>
          <p:cNvPr id="2051" name="Picture 3" descr="C:\DSSClient\skin\DustyBlue\BulletinBoardUI\BulletinBoar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51585" y="1412777"/>
            <a:ext cx="673100" cy="673100"/>
          </a:xfrm>
          <a:prstGeom prst="rect">
            <a:avLst/>
          </a:prstGeom>
          <a:noFill/>
        </p:spPr>
      </p:pic>
      <p:pic>
        <p:nvPicPr>
          <p:cNvPr id="2052" name="Picture 4" descr="C:\DSSClient\skin\DustyBlue\BlockCarAlarmQueryUI\blockcaralarmquery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87755" y="1412776"/>
            <a:ext cx="672075" cy="672075"/>
          </a:xfrm>
          <a:prstGeom prst="rect">
            <a:avLst/>
          </a:prstGeom>
          <a:noFill/>
        </p:spPr>
      </p:pic>
      <p:pic>
        <p:nvPicPr>
          <p:cNvPr id="2053" name="Picture 5" descr="C:\DSSClient\skin\DustyBlue\VisitorMgrUI\visitormg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15947" y="1412776"/>
            <a:ext cx="672075" cy="672075"/>
          </a:xfrm>
          <a:prstGeom prst="rect">
            <a:avLst/>
          </a:prstGeom>
          <a:noFill/>
        </p:spPr>
      </p:pic>
      <p:pic>
        <p:nvPicPr>
          <p:cNvPr id="2054" name="Picture 6" descr="C:\DSSClient\skin\DustyBlue\DynamicEnvironmentUI\DynamicEnvironmen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48128" y="1412776"/>
            <a:ext cx="672075" cy="672075"/>
          </a:xfrm>
          <a:prstGeom prst="rect">
            <a:avLst/>
          </a:prstGeom>
          <a:noFill/>
        </p:spPr>
      </p:pic>
      <p:pic>
        <p:nvPicPr>
          <p:cNvPr id="2056" name="Picture 8" descr="C:\DSSClient\skin\DustyBlue\ANPRMonitorUI\anprmonitor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880310" y="1412777"/>
            <a:ext cx="673100" cy="673100"/>
          </a:xfrm>
          <a:prstGeom prst="rect">
            <a:avLst/>
          </a:prstGeom>
          <a:noFill/>
        </p:spPr>
      </p:pic>
      <p:pic>
        <p:nvPicPr>
          <p:cNvPr id="2057" name="Picture 9" descr="C:\DSSClient\skin\DustyBlue\DoorUI\door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512491" y="1412777"/>
            <a:ext cx="673100" cy="673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680551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特色应用</a:t>
            </a:r>
            <a:r>
              <a:rPr lang="en-US" altLang="zh-CN" dirty="0" smtClean="0"/>
              <a:t>|</a:t>
            </a:r>
            <a:r>
              <a:rPr lang="zh-CN" altLang="en-US" b="0" dirty="0" smtClean="0"/>
              <a:t>地图</a:t>
            </a:r>
            <a:r>
              <a:rPr lang="en-US" altLang="zh-CN" b="0" dirty="0" smtClean="0"/>
              <a:t>—</a:t>
            </a:r>
            <a:r>
              <a:rPr lang="zh-CN" altLang="en-US" b="0" dirty="0" smtClean="0"/>
              <a:t>网格化追踪</a:t>
            </a:r>
            <a:endParaRPr lang="zh-CN" altLang="en-US" b="0" dirty="0"/>
          </a:p>
        </p:txBody>
      </p:sp>
      <p:pic>
        <p:nvPicPr>
          <p:cNvPr id="4" name="图片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392" y="1124744"/>
            <a:ext cx="6249888" cy="4663413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2735627" y="3717032"/>
            <a:ext cx="384043" cy="3840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12224" y="1412777"/>
            <a:ext cx="431800" cy="444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32171" y="1316765"/>
            <a:ext cx="412845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dirty="0" smtClean="0"/>
              <a:t>        开启网格追踪功能</a:t>
            </a:r>
            <a:endParaRPr lang="en-US" altLang="zh-CN" dirty="0" smtClean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</a:pPr>
            <a:r>
              <a:rPr lang="en-US" altLang="zh-CN" sz="1600" dirty="0"/>
              <a:t>       </a:t>
            </a:r>
            <a:r>
              <a:rPr lang="zh-CN" altLang="zh-CN" sz="1600" dirty="0"/>
              <a:t>开启后，选中某一摄像头作为中心点，并以一定距离作为半径（范围可配置），自动选取范围内，距离中心点最近的</a:t>
            </a:r>
            <a:r>
              <a:rPr lang="en-US" altLang="zh-CN" sz="1600" dirty="0"/>
              <a:t>8</a:t>
            </a:r>
            <a:r>
              <a:rPr lang="zh-CN" altLang="zh-CN" sz="1600" dirty="0"/>
              <a:t>个摄像头，并打开视频；中心点可随时切换，切换后系统会重新选取</a:t>
            </a:r>
            <a:r>
              <a:rPr lang="en-US" altLang="zh-CN" sz="1600" dirty="0"/>
              <a:t>8</a:t>
            </a:r>
            <a:r>
              <a:rPr lang="zh-CN" altLang="zh-CN" sz="1600" dirty="0"/>
              <a:t>个摄像头作为追踪画面</a:t>
            </a:r>
            <a:endParaRPr lang="en-US" altLang="zh-CN" sz="1600" dirty="0"/>
          </a:p>
        </p:txBody>
      </p:sp>
      <p:pic>
        <p:nvPicPr>
          <p:cNvPr id="11" name="图片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63819" y="3525011"/>
            <a:ext cx="3154727" cy="30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63522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特色应用</a:t>
            </a:r>
            <a:r>
              <a:rPr lang="en-US" altLang="zh-CN" dirty="0" smtClean="0"/>
              <a:t>|</a:t>
            </a:r>
            <a:r>
              <a:rPr lang="zh-CN" altLang="en-US" b="0" dirty="0" smtClean="0"/>
              <a:t>地图</a:t>
            </a:r>
            <a:r>
              <a:rPr lang="en-US" altLang="zh-CN" b="0" dirty="0" smtClean="0"/>
              <a:t>—</a:t>
            </a:r>
            <a:r>
              <a:rPr lang="zh-CN" altLang="en-US" b="0" dirty="0" smtClean="0"/>
              <a:t>标记案件多发区</a:t>
            </a:r>
            <a:endParaRPr lang="zh-CN" altLang="en-US" b="0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3" y="1028734"/>
            <a:ext cx="6257424" cy="480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64085" y="1220756"/>
            <a:ext cx="44164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38092" lvl="1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dirty="0" smtClean="0"/>
              <a:t>           案件多发区</a:t>
            </a:r>
            <a:endParaRPr lang="en-US" altLang="zh-CN" dirty="0" smtClean="0"/>
          </a:p>
          <a:p>
            <a:pPr marL="838092" lvl="1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endParaRPr lang="en-US" altLang="zh-CN" dirty="0" smtClean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</a:pPr>
            <a:r>
              <a:rPr lang="en-US" altLang="zh-CN" sz="1600" dirty="0"/>
              <a:t>       </a:t>
            </a:r>
            <a:r>
              <a:rPr lang="zh-CN" altLang="en-US" sz="1600" dirty="0"/>
              <a:t>矢量图中，用户可划分指定区域，标记为案件多发区，可针对案件多发区进行重点监控</a:t>
            </a:r>
            <a:endParaRPr lang="en-US" altLang="zh-CN" sz="1600" dirty="0"/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8678" y="1124744"/>
            <a:ext cx="767589" cy="812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830528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二维地图</a:t>
            </a:r>
            <a:r>
              <a:rPr lang="en-US" altLang="zh-CN" dirty="0" smtClean="0"/>
              <a:t>|</a:t>
            </a:r>
            <a:r>
              <a:rPr lang="zh-CN" altLang="en-US" dirty="0" smtClean="0"/>
              <a:t>全局覆盖、直观显示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5980"/>
            <a:ext cx="9890438" cy="53007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917" y="1271646"/>
            <a:ext cx="9098656" cy="527069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143" y="1587303"/>
            <a:ext cx="9762857" cy="527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3603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特色应用</a:t>
            </a:r>
            <a:r>
              <a:rPr lang="en-US" altLang="zh-CN" dirty="0" smtClean="0"/>
              <a:t>|</a:t>
            </a:r>
            <a:r>
              <a:rPr lang="zh-CN" altLang="en-US" b="0" dirty="0" smtClean="0"/>
              <a:t>地图</a:t>
            </a:r>
            <a:r>
              <a:rPr lang="en-US" altLang="zh-CN" b="0" dirty="0" smtClean="0"/>
              <a:t>—</a:t>
            </a:r>
            <a:r>
              <a:rPr lang="zh-CN" altLang="en-US" b="0" dirty="0" smtClean="0"/>
              <a:t>三维地图</a:t>
            </a:r>
            <a:endParaRPr lang="zh-CN" altLang="en-US" b="0" dirty="0"/>
          </a:p>
        </p:txBody>
      </p:sp>
      <p:sp>
        <p:nvSpPr>
          <p:cNvPr id="5" name="TextBox 4"/>
          <p:cNvSpPr txBox="1"/>
          <p:nvPr/>
        </p:nvSpPr>
        <p:spPr>
          <a:xfrm>
            <a:off x="6864086" y="1220755"/>
            <a:ext cx="480053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38092" lvl="1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dirty="0" smtClean="0"/>
              <a:t>          三维地图</a:t>
            </a:r>
            <a:endParaRPr lang="en-US" altLang="zh-CN" dirty="0" smtClean="0"/>
          </a:p>
          <a:p>
            <a:pPr marL="838092" lvl="1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endParaRPr lang="en-US" altLang="zh-CN" dirty="0" smtClean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</a:pPr>
            <a:r>
              <a:rPr lang="en-US" altLang="zh-CN" sz="1600" dirty="0"/>
              <a:t>	</a:t>
            </a:r>
            <a:r>
              <a:rPr lang="zh-CN" altLang="en-US" sz="1600" dirty="0"/>
              <a:t>基础业务：视频、卡口、报警输入、门禁</a:t>
            </a:r>
            <a:endParaRPr lang="en-US" altLang="zh-CN" sz="1600" dirty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</a:pPr>
            <a:r>
              <a:rPr lang="en-US" altLang="zh-CN" sz="1600" dirty="0"/>
              <a:t>	</a:t>
            </a:r>
            <a:r>
              <a:rPr lang="zh-CN" altLang="en-US" sz="1600" dirty="0"/>
              <a:t>视频巡检：</a:t>
            </a:r>
            <a:r>
              <a:rPr lang="zh-CN" altLang="zh-CN" sz="1600" dirty="0"/>
              <a:t>按</a:t>
            </a:r>
            <a:r>
              <a:rPr lang="zh-CN" altLang="en-US" sz="1600" dirty="0"/>
              <a:t>既定时间</a:t>
            </a:r>
            <a:r>
              <a:rPr lang="zh-CN" altLang="zh-CN" sz="1600" dirty="0"/>
              <a:t>进行</a:t>
            </a:r>
            <a:r>
              <a:rPr lang="zh-CN" altLang="en-US" sz="1600" dirty="0"/>
              <a:t>视频</a:t>
            </a:r>
            <a:r>
              <a:rPr lang="zh-CN" altLang="zh-CN" sz="1600" dirty="0"/>
              <a:t>巡检</a:t>
            </a:r>
            <a:endParaRPr lang="en-US" altLang="zh-CN" sz="1600" dirty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</a:pPr>
            <a:r>
              <a:rPr lang="en-US" altLang="zh-CN" sz="1600" dirty="0"/>
              <a:t>	</a:t>
            </a:r>
            <a:r>
              <a:rPr lang="zh-CN" altLang="en-US" sz="1600" dirty="0"/>
              <a:t>工具：</a:t>
            </a:r>
            <a:endParaRPr lang="en-US" altLang="zh-CN" sz="1600" dirty="0"/>
          </a:p>
          <a:p>
            <a:pPr lvl="0">
              <a:buFont typeface="Wingdings" pitchFamily="2" charset="2"/>
              <a:buChar char="ü"/>
            </a:pPr>
            <a:r>
              <a:rPr lang="en-US" altLang="zh-CN" sz="1600" dirty="0"/>
              <a:t>	</a:t>
            </a:r>
            <a:r>
              <a:rPr lang="zh-CN" altLang="zh-CN" sz="1600" dirty="0"/>
              <a:t>三维测距：测量地图上两点之间的实</a:t>
            </a:r>
            <a:r>
              <a:rPr lang="en-US" altLang="zh-CN" sz="1600" dirty="0"/>
              <a:t>	 </a:t>
            </a:r>
            <a:r>
              <a:rPr lang="zh-CN" altLang="zh-CN" sz="1600" dirty="0"/>
              <a:t>际距离，划定的轨迹可在地图上移动。</a:t>
            </a:r>
          </a:p>
          <a:p>
            <a:pPr lvl="0"/>
            <a:r>
              <a:rPr lang="en-US" altLang="zh-CN" sz="1600" dirty="0"/>
              <a:t>	</a:t>
            </a:r>
          </a:p>
          <a:p>
            <a:pPr lvl="0">
              <a:buFont typeface="Wingdings" pitchFamily="2" charset="2"/>
              <a:buChar char="ü"/>
            </a:pPr>
            <a:r>
              <a:rPr lang="en-US" altLang="zh-CN" sz="1600" dirty="0"/>
              <a:t>	</a:t>
            </a:r>
            <a:r>
              <a:rPr lang="zh-CN" altLang="zh-CN" sz="1600" dirty="0"/>
              <a:t>垂直测距：测量地图上两点之间的垂直</a:t>
            </a:r>
            <a:r>
              <a:rPr lang="en-US" altLang="zh-CN" sz="1600" dirty="0"/>
              <a:t>	</a:t>
            </a:r>
            <a:r>
              <a:rPr lang="zh-CN" altLang="zh-CN" sz="1600" dirty="0"/>
              <a:t>距离，划定的轨迹可在地图上移动。</a:t>
            </a:r>
          </a:p>
          <a:p>
            <a:pPr lvl="0"/>
            <a:endParaRPr lang="en-US" altLang="zh-CN" sz="1600" dirty="0"/>
          </a:p>
          <a:p>
            <a:pPr lvl="0"/>
            <a:endParaRPr lang="en-US" altLang="zh-CN" sz="1600" dirty="0"/>
          </a:p>
          <a:p>
            <a:pPr lvl="0">
              <a:buFont typeface="Wingdings" pitchFamily="2" charset="2"/>
              <a:buChar char="ü"/>
            </a:pPr>
            <a:r>
              <a:rPr lang="en-US" altLang="zh-CN" sz="1600" dirty="0"/>
              <a:t>	</a:t>
            </a:r>
            <a:r>
              <a:rPr lang="zh-CN" altLang="zh-CN" sz="1600" dirty="0"/>
              <a:t>三维侧面：测量地图上一区域的实际面</a:t>
            </a:r>
            <a:r>
              <a:rPr lang="en-US" altLang="zh-CN" sz="1600" dirty="0"/>
              <a:t>	</a:t>
            </a:r>
            <a:r>
              <a:rPr lang="zh-CN" altLang="zh-CN" sz="1600" dirty="0"/>
              <a:t>积。划定的轨迹可在地图上移动。</a:t>
            </a:r>
          </a:p>
          <a:p>
            <a:pPr lvl="0"/>
            <a:endParaRPr lang="en-US" altLang="zh-CN" sz="1600" dirty="0"/>
          </a:p>
          <a:p>
            <a:pPr lvl="0">
              <a:buFont typeface="Wingdings" pitchFamily="2" charset="2"/>
              <a:buChar char="ü"/>
            </a:pPr>
            <a:r>
              <a:rPr lang="en-US" altLang="zh-CN" sz="1600" dirty="0"/>
              <a:t>	</a:t>
            </a:r>
            <a:r>
              <a:rPr lang="zh-CN" altLang="zh-CN" sz="1600" dirty="0"/>
              <a:t>清屏：清除屏幕上的线选、框选、圈选、</a:t>
            </a:r>
            <a:r>
              <a:rPr lang="en-US" altLang="zh-CN" sz="1600" dirty="0"/>
              <a:t>	</a:t>
            </a:r>
            <a:r>
              <a:rPr lang="zh-CN" altLang="zh-CN" sz="1600" dirty="0"/>
              <a:t>视频播放、回放窗口等。</a:t>
            </a:r>
            <a:endParaRPr lang="en-US" altLang="zh-CN" sz="1600" dirty="0"/>
          </a:p>
          <a:p>
            <a:pPr lvl="0"/>
            <a:endParaRPr lang="zh-CN" altLang="zh-CN" sz="1600" dirty="0"/>
          </a:p>
          <a:p>
            <a:pPr>
              <a:buFont typeface="Wingdings" pitchFamily="2" charset="2"/>
              <a:buChar char="ü"/>
            </a:pPr>
            <a:r>
              <a:rPr lang="en-US" altLang="zh-CN" sz="1600" dirty="0"/>
              <a:t>	</a:t>
            </a:r>
            <a:r>
              <a:rPr lang="zh-CN" altLang="zh-CN" sz="1600" dirty="0"/>
              <a:t>复位：恢复地图至地图初始默认位置。</a:t>
            </a:r>
            <a:endParaRPr lang="en-US" altLang="zh-CN" sz="1600" dirty="0"/>
          </a:p>
        </p:txBody>
      </p:sp>
      <p:pic>
        <p:nvPicPr>
          <p:cNvPr id="8" name="图片 7" descr="2016042715385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371" y="1124744"/>
            <a:ext cx="6336704" cy="4896544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01843" y="1028734"/>
            <a:ext cx="698413" cy="93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7511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三维地图</a:t>
            </a:r>
            <a:r>
              <a:rPr lang="en-US" altLang="zh-CN" dirty="0" smtClean="0"/>
              <a:t>|</a:t>
            </a:r>
            <a:r>
              <a:rPr lang="zh-CN" altLang="en-US" dirty="0" smtClean="0"/>
              <a:t>精细化效果展示</a:t>
            </a:r>
            <a:endParaRPr lang="zh-CN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73" y="1214157"/>
            <a:ext cx="9791700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54996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特色应用</a:t>
            </a:r>
            <a:r>
              <a:rPr lang="en-US" altLang="zh-CN" dirty="0" smtClean="0"/>
              <a:t>|</a:t>
            </a:r>
            <a:r>
              <a:rPr lang="zh-CN" altLang="en-US" b="0" dirty="0" smtClean="0"/>
              <a:t>校园车辆布控</a:t>
            </a:r>
            <a:endParaRPr lang="zh-CN" altLang="en-US" b="0" dirty="0"/>
          </a:p>
        </p:txBody>
      </p:sp>
      <p:sp>
        <p:nvSpPr>
          <p:cNvPr id="10" name="矩形 9"/>
          <p:cNvSpPr/>
          <p:nvPr/>
        </p:nvSpPr>
        <p:spPr>
          <a:xfrm>
            <a:off x="7344139" y="1220755"/>
            <a:ext cx="4128459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dirty="0" smtClean="0"/>
              <a:t>          校园车辆布控</a:t>
            </a:r>
            <a:endParaRPr lang="en-US" altLang="zh-CN" dirty="0" smtClean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endParaRPr lang="en-US" altLang="zh-CN" dirty="0" smtClean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</a:pPr>
            <a:r>
              <a:rPr lang="en-US" altLang="zh-CN" dirty="0" smtClean="0"/>
              <a:t>	</a:t>
            </a:r>
            <a:r>
              <a:rPr lang="zh-CN" altLang="en-US" dirty="0" smtClean="0"/>
              <a:t>针对校园超速、高危、嫌疑、肇事等类型车辆，设置布控预案，并可对预案进行联动配置，对进入校内的车辆实现全方位的布控。系统可对布控车辆进行报警、抓拍、录像，保障校园行车安全。</a:t>
            </a:r>
            <a:endParaRPr lang="en-US" altLang="zh-CN" dirty="0" smtClean="0"/>
          </a:p>
          <a:p>
            <a:pPr marL="380990" indent="-380990">
              <a:lnSpc>
                <a:spcPct val="150000"/>
              </a:lnSpc>
              <a:buClr>
                <a:srgbClr val="FF0000"/>
              </a:buClr>
            </a:pPr>
            <a:r>
              <a:rPr lang="en-US" altLang="zh-CN" dirty="0" smtClean="0"/>
              <a:t>	</a:t>
            </a:r>
          </a:p>
        </p:txBody>
      </p:sp>
      <p:pic>
        <p:nvPicPr>
          <p:cNvPr id="8" name="图片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8181" y="1124744"/>
            <a:ext cx="685715" cy="68571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3392" y="1028734"/>
            <a:ext cx="5193771" cy="389617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75520" y="1796819"/>
            <a:ext cx="5376597" cy="422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41495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全能一键运维</a:t>
            </a:r>
          </a:p>
        </p:txBody>
      </p:sp>
      <p:sp>
        <p:nvSpPr>
          <p:cNvPr id="3" name="矩形 2"/>
          <p:cNvSpPr/>
          <p:nvPr/>
        </p:nvSpPr>
        <p:spPr>
          <a:xfrm>
            <a:off x="815413" y="3812133"/>
            <a:ext cx="7488832" cy="2258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4969" indent="-380990">
              <a:lnSpc>
                <a:spcPct val="150000"/>
              </a:lnSpc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2133" b="1" dirty="0">
                <a:solidFill>
                  <a:srgbClr val="FF0000"/>
                </a:solidFill>
                <a:latin typeface="微软雅黑"/>
              </a:rPr>
              <a:t>一键快捷，</a:t>
            </a:r>
            <a:r>
              <a:rPr lang="zh-CN" altLang="en-US" b="1" dirty="0" smtClean="0">
                <a:solidFill>
                  <a:prstClr val="black"/>
                </a:solidFill>
                <a:latin typeface="微软雅黑"/>
              </a:rPr>
              <a:t>只需</a:t>
            </a:r>
            <a:r>
              <a:rPr lang="zh-CN" altLang="en-US" b="1" dirty="0">
                <a:solidFill>
                  <a:prstClr val="black"/>
                </a:solidFill>
                <a:latin typeface="微软雅黑"/>
              </a:rPr>
              <a:t>一键扫描！快速、全面地诊断</a:t>
            </a:r>
            <a:r>
              <a:rPr lang="zh-CN" altLang="en-US" b="1" dirty="0" smtClean="0">
                <a:solidFill>
                  <a:prstClr val="black"/>
                </a:solidFill>
                <a:latin typeface="微软雅黑"/>
              </a:rPr>
              <a:t>系统状况</a:t>
            </a:r>
            <a:endParaRPr lang="zh-CN" altLang="en-US" b="1" dirty="0">
              <a:solidFill>
                <a:prstClr val="black"/>
              </a:solidFill>
              <a:latin typeface="微软雅黑"/>
            </a:endParaRPr>
          </a:p>
          <a:p>
            <a:pPr marL="164969" indent="-380990">
              <a:lnSpc>
                <a:spcPct val="150000"/>
              </a:lnSpc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2133" b="1" dirty="0">
                <a:solidFill>
                  <a:srgbClr val="FF0000"/>
                </a:solidFill>
                <a:latin typeface="微软雅黑"/>
              </a:rPr>
              <a:t>全能诊断，</a:t>
            </a:r>
            <a:r>
              <a:rPr lang="zh-CN" altLang="en-US" b="1" dirty="0">
                <a:solidFill>
                  <a:prstClr val="black"/>
                </a:solidFill>
                <a:latin typeface="微软雅黑"/>
              </a:rPr>
              <a:t>包含六大系统指标、数十中小类设备指标</a:t>
            </a:r>
            <a:endParaRPr lang="en-US" altLang="zh-CN" b="1" dirty="0">
              <a:solidFill>
                <a:prstClr val="black"/>
              </a:solidFill>
              <a:latin typeface="微软雅黑"/>
            </a:endParaRPr>
          </a:p>
          <a:p>
            <a:pPr marL="164969" indent="-380990">
              <a:lnSpc>
                <a:spcPct val="150000"/>
              </a:lnSpc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2133" b="1" dirty="0">
                <a:solidFill>
                  <a:srgbClr val="FF0000"/>
                </a:solidFill>
                <a:latin typeface="微软雅黑"/>
              </a:rPr>
              <a:t>快捷修复，</a:t>
            </a:r>
            <a:r>
              <a:rPr lang="zh-CN" altLang="en-US" b="1" dirty="0">
                <a:solidFill>
                  <a:prstClr val="black"/>
                </a:solidFill>
                <a:latin typeface="微软雅黑"/>
              </a:rPr>
              <a:t>支持常用功能快捷入口，提高运维效率</a:t>
            </a:r>
            <a:endParaRPr lang="en-US" altLang="zh-CN" b="1" dirty="0">
              <a:solidFill>
                <a:prstClr val="black"/>
              </a:solidFill>
              <a:latin typeface="微软雅黑"/>
            </a:endParaRPr>
          </a:p>
          <a:p>
            <a:pPr marL="164969" indent="-380990">
              <a:lnSpc>
                <a:spcPct val="150000"/>
              </a:lnSpc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2133" b="1" dirty="0">
                <a:solidFill>
                  <a:srgbClr val="FF0000"/>
                </a:solidFill>
                <a:latin typeface="微软雅黑"/>
              </a:rPr>
              <a:t>精细化报表，</a:t>
            </a:r>
            <a:r>
              <a:rPr lang="zh-CN" altLang="en-US" b="1" dirty="0">
                <a:solidFill>
                  <a:prstClr val="black"/>
                </a:solidFill>
                <a:latin typeface="微软雅黑"/>
              </a:rPr>
              <a:t>运维结果可直接导出成报表，便于后续工作展开</a:t>
            </a:r>
            <a:endParaRPr lang="en-US" altLang="zh-CN" b="1" dirty="0">
              <a:solidFill>
                <a:prstClr val="black"/>
              </a:solidFill>
              <a:latin typeface="微软雅黑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2" r="3153" b="11838"/>
          <a:stretch/>
        </p:blipFill>
        <p:spPr>
          <a:xfrm>
            <a:off x="968566" y="1248508"/>
            <a:ext cx="5421725" cy="2522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911" y="1608055"/>
            <a:ext cx="1566005" cy="15660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791" y="1285979"/>
            <a:ext cx="2208245" cy="220824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8031763" y="3928248"/>
            <a:ext cx="3945229" cy="2031325"/>
            <a:chOff x="5534662" y="3219822"/>
            <a:chExt cx="3213802" cy="1523494"/>
          </a:xfrm>
        </p:grpSpPr>
        <p:sp>
          <p:nvSpPr>
            <p:cNvPr id="8" name="矩形 7"/>
            <p:cNvSpPr/>
            <p:nvPr/>
          </p:nvSpPr>
          <p:spPr>
            <a:xfrm>
              <a:off x="5534662" y="3219822"/>
              <a:ext cx="3213802" cy="151216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文本框 4"/>
            <p:cNvSpPr txBox="1"/>
            <p:nvPr/>
          </p:nvSpPr>
          <p:spPr>
            <a:xfrm>
              <a:off x="5534662" y="3219822"/>
              <a:ext cx="3213802" cy="1523494"/>
            </a:xfrm>
            <a:prstGeom prst="rect">
              <a:avLst/>
            </a:prstGeom>
            <a:solidFill>
              <a:srgbClr val="EC6826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prstClr val="white"/>
                  </a:solidFill>
                  <a:latin typeface="微软雅黑"/>
                </a:rPr>
                <a:t>应用模式：</a:t>
              </a:r>
              <a:endParaRPr lang="en-US" altLang="zh-CN" dirty="0" smtClean="0">
                <a:solidFill>
                  <a:prstClr val="white"/>
                </a:solidFill>
                <a:latin typeface="微软雅黑"/>
              </a:endParaRPr>
            </a:p>
            <a:p>
              <a:r>
                <a:rPr lang="zh-CN" altLang="en-US" dirty="0" smtClean="0">
                  <a:solidFill>
                    <a:prstClr val="white"/>
                  </a:solidFill>
                  <a:latin typeface="微软雅黑"/>
                </a:rPr>
                <a:t>    </a:t>
              </a:r>
              <a:r>
                <a:rPr lang="en-US" altLang="zh-CN" dirty="0">
                  <a:solidFill>
                    <a:prstClr val="white"/>
                  </a:solidFill>
                  <a:latin typeface="微软雅黑"/>
                </a:rPr>
                <a:t> </a:t>
              </a:r>
              <a:r>
                <a:rPr lang="zh-CN" altLang="en-US" dirty="0" smtClean="0">
                  <a:solidFill>
                    <a:prstClr val="white"/>
                  </a:solidFill>
                  <a:latin typeface="微软雅黑"/>
                </a:rPr>
                <a:t>用户可通过全能一键运维，快速、全面、即时的获知系统的各项系统标志状况，是日常工作中一项非常实用、易用的功能。对检测后的结果可导出为报表，指导维护商展开运维工作</a:t>
              </a:r>
            </a:p>
          </p:txBody>
        </p:sp>
      </p:grpSp>
      <p:sp>
        <p:nvSpPr>
          <p:cNvPr id="10" name="KSO_Shape"/>
          <p:cNvSpPr>
            <a:spLocks/>
          </p:cNvSpPr>
          <p:nvPr/>
        </p:nvSpPr>
        <p:spPr bwMode="auto">
          <a:xfrm>
            <a:off x="9456374" y="2170764"/>
            <a:ext cx="630445" cy="448667"/>
          </a:xfrm>
          <a:custGeom>
            <a:avLst/>
            <a:gdLst>
              <a:gd name="T0" fmla="*/ 1091648 w 2509838"/>
              <a:gd name="T1" fmla="*/ 1608111 h 1787526"/>
              <a:gd name="T2" fmla="*/ 1364673 w 2509838"/>
              <a:gd name="T3" fmla="*/ 1644625 h 1787526"/>
              <a:gd name="T4" fmla="*/ 1419551 w 2509838"/>
              <a:gd name="T5" fmla="*/ 1603152 h 1787526"/>
              <a:gd name="T6" fmla="*/ 2438407 w 2509838"/>
              <a:gd name="T7" fmla="*/ 1567539 h 1787526"/>
              <a:gd name="T8" fmla="*/ 2487842 w 2509838"/>
              <a:gd name="T9" fmla="*/ 1592108 h 1787526"/>
              <a:gd name="T10" fmla="*/ 2509611 w 2509838"/>
              <a:gd name="T11" fmla="*/ 1640568 h 1787526"/>
              <a:gd name="T12" fmla="*/ 2495552 w 2509838"/>
              <a:gd name="T13" fmla="*/ 1753040 h 1787526"/>
              <a:gd name="T14" fmla="*/ 2450426 w 2509838"/>
              <a:gd name="T15" fmla="*/ 1783920 h 1787526"/>
              <a:gd name="T16" fmla="*/ 55558 w 2509838"/>
              <a:gd name="T17" fmla="*/ 1782793 h 1787526"/>
              <a:gd name="T18" fmla="*/ 12472 w 2509838"/>
              <a:gd name="T19" fmla="*/ 1750110 h 1787526"/>
              <a:gd name="T20" fmla="*/ 680 w 2509838"/>
              <a:gd name="T21" fmla="*/ 1636736 h 1787526"/>
              <a:gd name="T22" fmla="*/ 24717 w 2509838"/>
              <a:gd name="T23" fmla="*/ 1589628 h 1787526"/>
              <a:gd name="T24" fmla="*/ 75740 w 2509838"/>
              <a:gd name="T25" fmla="*/ 1567089 h 1787526"/>
              <a:gd name="T26" fmla="*/ 933501 w 2509838"/>
              <a:gd name="T27" fmla="*/ 749091 h 1787526"/>
              <a:gd name="T28" fmla="*/ 932155 w 2509838"/>
              <a:gd name="T29" fmla="*/ 1160902 h 1787526"/>
              <a:gd name="T30" fmla="*/ 829865 w 2509838"/>
              <a:gd name="T31" fmla="*/ 1167944 h 1787526"/>
              <a:gd name="T32" fmla="*/ 814387 w 2509838"/>
              <a:gd name="T33" fmla="*/ 760448 h 1787526"/>
              <a:gd name="T34" fmla="*/ 837043 w 2509838"/>
              <a:gd name="T35" fmla="*/ 738188 h 1787526"/>
              <a:gd name="T36" fmla="*/ 1416304 w 2509838"/>
              <a:gd name="T37" fmla="*/ 686474 h 1787526"/>
              <a:gd name="T38" fmla="*/ 1412034 w 2509838"/>
              <a:gd name="T39" fmla="*/ 1161601 h 1787526"/>
              <a:gd name="T40" fmla="*/ 1308659 w 2509838"/>
              <a:gd name="T41" fmla="*/ 1166588 h 1787526"/>
              <a:gd name="T42" fmla="*/ 1296074 w 2509838"/>
              <a:gd name="T43" fmla="*/ 694181 h 1787526"/>
              <a:gd name="T44" fmla="*/ 988416 w 2509838"/>
              <a:gd name="T45" fmla="*/ 671513 h 1787526"/>
              <a:gd name="T46" fmla="*/ 1088565 w 2509838"/>
              <a:gd name="T47" fmla="*/ 688968 h 1787526"/>
              <a:gd name="T48" fmla="*/ 1081281 w 2509838"/>
              <a:gd name="T49" fmla="*/ 1163414 h 1787526"/>
              <a:gd name="T50" fmla="*/ 976581 w 2509838"/>
              <a:gd name="T51" fmla="*/ 1165228 h 1787526"/>
              <a:gd name="T52" fmla="*/ 966338 w 2509838"/>
              <a:gd name="T53" fmla="*/ 691461 h 1787526"/>
              <a:gd name="T54" fmla="*/ 1546133 w 2509838"/>
              <a:gd name="T55" fmla="*/ 590550 h 1787526"/>
              <a:gd name="T56" fmla="*/ 1571170 w 2509838"/>
              <a:gd name="T57" fmla="*/ 617105 h 1787526"/>
              <a:gd name="T58" fmla="*/ 1558196 w 2509838"/>
              <a:gd name="T59" fmla="*/ 1165903 h 1787526"/>
              <a:gd name="T60" fmla="*/ 1453496 w 2509838"/>
              <a:gd name="T61" fmla="*/ 1160229 h 1787526"/>
              <a:gd name="T62" fmla="*/ 1449399 w 2509838"/>
              <a:gd name="T63" fmla="*/ 608026 h 1787526"/>
              <a:gd name="T64" fmla="*/ 1229322 w 2509838"/>
              <a:gd name="T65" fmla="*/ 590777 h 1787526"/>
              <a:gd name="T66" fmla="*/ 1252538 w 2509838"/>
              <a:gd name="T67" fmla="*/ 620282 h 1787526"/>
              <a:gd name="T68" fmla="*/ 1236833 w 2509838"/>
              <a:gd name="T69" fmla="*/ 1167492 h 1787526"/>
              <a:gd name="T70" fmla="*/ 1132815 w 2509838"/>
              <a:gd name="T71" fmla="*/ 1157959 h 1787526"/>
              <a:gd name="T72" fmla="*/ 1131450 w 2509838"/>
              <a:gd name="T73" fmla="*/ 605303 h 1787526"/>
              <a:gd name="T74" fmla="*/ 1713065 w 2509838"/>
              <a:gd name="T75" fmla="*/ 508680 h 1787526"/>
              <a:gd name="T76" fmla="*/ 1733550 w 2509838"/>
              <a:gd name="T77" fmla="*/ 545860 h 1787526"/>
              <a:gd name="T78" fmla="*/ 1715797 w 2509838"/>
              <a:gd name="T79" fmla="*/ 1168174 h 1787526"/>
              <a:gd name="T80" fmla="*/ 1612689 w 2509838"/>
              <a:gd name="T81" fmla="*/ 1153438 h 1787526"/>
              <a:gd name="T82" fmla="*/ 1614055 w 2509838"/>
              <a:gd name="T83" fmla="*/ 521829 h 1787526"/>
              <a:gd name="T84" fmla="*/ 1733550 w 2509838"/>
              <a:gd name="T85" fmla="*/ 464215 h 1787526"/>
              <a:gd name="T86" fmla="*/ 1501548 w 2509838"/>
              <a:gd name="T87" fmla="*/ 379141 h 1787526"/>
              <a:gd name="T88" fmla="*/ 188232 w 2509838"/>
              <a:gd name="T89" fmla="*/ 103187 h 1787526"/>
              <a:gd name="T90" fmla="*/ 158976 w 2509838"/>
              <a:gd name="T91" fmla="*/ 139700 h 1787526"/>
              <a:gd name="T92" fmla="*/ 160110 w 2509838"/>
              <a:gd name="T93" fmla="*/ 1353684 h 1787526"/>
              <a:gd name="T94" fmla="*/ 191407 w 2509838"/>
              <a:gd name="T95" fmla="*/ 1389063 h 1787526"/>
              <a:gd name="T96" fmla="*/ 2288041 w 2509838"/>
              <a:gd name="T97" fmla="*/ 1398588 h 1787526"/>
              <a:gd name="T98" fmla="*/ 2332945 w 2509838"/>
              <a:gd name="T99" fmla="*/ 1378857 h 1787526"/>
              <a:gd name="T100" fmla="*/ 2354036 w 2509838"/>
              <a:gd name="T101" fmla="*/ 1337129 h 1787526"/>
              <a:gd name="T102" fmla="*/ 2343830 w 2509838"/>
              <a:gd name="T103" fmla="*/ 124505 h 1787526"/>
              <a:gd name="T104" fmla="*/ 2305957 w 2509838"/>
              <a:gd name="T105" fmla="*/ 95704 h 1787526"/>
              <a:gd name="T106" fmla="*/ 2436813 w 2509838"/>
              <a:gd name="T107" fmla="*/ 680 h 1787526"/>
              <a:gd name="T108" fmla="*/ 2486479 w 2509838"/>
              <a:gd name="T109" fmla="*/ 25400 h 1787526"/>
              <a:gd name="T110" fmla="*/ 2508250 w 2509838"/>
              <a:gd name="T111" fmla="*/ 74159 h 1787526"/>
              <a:gd name="T112" fmla="*/ 2493963 w 2509838"/>
              <a:gd name="T113" fmla="*/ 1455965 h 1787526"/>
              <a:gd name="T114" fmla="*/ 2449286 w 2509838"/>
              <a:gd name="T115" fmla="*/ 1487034 h 1787526"/>
              <a:gd name="T116" fmla="*/ 57150 w 2509838"/>
              <a:gd name="T117" fmla="*/ 1485674 h 1787526"/>
              <a:gd name="T118" fmla="*/ 13833 w 2509838"/>
              <a:gd name="T119" fmla="*/ 1452790 h 1787526"/>
              <a:gd name="T120" fmla="*/ 2041 w 2509838"/>
              <a:gd name="T121" fmla="*/ 70304 h 1787526"/>
              <a:gd name="T122" fmla="*/ 26307 w 2509838"/>
              <a:gd name="T123" fmla="*/ 22905 h 1787526"/>
              <a:gd name="T124" fmla="*/ 77333 w 2509838"/>
              <a:gd name="T125" fmla="*/ 227 h 1787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09838" h="1787526">
                <a:moveTo>
                  <a:pt x="80048" y="1566863"/>
                </a:moveTo>
                <a:lnTo>
                  <a:pt x="84357" y="1566863"/>
                </a:lnTo>
                <a:lnTo>
                  <a:pt x="1096637" y="1566863"/>
                </a:lnTo>
                <a:lnTo>
                  <a:pt x="1094823" y="1569568"/>
                </a:lnTo>
                <a:lnTo>
                  <a:pt x="1093235" y="1572498"/>
                </a:lnTo>
                <a:lnTo>
                  <a:pt x="1092102" y="1575879"/>
                </a:lnTo>
                <a:lnTo>
                  <a:pt x="1090968" y="1579035"/>
                </a:lnTo>
                <a:lnTo>
                  <a:pt x="1090287" y="1582415"/>
                </a:lnTo>
                <a:lnTo>
                  <a:pt x="1089607" y="1585571"/>
                </a:lnTo>
                <a:lnTo>
                  <a:pt x="1089380" y="1589177"/>
                </a:lnTo>
                <a:lnTo>
                  <a:pt x="1089154" y="1592558"/>
                </a:lnTo>
                <a:lnTo>
                  <a:pt x="1089380" y="1597968"/>
                </a:lnTo>
                <a:lnTo>
                  <a:pt x="1090287" y="1603152"/>
                </a:lnTo>
                <a:lnTo>
                  <a:pt x="1091648" y="1608111"/>
                </a:lnTo>
                <a:lnTo>
                  <a:pt x="1093689" y="1612844"/>
                </a:lnTo>
                <a:lnTo>
                  <a:pt x="1095957" y="1617352"/>
                </a:lnTo>
                <a:lnTo>
                  <a:pt x="1098678" y="1621634"/>
                </a:lnTo>
                <a:lnTo>
                  <a:pt x="1101853" y="1625692"/>
                </a:lnTo>
                <a:lnTo>
                  <a:pt x="1105481" y="1629523"/>
                </a:lnTo>
                <a:lnTo>
                  <a:pt x="1109563" y="1632679"/>
                </a:lnTo>
                <a:lnTo>
                  <a:pt x="1113871" y="1635834"/>
                </a:lnTo>
                <a:lnTo>
                  <a:pt x="1118633" y="1638314"/>
                </a:lnTo>
                <a:lnTo>
                  <a:pt x="1123395" y="1640568"/>
                </a:lnTo>
                <a:lnTo>
                  <a:pt x="1128611" y="1642371"/>
                </a:lnTo>
                <a:lnTo>
                  <a:pt x="1134053" y="1643498"/>
                </a:lnTo>
                <a:lnTo>
                  <a:pt x="1139496" y="1644174"/>
                </a:lnTo>
                <a:lnTo>
                  <a:pt x="1145391" y="1644625"/>
                </a:lnTo>
                <a:lnTo>
                  <a:pt x="1364673" y="1644625"/>
                </a:lnTo>
                <a:lnTo>
                  <a:pt x="1370343" y="1644174"/>
                </a:lnTo>
                <a:lnTo>
                  <a:pt x="1376012" y="1643498"/>
                </a:lnTo>
                <a:lnTo>
                  <a:pt x="1381227" y="1642371"/>
                </a:lnTo>
                <a:lnTo>
                  <a:pt x="1386443" y="1640568"/>
                </a:lnTo>
                <a:lnTo>
                  <a:pt x="1391432" y="1638314"/>
                </a:lnTo>
                <a:lnTo>
                  <a:pt x="1396194" y="1635834"/>
                </a:lnTo>
                <a:lnTo>
                  <a:pt x="1400502" y="1632679"/>
                </a:lnTo>
                <a:lnTo>
                  <a:pt x="1404357" y="1629523"/>
                </a:lnTo>
                <a:lnTo>
                  <a:pt x="1407986" y="1625692"/>
                </a:lnTo>
                <a:lnTo>
                  <a:pt x="1411160" y="1621634"/>
                </a:lnTo>
                <a:lnTo>
                  <a:pt x="1414108" y="1617352"/>
                </a:lnTo>
                <a:lnTo>
                  <a:pt x="1416376" y="1612844"/>
                </a:lnTo>
                <a:lnTo>
                  <a:pt x="1418417" y="1608111"/>
                </a:lnTo>
                <a:lnTo>
                  <a:pt x="1419551" y="1603152"/>
                </a:lnTo>
                <a:lnTo>
                  <a:pt x="1420684" y="1597968"/>
                </a:lnTo>
                <a:lnTo>
                  <a:pt x="1420911" y="1592558"/>
                </a:lnTo>
                <a:lnTo>
                  <a:pt x="1420684" y="1589177"/>
                </a:lnTo>
                <a:lnTo>
                  <a:pt x="1420231" y="1585571"/>
                </a:lnTo>
                <a:lnTo>
                  <a:pt x="1419551" y="1582415"/>
                </a:lnTo>
                <a:lnTo>
                  <a:pt x="1418870" y="1579035"/>
                </a:lnTo>
                <a:lnTo>
                  <a:pt x="1417737" y="1575879"/>
                </a:lnTo>
                <a:lnTo>
                  <a:pt x="1416603" y="1572498"/>
                </a:lnTo>
                <a:lnTo>
                  <a:pt x="1415015" y="1569568"/>
                </a:lnTo>
                <a:lnTo>
                  <a:pt x="1413201" y="1566863"/>
                </a:lnTo>
                <a:lnTo>
                  <a:pt x="2425481" y="1566863"/>
                </a:lnTo>
                <a:lnTo>
                  <a:pt x="2429790" y="1566863"/>
                </a:lnTo>
                <a:lnTo>
                  <a:pt x="2434099" y="1567089"/>
                </a:lnTo>
                <a:lnTo>
                  <a:pt x="2438407" y="1567539"/>
                </a:lnTo>
                <a:lnTo>
                  <a:pt x="2442489" y="1568216"/>
                </a:lnTo>
                <a:lnTo>
                  <a:pt x="2446571" y="1569117"/>
                </a:lnTo>
                <a:lnTo>
                  <a:pt x="2450426" y="1570244"/>
                </a:lnTo>
                <a:lnTo>
                  <a:pt x="2454507" y="1571596"/>
                </a:lnTo>
                <a:lnTo>
                  <a:pt x="2458362" y="1572723"/>
                </a:lnTo>
                <a:lnTo>
                  <a:pt x="2462217" y="1574301"/>
                </a:lnTo>
                <a:lnTo>
                  <a:pt x="2465619" y="1576104"/>
                </a:lnTo>
                <a:lnTo>
                  <a:pt x="2469247" y="1578133"/>
                </a:lnTo>
                <a:lnTo>
                  <a:pt x="2472422" y="1580162"/>
                </a:lnTo>
                <a:lnTo>
                  <a:pt x="2476050" y="1581965"/>
                </a:lnTo>
                <a:lnTo>
                  <a:pt x="2478998" y="1584669"/>
                </a:lnTo>
                <a:lnTo>
                  <a:pt x="2482173" y="1586923"/>
                </a:lnTo>
                <a:lnTo>
                  <a:pt x="2485121" y="1589628"/>
                </a:lnTo>
                <a:lnTo>
                  <a:pt x="2487842" y="1592108"/>
                </a:lnTo>
                <a:lnTo>
                  <a:pt x="2490336" y="1595038"/>
                </a:lnTo>
                <a:lnTo>
                  <a:pt x="2492831" y="1597968"/>
                </a:lnTo>
                <a:lnTo>
                  <a:pt x="2495552" y="1601123"/>
                </a:lnTo>
                <a:lnTo>
                  <a:pt x="2497366" y="1604054"/>
                </a:lnTo>
                <a:lnTo>
                  <a:pt x="2499407" y="1607434"/>
                </a:lnTo>
                <a:lnTo>
                  <a:pt x="2501448" y="1610815"/>
                </a:lnTo>
                <a:lnTo>
                  <a:pt x="2503035" y="1614196"/>
                </a:lnTo>
                <a:lnTo>
                  <a:pt x="2504623" y="1618028"/>
                </a:lnTo>
                <a:lnTo>
                  <a:pt x="2505983" y="1621409"/>
                </a:lnTo>
                <a:lnTo>
                  <a:pt x="2507117" y="1625241"/>
                </a:lnTo>
                <a:lnTo>
                  <a:pt x="2508024" y="1629073"/>
                </a:lnTo>
                <a:lnTo>
                  <a:pt x="2508704" y="1632679"/>
                </a:lnTo>
                <a:lnTo>
                  <a:pt x="2509385" y="1636736"/>
                </a:lnTo>
                <a:lnTo>
                  <a:pt x="2509611" y="1640568"/>
                </a:lnTo>
                <a:lnTo>
                  <a:pt x="2509838" y="1644625"/>
                </a:lnTo>
                <a:lnTo>
                  <a:pt x="2509838" y="1709764"/>
                </a:lnTo>
                <a:lnTo>
                  <a:pt x="2509611" y="1713822"/>
                </a:lnTo>
                <a:lnTo>
                  <a:pt x="2509385" y="1717428"/>
                </a:lnTo>
                <a:lnTo>
                  <a:pt x="2508704" y="1721485"/>
                </a:lnTo>
                <a:lnTo>
                  <a:pt x="2508024" y="1725317"/>
                </a:lnTo>
                <a:lnTo>
                  <a:pt x="2507117" y="1729148"/>
                </a:lnTo>
                <a:lnTo>
                  <a:pt x="2505983" y="1732755"/>
                </a:lnTo>
                <a:lnTo>
                  <a:pt x="2504623" y="1736361"/>
                </a:lnTo>
                <a:lnTo>
                  <a:pt x="2503035" y="1740193"/>
                </a:lnTo>
                <a:lnTo>
                  <a:pt x="2501448" y="1743348"/>
                </a:lnTo>
                <a:lnTo>
                  <a:pt x="2499407" y="1746955"/>
                </a:lnTo>
                <a:lnTo>
                  <a:pt x="2497366" y="1750110"/>
                </a:lnTo>
                <a:lnTo>
                  <a:pt x="2495552" y="1753040"/>
                </a:lnTo>
                <a:lnTo>
                  <a:pt x="2492831" y="1756421"/>
                </a:lnTo>
                <a:lnTo>
                  <a:pt x="2490336" y="1759126"/>
                </a:lnTo>
                <a:lnTo>
                  <a:pt x="2487842" y="1762282"/>
                </a:lnTo>
                <a:lnTo>
                  <a:pt x="2485121" y="1764761"/>
                </a:lnTo>
                <a:lnTo>
                  <a:pt x="2482173" y="1767466"/>
                </a:lnTo>
                <a:lnTo>
                  <a:pt x="2478998" y="1769720"/>
                </a:lnTo>
                <a:lnTo>
                  <a:pt x="2476050" y="1772199"/>
                </a:lnTo>
                <a:lnTo>
                  <a:pt x="2472422" y="1774228"/>
                </a:lnTo>
                <a:lnTo>
                  <a:pt x="2469247" y="1776256"/>
                </a:lnTo>
                <a:lnTo>
                  <a:pt x="2465619" y="1778285"/>
                </a:lnTo>
                <a:lnTo>
                  <a:pt x="2462217" y="1780088"/>
                </a:lnTo>
                <a:lnTo>
                  <a:pt x="2458362" y="1781440"/>
                </a:lnTo>
                <a:lnTo>
                  <a:pt x="2454507" y="1782793"/>
                </a:lnTo>
                <a:lnTo>
                  <a:pt x="2450426" y="1783920"/>
                </a:lnTo>
                <a:lnTo>
                  <a:pt x="2446571" y="1785272"/>
                </a:lnTo>
                <a:lnTo>
                  <a:pt x="2442489" y="1785948"/>
                </a:lnTo>
                <a:lnTo>
                  <a:pt x="2438407" y="1786850"/>
                </a:lnTo>
                <a:lnTo>
                  <a:pt x="2434099" y="1787301"/>
                </a:lnTo>
                <a:lnTo>
                  <a:pt x="2429790" y="1787526"/>
                </a:lnTo>
                <a:lnTo>
                  <a:pt x="2425481" y="1787526"/>
                </a:lnTo>
                <a:lnTo>
                  <a:pt x="84357" y="1787526"/>
                </a:lnTo>
                <a:lnTo>
                  <a:pt x="80048" y="1787526"/>
                </a:lnTo>
                <a:lnTo>
                  <a:pt x="75740" y="1787301"/>
                </a:lnTo>
                <a:lnTo>
                  <a:pt x="71431" y="1786850"/>
                </a:lnTo>
                <a:lnTo>
                  <a:pt x="67349" y="1785948"/>
                </a:lnTo>
                <a:lnTo>
                  <a:pt x="63494" y="1785272"/>
                </a:lnTo>
                <a:lnTo>
                  <a:pt x="59413" y="1783920"/>
                </a:lnTo>
                <a:lnTo>
                  <a:pt x="55558" y="1782793"/>
                </a:lnTo>
                <a:lnTo>
                  <a:pt x="51476" y="1781440"/>
                </a:lnTo>
                <a:lnTo>
                  <a:pt x="48074" y="1780088"/>
                </a:lnTo>
                <a:lnTo>
                  <a:pt x="44219" y="1778285"/>
                </a:lnTo>
                <a:lnTo>
                  <a:pt x="40591" y="1776256"/>
                </a:lnTo>
                <a:lnTo>
                  <a:pt x="37416" y="1774228"/>
                </a:lnTo>
                <a:lnTo>
                  <a:pt x="33788" y="1772199"/>
                </a:lnTo>
                <a:lnTo>
                  <a:pt x="30840" y="1769720"/>
                </a:lnTo>
                <a:lnTo>
                  <a:pt x="27892" y="1767466"/>
                </a:lnTo>
                <a:lnTo>
                  <a:pt x="24717" y="1764761"/>
                </a:lnTo>
                <a:lnTo>
                  <a:pt x="21996" y="1762282"/>
                </a:lnTo>
                <a:lnTo>
                  <a:pt x="19502" y="1759126"/>
                </a:lnTo>
                <a:lnTo>
                  <a:pt x="17007" y="1756421"/>
                </a:lnTo>
                <a:lnTo>
                  <a:pt x="14513" y="1753040"/>
                </a:lnTo>
                <a:lnTo>
                  <a:pt x="12472" y="1750110"/>
                </a:lnTo>
                <a:lnTo>
                  <a:pt x="10431" y="1746955"/>
                </a:lnTo>
                <a:lnTo>
                  <a:pt x="8390" y="1743348"/>
                </a:lnTo>
                <a:lnTo>
                  <a:pt x="6803" y="1740193"/>
                </a:lnTo>
                <a:lnTo>
                  <a:pt x="5442" y="1736361"/>
                </a:lnTo>
                <a:lnTo>
                  <a:pt x="3855" y="1732755"/>
                </a:lnTo>
                <a:lnTo>
                  <a:pt x="2948" y="1729148"/>
                </a:lnTo>
                <a:lnTo>
                  <a:pt x="1814" y="1725317"/>
                </a:lnTo>
                <a:lnTo>
                  <a:pt x="1134" y="1721485"/>
                </a:lnTo>
                <a:lnTo>
                  <a:pt x="680" y="1717428"/>
                </a:lnTo>
                <a:lnTo>
                  <a:pt x="227" y="1713822"/>
                </a:lnTo>
                <a:lnTo>
                  <a:pt x="0" y="1709764"/>
                </a:lnTo>
                <a:lnTo>
                  <a:pt x="0" y="1644625"/>
                </a:lnTo>
                <a:lnTo>
                  <a:pt x="227" y="1640568"/>
                </a:lnTo>
                <a:lnTo>
                  <a:pt x="680" y="1636736"/>
                </a:lnTo>
                <a:lnTo>
                  <a:pt x="1134" y="1632679"/>
                </a:lnTo>
                <a:lnTo>
                  <a:pt x="1814" y="1629073"/>
                </a:lnTo>
                <a:lnTo>
                  <a:pt x="2948" y="1625241"/>
                </a:lnTo>
                <a:lnTo>
                  <a:pt x="3855" y="1621409"/>
                </a:lnTo>
                <a:lnTo>
                  <a:pt x="5442" y="1618028"/>
                </a:lnTo>
                <a:lnTo>
                  <a:pt x="6803" y="1614196"/>
                </a:lnTo>
                <a:lnTo>
                  <a:pt x="8390" y="1610815"/>
                </a:lnTo>
                <a:lnTo>
                  <a:pt x="10431" y="1607434"/>
                </a:lnTo>
                <a:lnTo>
                  <a:pt x="12472" y="1604054"/>
                </a:lnTo>
                <a:lnTo>
                  <a:pt x="14513" y="1601123"/>
                </a:lnTo>
                <a:lnTo>
                  <a:pt x="17007" y="1597968"/>
                </a:lnTo>
                <a:lnTo>
                  <a:pt x="19502" y="1595038"/>
                </a:lnTo>
                <a:lnTo>
                  <a:pt x="21996" y="1592108"/>
                </a:lnTo>
                <a:lnTo>
                  <a:pt x="24717" y="1589628"/>
                </a:lnTo>
                <a:lnTo>
                  <a:pt x="27892" y="1586923"/>
                </a:lnTo>
                <a:lnTo>
                  <a:pt x="30840" y="1584669"/>
                </a:lnTo>
                <a:lnTo>
                  <a:pt x="33788" y="1581965"/>
                </a:lnTo>
                <a:lnTo>
                  <a:pt x="37416" y="1580162"/>
                </a:lnTo>
                <a:lnTo>
                  <a:pt x="40591" y="1578133"/>
                </a:lnTo>
                <a:lnTo>
                  <a:pt x="44219" y="1576104"/>
                </a:lnTo>
                <a:lnTo>
                  <a:pt x="48074" y="1574301"/>
                </a:lnTo>
                <a:lnTo>
                  <a:pt x="51476" y="1572723"/>
                </a:lnTo>
                <a:lnTo>
                  <a:pt x="55558" y="1571596"/>
                </a:lnTo>
                <a:lnTo>
                  <a:pt x="59413" y="1570244"/>
                </a:lnTo>
                <a:lnTo>
                  <a:pt x="63494" y="1569117"/>
                </a:lnTo>
                <a:lnTo>
                  <a:pt x="67349" y="1568216"/>
                </a:lnTo>
                <a:lnTo>
                  <a:pt x="71431" y="1567539"/>
                </a:lnTo>
                <a:lnTo>
                  <a:pt x="75740" y="1567089"/>
                </a:lnTo>
                <a:lnTo>
                  <a:pt x="80048" y="1566863"/>
                </a:lnTo>
                <a:close/>
                <a:moveTo>
                  <a:pt x="837043" y="738188"/>
                </a:moveTo>
                <a:lnTo>
                  <a:pt x="839735" y="738188"/>
                </a:lnTo>
                <a:lnTo>
                  <a:pt x="912639" y="738188"/>
                </a:lnTo>
                <a:lnTo>
                  <a:pt x="915107" y="738188"/>
                </a:lnTo>
                <a:lnTo>
                  <a:pt x="917575" y="738870"/>
                </a:lnTo>
                <a:lnTo>
                  <a:pt x="920042" y="739324"/>
                </a:lnTo>
                <a:lnTo>
                  <a:pt x="922285" y="740232"/>
                </a:lnTo>
                <a:lnTo>
                  <a:pt x="924529" y="741368"/>
                </a:lnTo>
                <a:lnTo>
                  <a:pt x="926772" y="742504"/>
                </a:lnTo>
                <a:lnTo>
                  <a:pt x="928791" y="743867"/>
                </a:lnTo>
                <a:lnTo>
                  <a:pt x="930585" y="745684"/>
                </a:lnTo>
                <a:lnTo>
                  <a:pt x="932155" y="747047"/>
                </a:lnTo>
                <a:lnTo>
                  <a:pt x="933501" y="749091"/>
                </a:lnTo>
                <a:lnTo>
                  <a:pt x="934847" y="751135"/>
                </a:lnTo>
                <a:lnTo>
                  <a:pt x="936193" y="753407"/>
                </a:lnTo>
                <a:lnTo>
                  <a:pt x="936866" y="755678"/>
                </a:lnTo>
                <a:lnTo>
                  <a:pt x="937315" y="757950"/>
                </a:lnTo>
                <a:lnTo>
                  <a:pt x="937763" y="760448"/>
                </a:lnTo>
                <a:lnTo>
                  <a:pt x="938212" y="762947"/>
                </a:lnTo>
                <a:lnTo>
                  <a:pt x="938212" y="1145229"/>
                </a:lnTo>
                <a:lnTo>
                  <a:pt x="937763" y="1147728"/>
                </a:lnTo>
                <a:lnTo>
                  <a:pt x="937315" y="1150227"/>
                </a:lnTo>
                <a:lnTo>
                  <a:pt x="936866" y="1152498"/>
                </a:lnTo>
                <a:lnTo>
                  <a:pt x="936193" y="1154770"/>
                </a:lnTo>
                <a:lnTo>
                  <a:pt x="934847" y="1157041"/>
                </a:lnTo>
                <a:lnTo>
                  <a:pt x="933501" y="1159085"/>
                </a:lnTo>
                <a:lnTo>
                  <a:pt x="932155" y="1160902"/>
                </a:lnTo>
                <a:lnTo>
                  <a:pt x="930585" y="1162720"/>
                </a:lnTo>
                <a:lnTo>
                  <a:pt x="928791" y="1164537"/>
                </a:lnTo>
                <a:lnTo>
                  <a:pt x="926772" y="1165672"/>
                </a:lnTo>
                <a:lnTo>
                  <a:pt x="924529" y="1167035"/>
                </a:lnTo>
                <a:lnTo>
                  <a:pt x="922285" y="1167944"/>
                </a:lnTo>
                <a:lnTo>
                  <a:pt x="920042" y="1168852"/>
                </a:lnTo>
                <a:lnTo>
                  <a:pt x="917575" y="1169534"/>
                </a:lnTo>
                <a:lnTo>
                  <a:pt x="915107" y="1169761"/>
                </a:lnTo>
                <a:lnTo>
                  <a:pt x="912639" y="1169988"/>
                </a:lnTo>
                <a:lnTo>
                  <a:pt x="839735" y="1169988"/>
                </a:lnTo>
                <a:lnTo>
                  <a:pt x="837043" y="1169761"/>
                </a:lnTo>
                <a:lnTo>
                  <a:pt x="834576" y="1169534"/>
                </a:lnTo>
                <a:lnTo>
                  <a:pt x="832108" y="1168852"/>
                </a:lnTo>
                <a:lnTo>
                  <a:pt x="829865" y="1167944"/>
                </a:lnTo>
                <a:lnTo>
                  <a:pt x="827622" y="1167035"/>
                </a:lnTo>
                <a:lnTo>
                  <a:pt x="825603" y="1165672"/>
                </a:lnTo>
                <a:lnTo>
                  <a:pt x="823584" y="1164537"/>
                </a:lnTo>
                <a:lnTo>
                  <a:pt x="821790" y="1162720"/>
                </a:lnTo>
                <a:lnTo>
                  <a:pt x="819995" y="1160902"/>
                </a:lnTo>
                <a:lnTo>
                  <a:pt x="818649" y="1159085"/>
                </a:lnTo>
                <a:lnTo>
                  <a:pt x="817303" y="1157041"/>
                </a:lnTo>
                <a:lnTo>
                  <a:pt x="816406" y="1154770"/>
                </a:lnTo>
                <a:lnTo>
                  <a:pt x="815284" y="1152498"/>
                </a:lnTo>
                <a:lnTo>
                  <a:pt x="814836" y="1150227"/>
                </a:lnTo>
                <a:lnTo>
                  <a:pt x="814387" y="1147728"/>
                </a:lnTo>
                <a:lnTo>
                  <a:pt x="814387" y="1145229"/>
                </a:lnTo>
                <a:lnTo>
                  <a:pt x="814387" y="762947"/>
                </a:lnTo>
                <a:lnTo>
                  <a:pt x="814387" y="760448"/>
                </a:lnTo>
                <a:lnTo>
                  <a:pt x="814836" y="757950"/>
                </a:lnTo>
                <a:lnTo>
                  <a:pt x="815284" y="755678"/>
                </a:lnTo>
                <a:lnTo>
                  <a:pt x="816406" y="753407"/>
                </a:lnTo>
                <a:lnTo>
                  <a:pt x="817303" y="751135"/>
                </a:lnTo>
                <a:lnTo>
                  <a:pt x="818649" y="749091"/>
                </a:lnTo>
                <a:lnTo>
                  <a:pt x="819995" y="747047"/>
                </a:lnTo>
                <a:lnTo>
                  <a:pt x="821790" y="745684"/>
                </a:lnTo>
                <a:lnTo>
                  <a:pt x="823584" y="743867"/>
                </a:lnTo>
                <a:lnTo>
                  <a:pt x="825603" y="742504"/>
                </a:lnTo>
                <a:lnTo>
                  <a:pt x="827622" y="741368"/>
                </a:lnTo>
                <a:lnTo>
                  <a:pt x="829865" y="740232"/>
                </a:lnTo>
                <a:lnTo>
                  <a:pt x="832108" y="739324"/>
                </a:lnTo>
                <a:lnTo>
                  <a:pt x="834576" y="738870"/>
                </a:lnTo>
                <a:lnTo>
                  <a:pt x="837043" y="738188"/>
                </a:lnTo>
                <a:close/>
                <a:moveTo>
                  <a:pt x="1318322" y="671513"/>
                </a:moveTo>
                <a:lnTo>
                  <a:pt x="1320794" y="671513"/>
                </a:lnTo>
                <a:lnTo>
                  <a:pt x="1394056" y="671513"/>
                </a:lnTo>
                <a:lnTo>
                  <a:pt x="1396528" y="671513"/>
                </a:lnTo>
                <a:lnTo>
                  <a:pt x="1399000" y="671966"/>
                </a:lnTo>
                <a:lnTo>
                  <a:pt x="1401472" y="672873"/>
                </a:lnTo>
                <a:lnTo>
                  <a:pt x="1403719" y="673553"/>
                </a:lnTo>
                <a:lnTo>
                  <a:pt x="1405966" y="674913"/>
                </a:lnTo>
                <a:lnTo>
                  <a:pt x="1408213" y="676273"/>
                </a:lnTo>
                <a:lnTo>
                  <a:pt x="1410011" y="677860"/>
                </a:lnTo>
                <a:lnTo>
                  <a:pt x="1412034" y="679900"/>
                </a:lnTo>
                <a:lnTo>
                  <a:pt x="1413607" y="681941"/>
                </a:lnTo>
                <a:lnTo>
                  <a:pt x="1414955" y="683981"/>
                </a:lnTo>
                <a:lnTo>
                  <a:pt x="1416304" y="686474"/>
                </a:lnTo>
                <a:lnTo>
                  <a:pt x="1417203" y="688968"/>
                </a:lnTo>
                <a:lnTo>
                  <a:pt x="1418326" y="691461"/>
                </a:lnTo>
                <a:lnTo>
                  <a:pt x="1418776" y="694181"/>
                </a:lnTo>
                <a:lnTo>
                  <a:pt x="1419225" y="696902"/>
                </a:lnTo>
                <a:lnTo>
                  <a:pt x="1419225" y="699848"/>
                </a:lnTo>
                <a:lnTo>
                  <a:pt x="1419225" y="1141426"/>
                </a:lnTo>
                <a:lnTo>
                  <a:pt x="1419225" y="1144373"/>
                </a:lnTo>
                <a:lnTo>
                  <a:pt x="1418776" y="1147320"/>
                </a:lnTo>
                <a:lnTo>
                  <a:pt x="1418326" y="1149813"/>
                </a:lnTo>
                <a:lnTo>
                  <a:pt x="1417203" y="1152534"/>
                </a:lnTo>
                <a:lnTo>
                  <a:pt x="1416304" y="1155254"/>
                </a:lnTo>
                <a:lnTo>
                  <a:pt x="1414955" y="1157521"/>
                </a:lnTo>
                <a:lnTo>
                  <a:pt x="1413607" y="1159787"/>
                </a:lnTo>
                <a:lnTo>
                  <a:pt x="1412034" y="1161601"/>
                </a:lnTo>
                <a:lnTo>
                  <a:pt x="1410011" y="1163414"/>
                </a:lnTo>
                <a:lnTo>
                  <a:pt x="1408213" y="1165228"/>
                </a:lnTo>
                <a:lnTo>
                  <a:pt x="1405966" y="1166588"/>
                </a:lnTo>
                <a:lnTo>
                  <a:pt x="1403719" y="1167721"/>
                </a:lnTo>
                <a:lnTo>
                  <a:pt x="1401472" y="1168855"/>
                </a:lnTo>
                <a:lnTo>
                  <a:pt x="1399000" y="1169535"/>
                </a:lnTo>
                <a:lnTo>
                  <a:pt x="1396528" y="1169761"/>
                </a:lnTo>
                <a:lnTo>
                  <a:pt x="1394056" y="1169988"/>
                </a:lnTo>
                <a:lnTo>
                  <a:pt x="1320794" y="1169988"/>
                </a:lnTo>
                <a:lnTo>
                  <a:pt x="1318322" y="1169761"/>
                </a:lnTo>
                <a:lnTo>
                  <a:pt x="1315850" y="1169535"/>
                </a:lnTo>
                <a:lnTo>
                  <a:pt x="1313154" y="1168855"/>
                </a:lnTo>
                <a:lnTo>
                  <a:pt x="1310906" y="1167721"/>
                </a:lnTo>
                <a:lnTo>
                  <a:pt x="1308659" y="1166588"/>
                </a:lnTo>
                <a:lnTo>
                  <a:pt x="1306861" y="1165228"/>
                </a:lnTo>
                <a:lnTo>
                  <a:pt x="1304839" y="1163414"/>
                </a:lnTo>
                <a:lnTo>
                  <a:pt x="1303041" y="1161601"/>
                </a:lnTo>
                <a:lnTo>
                  <a:pt x="1301243" y="1159787"/>
                </a:lnTo>
                <a:lnTo>
                  <a:pt x="1299670" y="1157521"/>
                </a:lnTo>
                <a:lnTo>
                  <a:pt x="1298546" y="1155254"/>
                </a:lnTo>
                <a:lnTo>
                  <a:pt x="1297423" y="1152534"/>
                </a:lnTo>
                <a:lnTo>
                  <a:pt x="1296524" y="1149813"/>
                </a:lnTo>
                <a:lnTo>
                  <a:pt x="1296074" y="1147320"/>
                </a:lnTo>
                <a:lnTo>
                  <a:pt x="1295400" y="1144373"/>
                </a:lnTo>
                <a:lnTo>
                  <a:pt x="1295400" y="1141426"/>
                </a:lnTo>
                <a:lnTo>
                  <a:pt x="1295400" y="699848"/>
                </a:lnTo>
                <a:lnTo>
                  <a:pt x="1295400" y="696902"/>
                </a:lnTo>
                <a:lnTo>
                  <a:pt x="1296074" y="694181"/>
                </a:lnTo>
                <a:lnTo>
                  <a:pt x="1296524" y="691461"/>
                </a:lnTo>
                <a:lnTo>
                  <a:pt x="1297423" y="688968"/>
                </a:lnTo>
                <a:lnTo>
                  <a:pt x="1298546" y="686474"/>
                </a:lnTo>
                <a:lnTo>
                  <a:pt x="1299670" y="683981"/>
                </a:lnTo>
                <a:lnTo>
                  <a:pt x="1301243" y="681941"/>
                </a:lnTo>
                <a:lnTo>
                  <a:pt x="1303041" y="679900"/>
                </a:lnTo>
                <a:lnTo>
                  <a:pt x="1304839" y="677860"/>
                </a:lnTo>
                <a:lnTo>
                  <a:pt x="1306861" y="676273"/>
                </a:lnTo>
                <a:lnTo>
                  <a:pt x="1308659" y="674913"/>
                </a:lnTo>
                <a:lnTo>
                  <a:pt x="1310906" y="673553"/>
                </a:lnTo>
                <a:lnTo>
                  <a:pt x="1313154" y="672873"/>
                </a:lnTo>
                <a:lnTo>
                  <a:pt x="1315850" y="671966"/>
                </a:lnTo>
                <a:lnTo>
                  <a:pt x="1318322" y="671513"/>
                </a:lnTo>
                <a:close/>
                <a:moveTo>
                  <a:pt x="988416" y="671513"/>
                </a:moveTo>
                <a:lnTo>
                  <a:pt x="990920" y="671513"/>
                </a:lnTo>
                <a:lnTo>
                  <a:pt x="1065121" y="671513"/>
                </a:lnTo>
                <a:lnTo>
                  <a:pt x="1067624" y="671513"/>
                </a:lnTo>
                <a:lnTo>
                  <a:pt x="1070128" y="671966"/>
                </a:lnTo>
                <a:lnTo>
                  <a:pt x="1072632" y="672873"/>
                </a:lnTo>
                <a:lnTo>
                  <a:pt x="1074908" y="673553"/>
                </a:lnTo>
                <a:lnTo>
                  <a:pt x="1077184" y="674913"/>
                </a:lnTo>
                <a:lnTo>
                  <a:pt x="1079460" y="676273"/>
                </a:lnTo>
                <a:lnTo>
                  <a:pt x="1081281" y="677860"/>
                </a:lnTo>
                <a:lnTo>
                  <a:pt x="1083330" y="679900"/>
                </a:lnTo>
                <a:lnTo>
                  <a:pt x="1084923" y="681941"/>
                </a:lnTo>
                <a:lnTo>
                  <a:pt x="1086288" y="683981"/>
                </a:lnTo>
                <a:lnTo>
                  <a:pt x="1087654" y="686474"/>
                </a:lnTo>
                <a:lnTo>
                  <a:pt x="1088565" y="688968"/>
                </a:lnTo>
                <a:lnTo>
                  <a:pt x="1089703" y="691461"/>
                </a:lnTo>
                <a:lnTo>
                  <a:pt x="1090158" y="694181"/>
                </a:lnTo>
                <a:lnTo>
                  <a:pt x="1090613" y="696902"/>
                </a:lnTo>
                <a:lnTo>
                  <a:pt x="1090613" y="699848"/>
                </a:lnTo>
                <a:lnTo>
                  <a:pt x="1090613" y="1141426"/>
                </a:lnTo>
                <a:lnTo>
                  <a:pt x="1090613" y="1144373"/>
                </a:lnTo>
                <a:lnTo>
                  <a:pt x="1090158" y="1147320"/>
                </a:lnTo>
                <a:lnTo>
                  <a:pt x="1089703" y="1149813"/>
                </a:lnTo>
                <a:lnTo>
                  <a:pt x="1088565" y="1152534"/>
                </a:lnTo>
                <a:lnTo>
                  <a:pt x="1087654" y="1155254"/>
                </a:lnTo>
                <a:lnTo>
                  <a:pt x="1086288" y="1157521"/>
                </a:lnTo>
                <a:lnTo>
                  <a:pt x="1084923" y="1159787"/>
                </a:lnTo>
                <a:lnTo>
                  <a:pt x="1083330" y="1161601"/>
                </a:lnTo>
                <a:lnTo>
                  <a:pt x="1081281" y="1163414"/>
                </a:lnTo>
                <a:lnTo>
                  <a:pt x="1079460" y="1165228"/>
                </a:lnTo>
                <a:lnTo>
                  <a:pt x="1077184" y="1166588"/>
                </a:lnTo>
                <a:lnTo>
                  <a:pt x="1074908" y="1167721"/>
                </a:lnTo>
                <a:lnTo>
                  <a:pt x="1072632" y="1168855"/>
                </a:lnTo>
                <a:lnTo>
                  <a:pt x="1070128" y="1169535"/>
                </a:lnTo>
                <a:lnTo>
                  <a:pt x="1067624" y="1169761"/>
                </a:lnTo>
                <a:lnTo>
                  <a:pt x="1065121" y="1169988"/>
                </a:lnTo>
                <a:lnTo>
                  <a:pt x="990920" y="1169988"/>
                </a:lnTo>
                <a:lnTo>
                  <a:pt x="988416" y="1169761"/>
                </a:lnTo>
                <a:lnTo>
                  <a:pt x="985685" y="1169535"/>
                </a:lnTo>
                <a:lnTo>
                  <a:pt x="983181" y="1168855"/>
                </a:lnTo>
                <a:lnTo>
                  <a:pt x="980905" y="1167721"/>
                </a:lnTo>
                <a:lnTo>
                  <a:pt x="978629" y="1166588"/>
                </a:lnTo>
                <a:lnTo>
                  <a:pt x="976581" y="1165228"/>
                </a:lnTo>
                <a:lnTo>
                  <a:pt x="974532" y="1163414"/>
                </a:lnTo>
                <a:lnTo>
                  <a:pt x="972939" y="1161601"/>
                </a:lnTo>
                <a:lnTo>
                  <a:pt x="971118" y="1159787"/>
                </a:lnTo>
                <a:lnTo>
                  <a:pt x="969525" y="1157521"/>
                </a:lnTo>
                <a:lnTo>
                  <a:pt x="968387" y="1155254"/>
                </a:lnTo>
                <a:lnTo>
                  <a:pt x="967249" y="1152534"/>
                </a:lnTo>
                <a:lnTo>
                  <a:pt x="966338" y="1149813"/>
                </a:lnTo>
                <a:lnTo>
                  <a:pt x="965883" y="1147320"/>
                </a:lnTo>
                <a:lnTo>
                  <a:pt x="965200" y="1144373"/>
                </a:lnTo>
                <a:lnTo>
                  <a:pt x="965200" y="1141426"/>
                </a:lnTo>
                <a:lnTo>
                  <a:pt x="965200" y="699848"/>
                </a:lnTo>
                <a:lnTo>
                  <a:pt x="965200" y="696902"/>
                </a:lnTo>
                <a:lnTo>
                  <a:pt x="965883" y="694181"/>
                </a:lnTo>
                <a:lnTo>
                  <a:pt x="966338" y="691461"/>
                </a:lnTo>
                <a:lnTo>
                  <a:pt x="967249" y="688968"/>
                </a:lnTo>
                <a:lnTo>
                  <a:pt x="968387" y="686474"/>
                </a:lnTo>
                <a:lnTo>
                  <a:pt x="969525" y="683981"/>
                </a:lnTo>
                <a:lnTo>
                  <a:pt x="971118" y="681941"/>
                </a:lnTo>
                <a:lnTo>
                  <a:pt x="972939" y="679900"/>
                </a:lnTo>
                <a:lnTo>
                  <a:pt x="974532" y="677860"/>
                </a:lnTo>
                <a:lnTo>
                  <a:pt x="976581" y="676273"/>
                </a:lnTo>
                <a:lnTo>
                  <a:pt x="978629" y="674913"/>
                </a:lnTo>
                <a:lnTo>
                  <a:pt x="980905" y="673553"/>
                </a:lnTo>
                <a:lnTo>
                  <a:pt x="983181" y="672873"/>
                </a:lnTo>
                <a:lnTo>
                  <a:pt x="985685" y="671966"/>
                </a:lnTo>
                <a:lnTo>
                  <a:pt x="988416" y="671513"/>
                </a:lnTo>
                <a:close/>
                <a:moveTo>
                  <a:pt x="1471932" y="590550"/>
                </a:moveTo>
                <a:lnTo>
                  <a:pt x="1546133" y="590550"/>
                </a:lnTo>
                <a:lnTo>
                  <a:pt x="1548636" y="590777"/>
                </a:lnTo>
                <a:lnTo>
                  <a:pt x="1551140" y="591231"/>
                </a:lnTo>
                <a:lnTo>
                  <a:pt x="1553644" y="592139"/>
                </a:lnTo>
                <a:lnTo>
                  <a:pt x="1555920" y="593274"/>
                </a:lnTo>
                <a:lnTo>
                  <a:pt x="1558196" y="594635"/>
                </a:lnTo>
                <a:lnTo>
                  <a:pt x="1560472" y="596451"/>
                </a:lnTo>
                <a:lnTo>
                  <a:pt x="1562293" y="598267"/>
                </a:lnTo>
                <a:lnTo>
                  <a:pt x="1564342" y="600537"/>
                </a:lnTo>
                <a:lnTo>
                  <a:pt x="1565707" y="602806"/>
                </a:lnTo>
                <a:lnTo>
                  <a:pt x="1567300" y="605303"/>
                </a:lnTo>
                <a:lnTo>
                  <a:pt x="1568666" y="608026"/>
                </a:lnTo>
                <a:lnTo>
                  <a:pt x="1569577" y="610750"/>
                </a:lnTo>
                <a:lnTo>
                  <a:pt x="1570487" y="613927"/>
                </a:lnTo>
                <a:lnTo>
                  <a:pt x="1571170" y="617105"/>
                </a:lnTo>
                <a:lnTo>
                  <a:pt x="1571625" y="620282"/>
                </a:lnTo>
                <a:lnTo>
                  <a:pt x="1571625" y="623687"/>
                </a:lnTo>
                <a:lnTo>
                  <a:pt x="1571625" y="1136851"/>
                </a:lnTo>
                <a:lnTo>
                  <a:pt x="1571625" y="1140256"/>
                </a:lnTo>
                <a:lnTo>
                  <a:pt x="1571170" y="1143433"/>
                </a:lnTo>
                <a:lnTo>
                  <a:pt x="1570487" y="1146838"/>
                </a:lnTo>
                <a:lnTo>
                  <a:pt x="1569577" y="1149788"/>
                </a:lnTo>
                <a:lnTo>
                  <a:pt x="1568666" y="1152512"/>
                </a:lnTo>
                <a:lnTo>
                  <a:pt x="1567300" y="1155462"/>
                </a:lnTo>
                <a:lnTo>
                  <a:pt x="1565707" y="1157959"/>
                </a:lnTo>
                <a:lnTo>
                  <a:pt x="1564342" y="1160229"/>
                </a:lnTo>
                <a:lnTo>
                  <a:pt x="1562293" y="1162498"/>
                </a:lnTo>
                <a:lnTo>
                  <a:pt x="1560472" y="1164314"/>
                </a:lnTo>
                <a:lnTo>
                  <a:pt x="1558196" y="1165903"/>
                </a:lnTo>
                <a:lnTo>
                  <a:pt x="1555920" y="1167492"/>
                </a:lnTo>
                <a:lnTo>
                  <a:pt x="1553644" y="1168399"/>
                </a:lnTo>
                <a:lnTo>
                  <a:pt x="1551140" y="1169307"/>
                </a:lnTo>
                <a:lnTo>
                  <a:pt x="1548636" y="1169761"/>
                </a:lnTo>
                <a:lnTo>
                  <a:pt x="1546133" y="1169988"/>
                </a:lnTo>
                <a:lnTo>
                  <a:pt x="1471932" y="1169988"/>
                </a:lnTo>
                <a:lnTo>
                  <a:pt x="1469201" y="1169761"/>
                </a:lnTo>
                <a:lnTo>
                  <a:pt x="1466697" y="1169307"/>
                </a:lnTo>
                <a:lnTo>
                  <a:pt x="1464193" y="1168399"/>
                </a:lnTo>
                <a:lnTo>
                  <a:pt x="1461917" y="1167492"/>
                </a:lnTo>
                <a:lnTo>
                  <a:pt x="1459641" y="1165903"/>
                </a:lnTo>
                <a:lnTo>
                  <a:pt x="1457593" y="1164314"/>
                </a:lnTo>
                <a:lnTo>
                  <a:pt x="1455544" y="1162498"/>
                </a:lnTo>
                <a:lnTo>
                  <a:pt x="1453496" y="1160229"/>
                </a:lnTo>
                <a:lnTo>
                  <a:pt x="1452130" y="1157959"/>
                </a:lnTo>
                <a:lnTo>
                  <a:pt x="1450537" y="1155462"/>
                </a:lnTo>
                <a:lnTo>
                  <a:pt x="1449399" y="1152512"/>
                </a:lnTo>
                <a:lnTo>
                  <a:pt x="1448261" y="1149788"/>
                </a:lnTo>
                <a:lnTo>
                  <a:pt x="1447350" y="1146838"/>
                </a:lnTo>
                <a:lnTo>
                  <a:pt x="1446667" y="1143433"/>
                </a:lnTo>
                <a:lnTo>
                  <a:pt x="1446212" y="1140256"/>
                </a:lnTo>
                <a:lnTo>
                  <a:pt x="1446212" y="1136851"/>
                </a:lnTo>
                <a:lnTo>
                  <a:pt x="1446212" y="623687"/>
                </a:lnTo>
                <a:lnTo>
                  <a:pt x="1446212" y="620282"/>
                </a:lnTo>
                <a:lnTo>
                  <a:pt x="1446667" y="617105"/>
                </a:lnTo>
                <a:lnTo>
                  <a:pt x="1447350" y="613927"/>
                </a:lnTo>
                <a:lnTo>
                  <a:pt x="1448261" y="610750"/>
                </a:lnTo>
                <a:lnTo>
                  <a:pt x="1449399" y="608026"/>
                </a:lnTo>
                <a:lnTo>
                  <a:pt x="1450537" y="605303"/>
                </a:lnTo>
                <a:lnTo>
                  <a:pt x="1452130" y="602806"/>
                </a:lnTo>
                <a:lnTo>
                  <a:pt x="1453496" y="600537"/>
                </a:lnTo>
                <a:lnTo>
                  <a:pt x="1455544" y="598267"/>
                </a:lnTo>
                <a:lnTo>
                  <a:pt x="1457593" y="596451"/>
                </a:lnTo>
                <a:lnTo>
                  <a:pt x="1459641" y="594635"/>
                </a:lnTo>
                <a:lnTo>
                  <a:pt x="1461917" y="593274"/>
                </a:lnTo>
                <a:lnTo>
                  <a:pt x="1464193" y="592139"/>
                </a:lnTo>
                <a:lnTo>
                  <a:pt x="1466697" y="591231"/>
                </a:lnTo>
                <a:lnTo>
                  <a:pt x="1469201" y="590777"/>
                </a:lnTo>
                <a:lnTo>
                  <a:pt x="1471932" y="590550"/>
                </a:lnTo>
                <a:close/>
                <a:moveTo>
                  <a:pt x="1152617" y="590550"/>
                </a:moveTo>
                <a:lnTo>
                  <a:pt x="1226818" y="590550"/>
                </a:lnTo>
                <a:lnTo>
                  <a:pt x="1229322" y="590777"/>
                </a:lnTo>
                <a:lnTo>
                  <a:pt x="1232053" y="591231"/>
                </a:lnTo>
                <a:lnTo>
                  <a:pt x="1234557" y="592139"/>
                </a:lnTo>
                <a:lnTo>
                  <a:pt x="1236833" y="593274"/>
                </a:lnTo>
                <a:lnTo>
                  <a:pt x="1239109" y="594635"/>
                </a:lnTo>
                <a:lnTo>
                  <a:pt x="1241158" y="596451"/>
                </a:lnTo>
                <a:lnTo>
                  <a:pt x="1242978" y="598267"/>
                </a:lnTo>
                <a:lnTo>
                  <a:pt x="1244799" y="600537"/>
                </a:lnTo>
                <a:lnTo>
                  <a:pt x="1246620" y="602806"/>
                </a:lnTo>
                <a:lnTo>
                  <a:pt x="1248213" y="605303"/>
                </a:lnTo>
                <a:lnTo>
                  <a:pt x="1249352" y="608026"/>
                </a:lnTo>
                <a:lnTo>
                  <a:pt x="1250490" y="610750"/>
                </a:lnTo>
                <a:lnTo>
                  <a:pt x="1251400" y="613927"/>
                </a:lnTo>
                <a:lnTo>
                  <a:pt x="1251855" y="617105"/>
                </a:lnTo>
                <a:lnTo>
                  <a:pt x="1252538" y="620282"/>
                </a:lnTo>
                <a:lnTo>
                  <a:pt x="1252538" y="623687"/>
                </a:lnTo>
                <a:lnTo>
                  <a:pt x="1252538" y="1136851"/>
                </a:lnTo>
                <a:lnTo>
                  <a:pt x="1252538" y="1140256"/>
                </a:lnTo>
                <a:lnTo>
                  <a:pt x="1251855" y="1143433"/>
                </a:lnTo>
                <a:lnTo>
                  <a:pt x="1251400" y="1146838"/>
                </a:lnTo>
                <a:lnTo>
                  <a:pt x="1250490" y="1149788"/>
                </a:lnTo>
                <a:lnTo>
                  <a:pt x="1249352" y="1152512"/>
                </a:lnTo>
                <a:lnTo>
                  <a:pt x="1248213" y="1155462"/>
                </a:lnTo>
                <a:lnTo>
                  <a:pt x="1246620" y="1157959"/>
                </a:lnTo>
                <a:lnTo>
                  <a:pt x="1244799" y="1160229"/>
                </a:lnTo>
                <a:lnTo>
                  <a:pt x="1242978" y="1162498"/>
                </a:lnTo>
                <a:lnTo>
                  <a:pt x="1241158" y="1164314"/>
                </a:lnTo>
                <a:lnTo>
                  <a:pt x="1239109" y="1165903"/>
                </a:lnTo>
                <a:lnTo>
                  <a:pt x="1236833" y="1167492"/>
                </a:lnTo>
                <a:lnTo>
                  <a:pt x="1234557" y="1168399"/>
                </a:lnTo>
                <a:lnTo>
                  <a:pt x="1232053" y="1169307"/>
                </a:lnTo>
                <a:lnTo>
                  <a:pt x="1229322" y="1169761"/>
                </a:lnTo>
                <a:lnTo>
                  <a:pt x="1226818" y="1169988"/>
                </a:lnTo>
                <a:lnTo>
                  <a:pt x="1152617" y="1169988"/>
                </a:lnTo>
                <a:lnTo>
                  <a:pt x="1150114" y="1169761"/>
                </a:lnTo>
                <a:lnTo>
                  <a:pt x="1147610" y="1169307"/>
                </a:lnTo>
                <a:lnTo>
                  <a:pt x="1145106" y="1168399"/>
                </a:lnTo>
                <a:lnTo>
                  <a:pt x="1142830" y="1167492"/>
                </a:lnTo>
                <a:lnTo>
                  <a:pt x="1140554" y="1165903"/>
                </a:lnTo>
                <a:lnTo>
                  <a:pt x="1138278" y="1164314"/>
                </a:lnTo>
                <a:lnTo>
                  <a:pt x="1136457" y="1162498"/>
                </a:lnTo>
                <a:lnTo>
                  <a:pt x="1134409" y="1160229"/>
                </a:lnTo>
                <a:lnTo>
                  <a:pt x="1132815" y="1157959"/>
                </a:lnTo>
                <a:lnTo>
                  <a:pt x="1131450" y="1155462"/>
                </a:lnTo>
                <a:lnTo>
                  <a:pt x="1130084" y="1152512"/>
                </a:lnTo>
                <a:lnTo>
                  <a:pt x="1129174" y="1149788"/>
                </a:lnTo>
                <a:lnTo>
                  <a:pt x="1128036" y="1146838"/>
                </a:lnTo>
                <a:lnTo>
                  <a:pt x="1127580" y="1143433"/>
                </a:lnTo>
                <a:lnTo>
                  <a:pt x="1127125" y="1140256"/>
                </a:lnTo>
                <a:lnTo>
                  <a:pt x="1127125" y="1136851"/>
                </a:lnTo>
                <a:lnTo>
                  <a:pt x="1127125" y="623687"/>
                </a:lnTo>
                <a:lnTo>
                  <a:pt x="1127125" y="620282"/>
                </a:lnTo>
                <a:lnTo>
                  <a:pt x="1127580" y="617105"/>
                </a:lnTo>
                <a:lnTo>
                  <a:pt x="1128036" y="613927"/>
                </a:lnTo>
                <a:lnTo>
                  <a:pt x="1129174" y="610750"/>
                </a:lnTo>
                <a:lnTo>
                  <a:pt x="1130084" y="608026"/>
                </a:lnTo>
                <a:lnTo>
                  <a:pt x="1131450" y="605303"/>
                </a:lnTo>
                <a:lnTo>
                  <a:pt x="1132815" y="602806"/>
                </a:lnTo>
                <a:lnTo>
                  <a:pt x="1134409" y="600537"/>
                </a:lnTo>
                <a:lnTo>
                  <a:pt x="1136457" y="598267"/>
                </a:lnTo>
                <a:lnTo>
                  <a:pt x="1138278" y="596451"/>
                </a:lnTo>
                <a:lnTo>
                  <a:pt x="1140554" y="594635"/>
                </a:lnTo>
                <a:lnTo>
                  <a:pt x="1142830" y="593274"/>
                </a:lnTo>
                <a:lnTo>
                  <a:pt x="1145106" y="592139"/>
                </a:lnTo>
                <a:lnTo>
                  <a:pt x="1147610" y="591231"/>
                </a:lnTo>
                <a:lnTo>
                  <a:pt x="1150114" y="590777"/>
                </a:lnTo>
                <a:lnTo>
                  <a:pt x="1152617" y="590550"/>
                </a:lnTo>
                <a:close/>
                <a:moveTo>
                  <a:pt x="1633857" y="508000"/>
                </a:moveTo>
                <a:lnTo>
                  <a:pt x="1707830" y="508000"/>
                </a:lnTo>
                <a:lnTo>
                  <a:pt x="1710561" y="508227"/>
                </a:lnTo>
                <a:lnTo>
                  <a:pt x="1713065" y="508680"/>
                </a:lnTo>
                <a:lnTo>
                  <a:pt x="1715797" y="509814"/>
                </a:lnTo>
                <a:lnTo>
                  <a:pt x="1718073" y="510947"/>
                </a:lnTo>
                <a:lnTo>
                  <a:pt x="1720349" y="512534"/>
                </a:lnTo>
                <a:lnTo>
                  <a:pt x="1722170" y="514575"/>
                </a:lnTo>
                <a:lnTo>
                  <a:pt x="1724218" y="516842"/>
                </a:lnTo>
                <a:lnTo>
                  <a:pt x="1726039" y="519109"/>
                </a:lnTo>
                <a:lnTo>
                  <a:pt x="1727860" y="521829"/>
                </a:lnTo>
                <a:lnTo>
                  <a:pt x="1729453" y="524550"/>
                </a:lnTo>
                <a:lnTo>
                  <a:pt x="1730591" y="527950"/>
                </a:lnTo>
                <a:lnTo>
                  <a:pt x="1731729" y="531124"/>
                </a:lnTo>
                <a:lnTo>
                  <a:pt x="1732640" y="534752"/>
                </a:lnTo>
                <a:lnTo>
                  <a:pt x="1733095" y="538152"/>
                </a:lnTo>
                <a:lnTo>
                  <a:pt x="1733550" y="542006"/>
                </a:lnTo>
                <a:lnTo>
                  <a:pt x="1733550" y="545860"/>
                </a:lnTo>
                <a:lnTo>
                  <a:pt x="1733550" y="1132128"/>
                </a:lnTo>
                <a:lnTo>
                  <a:pt x="1733550" y="1135982"/>
                </a:lnTo>
                <a:lnTo>
                  <a:pt x="1733095" y="1139836"/>
                </a:lnTo>
                <a:lnTo>
                  <a:pt x="1732640" y="1143463"/>
                </a:lnTo>
                <a:lnTo>
                  <a:pt x="1731729" y="1146864"/>
                </a:lnTo>
                <a:lnTo>
                  <a:pt x="1730591" y="1150038"/>
                </a:lnTo>
                <a:lnTo>
                  <a:pt x="1729453" y="1153438"/>
                </a:lnTo>
                <a:lnTo>
                  <a:pt x="1727860" y="1156159"/>
                </a:lnTo>
                <a:lnTo>
                  <a:pt x="1726039" y="1158879"/>
                </a:lnTo>
                <a:lnTo>
                  <a:pt x="1724218" y="1161373"/>
                </a:lnTo>
                <a:lnTo>
                  <a:pt x="1722170" y="1163414"/>
                </a:lnTo>
                <a:lnTo>
                  <a:pt x="1720349" y="1165454"/>
                </a:lnTo>
                <a:lnTo>
                  <a:pt x="1718073" y="1167041"/>
                </a:lnTo>
                <a:lnTo>
                  <a:pt x="1715797" y="1168174"/>
                </a:lnTo>
                <a:lnTo>
                  <a:pt x="1713065" y="1169308"/>
                </a:lnTo>
                <a:lnTo>
                  <a:pt x="1710561" y="1169761"/>
                </a:lnTo>
                <a:lnTo>
                  <a:pt x="1707830" y="1169988"/>
                </a:lnTo>
                <a:lnTo>
                  <a:pt x="1633857" y="1169988"/>
                </a:lnTo>
                <a:lnTo>
                  <a:pt x="1631353" y="1169761"/>
                </a:lnTo>
                <a:lnTo>
                  <a:pt x="1628850" y="1169308"/>
                </a:lnTo>
                <a:lnTo>
                  <a:pt x="1626346" y="1168174"/>
                </a:lnTo>
                <a:lnTo>
                  <a:pt x="1624070" y="1167041"/>
                </a:lnTo>
                <a:lnTo>
                  <a:pt x="1621794" y="1165454"/>
                </a:lnTo>
                <a:lnTo>
                  <a:pt x="1619518" y="1163414"/>
                </a:lnTo>
                <a:lnTo>
                  <a:pt x="1617469" y="1161373"/>
                </a:lnTo>
                <a:lnTo>
                  <a:pt x="1615648" y="1158879"/>
                </a:lnTo>
                <a:lnTo>
                  <a:pt x="1614055" y="1156159"/>
                </a:lnTo>
                <a:lnTo>
                  <a:pt x="1612689" y="1153438"/>
                </a:lnTo>
                <a:lnTo>
                  <a:pt x="1611324" y="1150038"/>
                </a:lnTo>
                <a:lnTo>
                  <a:pt x="1610186" y="1146864"/>
                </a:lnTo>
                <a:lnTo>
                  <a:pt x="1609275" y="1143463"/>
                </a:lnTo>
                <a:lnTo>
                  <a:pt x="1608820" y="1139836"/>
                </a:lnTo>
                <a:lnTo>
                  <a:pt x="1608365" y="1135982"/>
                </a:lnTo>
                <a:lnTo>
                  <a:pt x="1608137" y="1132128"/>
                </a:lnTo>
                <a:lnTo>
                  <a:pt x="1608137" y="545860"/>
                </a:lnTo>
                <a:lnTo>
                  <a:pt x="1608365" y="542006"/>
                </a:lnTo>
                <a:lnTo>
                  <a:pt x="1608820" y="538152"/>
                </a:lnTo>
                <a:lnTo>
                  <a:pt x="1609275" y="534752"/>
                </a:lnTo>
                <a:lnTo>
                  <a:pt x="1610186" y="531124"/>
                </a:lnTo>
                <a:lnTo>
                  <a:pt x="1611324" y="527950"/>
                </a:lnTo>
                <a:lnTo>
                  <a:pt x="1612689" y="524550"/>
                </a:lnTo>
                <a:lnTo>
                  <a:pt x="1614055" y="521829"/>
                </a:lnTo>
                <a:lnTo>
                  <a:pt x="1615648" y="519109"/>
                </a:lnTo>
                <a:lnTo>
                  <a:pt x="1617469" y="516842"/>
                </a:lnTo>
                <a:lnTo>
                  <a:pt x="1619518" y="514575"/>
                </a:lnTo>
                <a:lnTo>
                  <a:pt x="1621794" y="512534"/>
                </a:lnTo>
                <a:lnTo>
                  <a:pt x="1624070" y="510947"/>
                </a:lnTo>
                <a:lnTo>
                  <a:pt x="1626346" y="509814"/>
                </a:lnTo>
                <a:lnTo>
                  <a:pt x="1628850" y="508680"/>
                </a:lnTo>
                <a:lnTo>
                  <a:pt x="1631353" y="508227"/>
                </a:lnTo>
                <a:lnTo>
                  <a:pt x="1633857" y="508000"/>
                </a:lnTo>
                <a:close/>
                <a:moveTo>
                  <a:pt x="1501548" y="319088"/>
                </a:moveTo>
                <a:lnTo>
                  <a:pt x="1733323" y="319088"/>
                </a:lnTo>
                <a:lnTo>
                  <a:pt x="1733323" y="319316"/>
                </a:lnTo>
                <a:lnTo>
                  <a:pt x="1733550" y="319316"/>
                </a:lnTo>
                <a:lnTo>
                  <a:pt x="1733550" y="464215"/>
                </a:lnTo>
                <a:lnTo>
                  <a:pt x="1637620" y="464215"/>
                </a:lnTo>
                <a:lnTo>
                  <a:pt x="1637620" y="418038"/>
                </a:lnTo>
                <a:lnTo>
                  <a:pt x="1318759" y="617303"/>
                </a:lnTo>
                <a:lnTo>
                  <a:pt x="1250723" y="574766"/>
                </a:lnTo>
                <a:lnTo>
                  <a:pt x="1253444" y="573174"/>
                </a:lnTo>
                <a:lnTo>
                  <a:pt x="1146628" y="506525"/>
                </a:lnTo>
                <a:lnTo>
                  <a:pt x="844096" y="695326"/>
                </a:lnTo>
                <a:lnTo>
                  <a:pt x="776287" y="653016"/>
                </a:lnTo>
                <a:lnTo>
                  <a:pt x="1147082" y="421450"/>
                </a:lnTo>
                <a:lnTo>
                  <a:pt x="1215118" y="463533"/>
                </a:lnTo>
                <a:lnTo>
                  <a:pt x="1214437" y="464215"/>
                </a:lnTo>
                <a:lnTo>
                  <a:pt x="1321253" y="530637"/>
                </a:lnTo>
                <a:lnTo>
                  <a:pt x="1564368" y="379141"/>
                </a:lnTo>
                <a:lnTo>
                  <a:pt x="1501548" y="379141"/>
                </a:lnTo>
                <a:lnTo>
                  <a:pt x="1501548" y="319088"/>
                </a:lnTo>
                <a:close/>
                <a:moveTo>
                  <a:pt x="229507" y="91395"/>
                </a:moveTo>
                <a:lnTo>
                  <a:pt x="225651" y="91621"/>
                </a:lnTo>
                <a:lnTo>
                  <a:pt x="221796" y="91848"/>
                </a:lnTo>
                <a:lnTo>
                  <a:pt x="218394" y="92075"/>
                </a:lnTo>
                <a:lnTo>
                  <a:pt x="214539" y="92755"/>
                </a:lnTo>
                <a:lnTo>
                  <a:pt x="210910" y="93662"/>
                </a:lnTo>
                <a:lnTo>
                  <a:pt x="207509" y="94570"/>
                </a:lnTo>
                <a:lnTo>
                  <a:pt x="204107" y="95704"/>
                </a:lnTo>
                <a:lnTo>
                  <a:pt x="200705" y="96837"/>
                </a:lnTo>
                <a:lnTo>
                  <a:pt x="197303" y="98198"/>
                </a:lnTo>
                <a:lnTo>
                  <a:pt x="194355" y="99559"/>
                </a:lnTo>
                <a:lnTo>
                  <a:pt x="191407" y="101373"/>
                </a:lnTo>
                <a:lnTo>
                  <a:pt x="188232" y="103187"/>
                </a:lnTo>
                <a:lnTo>
                  <a:pt x="185284" y="105002"/>
                </a:lnTo>
                <a:lnTo>
                  <a:pt x="182562" y="107270"/>
                </a:lnTo>
                <a:lnTo>
                  <a:pt x="179614" y="109311"/>
                </a:lnTo>
                <a:lnTo>
                  <a:pt x="177119" y="111579"/>
                </a:lnTo>
                <a:lnTo>
                  <a:pt x="174851" y="114073"/>
                </a:lnTo>
                <a:lnTo>
                  <a:pt x="172357" y="116568"/>
                </a:lnTo>
                <a:lnTo>
                  <a:pt x="170316" y="119062"/>
                </a:lnTo>
                <a:lnTo>
                  <a:pt x="168275" y="121784"/>
                </a:lnTo>
                <a:lnTo>
                  <a:pt x="166460" y="124505"/>
                </a:lnTo>
                <a:lnTo>
                  <a:pt x="164646" y="127454"/>
                </a:lnTo>
                <a:lnTo>
                  <a:pt x="162832" y="130402"/>
                </a:lnTo>
                <a:lnTo>
                  <a:pt x="161471" y="133350"/>
                </a:lnTo>
                <a:lnTo>
                  <a:pt x="160110" y="136525"/>
                </a:lnTo>
                <a:lnTo>
                  <a:pt x="158976" y="139700"/>
                </a:lnTo>
                <a:lnTo>
                  <a:pt x="158069" y="143102"/>
                </a:lnTo>
                <a:lnTo>
                  <a:pt x="156935" y="146277"/>
                </a:lnTo>
                <a:lnTo>
                  <a:pt x="156482" y="149679"/>
                </a:lnTo>
                <a:lnTo>
                  <a:pt x="156028" y="153080"/>
                </a:lnTo>
                <a:lnTo>
                  <a:pt x="155801" y="156709"/>
                </a:lnTo>
                <a:lnTo>
                  <a:pt x="155801" y="160111"/>
                </a:lnTo>
                <a:lnTo>
                  <a:pt x="155801" y="1330098"/>
                </a:lnTo>
                <a:lnTo>
                  <a:pt x="155801" y="1333500"/>
                </a:lnTo>
                <a:lnTo>
                  <a:pt x="156028" y="1337129"/>
                </a:lnTo>
                <a:lnTo>
                  <a:pt x="156482" y="1340531"/>
                </a:lnTo>
                <a:lnTo>
                  <a:pt x="156935" y="1343932"/>
                </a:lnTo>
                <a:lnTo>
                  <a:pt x="158069" y="1347561"/>
                </a:lnTo>
                <a:lnTo>
                  <a:pt x="158976" y="1350509"/>
                </a:lnTo>
                <a:lnTo>
                  <a:pt x="160110" y="1353684"/>
                </a:lnTo>
                <a:lnTo>
                  <a:pt x="161471" y="1357086"/>
                </a:lnTo>
                <a:lnTo>
                  <a:pt x="162832" y="1360034"/>
                </a:lnTo>
                <a:lnTo>
                  <a:pt x="164646" y="1362756"/>
                </a:lnTo>
                <a:lnTo>
                  <a:pt x="166460" y="1365931"/>
                </a:lnTo>
                <a:lnTo>
                  <a:pt x="168275" y="1368652"/>
                </a:lnTo>
                <a:lnTo>
                  <a:pt x="170316" y="1371373"/>
                </a:lnTo>
                <a:lnTo>
                  <a:pt x="172357" y="1373868"/>
                </a:lnTo>
                <a:lnTo>
                  <a:pt x="174851" y="1376590"/>
                </a:lnTo>
                <a:lnTo>
                  <a:pt x="177119" y="1378857"/>
                </a:lnTo>
                <a:lnTo>
                  <a:pt x="179614" y="1381125"/>
                </a:lnTo>
                <a:lnTo>
                  <a:pt x="182562" y="1383393"/>
                </a:lnTo>
                <a:lnTo>
                  <a:pt x="185284" y="1385207"/>
                </a:lnTo>
                <a:lnTo>
                  <a:pt x="188232" y="1387248"/>
                </a:lnTo>
                <a:lnTo>
                  <a:pt x="191407" y="1389063"/>
                </a:lnTo>
                <a:lnTo>
                  <a:pt x="194355" y="1390650"/>
                </a:lnTo>
                <a:lnTo>
                  <a:pt x="197303" y="1392238"/>
                </a:lnTo>
                <a:lnTo>
                  <a:pt x="200705" y="1393598"/>
                </a:lnTo>
                <a:lnTo>
                  <a:pt x="204107" y="1394959"/>
                </a:lnTo>
                <a:lnTo>
                  <a:pt x="207509" y="1395866"/>
                </a:lnTo>
                <a:lnTo>
                  <a:pt x="210910" y="1397000"/>
                </a:lnTo>
                <a:lnTo>
                  <a:pt x="214539" y="1397681"/>
                </a:lnTo>
                <a:lnTo>
                  <a:pt x="218394" y="1398134"/>
                </a:lnTo>
                <a:lnTo>
                  <a:pt x="221796" y="1398588"/>
                </a:lnTo>
                <a:lnTo>
                  <a:pt x="225651" y="1399041"/>
                </a:lnTo>
                <a:lnTo>
                  <a:pt x="229507" y="1399041"/>
                </a:lnTo>
                <a:lnTo>
                  <a:pt x="2280330" y="1399041"/>
                </a:lnTo>
                <a:lnTo>
                  <a:pt x="2284186" y="1399041"/>
                </a:lnTo>
                <a:lnTo>
                  <a:pt x="2288041" y="1398588"/>
                </a:lnTo>
                <a:lnTo>
                  <a:pt x="2291670" y="1398134"/>
                </a:lnTo>
                <a:lnTo>
                  <a:pt x="2295298" y="1397681"/>
                </a:lnTo>
                <a:lnTo>
                  <a:pt x="2299154" y="1397000"/>
                </a:lnTo>
                <a:lnTo>
                  <a:pt x="2302555" y="1395866"/>
                </a:lnTo>
                <a:lnTo>
                  <a:pt x="2305957" y="1394959"/>
                </a:lnTo>
                <a:lnTo>
                  <a:pt x="2309359" y="1393598"/>
                </a:lnTo>
                <a:lnTo>
                  <a:pt x="2312534" y="1392238"/>
                </a:lnTo>
                <a:lnTo>
                  <a:pt x="2315709" y="1390650"/>
                </a:lnTo>
                <a:lnTo>
                  <a:pt x="2318884" y="1389063"/>
                </a:lnTo>
                <a:lnTo>
                  <a:pt x="2321832" y="1387248"/>
                </a:lnTo>
                <a:lnTo>
                  <a:pt x="2324780" y="1385207"/>
                </a:lnTo>
                <a:lnTo>
                  <a:pt x="2327502" y="1383393"/>
                </a:lnTo>
                <a:lnTo>
                  <a:pt x="2330223" y="1381125"/>
                </a:lnTo>
                <a:lnTo>
                  <a:pt x="2332945" y="1378857"/>
                </a:lnTo>
                <a:lnTo>
                  <a:pt x="2335213" y="1376590"/>
                </a:lnTo>
                <a:lnTo>
                  <a:pt x="2337707" y="1373868"/>
                </a:lnTo>
                <a:lnTo>
                  <a:pt x="2339748" y="1371373"/>
                </a:lnTo>
                <a:lnTo>
                  <a:pt x="2341789" y="1368652"/>
                </a:lnTo>
                <a:lnTo>
                  <a:pt x="2343830" y="1365931"/>
                </a:lnTo>
                <a:lnTo>
                  <a:pt x="2345418" y="1362756"/>
                </a:lnTo>
                <a:lnTo>
                  <a:pt x="2347232" y="1360034"/>
                </a:lnTo>
                <a:lnTo>
                  <a:pt x="2348593" y="1357086"/>
                </a:lnTo>
                <a:lnTo>
                  <a:pt x="2350180" y="1353684"/>
                </a:lnTo>
                <a:lnTo>
                  <a:pt x="2351088" y="1350509"/>
                </a:lnTo>
                <a:lnTo>
                  <a:pt x="2351995" y="1347561"/>
                </a:lnTo>
                <a:lnTo>
                  <a:pt x="2352902" y="1343932"/>
                </a:lnTo>
                <a:lnTo>
                  <a:pt x="2353582" y="1340531"/>
                </a:lnTo>
                <a:lnTo>
                  <a:pt x="2354036" y="1337129"/>
                </a:lnTo>
                <a:lnTo>
                  <a:pt x="2354263" y="1333500"/>
                </a:lnTo>
                <a:lnTo>
                  <a:pt x="2354263" y="1330098"/>
                </a:lnTo>
                <a:lnTo>
                  <a:pt x="2354263" y="160111"/>
                </a:lnTo>
                <a:lnTo>
                  <a:pt x="2354263" y="156709"/>
                </a:lnTo>
                <a:lnTo>
                  <a:pt x="2354036" y="153080"/>
                </a:lnTo>
                <a:lnTo>
                  <a:pt x="2353582" y="149679"/>
                </a:lnTo>
                <a:lnTo>
                  <a:pt x="2352902" y="146277"/>
                </a:lnTo>
                <a:lnTo>
                  <a:pt x="2351995" y="143102"/>
                </a:lnTo>
                <a:lnTo>
                  <a:pt x="2351088" y="139700"/>
                </a:lnTo>
                <a:lnTo>
                  <a:pt x="2350180" y="136525"/>
                </a:lnTo>
                <a:lnTo>
                  <a:pt x="2348593" y="133350"/>
                </a:lnTo>
                <a:lnTo>
                  <a:pt x="2347232" y="130402"/>
                </a:lnTo>
                <a:lnTo>
                  <a:pt x="2345418" y="127454"/>
                </a:lnTo>
                <a:lnTo>
                  <a:pt x="2343830" y="124505"/>
                </a:lnTo>
                <a:lnTo>
                  <a:pt x="2341789" y="121784"/>
                </a:lnTo>
                <a:lnTo>
                  <a:pt x="2339748" y="119062"/>
                </a:lnTo>
                <a:lnTo>
                  <a:pt x="2337707" y="116568"/>
                </a:lnTo>
                <a:lnTo>
                  <a:pt x="2335213" y="114073"/>
                </a:lnTo>
                <a:lnTo>
                  <a:pt x="2332945" y="111579"/>
                </a:lnTo>
                <a:lnTo>
                  <a:pt x="2330223" y="109311"/>
                </a:lnTo>
                <a:lnTo>
                  <a:pt x="2327502" y="107270"/>
                </a:lnTo>
                <a:lnTo>
                  <a:pt x="2324780" y="105002"/>
                </a:lnTo>
                <a:lnTo>
                  <a:pt x="2321832" y="103187"/>
                </a:lnTo>
                <a:lnTo>
                  <a:pt x="2318884" y="101373"/>
                </a:lnTo>
                <a:lnTo>
                  <a:pt x="2315709" y="99559"/>
                </a:lnTo>
                <a:lnTo>
                  <a:pt x="2312534" y="98198"/>
                </a:lnTo>
                <a:lnTo>
                  <a:pt x="2309359" y="96837"/>
                </a:lnTo>
                <a:lnTo>
                  <a:pt x="2305957" y="95704"/>
                </a:lnTo>
                <a:lnTo>
                  <a:pt x="2302555" y="94570"/>
                </a:lnTo>
                <a:lnTo>
                  <a:pt x="2299154" y="93662"/>
                </a:lnTo>
                <a:lnTo>
                  <a:pt x="2295298" y="92755"/>
                </a:lnTo>
                <a:lnTo>
                  <a:pt x="2291670" y="92075"/>
                </a:lnTo>
                <a:lnTo>
                  <a:pt x="2288041" y="91848"/>
                </a:lnTo>
                <a:lnTo>
                  <a:pt x="2284186" y="91621"/>
                </a:lnTo>
                <a:lnTo>
                  <a:pt x="2280330" y="91395"/>
                </a:lnTo>
                <a:lnTo>
                  <a:pt x="229507" y="91395"/>
                </a:lnTo>
                <a:close/>
                <a:moveTo>
                  <a:pt x="81642" y="0"/>
                </a:moveTo>
                <a:lnTo>
                  <a:pt x="86178" y="0"/>
                </a:lnTo>
                <a:lnTo>
                  <a:pt x="2424113" y="0"/>
                </a:lnTo>
                <a:lnTo>
                  <a:pt x="2428648" y="0"/>
                </a:lnTo>
                <a:lnTo>
                  <a:pt x="2432730" y="227"/>
                </a:lnTo>
                <a:lnTo>
                  <a:pt x="2436813" y="680"/>
                </a:lnTo>
                <a:lnTo>
                  <a:pt x="2441122" y="1361"/>
                </a:lnTo>
                <a:lnTo>
                  <a:pt x="2445204" y="2268"/>
                </a:lnTo>
                <a:lnTo>
                  <a:pt x="2449286" y="3402"/>
                </a:lnTo>
                <a:lnTo>
                  <a:pt x="2452914" y="4536"/>
                </a:lnTo>
                <a:lnTo>
                  <a:pt x="2456770" y="5896"/>
                </a:lnTo>
                <a:lnTo>
                  <a:pt x="2460625" y="7484"/>
                </a:lnTo>
                <a:lnTo>
                  <a:pt x="2464480" y="9298"/>
                </a:lnTo>
                <a:lnTo>
                  <a:pt x="2467882" y="11339"/>
                </a:lnTo>
                <a:lnTo>
                  <a:pt x="2471284" y="13380"/>
                </a:lnTo>
                <a:lnTo>
                  <a:pt x="2474459" y="15421"/>
                </a:lnTo>
                <a:lnTo>
                  <a:pt x="2477861" y="17916"/>
                </a:lnTo>
                <a:lnTo>
                  <a:pt x="2480809" y="20184"/>
                </a:lnTo>
                <a:lnTo>
                  <a:pt x="2483757" y="22905"/>
                </a:lnTo>
                <a:lnTo>
                  <a:pt x="2486479" y="25400"/>
                </a:lnTo>
                <a:lnTo>
                  <a:pt x="2489200" y="28348"/>
                </a:lnTo>
                <a:lnTo>
                  <a:pt x="2491695" y="31296"/>
                </a:lnTo>
                <a:lnTo>
                  <a:pt x="2493963" y="34471"/>
                </a:lnTo>
                <a:lnTo>
                  <a:pt x="2496230" y="37646"/>
                </a:lnTo>
                <a:lnTo>
                  <a:pt x="2498272" y="40821"/>
                </a:lnTo>
                <a:lnTo>
                  <a:pt x="2499859" y="44450"/>
                </a:lnTo>
                <a:lnTo>
                  <a:pt x="2501673" y="47625"/>
                </a:lnTo>
                <a:lnTo>
                  <a:pt x="2503261" y="51480"/>
                </a:lnTo>
                <a:lnTo>
                  <a:pt x="2504395" y="54882"/>
                </a:lnTo>
                <a:lnTo>
                  <a:pt x="2505755" y="58737"/>
                </a:lnTo>
                <a:lnTo>
                  <a:pt x="2506663" y="62593"/>
                </a:lnTo>
                <a:lnTo>
                  <a:pt x="2507343" y="66221"/>
                </a:lnTo>
                <a:lnTo>
                  <a:pt x="2508023" y="70304"/>
                </a:lnTo>
                <a:lnTo>
                  <a:pt x="2508250" y="74159"/>
                </a:lnTo>
                <a:lnTo>
                  <a:pt x="2508250" y="78241"/>
                </a:lnTo>
                <a:lnTo>
                  <a:pt x="2508250" y="1411968"/>
                </a:lnTo>
                <a:lnTo>
                  <a:pt x="2508250" y="1416050"/>
                </a:lnTo>
                <a:lnTo>
                  <a:pt x="2508023" y="1420132"/>
                </a:lnTo>
                <a:lnTo>
                  <a:pt x="2507343" y="1423988"/>
                </a:lnTo>
                <a:lnTo>
                  <a:pt x="2506663" y="1427616"/>
                </a:lnTo>
                <a:lnTo>
                  <a:pt x="2505755" y="1431472"/>
                </a:lnTo>
                <a:lnTo>
                  <a:pt x="2504395" y="1435327"/>
                </a:lnTo>
                <a:lnTo>
                  <a:pt x="2503261" y="1439182"/>
                </a:lnTo>
                <a:lnTo>
                  <a:pt x="2501673" y="1442584"/>
                </a:lnTo>
                <a:lnTo>
                  <a:pt x="2499859" y="1446213"/>
                </a:lnTo>
                <a:lnTo>
                  <a:pt x="2498272" y="1449388"/>
                </a:lnTo>
                <a:lnTo>
                  <a:pt x="2496230" y="1452790"/>
                </a:lnTo>
                <a:lnTo>
                  <a:pt x="2493963" y="1455965"/>
                </a:lnTo>
                <a:lnTo>
                  <a:pt x="2491695" y="1458913"/>
                </a:lnTo>
                <a:lnTo>
                  <a:pt x="2489200" y="1462088"/>
                </a:lnTo>
                <a:lnTo>
                  <a:pt x="2486479" y="1464809"/>
                </a:lnTo>
                <a:lnTo>
                  <a:pt x="2483757" y="1467531"/>
                </a:lnTo>
                <a:lnTo>
                  <a:pt x="2480809" y="1470025"/>
                </a:lnTo>
                <a:lnTo>
                  <a:pt x="2477861" y="1472747"/>
                </a:lnTo>
                <a:lnTo>
                  <a:pt x="2474459" y="1475015"/>
                </a:lnTo>
                <a:lnTo>
                  <a:pt x="2471284" y="1477282"/>
                </a:lnTo>
                <a:lnTo>
                  <a:pt x="2467882" y="1479097"/>
                </a:lnTo>
                <a:lnTo>
                  <a:pt x="2464480" y="1480911"/>
                </a:lnTo>
                <a:lnTo>
                  <a:pt x="2460625" y="1482725"/>
                </a:lnTo>
                <a:lnTo>
                  <a:pt x="2456770" y="1484313"/>
                </a:lnTo>
                <a:lnTo>
                  <a:pt x="2452914" y="1485674"/>
                </a:lnTo>
                <a:lnTo>
                  <a:pt x="2449286" y="1487034"/>
                </a:lnTo>
                <a:lnTo>
                  <a:pt x="2445204" y="1487941"/>
                </a:lnTo>
                <a:lnTo>
                  <a:pt x="2441122" y="1488849"/>
                </a:lnTo>
                <a:lnTo>
                  <a:pt x="2436813" y="1489529"/>
                </a:lnTo>
                <a:lnTo>
                  <a:pt x="2432730" y="1489982"/>
                </a:lnTo>
                <a:lnTo>
                  <a:pt x="2428648" y="1490209"/>
                </a:lnTo>
                <a:lnTo>
                  <a:pt x="2424113" y="1490663"/>
                </a:lnTo>
                <a:lnTo>
                  <a:pt x="86178" y="1490663"/>
                </a:lnTo>
                <a:lnTo>
                  <a:pt x="81642" y="1490209"/>
                </a:lnTo>
                <a:lnTo>
                  <a:pt x="77333" y="1489982"/>
                </a:lnTo>
                <a:lnTo>
                  <a:pt x="73251" y="1489529"/>
                </a:lnTo>
                <a:lnTo>
                  <a:pt x="68942" y="1488849"/>
                </a:lnTo>
                <a:lnTo>
                  <a:pt x="64860" y="1487941"/>
                </a:lnTo>
                <a:lnTo>
                  <a:pt x="60778" y="1487034"/>
                </a:lnTo>
                <a:lnTo>
                  <a:pt x="57150" y="1485674"/>
                </a:lnTo>
                <a:lnTo>
                  <a:pt x="53294" y="1484313"/>
                </a:lnTo>
                <a:lnTo>
                  <a:pt x="49439" y="1482725"/>
                </a:lnTo>
                <a:lnTo>
                  <a:pt x="45810" y="1480911"/>
                </a:lnTo>
                <a:lnTo>
                  <a:pt x="42182" y="1479097"/>
                </a:lnTo>
                <a:lnTo>
                  <a:pt x="39007" y="1477282"/>
                </a:lnTo>
                <a:lnTo>
                  <a:pt x="35605" y="1475015"/>
                </a:lnTo>
                <a:lnTo>
                  <a:pt x="32430" y="1472747"/>
                </a:lnTo>
                <a:lnTo>
                  <a:pt x="29255" y="1470025"/>
                </a:lnTo>
                <a:lnTo>
                  <a:pt x="26307" y="1467531"/>
                </a:lnTo>
                <a:lnTo>
                  <a:pt x="23585" y="1464809"/>
                </a:lnTo>
                <a:lnTo>
                  <a:pt x="21091" y="1462088"/>
                </a:lnTo>
                <a:lnTo>
                  <a:pt x="18596" y="1458913"/>
                </a:lnTo>
                <a:lnTo>
                  <a:pt x="16101" y="1455965"/>
                </a:lnTo>
                <a:lnTo>
                  <a:pt x="13833" y="1452790"/>
                </a:lnTo>
                <a:lnTo>
                  <a:pt x="12019" y="1449388"/>
                </a:lnTo>
                <a:lnTo>
                  <a:pt x="9978" y="1446213"/>
                </a:lnTo>
                <a:lnTo>
                  <a:pt x="8391" y="1442584"/>
                </a:lnTo>
                <a:lnTo>
                  <a:pt x="6803" y="1439182"/>
                </a:lnTo>
                <a:lnTo>
                  <a:pt x="5442" y="1435327"/>
                </a:lnTo>
                <a:lnTo>
                  <a:pt x="4308" y="1431472"/>
                </a:lnTo>
                <a:lnTo>
                  <a:pt x="3401" y="1427616"/>
                </a:lnTo>
                <a:lnTo>
                  <a:pt x="2494" y="1423988"/>
                </a:lnTo>
                <a:lnTo>
                  <a:pt x="2041" y="1420132"/>
                </a:lnTo>
                <a:lnTo>
                  <a:pt x="1814" y="1416050"/>
                </a:lnTo>
                <a:lnTo>
                  <a:pt x="1587" y="1411968"/>
                </a:lnTo>
                <a:lnTo>
                  <a:pt x="1587" y="78241"/>
                </a:lnTo>
                <a:lnTo>
                  <a:pt x="1814" y="74159"/>
                </a:lnTo>
                <a:lnTo>
                  <a:pt x="2041" y="70304"/>
                </a:lnTo>
                <a:lnTo>
                  <a:pt x="2494" y="66221"/>
                </a:lnTo>
                <a:lnTo>
                  <a:pt x="3401" y="62593"/>
                </a:lnTo>
                <a:lnTo>
                  <a:pt x="4308" y="58737"/>
                </a:lnTo>
                <a:lnTo>
                  <a:pt x="5442" y="54882"/>
                </a:lnTo>
                <a:lnTo>
                  <a:pt x="6803" y="51480"/>
                </a:lnTo>
                <a:lnTo>
                  <a:pt x="8391" y="47625"/>
                </a:lnTo>
                <a:lnTo>
                  <a:pt x="9978" y="44450"/>
                </a:lnTo>
                <a:lnTo>
                  <a:pt x="12019" y="40821"/>
                </a:lnTo>
                <a:lnTo>
                  <a:pt x="13833" y="37646"/>
                </a:lnTo>
                <a:lnTo>
                  <a:pt x="16101" y="34471"/>
                </a:lnTo>
                <a:lnTo>
                  <a:pt x="18596" y="31296"/>
                </a:lnTo>
                <a:lnTo>
                  <a:pt x="21091" y="28348"/>
                </a:lnTo>
                <a:lnTo>
                  <a:pt x="23585" y="25400"/>
                </a:lnTo>
                <a:lnTo>
                  <a:pt x="26307" y="22905"/>
                </a:lnTo>
                <a:lnTo>
                  <a:pt x="29255" y="20184"/>
                </a:lnTo>
                <a:lnTo>
                  <a:pt x="32430" y="17916"/>
                </a:lnTo>
                <a:lnTo>
                  <a:pt x="35605" y="15421"/>
                </a:lnTo>
                <a:lnTo>
                  <a:pt x="39007" y="13380"/>
                </a:lnTo>
                <a:lnTo>
                  <a:pt x="42182" y="11339"/>
                </a:lnTo>
                <a:lnTo>
                  <a:pt x="45810" y="9298"/>
                </a:lnTo>
                <a:lnTo>
                  <a:pt x="49439" y="7484"/>
                </a:lnTo>
                <a:lnTo>
                  <a:pt x="53294" y="5896"/>
                </a:lnTo>
                <a:lnTo>
                  <a:pt x="57150" y="4536"/>
                </a:lnTo>
                <a:lnTo>
                  <a:pt x="60778" y="3402"/>
                </a:lnTo>
                <a:lnTo>
                  <a:pt x="64860" y="2268"/>
                </a:lnTo>
                <a:lnTo>
                  <a:pt x="68942" y="1361"/>
                </a:lnTo>
                <a:lnTo>
                  <a:pt x="73251" y="680"/>
                </a:lnTo>
                <a:lnTo>
                  <a:pt x="77333" y="227"/>
                </a:lnTo>
                <a:lnTo>
                  <a:pt x="8164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450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fld id="{D6638D2D-D26D-4A2F-AC80-CC2B1151CEB4}" type="slidenum">
              <a:rPr lang="zh-CN" altLang="en-US" sz="1600" smtClean="0">
                <a:solidFill>
                  <a:srgbClr val="898989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t>6</a:t>
            </a:fld>
            <a:endParaRPr lang="zh-CN" altLang="en-US" sz="1800" smtClean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  <p:sp>
        <p:nvSpPr>
          <p:cNvPr id="23555" name="矩形 7"/>
          <p:cNvSpPr>
            <a:spLocks noChangeArrowheads="1"/>
          </p:cNvSpPr>
          <p:nvPr/>
        </p:nvSpPr>
        <p:spPr bwMode="auto">
          <a:xfrm>
            <a:off x="0" y="304800"/>
            <a:ext cx="12192000" cy="8382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2700">
              <a:solidFill>
                <a:srgbClr val="595959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  <p:sp>
        <p:nvSpPr>
          <p:cNvPr id="23556" name="矩形 8"/>
          <p:cNvSpPr>
            <a:spLocks noChangeArrowheads="1"/>
          </p:cNvSpPr>
          <p:nvPr/>
        </p:nvSpPr>
        <p:spPr bwMode="auto">
          <a:xfrm>
            <a:off x="0" y="304800"/>
            <a:ext cx="4095750" cy="8382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3700" b="1">
              <a:solidFill>
                <a:schemeClr val="bg1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364" name="内容占位符 1"/>
          <p:cNvSpPr>
            <a:spLocks noGrp="1" noChangeArrowheads="1"/>
          </p:cNvSpPr>
          <p:nvPr>
            <p:ph idx="1"/>
          </p:nvPr>
        </p:nvSpPr>
        <p:spPr>
          <a:xfrm>
            <a:off x="609600" y="1238250"/>
            <a:ext cx="10972800" cy="5334000"/>
          </a:xfrm>
        </p:spPr>
        <p:txBody>
          <a:bodyPr/>
          <a:lstStyle/>
          <a:p>
            <a:pPr marL="457200" indent="-457200" algn="l" eaLnBrk="1" hangingPunct="1">
              <a:lnSpc>
                <a:spcPct val="17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latin typeface="微软雅黑" pitchFamily="34" charset="-122"/>
                <a:sym typeface="微软雅黑" pitchFamily="34" charset="-122"/>
              </a:rPr>
              <a:t>基于应用：</a:t>
            </a:r>
          </a:p>
          <a:p>
            <a:pPr algn="l" eaLnBrk="1" hangingPunct="1">
              <a:lnSpc>
                <a:spcPct val="170000"/>
              </a:lnSpc>
              <a:defRPr/>
            </a:pPr>
            <a:r>
              <a:rPr lang="zh-CN" altLang="en-US" sz="2100" b="1" dirty="0" smtClean="0">
                <a:latin typeface="微软雅黑" pitchFamily="34" charset="-122"/>
                <a:sym typeface="微软雅黑" pitchFamily="34" charset="-122"/>
              </a:rPr>
              <a:t>        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 充分</a:t>
            </a:r>
            <a:r>
              <a:rPr lang="zh-CN" altLang="en-US" dirty="0">
                <a:latin typeface="微软雅黑" pitchFamily="34" charset="-122"/>
                <a:sym typeface="微软雅黑" pitchFamily="34" charset="-122"/>
              </a:rPr>
              <a:t>应用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安防</a:t>
            </a:r>
            <a:r>
              <a:rPr lang="zh-CN" altLang="en-US" dirty="0">
                <a:latin typeface="微软雅黑" pitchFamily="34" charset="-122"/>
                <a:sym typeface="微软雅黑" pitchFamily="34" charset="-122"/>
              </a:rPr>
              <a:t>系统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已有成果，辅助先进的科技手段，提升</a:t>
            </a:r>
            <a:r>
              <a:rPr lang="zh-CN" altLang="en-US" dirty="0">
                <a:latin typeface="微软雅黑" pitchFamily="34" charset="-122"/>
                <a:sym typeface="微软雅黑" pitchFamily="34" charset="-122"/>
              </a:rPr>
              <a:t>校园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管理水平和安全性。</a:t>
            </a:r>
          </a:p>
          <a:p>
            <a:pPr marL="457200" indent="-457200" algn="l" eaLnBrk="1" hangingPunct="1">
              <a:lnSpc>
                <a:spcPct val="170000"/>
              </a:lnSpc>
              <a:buFont typeface="Wingdings" panose="05000000000000000000" pitchFamily="2" charset="2"/>
              <a:buChar char="l"/>
              <a:defRPr/>
            </a:pPr>
            <a:endParaRPr lang="zh-CN" altLang="en-US" b="1" dirty="0" smtClean="0">
              <a:latin typeface="微软雅黑" pitchFamily="34" charset="-122"/>
              <a:sym typeface="微软雅黑" pitchFamily="34" charset="-122"/>
            </a:endParaRPr>
          </a:p>
          <a:p>
            <a:pPr marL="457200" indent="-457200" algn="l" eaLnBrk="1" hangingPunct="1">
              <a:buFont typeface="Wingdings" panose="05000000000000000000" pitchFamily="2" charset="2"/>
              <a:buChar char="l"/>
              <a:defRPr/>
            </a:pPr>
            <a:endParaRPr lang="zh-CN" altLang="en-US" dirty="0" smtClean="0"/>
          </a:p>
        </p:txBody>
      </p:sp>
      <p:sp>
        <p:nvSpPr>
          <p:cNvPr id="23558" name="矩形 2"/>
          <p:cNvSpPr>
            <a:spLocks noChangeArrowheads="1"/>
          </p:cNvSpPr>
          <p:nvPr/>
        </p:nvSpPr>
        <p:spPr bwMode="auto">
          <a:xfrm>
            <a:off x="4095750" y="381000"/>
            <a:ext cx="55245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700" b="1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建设线路及规划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23559" name="矩形 3"/>
          <p:cNvSpPr>
            <a:spLocks noChangeArrowheads="1"/>
          </p:cNvSpPr>
          <p:nvPr/>
        </p:nvSpPr>
        <p:spPr bwMode="auto">
          <a:xfrm>
            <a:off x="-285750" y="431800"/>
            <a:ext cx="46672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智慧校园</a:t>
            </a:r>
          </a:p>
        </p:txBody>
      </p:sp>
      <p:grpSp>
        <p:nvGrpSpPr>
          <p:cNvPr id="15367" name="组合 49"/>
          <p:cNvGrpSpPr>
            <a:grpSpLocks/>
          </p:cNvGrpSpPr>
          <p:nvPr/>
        </p:nvGrpSpPr>
        <p:grpSpPr bwMode="auto">
          <a:xfrm>
            <a:off x="5484813" y="3268663"/>
            <a:ext cx="2359025" cy="963612"/>
            <a:chOff x="277759" y="1038161"/>
            <a:chExt cx="2258512" cy="1061417"/>
          </a:xfrm>
        </p:grpSpPr>
        <p:sp>
          <p:nvSpPr>
            <p:cNvPr id="23572" name="矩形 5"/>
            <p:cNvSpPr>
              <a:spLocks noChangeArrowheads="1"/>
            </p:cNvSpPr>
            <p:nvPr/>
          </p:nvSpPr>
          <p:spPr bwMode="auto">
            <a:xfrm>
              <a:off x="838839" y="1038161"/>
              <a:ext cx="1697432" cy="1061417"/>
            </a:xfrm>
            <a:prstGeom prst="rect">
              <a:avLst/>
            </a:prstGeom>
            <a:solidFill>
              <a:srgbClr val="C68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32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grpSp>
          <p:nvGrpSpPr>
            <p:cNvPr id="23573" name="组合 37"/>
            <p:cNvGrpSpPr>
              <a:grpSpLocks/>
            </p:cNvGrpSpPr>
            <p:nvPr/>
          </p:nvGrpSpPr>
          <p:grpSpPr bwMode="auto">
            <a:xfrm>
              <a:off x="1604013" y="1038161"/>
              <a:ext cx="864321" cy="1021407"/>
              <a:chOff x="461192" y="312242"/>
              <a:chExt cx="505829" cy="597762"/>
            </a:xfrm>
          </p:grpSpPr>
          <p:sp>
            <p:nvSpPr>
              <p:cNvPr id="23575" name="Freeform 19"/>
              <p:cNvSpPr>
                <a:spLocks noEditPoints="1" noChangeArrowheads="1"/>
              </p:cNvSpPr>
              <p:nvPr/>
            </p:nvSpPr>
            <p:spPr bwMode="auto">
              <a:xfrm>
                <a:off x="720041" y="340119"/>
                <a:ext cx="120492" cy="121099"/>
              </a:xfrm>
              <a:custGeom>
                <a:avLst/>
                <a:gdLst>
                  <a:gd name="T0" fmla="*/ 2147483646 w 171"/>
                  <a:gd name="T1" fmla="*/ 2147483646 h 171"/>
                  <a:gd name="T2" fmla="*/ 2147483646 w 171"/>
                  <a:gd name="T3" fmla="*/ 2147483646 h 171"/>
                  <a:gd name="T4" fmla="*/ 2147483646 w 171"/>
                  <a:gd name="T5" fmla="*/ 2147483646 h 171"/>
                  <a:gd name="T6" fmla="*/ 2147483646 w 171"/>
                  <a:gd name="T7" fmla="*/ 2147483646 h 171"/>
                  <a:gd name="T8" fmla="*/ 2147483646 w 171"/>
                  <a:gd name="T9" fmla="*/ 2147483646 h 171"/>
                  <a:gd name="T10" fmla="*/ 2147483646 w 171"/>
                  <a:gd name="T11" fmla="*/ 2147483646 h 171"/>
                  <a:gd name="T12" fmla="*/ 2147483646 w 171"/>
                  <a:gd name="T13" fmla="*/ 2147483646 h 171"/>
                  <a:gd name="T14" fmla="*/ 2147483646 w 171"/>
                  <a:gd name="T15" fmla="*/ 2147483646 h 171"/>
                  <a:gd name="T16" fmla="*/ 2147483646 w 171"/>
                  <a:gd name="T17" fmla="*/ 2147483646 h 171"/>
                  <a:gd name="T18" fmla="*/ 2147483646 w 171"/>
                  <a:gd name="T19" fmla="*/ 2147483646 h 171"/>
                  <a:gd name="T20" fmla="*/ 2147483646 w 171"/>
                  <a:gd name="T21" fmla="*/ 2147483646 h 171"/>
                  <a:gd name="T22" fmla="*/ 2147483646 w 171"/>
                  <a:gd name="T23" fmla="*/ 2147483646 h 171"/>
                  <a:gd name="T24" fmla="*/ 2147483646 w 171"/>
                  <a:gd name="T25" fmla="*/ 2147483646 h 171"/>
                  <a:gd name="T26" fmla="*/ 2147483646 w 171"/>
                  <a:gd name="T27" fmla="*/ 2147483646 h 171"/>
                  <a:gd name="T28" fmla="*/ 2147483646 w 171"/>
                  <a:gd name="T29" fmla="*/ 2147483646 h 171"/>
                  <a:gd name="T30" fmla="*/ 2147483646 w 171"/>
                  <a:gd name="T31" fmla="*/ 0 h 171"/>
                  <a:gd name="T32" fmla="*/ 2147483646 w 171"/>
                  <a:gd name="T33" fmla="*/ 2147483646 h 171"/>
                  <a:gd name="T34" fmla="*/ 2147483646 w 171"/>
                  <a:gd name="T35" fmla="*/ 2147483646 h 171"/>
                  <a:gd name="T36" fmla="*/ 2147483646 w 171"/>
                  <a:gd name="T37" fmla="*/ 2147483646 h 171"/>
                  <a:gd name="T38" fmla="*/ 2147483646 w 171"/>
                  <a:gd name="T39" fmla="*/ 2147483646 h 171"/>
                  <a:gd name="T40" fmla="*/ 2147483646 w 171"/>
                  <a:gd name="T41" fmla="*/ 2147483646 h 171"/>
                  <a:gd name="T42" fmla="*/ 2147483646 w 171"/>
                  <a:gd name="T43" fmla="*/ 2147483646 h 171"/>
                  <a:gd name="T44" fmla="*/ 2147483646 w 171"/>
                  <a:gd name="T45" fmla="*/ 2147483646 h 171"/>
                  <a:gd name="T46" fmla="*/ 2147483646 w 171"/>
                  <a:gd name="T47" fmla="*/ 2147483646 h 171"/>
                  <a:gd name="T48" fmla="*/ 2147483646 w 171"/>
                  <a:gd name="T49" fmla="*/ 2147483646 h 171"/>
                  <a:gd name="T50" fmla="*/ 2147483646 w 171"/>
                  <a:gd name="T51" fmla="*/ 2147483646 h 171"/>
                  <a:gd name="T52" fmla="*/ 2147483646 w 171"/>
                  <a:gd name="T53" fmla="*/ 2147483646 h 171"/>
                  <a:gd name="T54" fmla="*/ 2147483646 w 171"/>
                  <a:gd name="T55" fmla="*/ 2147483646 h 171"/>
                  <a:gd name="T56" fmla="*/ 2147483646 w 171"/>
                  <a:gd name="T57" fmla="*/ 2147483646 h 171"/>
                  <a:gd name="T58" fmla="*/ 2147483646 w 171"/>
                  <a:gd name="T59" fmla="*/ 2147483646 h 171"/>
                  <a:gd name="T60" fmla="*/ 0 w 171"/>
                  <a:gd name="T61" fmla="*/ 2147483646 h 171"/>
                  <a:gd name="T62" fmla="*/ 2147483646 w 171"/>
                  <a:gd name="T63" fmla="*/ 2147483646 h 171"/>
                  <a:gd name="T64" fmla="*/ 2147483646 w 171"/>
                  <a:gd name="T65" fmla="*/ 2147483646 h 171"/>
                  <a:gd name="T66" fmla="*/ 2147483646 w 171"/>
                  <a:gd name="T67" fmla="*/ 2147483646 h 171"/>
                  <a:gd name="T68" fmla="*/ 2147483646 w 171"/>
                  <a:gd name="T69" fmla="*/ 2147483646 h 171"/>
                  <a:gd name="T70" fmla="*/ 2147483646 w 171"/>
                  <a:gd name="T71" fmla="*/ 2147483646 h 171"/>
                  <a:gd name="T72" fmla="*/ 2147483646 w 171"/>
                  <a:gd name="T73" fmla="*/ 2147483646 h 171"/>
                  <a:gd name="T74" fmla="*/ 2147483646 w 171"/>
                  <a:gd name="T75" fmla="*/ 2147483646 h 171"/>
                  <a:gd name="T76" fmla="*/ 2147483646 w 171"/>
                  <a:gd name="T77" fmla="*/ 2147483646 h 171"/>
                  <a:gd name="T78" fmla="*/ 2147483646 w 171"/>
                  <a:gd name="T79" fmla="*/ 2147483646 h 171"/>
                  <a:gd name="T80" fmla="*/ 2147483646 w 171"/>
                  <a:gd name="T81" fmla="*/ 2147483646 h 171"/>
                  <a:gd name="T82" fmla="*/ 2147483646 w 171"/>
                  <a:gd name="T83" fmla="*/ 2147483646 h 171"/>
                  <a:gd name="T84" fmla="*/ 2147483646 w 171"/>
                  <a:gd name="T85" fmla="*/ 2147483646 h 171"/>
                  <a:gd name="T86" fmla="*/ 2147483646 w 171"/>
                  <a:gd name="T87" fmla="*/ 2147483646 h 171"/>
                  <a:gd name="T88" fmla="*/ 2147483646 w 171"/>
                  <a:gd name="T89" fmla="*/ 2147483646 h 171"/>
                  <a:gd name="T90" fmla="*/ 2147483646 w 171"/>
                  <a:gd name="T91" fmla="*/ 2147483646 h 171"/>
                  <a:gd name="T92" fmla="*/ 2147483646 w 171"/>
                  <a:gd name="T93" fmla="*/ 2147483646 h 171"/>
                  <a:gd name="T94" fmla="*/ 2147483646 w 171"/>
                  <a:gd name="T95" fmla="*/ 2147483646 h 171"/>
                  <a:gd name="T96" fmla="*/ 2147483646 w 171"/>
                  <a:gd name="T97" fmla="*/ 2147483646 h 171"/>
                  <a:gd name="T98" fmla="*/ 2147483646 w 171"/>
                  <a:gd name="T99" fmla="*/ 2147483646 h 171"/>
                  <a:gd name="T100" fmla="*/ 2147483646 w 171"/>
                  <a:gd name="T101" fmla="*/ 2147483646 h 171"/>
                  <a:gd name="T102" fmla="*/ 2147483646 w 171"/>
                  <a:gd name="T103" fmla="*/ 2147483646 h 171"/>
                  <a:gd name="T104" fmla="*/ 2147483646 w 171"/>
                  <a:gd name="T105" fmla="*/ 2147483646 h 171"/>
                  <a:gd name="T106" fmla="*/ 2147483646 w 171"/>
                  <a:gd name="T107" fmla="*/ 2147483646 h 171"/>
                  <a:gd name="T108" fmla="*/ 2147483646 w 171"/>
                  <a:gd name="T109" fmla="*/ 2147483646 h 171"/>
                  <a:gd name="T110" fmla="*/ 2147483646 w 171"/>
                  <a:gd name="T111" fmla="*/ 2147483646 h 171"/>
                  <a:gd name="T112" fmla="*/ 2147483646 w 171"/>
                  <a:gd name="T113" fmla="*/ 2147483646 h 171"/>
                  <a:gd name="T114" fmla="*/ 2147483646 w 171"/>
                  <a:gd name="T115" fmla="*/ 2147483646 h 171"/>
                  <a:gd name="T116" fmla="*/ 2147483646 w 171"/>
                  <a:gd name="T117" fmla="*/ 2147483646 h 171"/>
                  <a:gd name="T118" fmla="*/ 2147483646 w 171"/>
                  <a:gd name="T119" fmla="*/ 2147483646 h 171"/>
                  <a:gd name="T120" fmla="*/ 2147483646 w 171"/>
                  <a:gd name="T121" fmla="*/ 2147483646 h 171"/>
                  <a:gd name="T122" fmla="*/ 2147483646 w 171"/>
                  <a:gd name="T123" fmla="*/ 2147483646 h 171"/>
                  <a:gd name="T124" fmla="*/ 2147483646 w 171"/>
                  <a:gd name="T125" fmla="*/ 2147483646 h 1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1"/>
                  <a:gd name="T190" fmla="*/ 0 h 171"/>
                  <a:gd name="T191" fmla="*/ 171 w 171"/>
                  <a:gd name="T192" fmla="*/ 171 h 17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1" h="171">
                    <a:moveTo>
                      <a:pt x="168" y="82"/>
                    </a:moveTo>
                    <a:cubicBezTo>
                      <a:pt x="170" y="82"/>
                      <a:pt x="171" y="81"/>
                      <a:pt x="171" y="79"/>
                    </a:cubicBezTo>
                    <a:cubicBezTo>
                      <a:pt x="171" y="79"/>
                      <a:pt x="171" y="79"/>
                      <a:pt x="171" y="79"/>
                    </a:cubicBezTo>
                    <a:cubicBezTo>
                      <a:pt x="171" y="78"/>
                      <a:pt x="169" y="77"/>
                      <a:pt x="168" y="77"/>
                    </a:cubicBezTo>
                    <a:cubicBezTo>
                      <a:pt x="154" y="75"/>
                      <a:pt x="154" y="75"/>
                      <a:pt x="154" y="75"/>
                    </a:cubicBezTo>
                    <a:cubicBezTo>
                      <a:pt x="154" y="71"/>
                      <a:pt x="153" y="68"/>
                      <a:pt x="152" y="65"/>
                    </a:cubicBezTo>
                    <a:cubicBezTo>
                      <a:pt x="163" y="57"/>
                      <a:pt x="163" y="57"/>
                      <a:pt x="163" y="57"/>
                    </a:cubicBezTo>
                    <a:cubicBezTo>
                      <a:pt x="164" y="56"/>
                      <a:pt x="165" y="55"/>
                      <a:pt x="165" y="54"/>
                    </a:cubicBezTo>
                    <a:cubicBezTo>
                      <a:pt x="165" y="54"/>
                      <a:pt x="165" y="53"/>
                      <a:pt x="165" y="53"/>
                    </a:cubicBezTo>
                    <a:cubicBezTo>
                      <a:pt x="164" y="52"/>
                      <a:pt x="163" y="51"/>
                      <a:pt x="161" y="52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6" y="51"/>
                      <a:pt x="144" y="48"/>
                      <a:pt x="142" y="45"/>
                    </a:cubicBezTo>
                    <a:cubicBezTo>
                      <a:pt x="151" y="34"/>
                      <a:pt x="151" y="34"/>
                      <a:pt x="151" y="34"/>
                    </a:cubicBezTo>
                    <a:cubicBezTo>
                      <a:pt x="151" y="34"/>
                      <a:pt x="152" y="33"/>
                      <a:pt x="152" y="32"/>
                    </a:cubicBezTo>
                    <a:cubicBezTo>
                      <a:pt x="152" y="31"/>
                      <a:pt x="151" y="31"/>
                      <a:pt x="151" y="30"/>
                    </a:cubicBezTo>
                    <a:cubicBezTo>
                      <a:pt x="150" y="29"/>
                      <a:pt x="148" y="29"/>
                      <a:pt x="147" y="30"/>
                    </a:cubicBezTo>
                    <a:cubicBezTo>
                      <a:pt x="135" y="36"/>
                      <a:pt x="135" y="36"/>
                      <a:pt x="135" y="36"/>
                    </a:cubicBezTo>
                    <a:cubicBezTo>
                      <a:pt x="132" y="34"/>
                      <a:pt x="130" y="32"/>
                      <a:pt x="127" y="30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2" y="16"/>
                      <a:pt x="132" y="16"/>
                      <a:pt x="132" y="15"/>
                    </a:cubicBezTo>
                    <a:cubicBezTo>
                      <a:pt x="132" y="14"/>
                      <a:pt x="132" y="13"/>
                      <a:pt x="131" y="13"/>
                    </a:cubicBezTo>
                    <a:cubicBezTo>
                      <a:pt x="129" y="12"/>
                      <a:pt x="128" y="12"/>
                      <a:pt x="127" y="14"/>
                    </a:cubicBezTo>
                    <a:cubicBezTo>
                      <a:pt x="117" y="23"/>
                      <a:pt x="117" y="23"/>
                      <a:pt x="117" y="23"/>
                    </a:cubicBezTo>
                    <a:cubicBezTo>
                      <a:pt x="114" y="22"/>
                      <a:pt x="111" y="21"/>
                      <a:pt x="108" y="20"/>
                    </a:cubicBezTo>
                    <a:cubicBezTo>
                      <a:pt x="108" y="6"/>
                      <a:pt x="108" y="6"/>
                      <a:pt x="108" y="6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8" y="4"/>
                      <a:pt x="107" y="3"/>
                      <a:pt x="106" y="2"/>
                    </a:cubicBezTo>
                    <a:cubicBezTo>
                      <a:pt x="105" y="2"/>
                      <a:pt x="103" y="3"/>
                      <a:pt x="103" y="4"/>
                    </a:cubicBezTo>
                    <a:cubicBezTo>
                      <a:pt x="96" y="17"/>
                      <a:pt x="96" y="17"/>
                      <a:pt x="96" y="17"/>
                    </a:cubicBezTo>
                    <a:cubicBezTo>
                      <a:pt x="93" y="16"/>
                      <a:pt x="90" y="16"/>
                      <a:pt x="86" y="16"/>
                    </a:cubicBezTo>
                    <a:cubicBezTo>
                      <a:pt x="82" y="3"/>
                      <a:pt x="82" y="3"/>
                      <a:pt x="82" y="3"/>
                    </a:cubicBezTo>
                    <a:cubicBezTo>
                      <a:pt x="82" y="1"/>
                      <a:pt x="81" y="0"/>
                      <a:pt x="79" y="0"/>
                    </a:cubicBezTo>
                    <a:cubicBezTo>
                      <a:pt x="78" y="0"/>
                      <a:pt x="77" y="1"/>
                      <a:pt x="77" y="3"/>
                    </a:cubicBezTo>
                    <a:cubicBezTo>
                      <a:pt x="77" y="3"/>
                      <a:pt x="77" y="3"/>
                      <a:pt x="77" y="3"/>
                    </a:cubicBezTo>
                    <a:cubicBezTo>
                      <a:pt x="75" y="17"/>
                      <a:pt x="75" y="17"/>
                      <a:pt x="75" y="17"/>
                    </a:cubicBezTo>
                    <a:cubicBezTo>
                      <a:pt x="71" y="17"/>
                      <a:pt x="68" y="18"/>
                      <a:pt x="65" y="1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6" y="6"/>
                      <a:pt x="55" y="5"/>
                      <a:pt x="53" y="6"/>
                    </a:cubicBezTo>
                    <a:cubicBezTo>
                      <a:pt x="52" y="6"/>
                      <a:pt x="52" y="7"/>
                      <a:pt x="52" y="9"/>
                    </a:cubicBezTo>
                    <a:cubicBezTo>
                      <a:pt x="52" y="9"/>
                      <a:pt x="52" y="9"/>
                      <a:pt x="52" y="10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1" y="25"/>
                      <a:pt x="48" y="27"/>
                      <a:pt x="45" y="2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3" y="19"/>
                      <a:pt x="32" y="19"/>
                      <a:pt x="30" y="20"/>
                    </a:cubicBezTo>
                    <a:cubicBezTo>
                      <a:pt x="30" y="20"/>
                      <a:pt x="29" y="21"/>
                      <a:pt x="29" y="22"/>
                    </a:cubicBezTo>
                    <a:cubicBezTo>
                      <a:pt x="29" y="23"/>
                      <a:pt x="30" y="23"/>
                      <a:pt x="30" y="24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4" y="39"/>
                      <a:pt x="32" y="41"/>
                      <a:pt x="30" y="44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5" y="38"/>
                      <a:pt x="14" y="39"/>
                      <a:pt x="13" y="40"/>
                    </a:cubicBezTo>
                    <a:cubicBezTo>
                      <a:pt x="13" y="41"/>
                      <a:pt x="12" y="41"/>
                      <a:pt x="12" y="42"/>
                    </a:cubicBezTo>
                    <a:cubicBezTo>
                      <a:pt x="12" y="42"/>
                      <a:pt x="13" y="43"/>
                      <a:pt x="14" y="44"/>
                    </a:cubicBezTo>
                    <a:cubicBezTo>
                      <a:pt x="24" y="54"/>
                      <a:pt x="24" y="54"/>
                      <a:pt x="24" y="54"/>
                    </a:cubicBezTo>
                    <a:cubicBezTo>
                      <a:pt x="22" y="57"/>
                      <a:pt x="21" y="60"/>
                      <a:pt x="20" y="63"/>
                    </a:cubicBezTo>
                    <a:cubicBezTo>
                      <a:pt x="6" y="63"/>
                      <a:pt x="6" y="63"/>
                      <a:pt x="6" y="63"/>
                    </a:cubicBezTo>
                    <a:cubicBezTo>
                      <a:pt x="4" y="62"/>
                      <a:pt x="3" y="63"/>
                      <a:pt x="2" y="65"/>
                    </a:cubicBezTo>
                    <a:cubicBezTo>
                      <a:pt x="2" y="65"/>
                      <a:pt x="2" y="65"/>
                      <a:pt x="2" y="65"/>
                    </a:cubicBezTo>
                    <a:cubicBezTo>
                      <a:pt x="2" y="67"/>
                      <a:pt x="3" y="68"/>
                      <a:pt x="4" y="68"/>
                    </a:cubicBezTo>
                    <a:cubicBezTo>
                      <a:pt x="17" y="74"/>
                      <a:pt x="17" y="74"/>
                      <a:pt x="17" y="74"/>
                    </a:cubicBezTo>
                    <a:cubicBezTo>
                      <a:pt x="16" y="78"/>
                      <a:pt x="16" y="81"/>
                      <a:pt x="16" y="84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1" y="89"/>
                      <a:pt x="0" y="90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3"/>
                      <a:pt x="2" y="94"/>
                      <a:pt x="3" y="94"/>
                    </a:cubicBezTo>
                    <a:cubicBezTo>
                      <a:pt x="17" y="96"/>
                      <a:pt x="17" y="96"/>
                      <a:pt x="17" y="96"/>
                    </a:cubicBezTo>
                    <a:cubicBezTo>
                      <a:pt x="17" y="99"/>
                      <a:pt x="18" y="103"/>
                      <a:pt x="19" y="106"/>
                    </a:cubicBezTo>
                    <a:cubicBezTo>
                      <a:pt x="8" y="114"/>
                      <a:pt x="8" y="114"/>
                      <a:pt x="8" y="114"/>
                    </a:cubicBezTo>
                    <a:cubicBezTo>
                      <a:pt x="7" y="114"/>
                      <a:pt x="6" y="115"/>
                      <a:pt x="6" y="116"/>
                    </a:cubicBezTo>
                    <a:cubicBezTo>
                      <a:pt x="6" y="117"/>
                      <a:pt x="6" y="117"/>
                      <a:pt x="6" y="118"/>
                    </a:cubicBezTo>
                    <a:cubicBezTo>
                      <a:pt x="7" y="119"/>
                      <a:pt x="8" y="120"/>
                      <a:pt x="10" y="119"/>
                    </a:cubicBezTo>
                    <a:cubicBezTo>
                      <a:pt x="24" y="117"/>
                      <a:pt x="24" y="117"/>
                      <a:pt x="24" y="117"/>
                    </a:cubicBezTo>
                    <a:cubicBezTo>
                      <a:pt x="25" y="120"/>
                      <a:pt x="27" y="123"/>
                      <a:pt x="29" y="125"/>
                    </a:cubicBezTo>
                    <a:cubicBezTo>
                      <a:pt x="20" y="137"/>
                      <a:pt x="20" y="137"/>
                      <a:pt x="20" y="137"/>
                    </a:cubicBezTo>
                    <a:cubicBezTo>
                      <a:pt x="20" y="137"/>
                      <a:pt x="19" y="138"/>
                      <a:pt x="19" y="139"/>
                    </a:cubicBezTo>
                    <a:cubicBezTo>
                      <a:pt x="19" y="139"/>
                      <a:pt x="20" y="140"/>
                      <a:pt x="20" y="140"/>
                    </a:cubicBezTo>
                    <a:cubicBezTo>
                      <a:pt x="21" y="142"/>
                      <a:pt x="23" y="142"/>
                      <a:pt x="24" y="141"/>
                    </a:cubicBezTo>
                    <a:cubicBezTo>
                      <a:pt x="36" y="134"/>
                      <a:pt x="36" y="134"/>
                      <a:pt x="36" y="134"/>
                    </a:cubicBezTo>
                    <a:cubicBezTo>
                      <a:pt x="39" y="137"/>
                      <a:pt x="41" y="139"/>
                      <a:pt x="44" y="141"/>
                    </a:cubicBezTo>
                    <a:cubicBezTo>
                      <a:pt x="39" y="154"/>
                      <a:pt x="39" y="154"/>
                      <a:pt x="39" y="154"/>
                    </a:cubicBezTo>
                    <a:cubicBezTo>
                      <a:pt x="39" y="155"/>
                      <a:pt x="39" y="155"/>
                      <a:pt x="39" y="156"/>
                    </a:cubicBezTo>
                    <a:cubicBezTo>
                      <a:pt x="39" y="157"/>
                      <a:pt x="39" y="157"/>
                      <a:pt x="40" y="158"/>
                    </a:cubicBezTo>
                    <a:cubicBezTo>
                      <a:pt x="42" y="159"/>
                      <a:pt x="43" y="158"/>
                      <a:pt x="44" y="157"/>
                    </a:cubicBezTo>
                    <a:cubicBezTo>
                      <a:pt x="54" y="147"/>
                      <a:pt x="54" y="147"/>
                      <a:pt x="54" y="147"/>
                    </a:cubicBezTo>
                    <a:cubicBezTo>
                      <a:pt x="57" y="149"/>
                      <a:pt x="60" y="150"/>
                      <a:pt x="63" y="151"/>
                    </a:cubicBezTo>
                    <a:cubicBezTo>
                      <a:pt x="63" y="165"/>
                      <a:pt x="63" y="165"/>
                      <a:pt x="63" y="165"/>
                    </a:cubicBezTo>
                    <a:cubicBezTo>
                      <a:pt x="63" y="165"/>
                      <a:pt x="63" y="166"/>
                      <a:pt x="63" y="166"/>
                    </a:cubicBezTo>
                    <a:cubicBezTo>
                      <a:pt x="63" y="167"/>
                      <a:pt x="64" y="168"/>
                      <a:pt x="65" y="168"/>
                    </a:cubicBezTo>
                    <a:cubicBezTo>
                      <a:pt x="66" y="169"/>
                      <a:pt x="68" y="168"/>
                      <a:pt x="68" y="166"/>
                    </a:cubicBezTo>
                    <a:cubicBezTo>
                      <a:pt x="75" y="154"/>
                      <a:pt x="75" y="154"/>
                      <a:pt x="75" y="154"/>
                    </a:cubicBezTo>
                    <a:cubicBezTo>
                      <a:pt x="78" y="154"/>
                      <a:pt x="81" y="155"/>
                      <a:pt x="85" y="155"/>
                    </a:cubicBezTo>
                    <a:cubicBezTo>
                      <a:pt x="89" y="168"/>
                      <a:pt x="89" y="168"/>
                      <a:pt x="89" y="168"/>
                    </a:cubicBezTo>
                    <a:cubicBezTo>
                      <a:pt x="89" y="170"/>
                      <a:pt x="90" y="171"/>
                      <a:pt x="91" y="171"/>
                    </a:cubicBezTo>
                    <a:cubicBezTo>
                      <a:pt x="91" y="171"/>
                      <a:pt x="92" y="171"/>
                      <a:pt x="92" y="171"/>
                    </a:cubicBezTo>
                    <a:cubicBezTo>
                      <a:pt x="93" y="171"/>
                      <a:pt x="94" y="169"/>
                      <a:pt x="94" y="168"/>
                    </a:cubicBezTo>
                    <a:cubicBezTo>
                      <a:pt x="94" y="168"/>
                      <a:pt x="94" y="168"/>
                      <a:pt x="94" y="168"/>
                    </a:cubicBezTo>
                    <a:cubicBezTo>
                      <a:pt x="96" y="154"/>
                      <a:pt x="96" y="154"/>
                      <a:pt x="96" y="154"/>
                    </a:cubicBezTo>
                    <a:cubicBezTo>
                      <a:pt x="100" y="153"/>
                      <a:pt x="103" y="153"/>
                      <a:pt x="106" y="152"/>
                    </a:cubicBezTo>
                    <a:cubicBezTo>
                      <a:pt x="114" y="163"/>
                      <a:pt x="114" y="163"/>
                      <a:pt x="114" y="163"/>
                    </a:cubicBezTo>
                    <a:cubicBezTo>
                      <a:pt x="115" y="165"/>
                      <a:pt x="116" y="165"/>
                      <a:pt x="118" y="165"/>
                    </a:cubicBezTo>
                    <a:cubicBezTo>
                      <a:pt x="119" y="164"/>
                      <a:pt x="119" y="163"/>
                      <a:pt x="119" y="162"/>
                    </a:cubicBezTo>
                    <a:cubicBezTo>
                      <a:pt x="119" y="162"/>
                      <a:pt x="119" y="161"/>
                      <a:pt x="119" y="161"/>
                    </a:cubicBezTo>
                    <a:cubicBezTo>
                      <a:pt x="117" y="147"/>
                      <a:pt x="117" y="147"/>
                      <a:pt x="117" y="147"/>
                    </a:cubicBezTo>
                    <a:cubicBezTo>
                      <a:pt x="120" y="146"/>
                      <a:pt x="123" y="144"/>
                      <a:pt x="126" y="142"/>
                    </a:cubicBezTo>
                    <a:cubicBezTo>
                      <a:pt x="137" y="150"/>
                      <a:pt x="137" y="150"/>
                      <a:pt x="137" y="150"/>
                    </a:cubicBezTo>
                    <a:cubicBezTo>
                      <a:pt x="138" y="152"/>
                      <a:pt x="139" y="152"/>
                      <a:pt x="141" y="151"/>
                    </a:cubicBezTo>
                    <a:cubicBezTo>
                      <a:pt x="141" y="150"/>
                      <a:pt x="142" y="149"/>
                      <a:pt x="142" y="149"/>
                    </a:cubicBezTo>
                    <a:cubicBezTo>
                      <a:pt x="142" y="148"/>
                      <a:pt x="141" y="147"/>
                      <a:pt x="141" y="147"/>
                    </a:cubicBezTo>
                    <a:cubicBezTo>
                      <a:pt x="135" y="134"/>
                      <a:pt x="135" y="134"/>
                      <a:pt x="135" y="134"/>
                    </a:cubicBezTo>
                    <a:cubicBezTo>
                      <a:pt x="137" y="132"/>
                      <a:pt x="139" y="130"/>
                      <a:pt x="141" y="127"/>
                    </a:cubicBezTo>
                    <a:cubicBezTo>
                      <a:pt x="154" y="131"/>
                      <a:pt x="154" y="131"/>
                      <a:pt x="154" y="131"/>
                    </a:cubicBezTo>
                    <a:cubicBezTo>
                      <a:pt x="156" y="132"/>
                      <a:pt x="157" y="132"/>
                      <a:pt x="158" y="131"/>
                    </a:cubicBezTo>
                    <a:cubicBezTo>
                      <a:pt x="158" y="130"/>
                      <a:pt x="159" y="130"/>
                      <a:pt x="159" y="129"/>
                    </a:cubicBezTo>
                    <a:cubicBezTo>
                      <a:pt x="159" y="128"/>
                      <a:pt x="158" y="127"/>
                      <a:pt x="157" y="127"/>
                    </a:cubicBezTo>
                    <a:cubicBezTo>
                      <a:pt x="147" y="117"/>
                      <a:pt x="147" y="117"/>
                      <a:pt x="147" y="117"/>
                    </a:cubicBezTo>
                    <a:cubicBezTo>
                      <a:pt x="149" y="114"/>
                      <a:pt x="150" y="111"/>
                      <a:pt x="151" y="108"/>
                    </a:cubicBezTo>
                    <a:cubicBezTo>
                      <a:pt x="165" y="108"/>
                      <a:pt x="165" y="108"/>
                      <a:pt x="165" y="108"/>
                    </a:cubicBezTo>
                    <a:cubicBezTo>
                      <a:pt x="167" y="108"/>
                      <a:pt x="168" y="107"/>
                      <a:pt x="169" y="106"/>
                    </a:cubicBezTo>
                    <a:cubicBezTo>
                      <a:pt x="169" y="106"/>
                      <a:pt x="169" y="105"/>
                      <a:pt x="169" y="105"/>
                    </a:cubicBezTo>
                    <a:cubicBezTo>
                      <a:pt x="169" y="104"/>
                      <a:pt x="168" y="103"/>
                      <a:pt x="167" y="103"/>
                    </a:cubicBezTo>
                    <a:cubicBezTo>
                      <a:pt x="154" y="96"/>
                      <a:pt x="154" y="96"/>
                      <a:pt x="154" y="96"/>
                    </a:cubicBezTo>
                    <a:cubicBezTo>
                      <a:pt x="155" y="93"/>
                      <a:pt x="155" y="90"/>
                      <a:pt x="155" y="86"/>
                    </a:cubicBezTo>
                    <a:lnTo>
                      <a:pt x="168" y="82"/>
                    </a:lnTo>
                    <a:close/>
                    <a:moveTo>
                      <a:pt x="86" y="101"/>
                    </a:moveTo>
                    <a:cubicBezTo>
                      <a:pt x="77" y="101"/>
                      <a:pt x="70" y="94"/>
                      <a:pt x="70" y="85"/>
                    </a:cubicBezTo>
                    <a:cubicBezTo>
                      <a:pt x="70" y="77"/>
                      <a:pt x="77" y="70"/>
                      <a:pt x="86" y="70"/>
                    </a:cubicBezTo>
                    <a:cubicBezTo>
                      <a:pt x="94" y="70"/>
                      <a:pt x="101" y="77"/>
                      <a:pt x="101" y="85"/>
                    </a:cubicBezTo>
                    <a:cubicBezTo>
                      <a:pt x="101" y="94"/>
                      <a:pt x="94" y="101"/>
                      <a:pt x="86" y="1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endParaRPr lang="zh-CN" altLang="en-US"/>
              </a:p>
            </p:txBody>
          </p:sp>
          <p:sp>
            <p:nvSpPr>
              <p:cNvPr id="23576" name="Freeform 20"/>
              <p:cNvSpPr>
                <a:spLocks noEditPoints="1" noChangeArrowheads="1"/>
              </p:cNvSpPr>
              <p:nvPr/>
            </p:nvSpPr>
            <p:spPr bwMode="auto">
              <a:xfrm>
                <a:off x="828007" y="312242"/>
                <a:ext cx="85299" cy="85728"/>
              </a:xfrm>
              <a:custGeom>
                <a:avLst/>
                <a:gdLst>
                  <a:gd name="T0" fmla="*/ 2147483646 w 121"/>
                  <a:gd name="T1" fmla="*/ 2147483646 h 121"/>
                  <a:gd name="T2" fmla="*/ 2147483646 w 121"/>
                  <a:gd name="T3" fmla="*/ 2147483646 h 121"/>
                  <a:gd name="T4" fmla="*/ 2147483646 w 121"/>
                  <a:gd name="T5" fmla="*/ 2147483646 h 121"/>
                  <a:gd name="T6" fmla="*/ 2147483646 w 121"/>
                  <a:gd name="T7" fmla="*/ 2147483646 h 121"/>
                  <a:gd name="T8" fmla="*/ 2147483646 w 121"/>
                  <a:gd name="T9" fmla="*/ 2147483646 h 121"/>
                  <a:gd name="T10" fmla="*/ 2147483646 w 121"/>
                  <a:gd name="T11" fmla="*/ 2147483646 h 121"/>
                  <a:gd name="T12" fmla="*/ 2147483646 w 121"/>
                  <a:gd name="T13" fmla="*/ 2147483646 h 121"/>
                  <a:gd name="T14" fmla="*/ 2147483646 w 121"/>
                  <a:gd name="T15" fmla="*/ 2147483646 h 121"/>
                  <a:gd name="T16" fmla="*/ 2147483646 w 121"/>
                  <a:gd name="T17" fmla="*/ 2147483646 h 121"/>
                  <a:gd name="T18" fmla="*/ 2147483646 w 121"/>
                  <a:gd name="T19" fmla="*/ 2147483646 h 121"/>
                  <a:gd name="T20" fmla="*/ 2147483646 w 121"/>
                  <a:gd name="T21" fmla="*/ 2147483646 h 121"/>
                  <a:gd name="T22" fmla="*/ 2147483646 w 121"/>
                  <a:gd name="T23" fmla="*/ 2147483646 h 121"/>
                  <a:gd name="T24" fmla="*/ 2147483646 w 121"/>
                  <a:gd name="T25" fmla="*/ 2147483646 h 121"/>
                  <a:gd name="T26" fmla="*/ 2147483646 w 121"/>
                  <a:gd name="T27" fmla="*/ 2147483646 h 121"/>
                  <a:gd name="T28" fmla="*/ 2147483646 w 121"/>
                  <a:gd name="T29" fmla="*/ 2147483646 h 121"/>
                  <a:gd name="T30" fmla="*/ 2147483646 w 121"/>
                  <a:gd name="T31" fmla="*/ 0 h 121"/>
                  <a:gd name="T32" fmla="*/ 2147483646 w 121"/>
                  <a:gd name="T33" fmla="*/ 2147483646 h 121"/>
                  <a:gd name="T34" fmla="*/ 2147483646 w 121"/>
                  <a:gd name="T35" fmla="*/ 2147483646 h 121"/>
                  <a:gd name="T36" fmla="*/ 2147483646 w 121"/>
                  <a:gd name="T37" fmla="*/ 2147483646 h 121"/>
                  <a:gd name="T38" fmla="*/ 2147483646 w 121"/>
                  <a:gd name="T39" fmla="*/ 2147483646 h 121"/>
                  <a:gd name="T40" fmla="*/ 2147483646 w 121"/>
                  <a:gd name="T41" fmla="*/ 2147483646 h 121"/>
                  <a:gd name="T42" fmla="*/ 2147483646 w 121"/>
                  <a:gd name="T43" fmla="*/ 2147483646 h 121"/>
                  <a:gd name="T44" fmla="*/ 2147483646 w 121"/>
                  <a:gd name="T45" fmla="*/ 2147483646 h 121"/>
                  <a:gd name="T46" fmla="*/ 2147483646 w 121"/>
                  <a:gd name="T47" fmla="*/ 2147483646 h 121"/>
                  <a:gd name="T48" fmla="*/ 2147483646 w 121"/>
                  <a:gd name="T49" fmla="*/ 2147483646 h 121"/>
                  <a:gd name="T50" fmla="*/ 2147483646 w 121"/>
                  <a:gd name="T51" fmla="*/ 2147483646 h 121"/>
                  <a:gd name="T52" fmla="*/ 2147483646 w 121"/>
                  <a:gd name="T53" fmla="*/ 2147483646 h 121"/>
                  <a:gd name="T54" fmla="*/ 2147483646 w 121"/>
                  <a:gd name="T55" fmla="*/ 2147483646 h 121"/>
                  <a:gd name="T56" fmla="*/ 2147483646 w 121"/>
                  <a:gd name="T57" fmla="*/ 2147483646 h 121"/>
                  <a:gd name="T58" fmla="*/ 2147483646 w 121"/>
                  <a:gd name="T59" fmla="*/ 2147483646 h 121"/>
                  <a:gd name="T60" fmla="*/ 0 w 121"/>
                  <a:gd name="T61" fmla="*/ 2147483646 h 121"/>
                  <a:gd name="T62" fmla="*/ 2147483646 w 121"/>
                  <a:gd name="T63" fmla="*/ 2147483646 h 121"/>
                  <a:gd name="T64" fmla="*/ 2147483646 w 121"/>
                  <a:gd name="T65" fmla="*/ 2147483646 h 121"/>
                  <a:gd name="T66" fmla="*/ 2147483646 w 121"/>
                  <a:gd name="T67" fmla="*/ 2147483646 h 121"/>
                  <a:gd name="T68" fmla="*/ 2147483646 w 121"/>
                  <a:gd name="T69" fmla="*/ 2147483646 h 121"/>
                  <a:gd name="T70" fmla="*/ 2147483646 w 121"/>
                  <a:gd name="T71" fmla="*/ 2147483646 h 121"/>
                  <a:gd name="T72" fmla="*/ 2147483646 w 121"/>
                  <a:gd name="T73" fmla="*/ 2147483646 h 121"/>
                  <a:gd name="T74" fmla="*/ 2147483646 w 121"/>
                  <a:gd name="T75" fmla="*/ 2147483646 h 121"/>
                  <a:gd name="T76" fmla="*/ 2147483646 w 121"/>
                  <a:gd name="T77" fmla="*/ 2147483646 h 121"/>
                  <a:gd name="T78" fmla="*/ 2147483646 w 121"/>
                  <a:gd name="T79" fmla="*/ 2147483646 h 121"/>
                  <a:gd name="T80" fmla="*/ 2147483646 w 121"/>
                  <a:gd name="T81" fmla="*/ 2147483646 h 121"/>
                  <a:gd name="T82" fmla="*/ 2147483646 w 121"/>
                  <a:gd name="T83" fmla="*/ 2147483646 h 121"/>
                  <a:gd name="T84" fmla="*/ 2147483646 w 121"/>
                  <a:gd name="T85" fmla="*/ 2147483646 h 121"/>
                  <a:gd name="T86" fmla="*/ 2147483646 w 121"/>
                  <a:gd name="T87" fmla="*/ 2147483646 h 121"/>
                  <a:gd name="T88" fmla="*/ 2147483646 w 121"/>
                  <a:gd name="T89" fmla="*/ 2147483646 h 121"/>
                  <a:gd name="T90" fmla="*/ 2147483646 w 121"/>
                  <a:gd name="T91" fmla="*/ 2147483646 h 121"/>
                  <a:gd name="T92" fmla="*/ 2147483646 w 121"/>
                  <a:gd name="T93" fmla="*/ 2147483646 h 121"/>
                  <a:gd name="T94" fmla="*/ 2147483646 w 121"/>
                  <a:gd name="T95" fmla="*/ 2147483646 h 121"/>
                  <a:gd name="T96" fmla="*/ 2147483646 w 121"/>
                  <a:gd name="T97" fmla="*/ 2147483646 h 121"/>
                  <a:gd name="T98" fmla="*/ 2147483646 w 121"/>
                  <a:gd name="T99" fmla="*/ 2147483646 h 121"/>
                  <a:gd name="T100" fmla="*/ 2147483646 w 121"/>
                  <a:gd name="T101" fmla="*/ 2147483646 h 121"/>
                  <a:gd name="T102" fmla="*/ 2147483646 w 121"/>
                  <a:gd name="T103" fmla="*/ 2147483646 h 121"/>
                  <a:gd name="T104" fmla="*/ 2147483646 w 121"/>
                  <a:gd name="T105" fmla="*/ 2147483646 h 121"/>
                  <a:gd name="T106" fmla="*/ 2147483646 w 121"/>
                  <a:gd name="T107" fmla="*/ 2147483646 h 121"/>
                  <a:gd name="T108" fmla="*/ 2147483646 w 121"/>
                  <a:gd name="T109" fmla="*/ 2147483646 h 121"/>
                  <a:gd name="T110" fmla="*/ 2147483646 w 121"/>
                  <a:gd name="T111" fmla="*/ 2147483646 h 121"/>
                  <a:gd name="T112" fmla="*/ 2147483646 w 121"/>
                  <a:gd name="T113" fmla="*/ 2147483646 h 121"/>
                  <a:gd name="T114" fmla="*/ 2147483646 w 121"/>
                  <a:gd name="T115" fmla="*/ 2147483646 h 121"/>
                  <a:gd name="T116" fmla="*/ 2147483646 w 121"/>
                  <a:gd name="T117" fmla="*/ 2147483646 h 121"/>
                  <a:gd name="T118" fmla="*/ 2147483646 w 121"/>
                  <a:gd name="T119" fmla="*/ 2147483646 h 121"/>
                  <a:gd name="T120" fmla="*/ 2147483646 w 121"/>
                  <a:gd name="T121" fmla="*/ 2147483646 h 121"/>
                  <a:gd name="T122" fmla="*/ 2147483646 w 121"/>
                  <a:gd name="T123" fmla="*/ 2147483646 h 121"/>
                  <a:gd name="T124" fmla="*/ 2147483646 w 121"/>
                  <a:gd name="T125" fmla="*/ 2147483646 h 12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1"/>
                  <a:gd name="T190" fmla="*/ 0 h 121"/>
                  <a:gd name="T191" fmla="*/ 121 w 121"/>
                  <a:gd name="T192" fmla="*/ 121 h 12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1" h="121">
                    <a:moveTo>
                      <a:pt x="120" y="58"/>
                    </a:moveTo>
                    <a:cubicBezTo>
                      <a:pt x="121" y="58"/>
                      <a:pt x="121" y="57"/>
                      <a:pt x="121" y="56"/>
                    </a:cubicBezTo>
                    <a:cubicBezTo>
                      <a:pt x="121" y="56"/>
                      <a:pt x="121" y="56"/>
                      <a:pt x="121" y="56"/>
                    </a:cubicBezTo>
                    <a:cubicBezTo>
                      <a:pt x="121" y="55"/>
                      <a:pt x="120" y="54"/>
                      <a:pt x="119" y="54"/>
                    </a:cubicBezTo>
                    <a:cubicBezTo>
                      <a:pt x="110" y="53"/>
                      <a:pt x="110" y="53"/>
                      <a:pt x="110" y="53"/>
                    </a:cubicBezTo>
                    <a:cubicBezTo>
                      <a:pt x="109" y="50"/>
                      <a:pt x="109" y="48"/>
                      <a:pt x="108" y="46"/>
                    </a:cubicBezTo>
                    <a:cubicBezTo>
                      <a:pt x="116" y="40"/>
                      <a:pt x="116" y="40"/>
                      <a:pt x="116" y="40"/>
                    </a:cubicBezTo>
                    <a:cubicBezTo>
                      <a:pt x="117" y="40"/>
                      <a:pt x="117" y="39"/>
                      <a:pt x="117" y="38"/>
                    </a:cubicBezTo>
                    <a:cubicBezTo>
                      <a:pt x="117" y="38"/>
                      <a:pt x="117" y="38"/>
                      <a:pt x="117" y="38"/>
                    </a:cubicBezTo>
                    <a:cubicBezTo>
                      <a:pt x="117" y="37"/>
                      <a:pt x="116" y="36"/>
                      <a:pt x="115" y="37"/>
                    </a:cubicBezTo>
                    <a:cubicBezTo>
                      <a:pt x="105" y="38"/>
                      <a:pt x="105" y="38"/>
                      <a:pt x="105" y="38"/>
                    </a:cubicBezTo>
                    <a:cubicBezTo>
                      <a:pt x="104" y="36"/>
                      <a:pt x="102" y="34"/>
                      <a:pt x="101" y="32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8" y="24"/>
                      <a:pt x="108" y="23"/>
                      <a:pt x="108" y="23"/>
                    </a:cubicBezTo>
                    <a:cubicBezTo>
                      <a:pt x="108" y="22"/>
                      <a:pt x="108" y="22"/>
                      <a:pt x="107" y="21"/>
                    </a:cubicBezTo>
                    <a:cubicBezTo>
                      <a:pt x="107" y="21"/>
                      <a:pt x="105" y="20"/>
                      <a:pt x="105" y="21"/>
                    </a:cubicBezTo>
                    <a:cubicBezTo>
                      <a:pt x="96" y="26"/>
                      <a:pt x="96" y="26"/>
                      <a:pt x="96" y="26"/>
                    </a:cubicBezTo>
                    <a:cubicBezTo>
                      <a:pt x="94" y="24"/>
                      <a:pt x="92" y="22"/>
                      <a:pt x="90" y="21"/>
                    </a:cubicBezTo>
                    <a:cubicBezTo>
                      <a:pt x="94" y="12"/>
                      <a:pt x="94" y="12"/>
                      <a:pt x="94" y="12"/>
                    </a:cubicBezTo>
                    <a:cubicBezTo>
                      <a:pt x="94" y="11"/>
                      <a:pt x="94" y="11"/>
                      <a:pt x="94" y="11"/>
                    </a:cubicBezTo>
                    <a:cubicBezTo>
                      <a:pt x="94" y="10"/>
                      <a:pt x="94" y="9"/>
                      <a:pt x="93" y="9"/>
                    </a:cubicBezTo>
                    <a:cubicBezTo>
                      <a:pt x="92" y="8"/>
                      <a:pt x="91" y="9"/>
                      <a:pt x="90" y="10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1" y="15"/>
                      <a:pt x="79" y="15"/>
                      <a:pt x="77" y="14"/>
                    </a:cubicBezTo>
                    <a:cubicBezTo>
                      <a:pt x="77" y="4"/>
                      <a:pt x="77" y="4"/>
                      <a:pt x="77" y="4"/>
                    </a:cubicBezTo>
                    <a:cubicBezTo>
                      <a:pt x="77" y="4"/>
                      <a:pt x="77" y="4"/>
                      <a:pt x="77" y="3"/>
                    </a:cubicBezTo>
                    <a:cubicBezTo>
                      <a:pt x="77" y="2"/>
                      <a:pt x="76" y="2"/>
                      <a:pt x="75" y="1"/>
                    </a:cubicBezTo>
                    <a:cubicBezTo>
                      <a:pt x="74" y="1"/>
                      <a:pt x="73" y="2"/>
                      <a:pt x="73" y="3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6" y="11"/>
                      <a:pt x="64" y="11"/>
                      <a:pt x="61" y="11"/>
                    </a:cubicBezTo>
                    <a:cubicBezTo>
                      <a:pt x="59" y="2"/>
                      <a:pt x="59" y="2"/>
                      <a:pt x="59" y="2"/>
                    </a:cubicBezTo>
                    <a:cubicBezTo>
                      <a:pt x="58" y="1"/>
                      <a:pt x="58" y="0"/>
                      <a:pt x="56" y="0"/>
                    </a:cubicBezTo>
                    <a:cubicBezTo>
                      <a:pt x="55" y="0"/>
                      <a:pt x="55" y="1"/>
                      <a:pt x="55" y="2"/>
                    </a:cubicBezTo>
                    <a:cubicBezTo>
                      <a:pt x="55" y="2"/>
                      <a:pt x="55" y="2"/>
                      <a:pt x="55" y="2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51" y="12"/>
                      <a:pt x="48" y="13"/>
                      <a:pt x="46" y="13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39" y="4"/>
                      <a:pt x="38" y="4"/>
                    </a:cubicBezTo>
                    <a:cubicBezTo>
                      <a:pt x="37" y="4"/>
                      <a:pt x="37" y="5"/>
                      <a:pt x="37" y="6"/>
                    </a:cubicBezTo>
                    <a:cubicBezTo>
                      <a:pt x="37" y="6"/>
                      <a:pt x="37" y="6"/>
                      <a:pt x="37" y="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8"/>
                      <a:pt x="34" y="19"/>
                      <a:pt x="32" y="20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3"/>
                      <a:pt x="22" y="13"/>
                      <a:pt x="22" y="14"/>
                    </a:cubicBezTo>
                    <a:cubicBezTo>
                      <a:pt x="21" y="14"/>
                      <a:pt x="21" y="15"/>
                      <a:pt x="21" y="15"/>
                    </a:cubicBezTo>
                    <a:cubicBezTo>
                      <a:pt x="21" y="16"/>
                      <a:pt x="21" y="16"/>
                      <a:pt x="21" y="1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7"/>
                      <a:pt x="23" y="29"/>
                      <a:pt x="21" y="31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1" y="27"/>
                      <a:pt x="10" y="27"/>
                      <a:pt x="9" y="28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9" y="30"/>
                      <a:pt x="9" y="31"/>
                      <a:pt x="10" y="31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6" y="40"/>
                      <a:pt x="15" y="42"/>
                      <a:pt x="14" y="45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3" y="44"/>
                      <a:pt x="2" y="45"/>
                      <a:pt x="2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7"/>
                      <a:pt x="2" y="48"/>
                      <a:pt x="3" y="48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12" y="55"/>
                      <a:pt x="11" y="57"/>
                      <a:pt x="11" y="60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1" y="63"/>
                      <a:pt x="0" y="64"/>
                      <a:pt x="0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66"/>
                      <a:pt x="1" y="67"/>
                      <a:pt x="2" y="67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71"/>
                      <a:pt x="13" y="73"/>
                      <a:pt x="14" y="75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5" y="81"/>
                      <a:pt x="4" y="82"/>
                      <a:pt x="4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5" y="84"/>
                      <a:pt x="6" y="85"/>
                      <a:pt x="7" y="84"/>
                    </a:cubicBezTo>
                    <a:cubicBezTo>
                      <a:pt x="17" y="83"/>
                      <a:pt x="17" y="83"/>
                      <a:pt x="17" y="83"/>
                    </a:cubicBezTo>
                    <a:cubicBezTo>
                      <a:pt x="18" y="85"/>
                      <a:pt x="19" y="87"/>
                      <a:pt x="20" y="89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8"/>
                      <a:pt x="14" y="98"/>
                    </a:cubicBezTo>
                    <a:cubicBezTo>
                      <a:pt x="14" y="99"/>
                      <a:pt x="14" y="99"/>
                      <a:pt x="14" y="100"/>
                    </a:cubicBezTo>
                    <a:cubicBezTo>
                      <a:pt x="15" y="100"/>
                      <a:pt x="16" y="101"/>
                      <a:pt x="17" y="100"/>
                    </a:cubicBezTo>
                    <a:cubicBezTo>
                      <a:pt x="26" y="95"/>
                      <a:pt x="26" y="95"/>
                      <a:pt x="26" y="95"/>
                    </a:cubicBezTo>
                    <a:cubicBezTo>
                      <a:pt x="28" y="97"/>
                      <a:pt x="29" y="99"/>
                      <a:pt x="31" y="100"/>
                    </a:cubicBezTo>
                    <a:cubicBezTo>
                      <a:pt x="28" y="109"/>
                      <a:pt x="28" y="109"/>
                      <a:pt x="28" y="109"/>
                    </a:cubicBezTo>
                    <a:cubicBezTo>
                      <a:pt x="28" y="110"/>
                      <a:pt x="28" y="110"/>
                      <a:pt x="28" y="110"/>
                    </a:cubicBezTo>
                    <a:cubicBezTo>
                      <a:pt x="28" y="111"/>
                      <a:pt x="28" y="112"/>
                      <a:pt x="29" y="112"/>
                    </a:cubicBezTo>
                    <a:cubicBezTo>
                      <a:pt x="30" y="113"/>
                      <a:pt x="31" y="112"/>
                      <a:pt x="31" y="112"/>
                    </a:cubicBezTo>
                    <a:cubicBezTo>
                      <a:pt x="38" y="104"/>
                      <a:pt x="38" y="104"/>
                      <a:pt x="38" y="104"/>
                    </a:cubicBezTo>
                    <a:cubicBezTo>
                      <a:pt x="40" y="106"/>
                      <a:pt x="43" y="106"/>
                      <a:pt x="45" y="107"/>
                    </a:cubicBezTo>
                    <a:cubicBezTo>
                      <a:pt x="45" y="117"/>
                      <a:pt x="45" y="117"/>
                      <a:pt x="45" y="117"/>
                    </a:cubicBezTo>
                    <a:cubicBezTo>
                      <a:pt x="45" y="117"/>
                      <a:pt x="45" y="117"/>
                      <a:pt x="45" y="118"/>
                    </a:cubicBezTo>
                    <a:cubicBezTo>
                      <a:pt x="45" y="119"/>
                      <a:pt x="45" y="119"/>
                      <a:pt x="46" y="120"/>
                    </a:cubicBezTo>
                    <a:cubicBezTo>
                      <a:pt x="47" y="120"/>
                      <a:pt x="48" y="119"/>
                      <a:pt x="49" y="118"/>
                    </a:cubicBezTo>
                    <a:cubicBezTo>
                      <a:pt x="53" y="109"/>
                      <a:pt x="53" y="109"/>
                      <a:pt x="53" y="109"/>
                    </a:cubicBezTo>
                    <a:cubicBezTo>
                      <a:pt x="55" y="110"/>
                      <a:pt x="58" y="110"/>
                      <a:pt x="60" y="110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120"/>
                      <a:pt x="64" y="121"/>
                      <a:pt x="65" y="121"/>
                    </a:cubicBezTo>
                    <a:cubicBezTo>
                      <a:pt x="65" y="121"/>
                      <a:pt x="65" y="121"/>
                      <a:pt x="65" y="121"/>
                    </a:cubicBezTo>
                    <a:cubicBezTo>
                      <a:pt x="66" y="121"/>
                      <a:pt x="67" y="120"/>
                      <a:pt x="67" y="119"/>
                    </a:cubicBezTo>
                    <a:cubicBezTo>
                      <a:pt x="67" y="119"/>
                      <a:pt x="67" y="119"/>
                      <a:pt x="67" y="119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71" y="109"/>
                      <a:pt x="73" y="108"/>
                      <a:pt x="75" y="108"/>
                    </a:cubicBezTo>
                    <a:cubicBezTo>
                      <a:pt x="81" y="116"/>
                      <a:pt x="81" y="116"/>
                      <a:pt x="81" y="116"/>
                    </a:cubicBezTo>
                    <a:cubicBezTo>
                      <a:pt x="82" y="117"/>
                      <a:pt x="83" y="117"/>
                      <a:pt x="84" y="117"/>
                    </a:cubicBezTo>
                    <a:cubicBezTo>
                      <a:pt x="84" y="117"/>
                      <a:pt x="85" y="116"/>
                      <a:pt x="85" y="115"/>
                    </a:cubicBezTo>
                    <a:cubicBezTo>
                      <a:pt x="85" y="115"/>
                      <a:pt x="85" y="115"/>
                      <a:pt x="85" y="114"/>
                    </a:cubicBezTo>
                    <a:cubicBezTo>
                      <a:pt x="83" y="104"/>
                      <a:pt x="83" y="104"/>
                      <a:pt x="83" y="104"/>
                    </a:cubicBezTo>
                    <a:cubicBezTo>
                      <a:pt x="85" y="103"/>
                      <a:pt x="87" y="102"/>
                      <a:pt x="89" y="101"/>
                    </a:cubicBezTo>
                    <a:cubicBezTo>
                      <a:pt x="97" y="107"/>
                      <a:pt x="97" y="107"/>
                      <a:pt x="97" y="107"/>
                    </a:cubicBezTo>
                    <a:cubicBezTo>
                      <a:pt x="98" y="108"/>
                      <a:pt x="99" y="108"/>
                      <a:pt x="100" y="107"/>
                    </a:cubicBezTo>
                    <a:cubicBezTo>
                      <a:pt x="100" y="107"/>
                      <a:pt x="101" y="106"/>
                      <a:pt x="101" y="106"/>
                    </a:cubicBezTo>
                    <a:cubicBezTo>
                      <a:pt x="101" y="105"/>
                      <a:pt x="100" y="105"/>
                      <a:pt x="100" y="104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7" y="94"/>
                      <a:pt x="99" y="92"/>
                      <a:pt x="100" y="90"/>
                    </a:cubicBezTo>
                    <a:cubicBezTo>
                      <a:pt x="110" y="93"/>
                      <a:pt x="110" y="93"/>
                      <a:pt x="110" y="93"/>
                    </a:cubicBezTo>
                    <a:cubicBezTo>
                      <a:pt x="111" y="94"/>
                      <a:pt x="112" y="94"/>
                      <a:pt x="112" y="93"/>
                    </a:cubicBezTo>
                    <a:cubicBezTo>
                      <a:pt x="113" y="92"/>
                      <a:pt x="113" y="92"/>
                      <a:pt x="113" y="92"/>
                    </a:cubicBezTo>
                    <a:cubicBezTo>
                      <a:pt x="113" y="91"/>
                      <a:pt x="112" y="90"/>
                      <a:pt x="112" y="90"/>
                    </a:cubicBezTo>
                    <a:cubicBezTo>
                      <a:pt x="105" y="83"/>
                      <a:pt x="105" y="83"/>
                      <a:pt x="105" y="83"/>
                    </a:cubicBezTo>
                    <a:cubicBezTo>
                      <a:pt x="106" y="81"/>
                      <a:pt x="107" y="79"/>
                      <a:pt x="107" y="76"/>
                    </a:cubicBezTo>
                    <a:cubicBezTo>
                      <a:pt x="117" y="77"/>
                      <a:pt x="117" y="77"/>
                      <a:pt x="117" y="77"/>
                    </a:cubicBezTo>
                    <a:cubicBezTo>
                      <a:pt x="118" y="77"/>
                      <a:pt x="120" y="76"/>
                      <a:pt x="120" y="75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0" y="74"/>
                      <a:pt x="119" y="73"/>
                      <a:pt x="118" y="73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0" y="66"/>
                      <a:pt x="110" y="64"/>
                      <a:pt x="110" y="61"/>
                    </a:cubicBezTo>
                    <a:lnTo>
                      <a:pt x="120" y="58"/>
                    </a:lnTo>
                    <a:close/>
                    <a:moveTo>
                      <a:pt x="61" y="72"/>
                    </a:moveTo>
                    <a:cubicBezTo>
                      <a:pt x="55" y="72"/>
                      <a:pt x="50" y="67"/>
                      <a:pt x="50" y="61"/>
                    </a:cubicBezTo>
                    <a:cubicBezTo>
                      <a:pt x="50" y="54"/>
                      <a:pt x="55" y="49"/>
                      <a:pt x="61" y="49"/>
                    </a:cubicBezTo>
                    <a:cubicBezTo>
                      <a:pt x="67" y="49"/>
                      <a:pt x="72" y="54"/>
                      <a:pt x="72" y="61"/>
                    </a:cubicBezTo>
                    <a:cubicBezTo>
                      <a:pt x="72" y="67"/>
                      <a:pt x="67" y="72"/>
                      <a:pt x="61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endParaRPr lang="zh-CN" altLang="en-US"/>
              </a:p>
            </p:txBody>
          </p:sp>
          <p:sp>
            <p:nvSpPr>
              <p:cNvPr id="23577" name="Freeform 23"/>
              <p:cNvSpPr>
                <a:spLocks noEditPoints="1" noChangeArrowheads="1"/>
              </p:cNvSpPr>
              <p:nvPr/>
            </p:nvSpPr>
            <p:spPr bwMode="auto">
              <a:xfrm>
                <a:off x="461192" y="407923"/>
                <a:ext cx="505829" cy="502081"/>
              </a:xfrm>
              <a:custGeom>
                <a:avLst/>
                <a:gdLst>
                  <a:gd name="T0" fmla="*/ 2147483646 w 718"/>
                  <a:gd name="T1" fmla="*/ 2147483646 h 709"/>
                  <a:gd name="T2" fmla="*/ 2147483646 w 718"/>
                  <a:gd name="T3" fmla="*/ 2147483646 h 709"/>
                  <a:gd name="T4" fmla="*/ 2147483646 w 718"/>
                  <a:gd name="T5" fmla="*/ 2147483646 h 709"/>
                  <a:gd name="T6" fmla="*/ 2147483646 w 718"/>
                  <a:gd name="T7" fmla="*/ 2147483646 h 709"/>
                  <a:gd name="T8" fmla="*/ 2147483646 w 718"/>
                  <a:gd name="T9" fmla="*/ 2147483646 h 709"/>
                  <a:gd name="T10" fmla="*/ 2147483646 w 718"/>
                  <a:gd name="T11" fmla="*/ 2147483646 h 709"/>
                  <a:gd name="T12" fmla="*/ 2147483646 w 718"/>
                  <a:gd name="T13" fmla="*/ 2147483646 h 709"/>
                  <a:gd name="T14" fmla="*/ 2147483646 w 718"/>
                  <a:gd name="T15" fmla="*/ 2147483646 h 709"/>
                  <a:gd name="T16" fmla="*/ 2147483646 w 718"/>
                  <a:gd name="T17" fmla="*/ 2147483646 h 709"/>
                  <a:gd name="T18" fmla="*/ 2147483646 w 718"/>
                  <a:gd name="T19" fmla="*/ 2147483646 h 709"/>
                  <a:gd name="T20" fmla="*/ 2147483646 w 718"/>
                  <a:gd name="T21" fmla="*/ 2147483646 h 709"/>
                  <a:gd name="T22" fmla="*/ 2147483646 w 718"/>
                  <a:gd name="T23" fmla="*/ 2147483646 h 709"/>
                  <a:gd name="T24" fmla="*/ 2147483646 w 718"/>
                  <a:gd name="T25" fmla="*/ 2147483646 h 709"/>
                  <a:gd name="T26" fmla="*/ 2147483646 w 718"/>
                  <a:gd name="T27" fmla="*/ 2147483646 h 709"/>
                  <a:gd name="T28" fmla="*/ 2147483646 w 718"/>
                  <a:gd name="T29" fmla="*/ 2147483646 h 709"/>
                  <a:gd name="T30" fmla="*/ 2147483646 w 718"/>
                  <a:gd name="T31" fmla="*/ 2147483646 h 709"/>
                  <a:gd name="T32" fmla="*/ 2147483646 w 718"/>
                  <a:gd name="T33" fmla="*/ 2147483646 h 709"/>
                  <a:gd name="T34" fmla="*/ 2147483646 w 718"/>
                  <a:gd name="T35" fmla="*/ 2147483646 h 709"/>
                  <a:gd name="T36" fmla="*/ 2147483646 w 718"/>
                  <a:gd name="T37" fmla="*/ 2147483646 h 709"/>
                  <a:gd name="T38" fmla="*/ 2147483646 w 718"/>
                  <a:gd name="T39" fmla="*/ 2147483646 h 709"/>
                  <a:gd name="T40" fmla="*/ 2147483646 w 718"/>
                  <a:gd name="T41" fmla="*/ 2147483646 h 709"/>
                  <a:gd name="T42" fmla="*/ 2147483646 w 718"/>
                  <a:gd name="T43" fmla="*/ 2147483646 h 709"/>
                  <a:gd name="T44" fmla="*/ 2147483646 w 718"/>
                  <a:gd name="T45" fmla="*/ 2147483646 h 709"/>
                  <a:gd name="T46" fmla="*/ 2147483646 w 718"/>
                  <a:gd name="T47" fmla="*/ 2147483646 h 709"/>
                  <a:gd name="T48" fmla="*/ 2147483646 w 718"/>
                  <a:gd name="T49" fmla="*/ 2147483646 h 709"/>
                  <a:gd name="T50" fmla="*/ 2147483646 w 718"/>
                  <a:gd name="T51" fmla="*/ 2147483646 h 709"/>
                  <a:gd name="T52" fmla="*/ 2147483646 w 718"/>
                  <a:gd name="T53" fmla="*/ 2147483646 h 709"/>
                  <a:gd name="T54" fmla="*/ 2147483646 w 718"/>
                  <a:gd name="T55" fmla="*/ 2147483646 h 709"/>
                  <a:gd name="T56" fmla="*/ 2147483646 w 718"/>
                  <a:gd name="T57" fmla="*/ 2147483646 h 709"/>
                  <a:gd name="T58" fmla="*/ 2147483646 w 718"/>
                  <a:gd name="T59" fmla="*/ 2147483646 h 709"/>
                  <a:gd name="T60" fmla="*/ 2147483646 w 718"/>
                  <a:gd name="T61" fmla="*/ 2147483646 h 709"/>
                  <a:gd name="T62" fmla="*/ 2147483646 w 718"/>
                  <a:gd name="T63" fmla="*/ 2147483646 h 709"/>
                  <a:gd name="T64" fmla="*/ 2147483646 w 718"/>
                  <a:gd name="T65" fmla="*/ 2147483646 h 709"/>
                  <a:gd name="T66" fmla="*/ 2147483646 w 718"/>
                  <a:gd name="T67" fmla="*/ 2147483646 h 709"/>
                  <a:gd name="T68" fmla="*/ 2147483646 w 718"/>
                  <a:gd name="T69" fmla="*/ 2147483646 h 709"/>
                  <a:gd name="T70" fmla="*/ 2147483646 w 718"/>
                  <a:gd name="T71" fmla="*/ 2147483646 h 709"/>
                  <a:gd name="T72" fmla="*/ 2147483646 w 718"/>
                  <a:gd name="T73" fmla="*/ 2147483646 h 709"/>
                  <a:gd name="T74" fmla="*/ 2147483646 w 718"/>
                  <a:gd name="T75" fmla="*/ 2147483646 h 709"/>
                  <a:gd name="T76" fmla="*/ 2147483646 w 718"/>
                  <a:gd name="T77" fmla="*/ 2147483646 h 709"/>
                  <a:gd name="T78" fmla="*/ 2147483646 w 718"/>
                  <a:gd name="T79" fmla="*/ 2147483646 h 709"/>
                  <a:gd name="T80" fmla="*/ 2147483646 w 718"/>
                  <a:gd name="T81" fmla="*/ 2147483646 h 709"/>
                  <a:gd name="T82" fmla="*/ 2147483646 w 718"/>
                  <a:gd name="T83" fmla="*/ 2147483646 h 709"/>
                  <a:gd name="T84" fmla="*/ 2147483646 w 718"/>
                  <a:gd name="T85" fmla="*/ 2147483646 h 709"/>
                  <a:gd name="T86" fmla="*/ 2147483646 w 718"/>
                  <a:gd name="T87" fmla="*/ 2147483646 h 709"/>
                  <a:gd name="T88" fmla="*/ 2147483646 w 718"/>
                  <a:gd name="T89" fmla="*/ 2147483646 h 709"/>
                  <a:gd name="T90" fmla="*/ 2147483646 w 718"/>
                  <a:gd name="T91" fmla="*/ 2147483646 h 709"/>
                  <a:gd name="T92" fmla="*/ 2147483646 w 718"/>
                  <a:gd name="T93" fmla="*/ 2147483646 h 709"/>
                  <a:gd name="T94" fmla="*/ 2147483646 w 718"/>
                  <a:gd name="T95" fmla="*/ 2147483646 h 709"/>
                  <a:gd name="T96" fmla="*/ 2147483646 w 718"/>
                  <a:gd name="T97" fmla="*/ 2147483646 h 709"/>
                  <a:gd name="T98" fmla="*/ 2147483646 w 718"/>
                  <a:gd name="T99" fmla="*/ 2147483646 h 709"/>
                  <a:gd name="T100" fmla="*/ 2147483646 w 718"/>
                  <a:gd name="T101" fmla="*/ 2147483646 h 709"/>
                  <a:gd name="T102" fmla="*/ 2147483646 w 718"/>
                  <a:gd name="T103" fmla="*/ 2147483646 h 709"/>
                  <a:gd name="T104" fmla="*/ 2147483646 w 718"/>
                  <a:gd name="T105" fmla="*/ 2147483646 h 709"/>
                  <a:gd name="T106" fmla="*/ 2147483646 w 718"/>
                  <a:gd name="T107" fmla="*/ 2147483646 h 709"/>
                  <a:gd name="T108" fmla="*/ 2147483646 w 718"/>
                  <a:gd name="T109" fmla="*/ 2147483646 h 70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18"/>
                  <a:gd name="T166" fmla="*/ 0 h 709"/>
                  <a:gd name="T167" fmla="*/ 718 w 718"/>
                  <a:gd name="T168" fmla="*/ 709 h 70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18" h="709">
                    <a:moveTo>
                      <a:pt x="606" y="330"/>
                    </a:moveTo>
                    <a:cubicBezTo>
                      <a:pt x="718" y="140"/>
                      <a:pt x="627" y="0"/>
                      <a:pt x="627" y="0"/>
                    </a:cubicBezTo>
                    <a:cubicBezTo>
                      <a:pt x="578" y="0"/>
                      <a:pt x="578" y="0"/>
                      <a:pt x="578" y="0"/>
                    </a:cubicBezTo>
                    <a:cubicBezTo>
                      <a:pt x="579" y="4"/>
                      <a:pt x="580" y="9"/>
                      <a:pt x="581" y="13"/>
                    </a:cubicBezTo>
                    <a:cubicBezTo>
                      <a:pt x="601" y="16"/>
                      <a:pt x="601" y="16"/>
                      <a:pt x="601" y="16"/>
                    </a:cubicBezTo>
                    <a:cubicBezTo>
                      <a:pt x="603" y="16"/>
                      <a:pt x="605" y="18"/>
                      <a:pt x="605" y="20"/>
                    </a:cubicBezTo>
                    <a:cubicBezTo>
                      <a:pt x="605" y="20"/>
                      <a:pt x="605" y="20"/>
                      <a:pt x="605" y="20"/>
                    </a:cubicBezTo>
                    <a:cubicBezTo>
                      <a:pt x="605" y="23"/>
                      <a:pt x="604" y="24"/>
                      <a:pt x="601" y="24"/>
                    </a:cubicBezTo>
                    <a:cubicBezTo>
                      <a:pt x="582" y="30"/>
                      <a:pt x="582" y="30"/>
                      <a:pt x="582" y="30"/>
                    </a:cubicBezTo>
                    <a:cubicBezTo>
                      <a:pt x="582" y="35"/>
                      <a:pt x="581" y="40"/>
                      <a:pt x="581" y="45"/>
                    </a:cubicBezTo>
                    <a:cubicBezTo>
                      <a:pt x="599" y="54"/>
                      <a:pt x="599" y="54"/>
                      <a:pt x="599" y="54"/>
                    </a:cubicBezTo>
                    <a:cubicBezTo>
                      <a:pt x="601" y="55"/>
                      <a:pt x="602" y="56"/>
                      <a:pt x="602" y="58"/>
                    </a:cubicBezTo>
                    <a:cubicBezTo>
                      <a:pt x="602" y="58"/>
                      <a:pt x="602" y="59"/>
                      <a:pt x="602" y="59"/>
                    </a:cubicBezTo>
                    <a:cubicBezTo>
                      <a:pt x="601" y="61"/>
                      <a:pt x="599" y="62"/>
                      <a:pt x="597" y="62"/>
                    </a:cubicBezTo>
                    <a:cubicBezTo>
                      <a:pt x="577" y="62"/>
                      <a:pt x="577" y="62"/>
                      <a:pt x="577" y="62"/>
                    </a:cubicBezTo>
                    <a:cubicBezTo>
                      <a:pt x="575" y="66"/>
                      <a:pt x="573" y="71"/>
                      <a:pt x="571" y="75"/>
                    </a:cubicBezTo>
                    <a:cubicBezTo>
                      <a:pt x="585" y="89"/>
                      <a:pt x="585" y="89"/>
                      <a:pt x="585" y="89"/>
                    </a:cubicBezTo>
                    <a:cubicBezTo>
                      <a:pt x="587" y="90"/>
                      <a:pt x="587" y="91"/>
                      <a:pt x="587" y="93"/>
                    </a:cubicBezTo>
                    <a:cubicBezTo>
                      <a:pt x="587" y="94"/>
                      <a:pt x="587" y="94"/>
                      <a:pt x="587" y="95"/>
                    </a:cubicBezTo>
                    <a:cubicBezTo>
                      <a:pt x="585" y="97"/>
                      <a:pt x="583" y="97"/>
                      <a:pt x="581" y="96"/>
                    </a:cubicBezTo>
                    <a:cubicBezTo>
                      <a:pt x="562" y="90"/>
                      <a:pt x="562" y="90"/>
                      <a:pt x="562" y="90"/>
                    </a:cubicBezTo>
                    <a:cubicBezTo>
                      <a:pt x="559" y="94"/>
                      <a:pt x="556" y="97"/>
                      <a:pt x="552" y="101"/>
                    </a:cubicBezTo>
                    <a:cubicBezTo>
                      <a:pt x="562" y="119"/>
                      <a:pt x="562" y="119"/>
                      <a:pt x="562" y="119"/>
                    </a:cubicBezTo>
                    <a:cubicBezTo>
                      <a:pt x="562" y="120"/>
                      <a:pt x="563" y="120"/>
                      <a:pt x="563" y="121"/>
                    </a:cubicBezTo>
                    <a:cubicBezTo>
                      <a:pt x="563" y="122"/>
                      <a:pt x="562" y="124"/>
                      <a:pt x="561" y="124"/>
                    </a:cubicBezTo>
                    <a:cubicBezTo>
                      <a:pt x="559" y="126"/>
                      <a:pt x="557" y="126"/>
                      <a:pt x="555" y="124"/>
                    </a:cubicBezTo>
                    <a:cubicBezTo>
                      <a:pt x="539" y="112"/>
                      <a:pt x="539" y="112"/>
                      <a:pt x="539" y="112"/>
                    </a:cubicBezTo>
                    <a:cubicBezTo>
                      <a:pt x="535" y="114"/>
                      <a:pt x="531" y="117"/>
                      <a:pt x="527" y="119"/>
                    </a:cubicBezTo>
                    <a:cubicBezTo>
                      <a:pt x="530" y="139"/>
                      <a:pt x="530" y="139"/>
                      <a:pt x="530" y="139"/>
                    </a:cubicBezTo>
                    <a:cubicBezTo>
                      <a:pt x="530" y="140"/>
                      <a:pt x="530" y="140"/>
                      <a:pt x="530" y="141"/>
                    </a:cubicBezTo>
                    <a:cubicBezTo>
                      <a:pt x="530" y="142"/>
                      <a:pt x="529" y="144"/>
                      <a:pt x="528" y="145"/>
                    </a:cubicBezTo>
                    <a:cubicBezTo>
                      <a:pt x="526" y="145"/>
                      <a:pt x="523" y="144"/>
                      <a:pt x="522" y="142"/>
                    </a:cubicBezTo>
                    <a:cubicBezTo>
                      <a:pt x="511" y="126"/>
                      <a:pt x="511" y="126"/>
                      <a:pt x="511" y="126"/>
                    </a:cubicBezTo>
                    <a:cubicBezTo>
                      <a:pt x="506" y="127"/>
                      <a:pt x="501" y="128"/>
                      <a:pt x="497" y="129"/>
                    </a:cubicBezTo>
                    <a:cubicBezTo>
                      <a:pt x="493" y="149"/>
                      <a:pt x="493" y="149"/>
                      <a:pt x="493" y="149"/>
                    </a:cubicBezTo>
                    <a:cubicBezTo>
                      <a:pt x="493" y="149"/>
                      <a:pt x="493" y="149"/>
                      <a:pt x="493" y="149"/>
                    </a:cubicBezTo>
                    <a:cubicBezTo>
                      <a:pt x="493" y="151"/>
                      <a:pt x="492" y="153"/>
                      <a:pt x="490" y="153"/>
                    </a:cubicBezTo>
                    <a:cubicBezTo>
                      <a:pt x="490" y="153"/>
                      <a:pt x="490" y="153"/>
                      <a:pt x="489" y="153"/>
                    </a:cubicBezTo>
                    <a:cubicBezTo>
                      <a:pt x="487" y="153"/>
                      <a:pt x="486" y="152"/>
                      <a:pt x="485" y="150"/>
                    </a:cubicBezTo>
                    <a:cubicBezTo>
                      <a:pt x="479" y="130"/>
                      <a:pt x="479" y="130"/>
                      <a:pt x="479" y="130"/>
                    </a:cubicBezTo>
                    <a:cubicBezTo>
                      <a:pt x="475" y="130"/>
                      <a:pt x="470" y="130"/>
                      <a:pt x="465" y="129"/>
                    </a:cubicBezTo>
                    <a:cubicBezTo>
                      <a:pt x="456" y="147"/>
                      <a:pt x="456" y="147"/>
                      <a:pt x="456" y="147"/>
                    </a:cubicBezTo>
                    <a:cubicBezTo>
                      <a:pt x="455" y="149"/>
                      <a:pt x="453" y="151"/>
                      <a:pt x="451" y="150"/>
                    </a:cubicBezTo>
                    <a:cubicBezTo>
                      <a:pt x="449" y="150"/>
                      <a:pt x="448" y="148"/>
                      <a:pt x="448" y="146"/>
                    </a:cubicBezTo>
                    <a:cubicBezTo>
                      <a:pt x="448" y="146"/>
                      <a:pt x="448" y="146"/>
                      <a:pt x="448" y="145"/>
                    </a:cubicBezTo>
                    <a:cubicBezTo>
                      <a:pt x="448" y="125"/>
                      <a:pt x="448" y="125"/>
                      <a:pt x="448" y="125"/>
                    </a:cubicBezTo>
                    <a:cubicBezTo>
                      <a:pt x="444" y="123"/>
                      <a:pt x="439" y="121"/>
                      <a:pt x="435" y="119"/>
                    </a:cubicBezTo>
                    <a:cubicBezTo>
                      <a:pt x="420" y="134"/>
                      <a:pt x="420" y="134"/>
                      <a:pt x="420" y="134"/>
                    </a:cubicBezTo>
                    <a:cubicBezTo>
                      <a:pt x="419" y="135"/>
                      <a:pt x="417" y="136"/>
                      <a:pt x="415" y="135"/>
                    </a:cubicBezTo>
                    <a:cubicBezTo>
                      <a:pt x="414" y="134"/>
                      <a:pt x="413" y="133"/>
                      <a:pt x="413" y="131"/>
                    </a:cubicBezTo>
                    <a:cubicBezTo>
                      <a:pt x="413" y="131"/>
                      <a:pt x="413" y="130"/>
                      <a:pt x="414" y="129"/>
                    </a:cubicBezTo>
                    <a:cubicBezTo>
                      <a:pt x="420" y="110"/>
                      <a:pt x="420" y="110"/>
                      <a:pt x="420" y="110"/>
                    </a:cubicBezTo>
                    <a:cubicBezTo>
                      <a:pt x="416" y="107"/>
                      <a:pt x="413" y="104"/>
                      <a:pt x="409" y="101"/>
                    </a:cubicBezTo>
                    <a:cubicBezTo>
                      <a:pt x="391" y="110"/>
                      <a:pt x="391" y="110"/>
                      <a:pt x="391" y="110"/>
                    </a:cubicBezTo>
                    <a:cubicBezTo>
                      <a:pt x="389" y="111"/>
                      <a:pt x="387" y="111"/>
                      <a:pt x="386" y="109"/>
                    </a:cubicBezTo>
                    <a:cubicBezTo>
                      <a:pt x="385" y="109"/>
                      <a:pt x="385" y="108"/>
                      <a:pt x="385" y="107"/>
                    </a:cubicBezTo>
                    <a:cubicBezTo>
                      <a:pt x="385" y="106"/>
                      <a:pt x="385" y="104"/>
                      <a:pt x="386" y="104"/>
                    </a:cubicBezTo>
                    <a:cubicBezTo>
                      <a:pt x="398" y="87"/>
                      <a:pt x="398" y="87"/>
                      <a:pt x="398" y="87"/>
                    </a:cubicBezTo>
                    <a:cubicBezTo>
                      <a:pt x="395" y="83"/>
                      <a:pt x="393" y="79"/>
                      <a:pt x="391" y="75"/>
                    </a:cubicBezTo>
                    <a:cubicBezTo>
                      <a:pt x="371" y="78"/>
                      <a:pt x="371" y="78"/>
                      <a:pt x="371" y="78"/>
                    </a:cubicBezTo>
                    <a:cubicBezTo>
                      <a:pt x="369" y="79"/>
                      <a:pt x="366" y="78"/>
                      <a:pt x="365" y="76"/>
                    </a:cubicBezTo>
                    <a:cubicBezTo>
                      <a:pt x="365" y="75"/>
                      <a:pt x="365" y="75"/>
                      <a:pt x="365" y="74"/>
                    </a:cubicBezTo>
                    <a:cubicBezTo>
                      <a:pt x="365" y="73"/>
                      <a:pt x="366" y="71"/>
                      <a:pt x="368" y="71"/>
                    </a:cubicBezTo>
                    <a:cubicBezTo>
                      <a:pt x="384" y="59"/>
                      <a:pt x="384" y="59"/>
                      <a:pt x="384" y="59"/>
                    </a:cubicBezTo>
                    <a:cubicBezTo>
                      <a:pt x="383" y="54"/>
                      <a:pt x="382" y="50"/>
                      <a:pt x="381" y="45"/>
                    </a:cubicBezTo>
                    <a:cubicBezTo>
                      <a:pt x="361" y="42"/>
                      <a:pt x="361" y="42"/>
                      <a:pt x="361" y="42"/>
                    </a:cubicBezTo>
                    <a:cubicBezTo>
                      <a:pt x="359" y="42"/>
                      <a:pt x="357" y="40"/>
                      <a:pt x="357" y="38"/>
                    </a:cubicBezTo>
                    <a:cubicBezTo>
                      <a:pt x="357" y="38"/>
                      <a:pt x="357" y="38"/>
                      <a:pt x="357" y="38"/>
                    </a:cubicBezTo>
                    <a:cubicBezTo>
                      <a:pt x="357" y="36"/>
                      <a:pt x="358" y="34"/>
                      <a:pt x="360" y="34"/>
                    </a:cubicBezTo>
                    <a:cubicBezTo>
                      <a:pt x="380" y="28"/>
                      <a:pt x="380" y="28"/>
                      <a:pt x="380" y="28"/>
                    </a:cubicBezTo>
                    <a:cubicBezTo>
                      <a:pt x="380" y="23"/>
                      <a:pt x="380" y="18"/>
                      <a:pt x="381" y="13"/>
                    </a:cubicBezTo>
                    <a:cubicBezTo>
                      <a:pt x="363" y="4"/>
                      <a:pt x="363" y="4"/>
                      <a:pt x="363" y="4"/>
                    </a:cubicBezTo>
                    <a:cubicBezTo>
                      <a:pt x="361" y="4"/>
                      <a:pt x="360" y="2"/>
                      <a:pt x="360" y="0"/>
                    </a:cubicBezTo>
                    <a:cubicBezTo>
                      <a:pt x="360" y="0"/>
                      <a:pt x="360" y="0"/>
                      <a:pt x="360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03" y="41"/>
                      <a:pt x="83" y="85"/>
                      <a:pt x="83" y="85"/>
                    </a:cubicBezTo>
                    <a:cubicBezTo>
                      <a:pt x="71" y="115"/>
                      <a:pt x="79" y="137"/>
                      <a:pt x="79" y="137"/>
                    </a:cubicBezTo>
                    <a:cubicBezTo>
                      <a:pt x="103" y="178"/>
                      <a:pt x="84" y="200"/>
                      <a:pt x="68" y="221"/>
                    </a:cubicBezTo>
                    <a:cubicBezTo>
                      <a:pt x="53" y="242"/>
                      <a:pt x="0" y="315"/>
                      <a:pt x="51" y="317"/>
                    </a:cubicBezTo>
                    <a:cubicBezTo>
                      <a:pt x="99" y="318"/>
                      <a:pt x="84" y="334"/>
                      <a:pt x="84" y="334"/>
                    </a:cubicBezTo>
                    <a:cubicBezTo>
                      <a:pt x="63" y="380"/>
                      <a:pt x="96" y="381"/>
                      <a:pt x="96" y="381"/>
                    </a:cubicBezTo>
                    <a:cubicBezTo>
                      <a:pt x="81" y="408"/>
                      <a:pt x="103" y="409"/>
                      <a:pt x="103" y="409"/>
                    </a:cubicBezTo>
                    <a:cubicBezTo>
                      <a:pt x="135" y="409"/>
                      <a:pt x="118" y="438"/>
                      <a:pt x="118" y="438"/>
                    </a:cubicBezTo>
                    <a:cubicBezTo>
                      <a:pt x="79" y="481"/>
                      <a:pt x="113" y="524"/>
                      <a:pt x="162" y="514"/>
                    </a:cubicBezTo>
                    <a:cubicBezTo>
                      <a:pt x="259" y="494"/>
                      <a:pt x="309" y="527"/>
                      <a:pt x="286" y="597"/>
                    </a:cubicBezTo>
                    <a:cubicBezTo>
                      <a:pt x="263" y="666"/>
                      <a:pt x="232" y="709"/>
                      <a:pt x="232" y="709"/>
                    </a:cubicBezTo>
                    <a:cubicBezTo>
                      <a:pt x="659" y="709"/>
                      <a:pt x="659" y="709"/>
                      <a:pt x="659" y="709"/>
                    </a:cubicBezTo>
                    <a:cubicBezTo>
                      <a:pt x="568" y="521"/>
                      <a:pt x="568" y="521"/>
                      <a:pt x="568" y="521"/>
                    </a:cubicBezTo>
                    <a:cubicBezTo>
                      <a:pt x="540" y="458"/>
                      <a:pt x="606" y="330"/>
                      <a:pt x="606" y="330"/>
                    </a:cubicBezTo>
                    <a:close/>
                    <a:moveTo>
                      <a:pt x="334" y="176"/>
                    </a:moveTo>
                    <a:cubicBezTo>
                      <a:pt x="322" y="168"/>
                      <a:pt x="322" y="168"/>
                      <a:pt x="322" y="168"/>
                    </a:cubicBezTo>
                    <a:cubicBezTo>
                      <a:pt x="320" y="169"/>
                      <a:pt x="317" y="171"/>
                      <a:pt x="314" y="173"/>
                    </a:cubicBezTo>
                    <a:cubicBezTo>
                      <a:pt x="316" y="187"/>
                      <a:pt x="316" y="187"/>
                      <a:pt x="316" y="187"/>
                    </a:cubicBezTo>
                    <a:cubicBezTo>
                      <a:pt x="316" y="187"/>
                      <a:pt x="316" y="188"/>
                      <a:pt x="316" y="188"/>
                    </a:cubicBezTo>
                    <a:cubicBezTo>
                      <a:pt x="316" y="189"/>
                      <a:pt x="315" y="190"/>
                      <a:pt x="314" y="191"/>
                    </a:cubicBezTo>
                    <a:cubicBezTo>
                      <a:pt x="313" y="191"/>
                      <a:pt x="311" y="190"/>
                      <a:pt x="311" y="189"/>
                    </a:cubicBezTo>
                    <a:cubicBezTo>
                      <a:pt x="302" y="177"/>
                      <a:pt x="302" y="177"/>
                      <a:pt x="302" y="177"/>
                    </a:cubicBezTo>
                    <a:cubicBezTo>
                      <a:pt x="299" y="178"/>
                      <a:pt x="296" y="179"/>
                      <a:pt x="293" y="180"/>
                    </a:cubicBezTo>
                    <a:cubicBezTo>
                      <a:pt x="290" y="194"/>
                      <a:pt x="290" y="194"/>
                      <a:pt x="290" y="194"/>
                    </a:cubicBezTo>
                    <a:cubicBezTo>
                      <a:pt x="290" y="194"/>
                      <a:pt x="290" y="194"/>
                      <a:pt x="290" y="194"/>
                    </a:cubicBezTo>
                    <a:cubicBezTo>
                      <a:pt x="290" y="195"/>
                      <a:pt x="289" y="197"/>
                      <a:pt x="288" y="197"/>
                    </a:cubicBezTo>
                    <a:cubicBezTo>
                      <a:pt x="288" y="197"/>
                      <a:pt x="288" y="197"/>
                      <a:pt x="288" y="197"/>
                    </a:cubicBezTo>
                    <a:cubicBezTo>
                      <a:pt x="286" y="197"/>
                      <a:pt x="285" y="196"/>
                      <a:pt x="285" y="194"/>
                    </a:cubicBezTo>
                    <a:cubicBezTo>
                      <a:pt x="281" y="180"/>
                      <a:pt x="281" y="180"/>
                      <a:pt x="281" y="180"/>
                    </a:cubicBezTo>
                    <a:cubicBezTo>
                      <a:pt x="277" y="180"/>
                      <a:pt x="274" y="180"/>
                      <a:pt x="270" y="180"/>
                    </a:cubicBezTo>
                    <a:cubicBezTo>
                      <a:pt x="264" y="192"/>
                      <a:pt x="264" y="192"/>
                      <a:pt x="264" y="192"/>
                    </a:cubicBezTo>
                    <a:cubicBezTo>
                      <a:pt x="264" y="194"/>
                      <a:pt x="262" y="195"/>
                      <a:pt x="261" y="194"/>
                    </a:cubicBezTo>
                    <a:cubicBezTo>
                      <a:pt x="259" y="194"/>
                      <a:pt x="258" y="193"/>
                      <a:pt x="258" y="192"/>
                    </a:cubicBezTo>
                    <a:cubicBezTo>
                      <a:pt x="258" y="191"/>
                      <a:pt x="258" y="191"/>
                      <a:pt x="259" y="191"/>
                    </a:cubicBezTo>
                    <a:cubicBezTo>
                      <a:pt x="259" y="177"/>
                      <a:pt x="259" y="177"/>
                      <a:pt x="259" y="177"/>
                    </a:cubicBezTo>
                    <a:cubicBezTo>
                      <a:pt x="255" y="176"/>
                      <a:pt x="252" y="174"/>
                      <a:pt x="249" y="173"/>
                    </a:cubicBezTo>
                    <a:cubicBezTo>
                      <a:pt x="239" y="183"/>
                      <a:pt x="239" y="183"/>
                      <a:pt x="239" y="183"/>
                    </a:cubicBezTo>
                    <a:cubicBezTo>
                      <a:pt x="238" y="184"/>
                      <a:pt x="237" y="185"/>
                      <a:pt x="235" y="184"/>
                    </a:cubicBezTo>
                    <a:cubicBezTo>
                      <a:pt x="235" y="183"/>
                      <a:pt x="234" y="182"/>
                      <a:pt x="234" y="181"/>
                    </a:cubicBezTo>
                    <a:cubicBezTo>
                      <a:pt x="234" y="181"/>
                      <a:pt x="234" y="180"/>
                      <a:pt x="235" y="180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6" y="164"/>
                      <a:pt x="234" y="162"/>
                      <a:pt x="231" y="160"/>
                    </a:cubicBezTo>
                    <a:cubicBezTo>
                      <a:pt x="219" y="166"/>
                      <a:pt x="219" y="166"/>
                      <a:pt x="219" y="166"/>
                    </a:cubicBezTo>
                    <a:cubicBezTo>
                      <a:pt x="218" y="167"/>
                      <a:pt x="216" y="167"/>
                      <a:pt x="215" y="166"/>
                    </a:cubicBezTo>
                    <a:cubicBezTo>
                      <a:pt x="214" y="165"/>
                      <a:pt x="214" y="165"/>
                      <a:pt x="214" y="164"/>
                    </a:cubicBezTo>
                    <a:cubicBezTo>
                      <a:pt x="214" y="163"/>
                      <a:pt x="214" y="163"/>
                      <a:pt x="215" y="162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22" y="148"/>
                      <a:pt x="220" y="145"/>
                      <a:pt x="218" y="142"/>
                    </a:cubicBezTo>
                    <a:cubicBezTo>
                      <a:pt x="204" y="144"/>
                      <a:pt x="204" y="144"/>
                      <a:pt x="204" y="144"/>
                    </a:cubicBezTo>
                    <a:cubicBezTo>
                      <a:pt x="203" y="145"/>
                      <a:pt x="201" y="144"/>
                      <a:pt x="201" y="143"/>
                    </a:cubicBezTo>
                    <a:cubicBezTo>
                      <a:pt x="201" y="142"/>
                      <a:pt x="201" y="142"/>
                      <a:pt x="201" y="141"/>
                    </a:cubicBezTo>
                    <a:cubicBezTo>
                      <a:pt x="201" y="140"/>
                      <a:pt x="201" y="139"/>
                      <a:pt x="202" y="139"/>
                    </a:cubicBezTo>
                    <a:cubicBezTo>
                      <a:pt x="214" y="131"/>
                      <a:pt x="214" y="131"/>
                      <a:pt x="214" y="131"/>
                    </a:cubicBezTo>
                    <a:cubicBezTo>
                      <a:pt x="213" y="127"/>
                      <a:pt x="212" y="124"/>
                      <a:pt x="212" y="121"/>
                    </a:cubicBezTo>
                    <a:cubicBezTo>
                      <a:pt x="198" y="119"/>
                      <a:pt x="198" y="119"/>
                      <a:pt x="198" y="119"/>
                    </a:cubicBezTo>
                    <a:cubicBezTo>
                      <a:pt x="196" y="119"/>
                      <a:pt x="195" y="118"/>
                      <a:pt x="195" y="116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5" y="114"/>
                      <a:pt x="196" y="113"/>
                      <a:pt x="197" y="113"/>
                    </a:cubicBezTo>
                    <a:cubicBezTo>
                      <a:pt x="211" y="109"/>
                      <a:pt x="211" y="109"/>
                      <a:pt x="211" y="109"/>
                    </a:cubicBezTo>
                    <a:cubicBezTo>
                      <a:pt x="211" y="105"/>
                      <a:pt x="211" y="102"/>
                      <a:pt x="212" y="99"/>
                    </a:cubicBezTo>
                    <a:cubicBezTo>
                      <a:pt x="199" y="92"/>
                      <a:pt x="199" y="92"/>
                      <a:pt x="199" y="92"/>
                    </a:cubicBezTo>
                    <a:cubicBezTo>
                      <a:pt x="198" y="92"/>
                      <a:pt x="197" y="91"/>
                      <a:pt x="197" y="89"/>
                    </a:cubicBezTo>
                    <a:cubicBezTo>
                      <a:pt x="197" y="89"/>
                      <a:pt x="197" y="89"/>
                      <a:pt x="197" y="89"/>
                    </a:cubicBezTo>
                    <a:cubicBezTo>
                      <a:pt x="197" y="87"/>
                      <a:pt x="199" y="86"/>
                      <a:pt x="200" y="87"/>
                    </a:cubicBezTo>
                    <a:cubicBezTo>
                      <a:pt x="215" y="87"/>
                      <a:pt x="215" y="87"/>
                      <a:pt x="215" y="87"/>
                    </a:cubicBezTo>
                    <a:cubicBezTo>
                      <a:pt x="216" y="84"/>
                      <a:pt x="217" y="81"/>
                      <a:pt x="218" y="78"/>
                    </a:cubicBezTo>
                    <a:cubicBezTo>
                      <a:pt x="208" y="68"/>
                      <a:pt x="208" y="68"/>
                      <a:pt x="208" y="68"/>
                    </a:cubicBezTo>
                    <a:cubicBezTo>
                      <a:pt x="208" y="67"/>
                      <a:pt x="207" y="66"/>
                      <a:pt x="207" y="65"/>
                    </a:cubicBezTo>
                    <a:cubicBezTo>
                      <a:pt x="207" y="65"/>
                      <a:pt x="207" y="64"/>
                      <a:pt x="207" y="64"/>
                    </a:cubicBezTo>
                    <a:cubicBezTo>
                      <a:pt x="208" y="62"/>
                      <a:pt x="210" y="62"/>
                      <a:pt x="211" y="63"/>
                    </a:cubicBezTo>
                    <a:cubicBezTo>
                      <a:pt x="225" y="67"/>
                      <a:pt x="225" y="67"/>
                      <a:pt x="225" y="67"/>
                    </a:cubicBezTo>
                    <a:cubicBezTo>
                      <a:pt x="227" y="65"/>
                      <a:pt x="229" y="62"/>
                      <a:pt x="232" y="60"/>
                    </a:cubicBezTo>
                    <a:cubicBezTo>
                      <a:pt x="225" y="47"/>
                      <a:pt x="225" y="47"/>
                      <a:pt x="225" y="47"/>
                    </a:cubicBezTo>
                    <a:cubicBezTo>
                      <a:pt x="225" y="46"/>
                      <a:pt x="224" y="46"/>
                      <a:pt x="224" y="45"/>
                    </a:cubicBezTo>
                    <a:cubicBezTo>
                      <a:pt x="224" y="44"/>
                      <a:pt x="225" y="44"/>
                      <a:pt x="225" y="43"/>
                    </a:cubicBezTo>
                    <a:cubicBezTo>
                      <a:pt x="227" y="42"/>
                      <a:pt x="228" y="42"/>
                      <a:pt x="229" y="43"/>
                    </a:cubicBezTo>
                    <a:cubicBezTo>
                      <a:pt x="241" y="52"/>
                      <a:pt x="241" y="52"/>
                      <a:pt x="241" y="52"/>
                    </a:cubicBezTo>
                    <a:cubicBezTo>
                      <a:pt x="243" y="50"/>
                      <a:pt x="246" y="48"/>
                      <a:pt x="249" y="47"/>
                    </a:cubicBezTo>
                    <a:cubicBezTo>
                      <a:pt x="247" y="33"/>
                      <a:pt x="247" y="33"/>
                      <a:pt x="247" y="33"/>
                    </a:cubicBezTo>
                    <a:cubicBezTo>
                      <a:pt x="247" y="32"/>
                      <a:pt x="247" y="32"/>
                      <a:pt x="247" y="32"/>
                    </a:cubicBezTo>
                    <a:cubicBezTo>
                      <a:pt x="247" y="30"/>
                      <a:pt x="248" y="29"/>
                      <a:pt x="249" y="29"/>
                    </a:cubicBezTo>
                    <a:cubicBezTo>
                      <a:pt x="250" y="28"/>
                      <a:pt x="252" y="29"/>
                      <a:pt x="252" y="31"/>
                    </a:cubicBezTo>
                    <a:cubicBezTo>
                      <a:pt x="261" y="42"/>
                      <a:pt x="261" y="42"/>
                      <a:pt x="261" y="42"/>
                    </a:cubicBezTo>
                    <a:cubicBezTo>
                      <a:pt x="264" y="41"/>
                      <a:pt x="267" y="40"/>
                      <a:pt x="270" y="40"/>
                    </a:cubicBezTo>
                    <a:cubicBezTo>
                      <a:pt x="273" y="26"/>
                      <a:pt x="273" y="26"/>
                      <a:pt x="273" y="26"/>
                    </a:cubicBezTo>
                    <a:cubicBezTo>
                      <a:pt x="273" y="26"/>
                      <a:pt x="273" y="26"/>
                      <a:pt x="273" y="26"/>
                    </a:cubicBezTo>
                    <a:cubicBezTo>
                      <a:pt x="273" y="24"/>
                      <a:pt x="274" y="23"/>
                      <a:pt x="275" y="23"/>
                    </a:cubicBezTo>
                    <a:cubicBezTo>
                      <a:pt x="277" y="23"/>
                      <a:pt x="278" y="24"/>
                      <a:pt x="278" y="25"/>
                    </a:cubicBezTo>
                    <a:cubicBezTo>
                      <a:pt x="282" y="39"/>
                      <a:pt x="282" y="39"/>
                      <a:pt x="282" y="39"/>
                    </a:cubicBezTo>
                    <a:cubicBezTo>
                      <a:pt x="286" y="39"/>
                      <a:pt x="289" y="39"/>
                      <a:pt x="293" y="40"/>
                    </a:cubicBezTo>
                    <a:cubicBezTo>
                      <a:pt x="299" y="27"/>
                      <a:pt x="299" y="27"/>
                      <a:pt x="299" y="27"/>
                    </a:cubicBezTo>
                    <a:cubicBezTo>
                      <a:pt x="299" y="26"/>
                      <a:pt x="301" y="25"/>
                      <a:pt x="302" y="25"/>
                    </a:cubicBezTo>
                    <a:cubicBezTo>
                      <a:pt x="304" y="25"/>
                      <a:pt x="305" y="27"/>
                      <a:pt x="305" y="28"/>
                    </a:cubicBezTo>
                    <a:cubicBezTo>
                      <a:pt x="305" y="28"/>
                      <a:pt x="305" y="28"/>
                      <a:pt x="304" y="29"/>
                    </a:cubicBezTo>
                    <a:cubicBezTo>
                      <a:pt x="304" y="43"/>
                      <a:pt x="304" y="43"/>
                      <a:pt x="304" y="43"/>
                    </a:cubicBezTo>
                    <a:cubicBezTo>
                      <a:pt x="308" y="44"/>
                      <a:pt x="311" y="45"/>
                      <a:pt x="314" y="47"/>
                    </a:cubicBezTo>
                    <a:cubicBezTo>
                      <a:pt x="324" y="37"/>
                      <a:pt x="324" y="37"/>
                      <a:pt x="324" y="37"/>
                    </a:cubicBezTo>
                    <a:cubicBezTo>
                      <a:pt x="325" y="35"/>
                      <a:pt x="326" y="35"/>
                      <a:pt x="328" y="36"/>
                    </a:cubicBezTo>
                    <a:cubicBezTo>
                      <a:pt x="328" y="36"/>
                      <a:pt x="329" y="37"/>
                      <a:pt x="329" y="38"/>
                    </a:cubicBezTo>
                    <a:cubicBezTo>
                      <a:pt x="329" y="39"/>
                      <a:pt x="329" y="39"/>
                      <a:pt x="328" y="40"/>
                    </a:cubicBezTo>
                    <a:cubicBezTo>
                      <a:pt x="324" y="53"/>
                      <a:pt x="324" y="53"/>
                      <a:pt x="324" y="53"/>
                    </a:cubicBezTo>
                    <a:cubicBezTo>
                      <a:pt x="327" y="55"/>
                      <a:pt x="329" y="57"/>
                      <a:pt x="332" y="60"/>
                    </a:cubicBezTo>
                    <a:cubicBezTo>
                      <a:pt x="344" y="53"/>
                      <a:pt x="344" y="53"/>
                      <a:pt x="344" y="53"/>
                    </a:cubicBezTo>
                    <a:cubicBezTo>
                      <a:pt x="345" y="52"/>
                      <a:pt x="347" y="52"/>
                      <a:pt x="348" y="54"/>
                    </a:cubicBezTo>
                    <a:cubicBezTo>
                      <a:pt x="349" y="54"/>
                      <a:pt x="349" y="55"/>
                      <a:pt x="349" y="55"/>
                    </a:cubicBezTo>
                    <a:cubicBezTo>
                      <a:pt x="349" y="56"/>
                      <a:pt x="349" y="57"/>
                      <a:pt x="348" y="58"/>
                    </a:cubicBezTo>
                    <a:cubicBezTo>
                      <a:pt x="339" y="69"/>
                      <a:pt x="339" y="69"/>
                      <a:pt x="339" y="69"/>
                    </a:cubicBezTo>
                    <a:cubicBezTo>
                      <a:pt x="341" y="72"/>
                      <a:pt x="343" y="75"/>
                      <a:pt x="345" y="78"/>
                    </a:cubicBezTo>
                    <a:cubicBezTo>
                      <a:pt x="359" y="75"/>
                      <a:pt x="359" y="75"/>
                      <a:pt x="359" y="75"/>
                    </a:cubicBezTo>
                    <a:cubicBezTo>
                      <a:pt x="360" y="75"/>
                      <a:pt x="362" y="76"/>
                      <a:pt x="362" y="77"/>
                    </a:cubicBezTo>
                    <a:cubicBezTo>
                      <a:pt x="362" y="77"/>
                      <a:pt x="362" y="78"/>
                      <a:pt x="362" y="78"/>
                    </a:cubicBezTo>
                    <a:cubicBezTo>
                      <a:pt x="362" y="79"/>
                      <a:pt x="362" y="80"/>
                      <a:pt x="361" y="81"/>
                    </a:cubicBezTo>
                    <a:cubicBezTo>
                      <a:pt x="349" y="89"/>
                      <a:pt x="349" y="89"/>
                      <a:pt x="349" y="89"/>
                    </a:cubicBezTo>
                    <a:cubicBezTo>
                      <a:pt x="350" y="92"/>
                      <a:pt x="351" y="95"/>
                      <a:pt x="351" y="99"/>
                    </a:cubicBezTo>
                    <a:cubicBezTo>
                      <a:pt x="365" y="101"/>
                      <a:pt x="365" y="101"/>
                      <a:pt x="365" y="101"/>
                    </a:cubicBezTo>
                    <a:cubicBezTo>
                      <a:pt x="367" y="101"/>
                      <a:pt x="368" y="102"/>
                      <a:pt x="368" y="104"/>
                    </a:cubicBezTo>
                    <a:cubicBezTo>
                      <a:pt x="368" y="104"/>
                      <a:pt x="368" y="104"/>
                      <a:pt x="368" y="104"/>
                    </a:cubicBezTo>
                    <a:cubicBezTo>
                      <a:pt x="368" y="105"/>
                      <a:pt x="367" y="106"/>
                      <a:pt x="366" y="107"/>
                    </a:cubicBezTo>
                    <a:cubicBezTo>
                      <a:pt x="352" y="111"/>
                      <a:pt x="352" y="111"/>
                      <a:pt x="352" y="111"/>
                    </a:cubicBezTo>
                    <a:cubicBezTo>
                      <a:pt x="352" y="114"/>
                      <a:pt x="352" y="118"/>
                      <a:pt x="351" y="121"/>
                    </a:cubicBezTo>
                    <a:cubicBezTo>
                      <a:pt x="364" y="127"/>
                      <a:pt x="364" y="127"/>
                      <a:pt x="364" y="127"/>
                    </a:cubicBezTo>
                    <a:cubicBezTo>
                      <a:pt x="365" y="128"/>
                      <a:pt x="366" y="129"/>
                      <a:pt x="366" y="130"/>
                    </a:cubicBezTo>
                    <a:cubicBezTo>
                      <a:pt x="366" y="130"/>
                      <a:pt x="366" y="130"/>
                      <a:pt x="366" y="131"/>
                    </a:cubicBezTo>
                    <a:cubicBezTo>
                      <a:pt x="366" y="132"/>
                      <a:pt x="364" y="133"/>
                      <a:pt x="363" y="133"/>
                    </a:cubicBezTo>
                    <a:cubicBezTo>
                      <a:pt x="348" y="133"/>
                      <a:pt x="348" y="133"/>
                      <a:pt x="348" y="133"/>
                    </a:cubicBezTo>
                    <a:cubicBezTo>
                      <a:pt x="347" y="136"/>
                      <a:pt x="346" y="139"/>
                      <a:pt x="345" y="142"/>
                    </a:cubicBezTo>
                    <a:cubicBezTo>
                      <a:pt x="355" y="152"/>
                      <a:pt x="355" y="152"/>
                      <a:pt x="355" y="152"/>
                    </a:cubicBezTo>
                    <a:cubicBezTo>
                      <a:pt x="355" y="153"/>
                      <a:pt x="356" y="153"/>
                      <a:pt x="356" y="154"/>
                    </a:cubicBezTo>
                    <a:cubicBezTo>
                      <a:pt x="356" y="155"/>
                      <a:pt x="356" y="155"/>
                      <a:pt x="356" y="156"/>
                    </a:cubicBezTo>
                    <a:cubicBezTo>
                      <a:pt x="355" y="157"/>
                      <a:pt x="353" y="158"/>
                      <a:pt x="352" y="157"/>
                    </a:cubicBezTo>
                    <a:cubicBezTo>
                      <a:pt x="338" y="152"/>
                      <a:pt x="338" y="152"/>
                      <a:pt x="338" y="152"/>
                    </a:cubicBezTo>
                    <a:cubicBezTo>
                      <a:pt x="336" y="155"/>
                      <a:pt x="334" y="157"/>
                      <a:pt x="331" y="160"/>
                    </a:cubicBezTo>
                    <a:cubicBezTo>
                      <a:pt x="338" y="173"/>
                      <a:pt x="338" y="173"/>
                      <a:pt x="338" y="173"/>
                    </a:cubicBezTo>
                    <a:cubicBezTo>
                      <a:pt x="338" y="173"/>
                      <a:pt x="339" y="174"/>
                      <a:pt x="339" y="174"/>
                    </a:cubicBezTo>
                    <a:cubicBezTo>
                      <a:pt x="339" y="175"/>
                      <a:pt x="338" y="176"/>
                      <a:pt x="338" y="176"/>
                    </a:cubicBezTo>
                    <a:cubicBezTo>
                      <a:pt x="336" y="177"/>
                      <a:pt x="335" y="177"/>
                      <a:pt x="334" y="176"/>
                    </a:cubicBezTo>
                    <a:close/>
                    <a:moveTo>
                      <a:pt x="451" y="192"/>
                    </a:moveTo>
                    <a:cubicBezTo>
                      <a:pt x="442" y="195"/>
                      <a:pt x="442" y="195"/>
                      <a:pt x="442" y="195"/>
                    </a:cubicBezTo>
                    <a:cubicBezTo>
                      <a:pt x="442" y="197"/>
                      <a:pt x="442" y="200"/>
                      <a:pt x="441" y="202"/>
                    </a:cubicBezTo>
                    <a:cubicBezTo>
                      <a:pt x="450" y="206"/>
                      <a:pt x="450" y="206"/>
                      <a:pt x="450" y="206"/>
                    </a:cubicBezTo>
                    <a:cubicBezTo>
                      <a:pt x="451" y="206"/>
                      <a:pt x="451" y="207"/>
                      <a:pt x="451" y="208"/>
                    </a:cubicBezTo>
                    <a:cubicBezTo>
                      <a:pt x="451" y="208"/>
                      <a:pt x="451" y="208"/>
                      <a:pt x="451" y="208"/>
                    </a:cubicBezTo>
                    <a:cubicBezTo>
                      <a:pt x="451" y="209"/>
                      <a:pt x="450" y="210"/>
                      <a:pt x="449" y="210"/>
                    </a:cubicBezTo>
                    <a:cubicBezTo>
                      <a:pt x="439" y="210"/>
                      <a:pt x="439" y="210"/>
                      <a:pt x="439" y="210"/>
                    </a:cubicBezTo>
                    <a:cubicBezTo>
                      <a:pt x="439" y="212"/>
                      <a:pt x="438" y="214"/>
                      <a:pt x="437" y="216"/>
                    </a:cubicBezTo>
                    <a:cubicBezTo>
                      <a:pt x="444" y="223"/>
                      <a:pt x="444" y="223"/>
                      <a:pt x="444" y="223"/>
                    </a:cubicBezTo>
                    <a:cubicBezTo>
                      <a:pt x="444" y="223"/>
                      <a:pt x="444" y="224"/>
                      <a:pt x="444" y="224"/>
                    </a:cubicBezTo>
                    <a:cubicBezTo>
                      <a:pt x="444" y="225"/>
                      <a:pt x="444" y="225"/>
                      <a:pt x="444" y="225"/>
                    </a:cubicBezTo>
                    <a:cubicBezTo>
                      <a:pt x="444" y="226"/>
                      <a:pt x="443" y="226"/>
                      <a:pt x="442" y="226"/>
                    </a:cubicBezTo>
                    <a:cubicBezTo>
                      <a:pt x="433" y="223"/>
                      <a:pt x="433" y="223"/>
                      <a:pt x="433" y="223"/>
                    </a:cubicBezTo>
                    <a:cubicBezTo>
                      <a:pt x="431" y="224"/>
                      <a:pt x="430" y="226"/>
                      <a:pt x="428" y="228"/>
                    </a:cubicBezTo>
                    <a:cubicBezTo>
                      <a:pt x="433" y="236"/>
                      <a:pt x="433" y="236"/>
                      <a:pt x="433" y="236"/>
                    </a:cubicBezTo>
                    <a:cubicBezTo>
                      <a:pt x="433" y="237"/>
                      <a:pt x="433" y="237"/>
                      <a:pt x="433" y="237"/>
                    </a:cubicBezTo>
                    <a:cubicBezTo>
                      <a:pt x="433" y="238"/>
                      <a:pt x="433" y="239"/>
                      <a:pt x="432" y="239"/>
                    </a:cubicBezTo>
                    <a:cubicBezTo>
                      <a:pt x="431" y="240"/>
                      <a:pt x="430" y="239"/>
                      <a:pt x="430" y="239"/>
                    </a:cubicBezTo>
                    <a:cubicBezTo>
                      <a:pt x="422" y="233"/>
                      <a:pt x="422" y="233"/>
                      <a:pt x="422" y="233"/>
                    </a:cubicBezTo>
                    <a:cubicBezTo>
                      <a:pt x="420" y="234"/>
                      <a:pt x="418" y="235"/>
                      <a:pt x="416" y="236"/>
                    </a:cubicBezTo>
                    <a:cubicBezTo>
                      <a:pt x="418" y="246"/>
                      <a:pt x="418" y="246"/>
                      <a:pt x="418" y="246"/>
                    </a:cubicBezTo>
                    <a:cubicBezTo>
                      <a:pt x="418" y="246"/>
                      <a:pt x="418" y="246"/>
                      <a:pt x="418" y="247"/>
                    </a:cubicBezTo>
                    <a:cubicBezTo>
                      <a:pt x="418" y="247"/>
                      <a:pt x="417" y="248"/>
                      <a:pt x="417" y="248"/>
                    </a:cubicBezTo>
                    <a:cubicBezTo>
                      <a:pt x="416" y="249"/>
                      <a:pt x="415" y="248"/>
                      <a:pt x="414" y="247"/>
                    </a:cubicBezTo>
                    <a:cubicBezTo>
                      <a:pt x="409" y="239"/>
                      <a:pt x="409" y="239"/>
                      <a:pt x="409" y="239"/>
                    </a:cubicBezTo>
                    <a:cubicBezTo>
                      <a:pt x="407" y="240"/>
                      <a:pt x="404" y="241"/>
                      <a:pt x="402" y="241"/>
                    </a:cubicBezTo>
                    <a:cubicBezTo>
                      <a:pt x="401" y="250"/>
                      <a:pt x="401" y="250"/>
                      <a:pt x="401" y="250"/>
                    </a:cubicBezTo>
                    <a:cubicBezTo>
                      <a:pt x="401" y="250"/>
                      <a:pt x="401" y="251"/>
                      <a:pt x="401" y="251"/>
                    </a:cubicBezTo>
                    <a:cubicBezTo>
                      <a:pt x="401" y="252"/>
                      <a:pt x="400" y="252"/>
                      <a:pt x="399" y="252"/>
                    </a:cubicBezTo>
                    <a:cubicBezTo>
                      <a:pt x="399" y="252"/>
                      <a:pt x="399" y="252"/>
                      <a:pt x="399" y="252"/>
                    </a:cubicBezTo>
                    <a:cubicBezTo>
                      <a:pt x="398" y="252"/>
                      <a:pt x="397" y="252"/>
                      <a:pt x="397" y="251"/>
                    </a:cubicBezTo>
                    <a:cubicBezTo>
                      <a:pt x="394" y="242"/>
                      <a:pt x="394" y="242"/>
                      <a:pt x="394" y="242"/>
                    </a:cubicBezTo>
                    <a:cubicBezTo>
                      <a:pt x="392" y="242"/>
                      <a:pt x="390" y="241"/>
                      <a:pt x="387" y="241"/>
                    </a:cubicBezTo>
                    <a:cubicBezTo>
                      <a:pt x="383" y="250"/>
                      <a:pt x="383" y="250"/>
                      <a:pt x="383" y="250"/>
                    </a:cubicBezTo>
                    <a:cubicBezTo>
                      <a:pt x="383" y="251"/>
                      <a:pt x="382" y="251"/>
                      <a:pt x="381" y="251"/>
                    </a:cubicBezTo>
                    <a:cubicBezTo>
                      <a:pt x="380" y="251"/>
                      <a:pt x="379" y="250"/>
                      <a:pt x="379" y="249"/>
                    </a:cubicBezTo>
                    <a:cubicBezTo>
                      <a:pt x="379" y="249"/>
                      <a:pt x="379" y="249"/>
                      <a:pt x="379" y="249"/>
                    </a:cubicBezTo>
                    <a:cubicBezTo>
                      <a:pt x="380" y="239"/>
                      <a:pt x="380" y="239"/>
                      <a:pt x="380" y="239"/>
                    </a:cubicBezTo>
                    <a:cubicBezTo>
                      <a:pt x="377" y="238"/>
                      <a:pt x="375" y="237"/>
                      <a:pt x="373" y="236"/>
                    </a:cubicBezTo>
                    <a:cubicBezTo>
                      <a:pt x="367" y="243"/>
                      <a:pt x="367" y="243"/>
                      <a:pt x="367" y="243"/>
                    </a:cubicBezTo>
                    <a:cubicBezTo>
                      <a:pt x="366" y="244"/>
                      <a:pt x="365" y="244"/>
                      <a:pt x="364" y="244"/>
                    </a:cubicBezTo>
                    <a:cubicBezTo>
                      <a:pt x="364" y="243"/>
                      <a:pt x="363" y="243"/>
                      <a:pt x="363" y="242"/>
                    </a:cubicBezTo>
                    <a:cubicBezTo>
                      <a:pt x="363" y="242"/>
                      <a:pt x="363" y="242"/>
                      <a:pt x="364" y="241"/>
                    </a:cubicBezTo>
                    <a:cubicBezTo>
                      <a:pt x="367" y="232"/>
                      <a:pt x="367" y="232"/>
                      <a:pt x="367" y="232"/>
                    </a:cubicBezTo>
                    <a:cubicBezTo>
                      <a:pt x="365" y="231"/>
                      <a:pt x="363" y="229"/>
                      <a:pt x="361" y="228"/>
                    </a:cubicBezTo>
                    <a:cubicBezTo>
                      <a:pt x="353" y="232"/>
                      <a:pt x="353" y="232"/>
                      <a:pt x="353" y="232"/>
                    </a:cubicBezTo>
                    <a:cubicBezTo>
                      <a:pt x="352" y="233"/>
                      <a:pt x="351" y="233"/>
                      <a:pt x="350" y="232"/>
                    </a:cubicBezTo>
                    <a:cubicBezTo>
                      <a:pt x="350" y="232"/>
                      <a:pt x="350" y="231"/>
                      <a:pt x="350" y="231"/>
                    </a:cubicBezTo>
                    <a:cubicBezTo>
                      <a:pt x="350" y="230"/>
                      <a:pt x="350" y="230"/>
                      <a:pt x="351" y="229"/>
                    </a:cubicBezTo>
                    <a:cubicBezTo>
                      <a:pt x="356" y="222"/>
                      <a:pt x="356" y="222"/>
                      <a:pt x="356" y="222"/>
                    </a:cubicBezTo>
                    <a:cubicBezTo>
                      <a:pt x="355" y="220"/>
                      <a:pt x="354" y="218"/>
                      <a:pt x="353" y="216"/>
                    </a:cubicBezTo>
                    <a:cubicBezTo>
                      <a:pt x="343" y="217"/>
                      <a:pt x="343" y="217"/>
                      <a:pt x="343" y="217"/>
                    </a:cubicBezTo>
                    <a:cubicBezTo>
                      <a:pt x="342" y="218"/>
                      <a:pt x="341" y="217"/>
                      <a:pt x="341" y="216"/>
                    </a:cubicBezTo>
                    <a:cubicBezTo>
                      <a:pt x="341" y="216"/>
                      <a:pt x="341" y="216"/>
                      <a:pt x="341" y="216"/>
                    </a:cubicBezTo>
                    <a:cubicBezTo>
                      <a:pt x="341" y="215"/>
                      <a:pt x="341" y="214"/>
                      <a:pt x="342" y="214"/>
                    </a:cubicBezTo>
                    <a:cubicBezTo>
                      <a:pt x="350" y="208"/>
                      <a:pt x="350" y="208"/>
                      <a:pt x="350" y="208"/>
                    </a:cubicBezTo>
                    <a:cubicBezTo>
                      <a:pt x="349" y="206"/>
                      <a:pt x="349" y="204"/>
                      <a:pt x="348" y="202"/>
                    </a:cubicBezTo>
                    <a:cubicBezTo>
                      <a:pt x="339" y="200"/>
                      <a:pt x="339" y="200"/>
                      <a:pt x="339" y="200"/>
                    </a:cubicBezTo>
                    <a:cubicBezTo>
                      <a:pt x="338" y="200"/>
                      <a:pt x="337" y="200"/>
                      <a:pt x="337" y="199"/>
                    </a:cubicBezTo>
                    <a:cubicBezTo>
                      <a:pt x="337" y="199"/>
                      <a:pt x="337" y="198"/>
                      <a:pt x="337" y="198"/>
                    </a:cubicBezTo>
                    <a:cubicBezTo>
                      <a:pt x="337" y="197"/>
                      <a:pt x="338" y="197"/>
                      <a:pt x="339" y="197"/>
                    </a:cubicBezTo>
                    <a:cubicBezTo>
                      <a:pt x="348" y="194"/>
                      <a:pt x="348" y="194"/>
                      <a:pt x="348" y="194"/>
                    </a:cubicBezTo>
                    <a:cubicBezTo>
                      <a:pt x="348" y="191"/>
                      <a:pt x="348" y="189"/>
                      <a:pt x="348" y="187"/>
                    </a:cubicBezTo>
                    <a:cubicBezTo>
                      <a:pt x="340" y="183"/>
                      <a:pt x="340" y="183"/>
                      <a:pt x="340" y="183"/>
                    </a:cubicBezTo>
                    <a:cubicBezTo>
                      <a:pt x="339" y="182"/>
                      <a:pt x="338" y="182"/>
                      <a:pt x="338" y="181"/>
                    </a:cubicBezTo>
                    <a:cubicBezTo>
                      <a:pt x="338" y="181"/>
                      <a:pt x="338" y="181"/>
                      <a:pt x="338" y="180"/>
                    </a:cubicBezTo>
                    <a:cubicBezTo>
                      <a:pt x="339" y="179"/>
                      <a:pt x="340" y="179"/>
                      <a:pt x="341" y="179"/>
                    </a:cubicBezTo>
                    <a:cubicBezTo>
                      <a:pt x="350" y="179"/>
                      <a:pt x="350" y="179"/>
                      <a:pt x="350" y="179"/>
                    </a:cubicBezTo>
                    <a:cubicBezTo>
                      <a:pt x="351" y="177"/>
                      <a:pt x="352" y="175"/>
                      <a:pt x="353" y="173"/>
                    </a:cubicBezTo>
                    <a:cubicBezTo>
                      <a:pt x="346" y="166"/>
                      <a:pt x="346" y="166"/>
                      <a:pt x="346" y="166"/>
                    </a:cubicBezTo>
                    <a:cubicBezTo>
                      <a:pt x="346" y="166"/>
                      <a:pt x="345" y="165"/>
                      <a:pt x="345" y="165"/>
                    </a:cubicBezTo>
                    <a:cubicBezTo>
                      <a:pt x="345" y="164"/>
                      <a:pt x="345" y="164"/>
                      <a:pt x="345" y="164"/>
                    </a:cubicBezTo>
                    <a:cubicBezTo>
                      <a:pt x="346" y="163"/>
                      <a:pt x="347" y="163"/>
                      <a:pt x="348" y="163"/>
                    </a:cubicBezTo>
                    <a:cubicBezTo>
                      <a:pt x="357" y="166"/>
                      <a:pt x="357" y="166"/>
                      <a:pt x="357" y="166"/>
                    </a:cubicBezTo>
                    <a:cubicBezTo>
                      <a:pt x="358" y="164"/>
                      <a:pt x="360" y="163"/>
                      <a:pt x="361" y="161"/>
                    </a:cubicBezTo>
                    <a:cubicBezTo>
                      <a:pt x="357" y="153"/>
                      <a:pt x="357" y="153"/>
                      <a:pt x="357" y="153"/>
                    </a:cubicBezTo>
                    <a:cubicBezTo>
                      <a:pt x="357" y="152"/>
                      <a:pt x="357" y="152"/>
                      <a:pt x="357" y="151"/>
                    </a:cubicBezTo>
                    <a:cubicBezTo>
                      <a:pt x="357" y="151"/>
                      <a:pt x="357" y="150"/>
                      <a:pt x="357" y="150"/>
                    </a:cubicBezTo>
                    <a:cubicBezTo>
                      <a:pt x="358" y="149"/>
                      <a:pt x="359" y="149"/>
                      <a:pt x="360" y="150"/>
                    </a:cubicBezTo>
                    <a:cubicBezTo>
                      <a:pt x="368" y="156"/>
                      <a:pt x="368" y="156"/>
                      <a:pt x="368" y="156"/>
                    </a:cubicBezTo>
                    <a:cubicBezTo>
                      <a:pt x="369" y="155"/>
                      <a:pt x="371" y="153"/>
                      <a:pt x="373" y="152"/>
                    </a:cubicBezTo>
                    <a:cubicBezTo>
                      <a:pt x="372" y="143"/>
                      <a:pt x="372" y="143"/>
                      <a:pt x="372" y="143"/>
                    </a:cubicBezTo>
                    <a:cubicBezTo>
                      <a:pt x="372" y="143"/>
                      <a:pt x="372" y="143"/>
                      <a:pt x="372" y="142"/>
                    </a:cubicBezTo>
                    <a:cubicBezTo>
                      <a:pt x="372" y="142"/>
                      <a:pt x="372" y="141"/>
                      <a:pt x="373" y="141"/>
                    </a:cubicBezTo>
                    <a:cubicBezTo>
                      <a:pt x="374" y="140"/>
                      <a:pt x="375" y="141"/>
                      <a:pt x="375" y="142"/>
                    </a:cubicBezTo>
                    <a:cubicBezTo>
                      <a:pt x="381" y="149"/>
                      <a:pt x="381" y="149"/>
                      <a:pt x="381" y="149"/>
                    </a:cubicBezTo>
                    <a:cubicBezTo>
                      <a:pt x="383" y="149"/>
                      <a:pt x="385" y="148"/>
                      <a:pt x="387" y="148"/>
                    </a:cubicBezTo>
                    <a:cubicBezTo>
                      <a:pt x="389" y="138"/>
                      <a:pt x="389" y="138"/>
                      <a:pt x="389" y="138"/>
                    </a:cubicBezTo>
                    <a:cubicBezTo>
                      <a:pt x="389" y="138"/>
                      <a:pt x="389" y="138"/>
                      <a:pt x="389" y="138"/>
                    </a:cubicBezTo>
                    <a:cubicBezTo>
                      <a:pt x="389" y="137"/>
                      <a:pt x="390" y="136"/>
                      <a:pt x="391" y="136"/>
                    </a:cubicBezTo>
                    <a:cubicBezTo>
                      <a:pt x="392" y="136"/>
                      <a:pt x="393" y="137"/>
                      <a:pt x="393" y="138"/>
                    </a:cubicBezTo>
                    <a:cubicBezTo>
                      <a:pt x="395" y="147"/>
                      <a:pt x="395" y="147"/>
                      <a:pt x="395" y="147"/>
                    </a:cubicBezTo>
                    <a:cubicBezTo>
                      <a:pt x="398" y="147"/>
                      <a:pt x="400" y="147"/>
                      <a:pt x="402" y="148"/>
                    </a:cubicBezTo>
                    <a:cubicBezTo>
                      <a:pt x="407" y="139"/>
                      <a:pt x="407" y="139"/>
                      <a:pt x="407" y="139"/>
                    </a:cubicBezTo>
                    <a:cubicBezTo>
                      <a:pt x="407" y="138"/>
                      <a:pt x="408" y="138"/>
                      <a:pt x="409" y="138"/>
                    </a:cubicBezTo>
                    <a:cubicBezTo>
                      <a:pt x="410" y="138"/>
                      <a:pt x="410" y="139"/>
                      <a:pt x="410" y="140"/>
                    </a:cubicBezTo>
                    <a:cubicBezTo>
                      <a:pt x="410" y="140"/>
                      <a:pt x="410" y="140"/>
                      <a:pt x="410" y="140"/>
                    </a:cubicBezTo>
                    <a:cubicBezTo>
                      <a:pt x="410" y="150"/>
                      <a:pt x="410" y="150"/>
                      <a:pt x="410" y="150"/>
                    </a:cubicBezTo>
                    <a:cubicBezTo>
                      <a:pt x="412" y="150"/>
                      <a:pt x="414" y="151"/>
                      <a:pt x="416" y="152"/>
                    </a:cubicBezTo>
                    <a:cubicBezTo>
                      <a:pt x="423" y="146"/>
                      <a:pt x="423" y="146"/>
                      <a:pt x="423" y="146"/>
                    </a:cubicBezTo>
                    <a:cubicBezTo>
                      <a:pt x="424" y="145"/>
                      <a:pt x="425" y="145"/>
                      <a:pt x="426" y="145"/>
                    </a:cubicBezTo>
                    <a:cubicBezTo>
                      <a:pt x="426" y="145"/>
                      <a:pt x="426" y="146"/>
                      <a:pt x="426" y="147"/>
                    </a:cubicBezTo>
                    <a:cubicBezTo>
                      <a:pt x="426" y="147"/>
                      <a:pt x="426" y="147"/>
                      <a:pt x="426" y="148"/>
                    </a:cubicBezTo>
                    <a:cubicBezTo>
                      <a:pt x="423" y="157"/>
                      <a:pt x="423" y="157"/>
                      <a:pt x="423" y="157"/>
                    </a:cubicBezTo>
                    <a:cubicBezTo>
                      <a:pt x="425" y="158"/>
                      <a:pt x="427" y="159"/>
                      <a:pt x="428" y="161"/>
                    </a:cubicBezTo>
                    <a:cubicBezTo>
                      <a:pt x="437" y="157"/>
                      <a:pt x="437" y="157"/>
                      <a:pt x="437" y="157"/>
                    </a:cubicBezTo>
                    <a:cubicBezTo>
                      <a:pt x="437" y="156"/>
                      <a:pt x="439" y="156"/>
                      <a:pt x="439" y="157"/>
                    </a:cubicBezTo>
                    <a:cubicBezTo>
                      <a:pt x="440" y="157"/>
                      <a:pt x="440" y="158"/>
                      <a:pt x="440" y="158"/>
                    </a:cubicBezTo>
                    <a:cubicBezTo>
                      <a:pt x="440" y="159"/>
                      <a:pt x="440" y="159"/>
                      <a:pt x="439" y="160"/>
                    </a:cubicBezTo>
                    <a:cubicBezTo>
                      <a:pt x="433" y="167"/>
                      <a:pt x="433" y="167"/>
                      <a:pt x="433" y="167"/>
                    </a:cubicBezTo>
                    <a:cubicBezTo>
                      <a:pt x="435" y="169"/>
                      <a:pt x="436" y="171"/>
                      <a:pt x="437" y="173"/>
                    </a:cubicBezTo>
                    <a:cubicBezTo>
                      <a:pt x="446" y="172"/>
                      <a:pt x="446" y="172"/>
                      <a:pt x="446" y="172"/>
                    </a:cubicBezTo>
                    <a:cubicBezTo>
                      <a:pt x="447" y="171"/>
                      <a:pt x="448" y="172"/>
                      <a:pt x="449" y="173"/>
                    </a:cubicBezTo>
                    <a:cubicBezTo>
                      <a:pt x="449" y="173"/>
                      <a:pt x="449" y="173"/>
                      <a:pt x="449" y="173"/>
                    </a:cubicBezTo>
                    <a:cubicBezTo>
                      <a:pt x="449" y="174"/>
                      <a:pt x="448" y="175"/>
                      <a:pt x="448" y="175"/>
                    </a:cubicBezTo>
                    <a:cubicBezTo>
                      <a:pt x="440" y="180"/>
                      <a:pt x="440" y="180"/>
                      <a:pt x="440" y="180"/>
                    </a:cubicBezTo>
                    <a:cubicBezTo>
                      <a:pt x="441" y="183"/>
                      <a:pt x="441" y="185"/>
                      <a:pt x="441" y="187"/>
                    </a:cubicBezTo>
                    <a:cubicBezTo>
                      <a:pt x="451" y="189"/>
                      <a:pt x="451" y="189"/>
                      <a:pt x="451" y="189"/>
                    </a:cubicBezTo>
                    <a:cubicBezTo>
                      <a:pt x="452" y="188"/>
                      <a:pt x="453" y="189"/>
                      <a:pt x="453" y="190"/>
                    </a:cubicBezTo>
                    <a:cubicBezTo>
                      <a:pt x="453" y="190"/>
                      <a:pt x="453" y="190"/>
                      <a:pt x="453" y="190"/>
                    </a:cubicBezTo>
                    <a:cubicBezTo>
                      <a:pt x="453" y="191"/>
                      <a:pt x="452" y="192"/>
                      <a:pt x="451" y="1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endParaRPr lang="zh-CN" altLang="en-US"/>
              </a:p>
            </p:txBody>
          </p:sp>
        </p:grpSp>
        <p:sp>
          <p:nvSpPr>
            <p:cNvPr id="23574" name="矩形 7"/>
            <p:cNvSpPr>
              <a:spLocks noChangeArrowheads="1"/>
            </p:cNvSpPr>
            <p:nvPr/>
          </p:nvSpPr>
          <p:spPr bwMode="auto">
            <a:xfrm>
              <a:off x="277759" y="1045012"/>
              <a:ext cx="1964747" cy="1050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管理</a:t>
              </a:r>
              <a:endParaRPr lang="en-US" altLang="zh-CN" sz="2800" b="1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高效</a:t>
              </a:r>
              <a:endParaRPr lang="zh-CN" altLang="en-US" sz="1400">
                <a:ea typeface="宋体" panose="02010600030101010101" pitchFamily="2" charset="-122"/>
              </a:endParaRPr>
            </a:p>
          </p:txBody>
        </p:sp>
      </p:grp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449263" y="3467100"/>
            <a:ext cx="10968037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1" hangingPunct="1">
              <a:buFont typeface="Wingdings" pitchFamily="2" charset="2"/>
              <a:buChar char="l"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  <a:ea typeface="+mn-ea"/>
                <a:sym typeface="微软雅黑" pitchFamily="34" charset="-122"/>
              </a:rPr>
              <a:t>目标：</a:t>
            </a:r>
            <a:endParaRPr lang="en-US" altLang="zh-CN" sz="2400" b="1" dirty="0">
              <a:solidFill>
                <a:srgbClr val="FF0000"/>
              </a:solidFill>
              <a:latin typeface="微软雅黑" pitchFamily="34" charset="-122"/>
              <a:ea typeface="+mn-ea"/>
              <a:sym typeface="微软雅黑" pitchFamily="34" charset="-122"/>
            </a:endParaRPr>
          </a:p>
          <a:p>
            <a:pPr marL="342900" indent="-342900" eaLnBrk="1" hangingPunct="1">
              <a:buFont typeface="Wingdings" pitchFamily="2" charset="2"/>
              <a:buChar char="l"/>
              <a:defRPr/>
            </a:pPr>
            <a:endParaRPr lang="en-US" altLang="zh-CN" sz="2400" b="1" dirty="0">
              <a:solidFill>
                <a:srgbClr val="FF0000"/>
              </a:solidFill>
              <a:latin typeface="微软雅黑" pitchFamily="34" charset="-122"/>
              <a:ea typeface="+mn-ea"/>
              <a:sym typeface="微软雅黑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latin typeface="+mn-ea"/>
                <a:ea typeface="+mn-ea"/>
                <a:sym typeface="微软雅黑" pitchFamily="34" charset="-122"/>
              </a:rPr>
              <a:t>建成</a:t>
            </a:r>
            <a:r>
              <a:rPr lang="zh-CN" altLang="en-US" sz="2400" dirty="0" smtClean="0">
                <a:latin typeface="+mn-ea"/>
                <a:ea typeface="+mn-ea"/>
                <a:sym typeface="微软雅黑" pitchFamily="34" charset="-122"/>
              </a:rPr>
              <a:t>一套智慧校园</a:t>
            </a:r>
            <a:r>
              <a:rPr lang="zh-CN" altLang="en-US" sz="2400" dirty="0">
                <a:latin typeface="+mn-ea"/>
                <a:ea typeface="+mn-ea"/>
                <a:sym typeface="微软雅黑" pitchFamily="34" charset="-122"/>
              </a:rPr>
              <a:t>管理</a:t>
            </a:r>
            <a:r>
              <a:rPr lang="zh-CN" altLang="en-US" sz="2400" dirty="0" smtClean="0">
                <a:latin typeface="+mn-ea"/>
                <a:ea typeface="+mn-ea"/>
                <a:sym typeface="微软雅黑" pitchFamily="34" charset="-122"/>
              </a:rPr>
              <a:t>平台：</a:t>
            </a:r>
            <a:endParaRPr lang="zh-CN" altLang="en-US" sz="2400" dirty="0">
              <a:latin typeface="+mn-ea"/>
              <a:ea typeface="+mn-ea"/>
              <a:sym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latin typeface="+mn-ea"/>
                <a:ea typeface="+mn-ea"/>
                <a:sym typeface="微软雅黑" pitchFamily="34" charset="-122"/>
              </a:rPr>
              <a:t>      实时</a:t>
            </a:r>
            <a:r>
              <a:rPr lang="zh-CN" altLang="en-US" sz="2400" dirty="0" smtClean="0">
                <a:latin typeface="+mn-ea"/>
                <a:ea typeface="+mn-ea"/>
                <a:sym typeface="微软雅黑" pitchFamily="34" charset="-122"/>
              </a:rPr>
              <a:t>监控、及时调</a:t>
            </a:r>
            <a:r>
              <a:rPr lang="zh-CN" altLang="en-US" sz="2400" dirty="0">
                <a:latin typeface="+mn-ea"/>
                <a:ea typeface="+mn-ea"/>
                <a:sym typeface="微软雅黑" pitchFamily="34" charset="-122"/>
              </a:rPr>
              <a:t>取校园数据信息、图像信息、人员信息</a:t>
            </a:r>
            <a:r>
              <a:rPr lang="zh-CN" altLang="en-US" sz="2400" dirty="0" smtClean="0">
                <a:latin typeface="+mn-ea"/>
                <a:ea typeface="+mn-ea"/>
                <a:sym typeface="微软雅黑" pitchFamily="34" charset="-122"/>
              </a:rPr>
              <a:t>等，能够“</a:t>
            </a:r>
            <a:r>
              <a:rPr lang="zh-CN" altLang="en-US" sz="2400" dirty="0">
                <a:latin typeface="+mn-ea"/>
                <a:ea typeface="+mn-ea"/>
                <a:sym typeface="微软雅黑" pitchFamily="34" charset="-122"/>
              </a:rPr>
              <a:t>所见即所得的</a:t>
            </a:r>
            <a:r>
              <a:rPr lang="zh-CN" altLang="en-US" sz="2400" dirty="0" smtClean="0">
                <a:latin typeface="+mn-ea"/>
                <a:ea typeface="+mn-ea"/>
                <a:sym typeface="微软雅黑" pitchFamily="34" charset="-122"/>
              </a:rPr>
              <a:t>”进行展示；实现应对常规安保工作、应急安保工作，提高处理效率和安全等级。</a:t>
            </a:r>
            <a:endParaRPr lang="zh-CN" altLang="en-US" sz="2400" dirty="0">
              <a:latin typeface="+mn-ea"/>
              <a:ea typeface="+mn-ea"/>
              <a:sym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zh-CN" altLang="en-US" dirty="0"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7783513" y="3282950"/>
            <a:ext cx="1909762" cy="946150"/>
            <a:chOff x="8168204" y="2705461"/>
            <a:chExt cx="1909246" cy="1007078"/>
          </a:xfrm>
        </p:grpSpPr>
        <p:grpSp>
          <p:nvGrpSpPr>
            <p:cNvPr id="23568" name="组合 50"/>
            <p:cNvGrpSpPr>
              <a:grpSpLocks/>
            </p:cNvGrpSpPr>
            <p:nvPr/>
          </p:nvGrpSpPr>
          <p:grpSpPr bwMode="auto">
            <a:xfrm>
              <a:off x="8168204" y="2705461"/>
              <a:ext cx="1909246" cy="1007078"/>
              <a:chOff x="-136262" y="88759"/>
              <a:chExt cx="2657212" cy="1838900"/>
            </a:xfrm>
          </p:grpSpPr>
          <p:sp>
            <p:nvSpPr>
              <p:cNvPr id="23570" name="矩形 12"/>
              <p:cNvSpPr>
                <a:spLocks noChangeArrowheads="1"/>
              </p:cNvSpPr>
              <p:nvPr/>
            </p:nvSpPr>
            <p:spPr bwMode="auto">
              <a:xfrm>
                <a:off x="0" y="88760"/>
                <a:ext cx="2520950" cy="1838899"/>
              </a:xfrm>
              <a:prstGeom prst="rect">
                <a:avLst/>
              </a:prstGeom>
              <a:solidFill>
                <a:srgbClr val="46B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lr>
                    <a:srgbClr val="E60013"/>
                  </a:buClr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 typeface="Arial" panose="020B0604020202020204" pitchFamily="34" charset="0"/>
                  <a:buNone/>
                </a:pPr>
                <a:endParaRPr lang="zh-CN" altLang="zh-CN" sz="3200"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endParaRPr>
              </a:p>
            </p:txBody>
          </p:sp>
          <p:sp>
            <p:nvSpPr>
              <p:cNvPr id="23571" name="矩形 14"/>
              <p:cNvSpPr>
                <a:spLocks noChangeArrowheads="1"/>
              </p:cNvSpPr>
              <p:nvPr/>
            </p:nvSpPr>
            <p:spPr bwMode="auto">
              <a:xfrm>
                <a:off x="-136262" y="88759"/>
                <a:ext cx="1521934" cy="1742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E60013"/>
                  </a:buClr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 typeface="Arial" panose="020B0604020202020204" pitchFamily="34" charset="0"/>
                  <a:buNone/>
                </a:pPr>
                <a:r>
                  <a:rPr lang="zh-CN" altLang="en-US" sz="2800" b="1">
                    <a:solidFill>
                      <a:srgbClr val="FFFFFF"/>
                    </a:solidFill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数据</a:t>
                </a:r>
                <a:endParaRPr lang="en-US" altLang="zh-CN" sz="2800" b="1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 typeface="Arial" panose="020B0604020202020204" pitchFamily="34" charset="0"/>
                  <a:buNone/>
                </a:pPr>
                <a:r>
                  <a:rPr lang="zh-CN" altLang="en-US" sz="2800" b="1">
                    <a:solidFill>
                      <a:srgbClr val="FFFFFF"/>
                    </a:solidFill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汇总</a:t>
                </a:r>
              </a:p>
            </p:txBody>
          </p:sp>
        </p:grpSp>
        <p:pic>
          <p:nvPicPr>
            <p:cNvPr id="23569" name="Picture 5" descr="C:\Users\Jonahs\Dropbox\Projects SCOTT\MEET Windows Azure\source\Background\tile-icon-CDN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1781" y="2705461"/>
              <a:ext cx="848680" cy="926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9574213" y="3273425"/>
            <a:ext cx="1957387" cy="960438"/>
            <a:chOff x="9141709" y="3273596"/>
            <a:chExt cx="1958091" cy="960268"/>
          </a:xfrm>
        </p:grpSpPr>
        <p:grpSp>
          <p:nvGrpSpPr>
            <p:cNvPr id="23564" name="组合 51"/>
            <p:cNvGrpSpPr>
              <a:grpSpLocks/>
            </p:cNvGrpSpPr>
            <p:nvPr/>
          </p:nvGrpSpPr>
          <p:grpSpPr bwMode="auto">
            <a:xfrm>
              <a:off x="9141709" y="3273596"/>
              <a:ext cx="1958091" cy="960268"/>
              <a:chOff x="-193313" y="136788"/>
              <a:chExt cx="2727608" cy="1756205"/>
            </a:xfrm>
          </p:grpSpPr>
          <p:sp>
            <p:nvSpPr>
              <p:cNvPr id="23566" name="矩形 16"/>
              <p:cNvSpPr>
                <a:spLocks noChangeArrowheads="1"/>
              </p:cNvSpPr>
              <p:nvPr/>
            </p:nvSpPr>
            <p:spPr bwMode="auto">
              <a:xfrm>
                <a:off x="0" y="152771"/>
                <a:ext cx="2534295" cy="1740222"/>
              </a:xfrm>
              <a:prstGeom prst="rect">
                <a:avLst/>
              </a:prstGeom>
              <a:solidFill>
                <a:srgbClr val="6006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lr>
                    <a:srgbClr val="E60013"/>
                  </a:buClr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 typeface="Arial" panose="020B0604020202020204" pitchFamily="34" charset="0"/>
                  <a:buNone/>
                </a:pPr>
                <a:endParaRPr lang="zh-CN" altLang="zh-CN" sz="3200"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endParaRPr>
              </a:p>
            </p:txBody>
          </p:sp>
          <p:sp>
            <p:nvSpPr>
              <p:cNvPr id="23567" name="矩形 18"/>
              <p:cNvSpPr>
                <a:spLocks noChangeArrowheads="1"/>
              </p:cNvSpPr>
              <p:nvPr/>
            </p:nvSpPr>
            <p:spPr bwMode="auto">
              <a:xfrm>
                <a:off x="-193313" y="136788"/>
                <a:ext cx="1664266" cy="1734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E60013"/>
                  </a:buClr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–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60013"/>
                  </a:buClr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 typeface="Arial" panose="020B0604020202020204" pitchFamily="34" charset="0"/>
                  <a:buNone/>
                </a:pPr>
                <a:r>
                  <a:rPr lang="zh-CN" altLang="en-US" sz="2800" b="1">
                    <a:solidFill>
                      <a:srgbClr val="FFFFFF"/>
                    </a:solidFill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即时</a:t>
                </a:r>
                <a:endParaRPr lang="en-US" altLang="zh-CN" sz="2800" b="1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 typeface="Arial" panose="020B0604020202020204" pitchFamily="34" charset="0"/>
                  <a:buNone/>
                </a:pPr>
                <a:r>
                  <a:rPr lang="zh-CN" altLang="en-US" sz="2800" b="1">
                    <a:solidFill>
                      <a:srgbClr val="FFFFFF"/>
                    </a:solidFill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展示</a:t>
                </a:r>
              </a:p>
            </p:txBody>
          </p:sp>
        </p:grpSp>
        <p:sp>
          <p:nvSpPr>
            <p:cNvPr id="26" name="Freeform 87"/>
            <p:cNvSpPr>
              <a:spLocks noEditPoints="1"/>
            </p:cNvSpPr>
            <p:nvPr/>
          </p:nvSpPr>
          <p:spPr bwMode="auto">
            <a:xfrm>
              <a:off x="10208893" y="3567232"/>
              <a:ext cx="776566" cy="382519"/>
            </a:xfrm>
            <a:custGeom>
              <a:avLst/>
              <a:gdLst>
                <a:gd name="T0" fmla="*/ 0 w 385"/>
                <a:gd name="T1" fmla="*/ 46 h 107"/>
                <a:gd name="T2" fmla="*/ 37 w 385"/>
                <a:gd name="T3" fmla="*/ 46 h 107"/>
                <a:gd name="T4" fmla="*/ 37 w 385"/>
                <a:gd name="T5" fmla="*/ 61 h 107"/>
                <a:gd name="T6" fmla="*/ 0 w 385"/>
                <a:gd name="T7" fmla="*/ 61 h 107"/>
                <a:gd name="T8" fmla="*/ 0 w 385"/>
                <a:gd name="T9" fmla="*/ 46 h 107"/>
                <a:gd name="T10" fmla="*/ 74 w 385"/>
                <a:gd name="T11" fmla="*/ 61 h 107"/>
                <a:gd name="T12" fmla="*/ 111 w 385"/>
                <a:gd name="T13" fmla="*/ 61 h 107"/>
                <a:gd name="T14" fmla="*/ 111 w 385"/>
                <a:gd name="T15" fmla="*/ 46 h 107"/>
                <a:gd name="T16" fmla="*/ 74 w 385"/>
                <a:gd name="T17" fmla="*/ 46 h 107"/>
                <a:gd name="T18" fmla="*/ 74 w 385"/>
                <a:gd name="T19" fmla="*/ 61 h 107"/>
                <a:gd name="T20" fmla="*/ 222 w 385"/>
                <a:gd name="T21" fmla="*/ 61 h 107"/>
                <a:gd name="T22" fmla="*/ 259 w 385"/>
                <a:gd name="T23" fmla="*/ 61 h 107"/>
                <a:gd name="T24" fmla="*/ 259 w 385"/>
                <a:gd name="T25" fmla="*/ 46 h 107"/>
                <a:gd name="T26" fmla="*/ 222 w 385"/>
                <a:gd name="T27" fmla="*/ 46 h 107"/>
                <a:gd name="T28" fmla="*/ 222 w 385"/>
                <a:gd name="T29" fmla="*/ 61 h 107"/>
                <a:gd name="T30" fmla="*/ 148 w 385"/>
                <a:gd name="T31" fmla="*/ 61 h 107"/>
                <a:gd name="T32" fmla="*/ 185 w 385"/>
                <a:gd name="T33" fmla="*/ 61 h 107"/>
                <a:gd name="T34" fmla="*/ 185 w 385"/>
                <a:gd name="T35" fmla="*/ 46 h 107"/>
                <a:gd name="T36" fmla="*/ 148 w 385"/>
                <a:gd name="T37" fmla="*/ 46 h 107"/>
                <a:gd name="T38" fmla="*/ 148 w 385"/>
                <a:gd name="T39" fmla="*/ 61 h 107"/>
                <a:gd name="T40" fmla="*/ 382 w 385"/>
                <a:gd name="T41" fmla="*/ 48 h 107"/>
                <a:gd name="T42" fmla="*/ 334 w 385"/>
                <a:gd name="T43" fmla="*/ 0 h 107"/>
                <a:gd name="T44" fmla="*/ 324 w 385"/>
                <a:gd name="T45" fmla="*/ 11 h 107"/>
                <a:gd name="T46" fmla="*/ 359 w 385"/>
                <a:gd name="T47" fmla="*/ 46 h 107"/>
                <a:gd name="T48" fmla="*/ 296 w 385"/>
                <a:gd name="T49" fmla="*/ 46 h 107"/>
                <a:gd name="T50" fmla="*/ 296 w 385"/>
                <a:gd name="T51" fmla="*/ 61 h 107"/>
                <a:gd name="T52" fmla="*/ 359 w 385"/>
                <a:gd name="T53" fmla="*/ 61 h 107"/>
                <a:gd name="T54" fmla="*/ 324 w 385"/>
                <a:gd name="T55" fmla="*/ 96 h 107"/>
                <a:gd name="T56" fmla="*/ 334 w 385"/>
                <a:gd name="T57" fmla="*/ 107 h 107"/>
                <a:gd name="T58" fmla="*/ 382 w 385"/>
                <a:gd name="T59" fmla="*/ 59 h 107"/>
                <a:gd name="T60" fmla="*/ 382 w 385"/>
                <a:gd name="T61" fmla="*/ 4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85" h="107">
                  <a:moveTo>
                    <a:pt x="0" y="46"/>
                  </a:moveTo>
                  <a:cubicBezTo>
                    <a:pt x="37" y="46"/>
                    <a:pt x="37" y="46"/>
                    <a:pt x="37" y="46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0" y="61"/>
                    <a:pt x="0" y="61"/>
                    <a:pt x="0" y="61"/>
                  </a:cubicBezTo>
                  <a:lnTo>
                    <a:pt x="0" y="46"/>
                  </a:lnTo>
                  <a:close/>
                  <a:moveTo>
                    <a:pt x="74" y="61"/>
                  </a:moveTo>
                  <a:cubicBezTo>
                    <a:pt x="111" y="61"/>
                    <a:pt x="111" y="61"/>
                    <a:pt x="111" y="61"/>
                  </a:cubicBezTo>
                  <a:cubicBezTo>
                    <a:pt x="111" y="46"/>
                    <a:pt x="111" y="46"/>
                    <a:pt x="111" y="46"/>
                  </a:cubicBezTo>
                  <a:cubicBezTo>
                    <a:pt x="74" y="46"/>
                    <a:pt x="74" y="46"/>
                    <a:pt x="74" y="46"/>
                  </a:cubicBezTo>
                  <a:lnTo>
                    <a:pt x="74" y="61"/>
                  </a:lnTo>
                  <a:close/>
                  <a:moveTo>
                    <a:pt x="222" y="61"/>
                  </a:moveTo>
                  <a:cubicBezTo>
                    <a:pt x="259" y="61"/>
                    <a:pt x="259" y="61"/>
                    <a:pt x="259" y="61"/>
                  </a:cubicBezTo>
                  <a:cubicBezTo>
                    <a:pt x="259" y="46"/>
                    <a:pt x="259" y="46"/>
                    <a:pt x="259" y="46"/>
                  </a:cubicBezTo>
                  <a:cubicBezTo>
                    <a:pt x="222" y="46"/>
                    <a:pt x="222" y="46"/>
                    <a:pt x="222" y="46"/>
                  </a:cubicBezTo>
                  <a:lnTo>
                    <a:pt x="222" y="61"/>
                  </a:lnTo>
                  <a:close/>
                  <a:moveTo>
                    <a:pt x="148" y="61"/>
                  </a:moveTo>
                  <a:cubicBezTo>
                    <a:pt x="185" y="61"/>
                    <a:pt x="185" y="61"/>
                    <a:pt x="185" y="61"/>
                  </a:cubicBezTo>
                  <a:cubicBezTo>
                    <a:pt x="185" y="46"/>
                    <a:pt x="185" y="46"/>
                    <a:pt x="185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61"/>
                  </a:lnTo>
                  <a:close/>
                  <a:moveTo>
                    <a:pt x="382" y="48"/>
                  </a:moveTo>
                  <a:cubicBezTo>
                    <a:pt x="334" y="0"/>
                    <a:pt x="334" y="0"/>
                    <a:pt x="334" y="0"/>
                  </a:cubicBezTo>
                  <a:cubicBezTo>
                    <a:pt x="324" y="11"/>
                    <a:pt x="324" y="11"/>
                    <a:pt x="324" y="11"/>
                  </a:cubicBezTo>
                  <a:cubicBezTo>
                    <a:pt x="359" y="46"/>
                    <a:pt x="359" y="46"/>
                    <a:pt x="35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61"/>
                    <a:pt x="296" y="61"/>
                    <a:pt x="296" y="61"/>
                  </a:cubicBezTo>
                  <a:cubicBezTo>
                    <a:pt x="359" y="61"/>
                    <a:pt x="359" y="61"/>
                    <a:pt x="359" y="61"/>
                  </a:cubicBezTo>
                  <a:cubicBezTo>
                    <a:pt x="324" y="96"/>
                    <a:pt x="324" y="96"/>
                    <a:pt x="324" y="96"/>
                  </a:cubicBezTo>
                  <a:cubicBezTo>
                    <a:pt x="334" y="107"/>
                    <a:pt x="334" y="107"/>
                    <a:pt x="334" y="107"/>
                  </a:cubicBezTo>
                  <a:cubicBezTo>
                    <a:pt x="382" y="59"/>
                    <a:pt x="382" y="59"/>
                    <a:pt x="382" y="59"/>
                  </a:cubicBezTo>
                  <a:cubicBezTo>
                    <a:pt x="385" y="56"/>
                    <a:pt x="385" y="51"/>
                    <a:pt x="382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en-US" sz="4300" kern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运维管理平台</a:t>
            </a:r>
            <a:endParaRPr lang="zh-CN" altLang="en-US" dirty="0"/>
          </a:p>
        </p:txBody>
      </p:sp>
      <p:pic>
        <p:nvPicPr>
          <p:cNvPr id="3" name="Picture 2" descr="C:\Users\23668\Desktop\sscx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07" y="-502277"/>
            <a:ext cx="11617291" cy="791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31686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标题 1"/>
          <p:cNvSpPr>
            <a:spLocks noChangeArrowheads="1"/>
          </p:cNvSpPr>
          <p:nvPr/>
        </p:nvSpPr>
        <p:spPr bwMode="auto">
          <a:xfrm>
            <a:off x="1055688" y="1306513"/>
            <a:ext cx="650081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E60012"/>
              </a:buClr>
              <a:buFont typeface="Arial" panose="020B0604020202020204" pitchFamily="34" charset="0"/>
              <a:buNone/>
            </a:pPr>
            <a:endParaRPr lang="zh-CN" altLang="zh-CN" b="1">
              <a:solidFill>
                <a:srgbClr val="000000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4035" name="平行四边形 11"/>
          <p:cNvSpPr>
            <a:spLocks noChangeArrowheads="1"/>
          </p:cNvSpPr>
          <p:nvPr/>
        </p:nvSpPr>
        <p:spPr bwMode="auto">
          <a:xfrm>
            <a:off x="1341438" y="1298575"/>
            <a:ext cx="6584950" cy="436563"/>
          </a:xfrm>
          <a:prstGeom prst="parallelogram">
            <a:avLst>
              <a:gd name="adj" fmla="val 25000"/>
            </a:avLst>
          </a:prstGeom>
          <a:solidFill>
            <a:srgbClr val="D8D8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E60012"/>
              </a:buClr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视频质量诊断技术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36" name="平行四边形 12"/>
          <p:cNvSpPr>
            <a:spLocks noChangeArrowheads="1"/>
          </p:cNvSpPr>
          <p:nvPr/>
        </p:nvSpPr>
        <p:spPr bwMode="auto">
          <a:xfrm>
            <a:off x="1127125" y="1235075"/>
            <a:ext cx="428625" cy="438150"/>
          </a:xfrm>
          <a:prstGeom prst="parallelogram">
            <a:avLst>
              <a:gd name="adj" fmla="val 25000"/>
            </a:avLst>
          </a:prstGeom>
          <a:gradFill rotWithShape="1">
            <a:gsLst>
              <a:gs pos="0">
                <a:srgbClr val="940000"/>
              </a:gs>
              <a:gs pos="50000">
                <a:srgbClr val="D40000"/>
              </a:gs>
              <a:gs pos="50000">
                <a:srgbClr val="D40000"/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1800" b="1" i="1">
              <a:solidFill>
                <a:srgbClr val="FFFFFF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44037" name="图片 6" descr="模糊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738" y="2476500"/>
            <a:ext cx="21097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文本框 2"/>
          <p:cNvSpPr>
            <a:spLocks noChangeArrowheads="1"/>
          </p:cNvSpPr>
          <p:nvPr/>
        </p:nvSpPr>
        <p:spPr bwMode="auto">
          <a:xfrm>
            <a:off x="2116138" y="3629025"/>
            <a:ext cx="1082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清晰度异常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pic>
        <p:nvPicPr>
          <p:cNvPr id="44039" name="图片 9" descr="亮度过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513013"/>
            <a:ext cx="21097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文本框 2"/>
          <p:cNvSpPr>
            <a:spLocks noChangeArrowheads="1"/>
          </p:cNvSpPr>
          <p:nvPr/>
        </p:nvSpPr>
        <p:spPr bwMode="auto">
          <a:xfrm>
            <a:off x="5529263" y="3632200"/>
            <a:ext cx="903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亮度过亮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pic>
        <p:nvPicPr>
          <p:cNvPr id="44041" name="图片 14" descr="过暗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5" y="2513013"/>
            <a:ext cx="2108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图片 15" descr="低对比度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3892550"/>
            <a:ext cx="2111375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图片 16" descr="偏色.bmp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3890963"/>
            <a:ext cx="210978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图片 17" descr="条纹.bmp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5" y="3890963"/>
            <a:ext cx="21082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5" name="图片 18" descr="视频丢失.bmp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5259388"/>
            <a:ext cx="21097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6" name="图片 19" descr="视频冻结.bmp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5259388"/>
            <a:ext cx="21097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7" name="图片 20" descr="遮挡.bmp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388" y="5259388"/>
            <a:ext cx="21097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8" name="文本框 2"/>
          <p:cNvSpPr>
            <a:spLocks noChangeArrowheads="1"/>
          </p:cNvSpPr>
          <p:nvPr/>
        </p:nvSpPr>
        <p:spPr bwMode="auto">
          <a:xfrm>
            <a:off x="8893175" y="3632200"/>
            <a:ext cx="901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亮度过暗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49" name="文本框 2"/>
          <p:cNvSpPr>
            <a:spLocks noChangeArrowheads="1"/>
          </p:cNvSpPr>
          <p:nvPr/>
        </p:nvSpPr>
        <p:spPr bwMode="auto">
          <a:xfrm>
            <a:off x="2105025" y="4997450"/>
            <a:ext cx="901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低对比度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50" name="文本框 2"/>
          <p:cNvSpPr>
            <a:spLocks noChangeArrowheads="1"/>
          </p:cNvSpPr>
          <p:nvPr/>
        </p:nvSpPr>
        <p:spPr bwMode="auto">
          <a:xfrm>
            <a:off x="5659438" y="4999038"/>
            <a:ext cx="5445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偏色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51" name="文本框 2"/>
          <p:cNvSpPr>
            <a:spLocks noChangeArrowheads="1"/>
          </p:cNvSpPr>
          <p:nvPr/>
        </p:nvSpPr>
        <p:spPr bwMode="auto">
          <a:xfrm>
            <a:off x="8893175" y="4999038"/>
            <a:ext cx="901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条纹干扰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52" name="文本框 2"/>
          <p:cNvSpPr>
            <a:spLocks noChangeArrowheads="1"/>
          </p:cNvSpPr>
          <p:nvPr/>
        </p:nvSpPr>
        <p:spPr bwMode="auto">
          <a:xfrm>
            <a:off x="2168525" y="6364288"/>
            <a:ext cx="903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视频丢失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53" name="文本框 2"/>
          <p:cNvSpPr>
            <a:spLocks noChangeArrowheads="1"/>
          </p:cNvSpPr>
          <p:nvPr/>
        </p:nvSpPr>
        <p:spPr bwMode="auto">
          <a:xfrm>
            <a:off x="5518150" y="6367463"/>
            <a:ext cx="903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视频冻结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54" name="文本框 2"/>
          <p:cNvSpPr>
            <a:spLocks noChangeArrowheads="1"/>
          </p:cNvSpPr>
          <p:nvPr/>
        </p:nvSpPr>
        <p:spPr bwMode="auto">
          <a:xfrm>
            <a:off x="8904288" y="6367463"/>
            <a:ext cx="903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</a:rPr>
              <a:t>视频遮挡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44055" name="Rectangle 11"/>
          <p:cNvSpPr>
            <a:spLocks noChangeArrowheads="1"/>
          </p:cNvSpPr>
          <p:nvPr/>
        </p:nvSpPr>
        <p:spPr bwMode="auto">
          <a:xfrm>
            <a:off x="1270000" y="1843088"/>
            <a:ext cx="1015523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2857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lvl="1" eaLnBrk="1" hangingPunct="1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学校视频监控系统具有摄像机布设密集、数量多，监控环境的噪声、粉尘干扰大等特点，长期使用后的视频质量难以得到保证</a:t>
            </a:r>
          </a:p>
        </p:txBody>
      </p:sp>
      <p:grpSp>
        <p:nvGrpSpPr>
          <p:cNvPr id="44056" name="组合 28"/>
          <p:cNvGrpSpPr>
            <a:grpSpLocks/>
          </p:cNvGrpSpPr>
          <p:nvPr/>
        </p:nvGrpSpPr>
        <p:grpSpPr bwMode="auto">
          <a:xfrm>
            <a:off x="0" y="273050"/>
            <a:ext cx="12192000" cy="839788"/>
            <a:chOff x="0" y="273050"/>
            <a:chExt cx="12192000" cy="839788"/>
          </a:xfrm>
        </p:grpSpPr>
        <p:sp>
          <p:nvSpPr>
            <p:cNvPr id="44057" name="矩形 12"/>
            <p:cNvSpPr>
              <a:spLocks noChangeArrowheads="1"/>
            </p:cNvSpPr>
            <p:nvPr/>
          </p:nvSpPr>
          <p:spPr bwMode="auto">
            <a:xfrm>
              <a:off x="4176713" y="273050"/>
              <a:ext cx="8015287" cy="839788"/>
            </a:xfrm>
            <a:prstGeom prst="rect">
              <a:avLst/>
            </a:prstGeom>
            <a:solidFill>
              <a:srgbClr val="ACAC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7" tIns="60959" rIns="121917" bIns="60959" anchor="ctr" anchorCtr="1"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44058" name="矩形 13"/>
            <p:cNvSpPr>
              <a:spLocks noChangeArrowheads="1"/>
            </p:cNvSpPr>
            <p:nvPr/>
          </p:nvSpPr>
          <p:spPr bwMode="auto">
            <a:xfrm>
              <a:off x="0" y="273050"/>
              <a:ext cx="4176713" cy="839788"/>
            </a:xfrm>
            <a:prstGeom prst="rect">
              <a:avLst/>
            </a:prstGeom>
            <a:solidFill>
              <a:srgbClr val="E60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17" tIns="60959" rIns="121917" bIns="60959" anchor="ctr"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4059" name="标题 1"/>
            <p:cNvSpPr txBox="1">
              <a:spLocks noChangeArrowheads="1"/>
            </p:cNvSpPr>
            <p:nvPr/>
          </p:nvSpPr>
          <p:spPr bwMode="auto">
            <a:xfrm>
              <a:off x="443706" y="342106"/>
              <a:ext cx="32893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20" tIns="60960" rIns="121920" bIns="60960" anchor="ctr"/>
            <a:lstStyle>
              <a:lvl1pPr marL="1219200" indent="-1219200"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sz="28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视频诊断</a:t>
              </a:r>
              <a:endPara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4060" name="标题 1"/>
            <p:cNvSpPr txBox="1">
              <a:spLocks noChangeArrowheads="1"/>
            </p:cNvSpPr>
            <p:nvPr/>
          </p:nvSpPr>
          <p:spPr bwMode="auto">
            <a:xfrm>
              <a:off x="5115810" y="342106"/>
              <a:ext cx="5437889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920" tIns="60960" rIns="121920" bIns="60960" anchor="ctr"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sz="2800" b="1" dirty="0" smtClean="0">
                  <a:solidFill>
                    <a:schemeClr val="bg1"/>
                  </a:solidFill>
                </a:rPr>
                <a:t>针对图像进行自动诊断</a:t>
              </a:r>
              <a:endParaRPr lang="zh-CN" sz="28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4063741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18C6228C-7D1E-4168-B5B4-637C0EE5C27B}" type="slidenum">
              <a:rPr lang="zh-CN" altLang="en-US" sz="800" smtClean="0">
                <a:sym typeface="微软雅黑" panose="020B0503020204020204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62</a:t>
            </a:fld>
            <a:endParaRPr lang="en-US" altLang="zh-CN" sz="1800" smtClean="0">
              <a:latin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65538" name="矩形 3"/>
          <p:cNvSpPr>
            <a:spLocks noChangeArrowheads="1"/>
          </p:cNvSpPr>
          <p:nvPr/>
        </p:nvSpPr>
        <p:spPr bwMode="auto">
          <a:xfrm>
            <a:off x="0" y="2373313"/>
            <a:ext cx="12192000" cy="2112962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700" b="1">
              <a:solidFill>
                <a:srgbClr val="FFFFFF"/>
              </a:solidFill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65539" name="矩形 4"/>
          <p:cNvSpPr>
            <a:spLocks noChangeArrowheads="1"/>
          </p:cNvSpPr>
          <p:nvPr/>
        </p:nvSpPr>
        <p:spPr bwMode="auto">
          <a:xfrm>
            <a:off x="3013657" y="3014295"/>
            <a:ext cx="54236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改造</a:t>
            </a:r>
            <a:r>
              <a:rPr lang="zh-CN" altLang="en-US" sz="4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实施方案概述</a:t>
            </a:r>
            <a:endParaRPr lang="zh-CN" altLang="en-US" sz="4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29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211138"/>
            <a:ext cx="1371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0" y="0"/>
            <a:ext cx="21717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bldLvl="0" animBg="1" autoUpdateAnimBg="0"/>
      <p:bldP spid="65539" grpId="0" bldLvl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56C7A192-F4D2-42D0-92FB-E6E1E6858DE7}" type="slidenum">
              <a:rPr lang="zh-CN" altLang="en-US" sz="800" smtClean="0">
                <a:sym typeface="微软雅黑" panose="020B0503020204020204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63</a:t>
            </a:fld>
            <a:endParaRPr lang="en-US" altLang="zh-CN" sz="1800" smtClean="0">
              <a:latin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3971" name="矩形 2"/>
          <p:cNvSpPr>
            <a:spLocks noChangeArrowheads="1"/>
          </p:cNvSpPr>
          <p:nvPr/>
        </p:nvSpPr>
        <p:spPr bwMode="auto">
          <a:xfrm>
            <a:off x="4176713" y="258763"/>
            <a:ext cx="8015287" cy="8382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200" b="1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83972" name="矩形 3"/>
          <p:cNvSpPr>
            <a:spLocks noChangeArrowheads="1"/>
          </p:cNvSpPr>
          <p:nvPr/>
        </p:nvSpPr>
        <p:spPr bwMode="auto">
          <a:xfrm>
            <a:off x="0" y="258763"/>
            <a:ext cx="4176713" cy="8382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200" b="1" i="1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66564" name="矩形 3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dirty="0" smtClean="0">
                <a:solidFill>
                  <a:srgbClr val="FFFFFF"/>
                </a:solidFill>
                <a:latin typeface="+mn-ea"/>
                <a:ea typeface="+mn-ea"/>
                <a:sym typeface="微软雅黑" pitchFamily="34" charset="-122"/>
              </a:rPr>
              <a:t>项目实施概况</a:t>
            </a:r>
            <a:endParaRPr lang="zh-CN" altLang="en-US" sz="3200" b="1" dirty="0">
              <a:solidFill>
                <a:srgbClr val="FFFFFF"/>
              </a:solidFill>
              <a:latin typeface="+mn-ea"/>
              <a:ea typeface="+mn-ea"/>
              <a:sym typeface="微软雅黑" pitchFamily="34" charset="-122"/>
            </a:endParaRPr>
          </a:p>
        </p:txBody>
      </p:sp>
      <p:sp>
        <p:nvSpPr>
          <p:cNvPr id="83974" name="矩形 4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FFFF"/>
                </a:solidFill>
                <a:sym typeface="微软雅黑" panose="020B0503020204020204" pitchFamily="34" charset="-122"/>
              </a:rPr>
              <a:t>实施方案</a:t>
            </a:r>
          </a:p>
        </p:txBody>
      </p:sp>
      <p:sp>
        <p:nvSpPr>
          <p:cNvPr id="83975" name="矩形 18"/>
          <p:cNvSpPr>
            <a:spLocks noChangeArrowheads="1"/>
          </p:cNvSpPr>
          <p:nvPr/>
        </p:nvSpPr>
        <p:spPr bwMode="auto">
          <a:xfrm>
            <a:off x="1103313" y="1670050"/>
            <a:ext cx="1004411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92138"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600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  <p:sp>
        <p:nvSpPr>
          <p:cNvPr id="66567" name="矩形 5"/>
          <p:cNvSpPr>
            <a:spLocks noChangeArrowheads="1"/>
          </p:cNvSpPr>
          <p:nvPr/>
        </p:nvSpPr>
        <p:spPr bwMode="auto">
          <a:xfrm>
            <a:off x="696913" y="1136650"/>
            <a:ext cx="107981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4500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总体设计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、同布进行，分批改造：</a:t>
            </a:r>
            <a:endParaRPr lang="en-US" altLang="zh-CN" sz="2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indent="444500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n-US" sz="12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342900" indent="10160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首先：新建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1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、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2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号楼的视频监控点位、完成楼内主干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链路建设，建成高清视频点位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约</a:t>
            </a:r>
            <a:r>
              <a:rPr lang="en-US" altLang="zh-CN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2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00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个，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监控中心一个，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搭建智慧校园管理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平台，有条件可部署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GIS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地图。</a:t>
            </a:r>
            <a:endParaRPr lang="en-US" altLang="zh-CN" sz="20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342900" indent="10160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zh-CN" sz="16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342900" indent="10160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同时：现有平安校园新增约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40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个点位 、部署云存储实现录像的集中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存储。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增加云摘要、人脸识别、运维管理系统后台智能系统。</a:t>
            </a:r>
            <a:endParaRPr lang="en-US" altLang="zh-CN" sz="20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342900" indent="10160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zh-CN" sz="20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marL="342900" indent="10160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最终：对现有监控中心监控改造，迁移目前的存储和大屏设备至新建的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1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、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2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号楼监控中心，实现本地化存储和大屏显示，再新增小间距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LED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屏实现视频的上墙显示。</a:t>
            </a:r>
            <a:endParaRPr lang="en-US" altLang="zh-CN" sz="20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6717C620-B793-4240-A95D-3C6F76B6553F}" type="slidenum">
              <a:rPr lang="zh-CN" altLang="en-US" sz="800" smtClean="0">
                <a:sym typeface="微软雅黑" panose="020B0503020204020204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64</a:t>
            </a:fld>
            <a:endParaRPr lang="en-US" altLang="zh-CN" sz="1800" smtClean="0">
              <a:latin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4995" name="矩形 2"/>
          <p:cNvSpPr>
            <a:spLocks noChangeArrowheads="1"/>
          </p:cNvSpPr>
          <p:nvPr/>
        </p:nvSpPr>
        <p:spPr bwMode="auto">
          <a:xfrm>
            <a:off x="4176713" y="258763"/>
            <a:ext cx="8015287" cy="8382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200" b="1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84996" name="矩形 3"/>
          <p:cNvSpPr>
            <a:spLocks noChangeArrowheads="1"/>
          </p:cNvSpPr>
          <p:nvPr/>
        </p:nvSpPr>
        <p:spPr bwMode="auto">
          <a:xfrm>
            <a:off x="0" y="258763"/>
            <a:ext cx="4176713" cy="8382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200" b="1" i="1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84997" name="矩形 3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32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平台软件概述</a:t>
            </a:r>
            <a:endParaRPr lang="zh-CN" altLang="en-US" sz="1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4998" name="矩形 4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FFFF"/>
                </a:solidFill>
                <a:sym typeface="微软雅黑" panose="020B0503020204020204" pitchFamily="34" charset="-122"/>
              </a:rPr>
              <a:t>实施方案</a:t>
            </a:r>
          </a:p>
        </p:txBody>
      </p:sp>
      <p:sp>
        <p:nvSpPr>
          <p:cNvPr id="67590" name="矩形 18"/>
          <p:cNvSpPr>
            <a:spLocks noChangeArrowheads="1"/>
          </p:cNvSpPr>
          <p:nvPr/>
        </p:nvSpPr>
        <p:spPr bwMode="auto">
          <a:xfrm>
            <a:off x="806451" y="1312962"/>
            <a:ext cx="1004411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92138"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sym typeface="Times New Roman" panose="02020603050405020304" pitchFamily="18" charset="0"/>
              </a:rPr>
              <a:t>本次</a:t>
            </a:r>
            <a:r>
              <a:rPr lang="zh-CN" altLang="en-US" sz="2400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方案智慧校园平台建设包含：基础功能应用，例如实时视频、录像回放、云台控制等，完成日常安保工作。（包含一个分控中心平台）</a:t>
            </a:r>
            <a:endParaRPr lang="en-US" altLang="zh-CN" sz="2400" dirty="0" smtClean="0">
              <a:solidFill>
                <a:srgbClr val="000000"/>
              </a:solidFill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en-US" altLang="zh-CN" sz="2400" dirty="0" smtClean="0">
              <a:solidFill>
                <a:srgbClr val="000000"/>
              </a:solidFill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深度应用功能：云存储、云摘要检索、人脸识别、车辆管理，</a:t>
            </a:r>
            <a:r>
              <a:rPr lang="zh-CN" altLang="en-US" sz="2400" dirty="0">
                <a:solidFill>
                  <a:srgbClr val="000000"/>
                </a:solidFill>
                <a:sym typeface="Times New Roman" panose="02020603050405020304" pitchFamily="18" charset="0"/>
              </a:rPr>
              <a:t>定制版校园三维</a:t>
            </a:r>
            <a:r>
              <a:rPr lang="en-US" altLang="zh-CN" sz="2400" dirty="0">
                <a:solidFill>
                  <a:srgbClr val="000000"/>
                </a:solidFill>
                <a:sym typeface="Times New Roman" panose="02020603050405020304" pitchFamily="18" charset="0"/>
              </a:rPr>
              <a:t>GIS</a:t>
            </a:r>
            <a:r>
              <a:rPr lang="zh-CN" altLang="en-US" sz="2400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地图等，运用科技手段提高应急处置能力。</a:t>
            </a:r>
            <a:endParaRPr lang="en-US" altLang="zh-CN" sz="2400" dirty="0" smtClean="0">
              <a:solidFill>
                <a:srgbClr val="000000"/>
              </a:solidFill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en-US" altLang="zh-CN" sz="2400" dirty="0">
              <a:solidFill>
                <a:srgbClr val="000000"/>
              </a:solidFill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运维管理平台功能：包含设备、录像的运行状态，视频质量的状态，保障整个系统健康稳定的运行。</a:t>
            </a:r>
            <a:endParaRPr lang="en-US" altLang="zh-CN" sz="2400" dirty="0">
              <a:solidFill>
                <a:srgbClr val="000000"/>
              </a:solidFill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en-US" altLang="zh-CN" sz="2400" dirty="0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fld id="{6717C620-B793-4240-A95D-3C6F76B6553F}" type="slidenum">
              <a:rPr lang="zh-CN" altLang="en-US" sz="800" smtClean="0">
                <a:sym typeface="微软雅黑" panose="020B0503020204020204" pitchFamily="34" charset="-122"/>
              </a:rPr>
              <a:pPr>
                <a:lnSpc>
                  <a:spcPct val="10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t>65</a:t>
            </a:fld>
            <a:endParaRPr lang="en-US" altLang="zh-CN" sz="1800" smtClean="0">
              <a:latin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4995" name="矩形 2"/>
          <p:cNvSpPr>
            <a:spLocks noChangeArrowheads="1"/>
          </p:cNvSpPr>
          <p:nvPr/>
        </p:nvSpPr>
        <p:spPr bwMode="auto">
          <a:xfrm>
            <a:off x="4176713" y="258763"/>
            <a:ext cx="8015287" cy="8382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200" b="1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84996" name="矩形 3"/>
          <p:cNvSpPr>
            <a:spLocks noChangeArrowheads="1"/>
          </p:cNvSpPr>
          <p:nvPr/>
        </p:nvSpPr>
        <p:spPr bwMode="auto">
          <a:xfrm>
            <a:off x="0" y="258763"/>
            <a:ext cx="4176713" cy="8382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zh-CN" sz="3200" b="1" i="1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sp>
        <p:nvSpPr>
          <p:cNvPr id="84997" name="矩形 3"/>
          <p:cNvSpPr>
            <a:spLocks noChangeArrowheads="1"/>
          </p:cNvSpPr>
          <p:nvPr/>
        </p:nvSpPr>
        <p:spPr bwMode="auto">
          <a:xfrm>
            <a:off x="4176713" y="273050"/>
            <a:ext cx="8015287" cy="839788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 anchorCtr="1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  <a:sym typeface="微软雅黑" panose="020B0503020204020204" pitchFamily="34" charset="-122"/>
              </a:rPr>
              <a:t>大</a:t>
            </a:r>
            <a:r>
              <a:rPr lang="zh-CN" altLang="en-US" sz="32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华能做的有：</a:t>
            </a:r>
            <a:endParaRPr lang="zh-CN" altLang="en-US" sz="1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4998" name="矩形 4"/>
          <p:cNvSpPr>
            <a:spLocks noChangeArrowheads="1"/>
          </p:cNvSpPr>
          <p:nvPr/>
        </p:nvSpPr>
        <p:spPr bwMode="auto">
          <a:xfrm>
            <a:off x="0" y="273050"/>
            <a:ext cx="4176713" cy="839788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9" rIns="121917" bIns="60959" anchor="ctr"/>
          <a:lstStyle>
            <a:lvl1pPr>
              <a:lnSpc>
                <a:spcPct val="90000"/>
              </a:lnSpc>
              <a:spcBef>
                <a:spcPts val="1800"/>
              </a:spcBef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3200" b="1" dirty="0" smtClean="0">
                <a:solidFill>
                  <a:srgbClr val="FFFFFF"/>
                </a:solidFill>
                <a:sym typeface="微软雅黑" panose="020B0503020204020204" pitchFamily="34" charset="-122"/>
              </a:rPr>
              <a:t>实施</a:t>
            </a:r>
            <a:r>
              <a:rPr lang="zh-CN" altLang="en-US" sz="3200" b="1" dirty="0">
                <a:solidFill>
                  <a:srgbClr val="FFFFFF"/>
                </a:solidFill>
                <a:sym typeface="微软雅黑" panose="020B0503020204020204" pitchFamily="34" charset="-122"/>
              </a:rPr>
              <a:t>过程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07" y="1375525"/>
            <a:ext cx="4501831" cy="250101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051" y="1375525"/>
            <a:ext cx="4919864" cy="250101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07" y="3943810"/>
            <a:ext cx="4501831" cy="2685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0051" y="3943811"/>
            <a:ext cx="4919864" cy="268559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109914" y="1878851"/>
            <a:ext cx="19833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从设计到生产、质检到出厂，包括安装调试的全程支持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13355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大华股份PPT终极3.31  CS5-2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1172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579739" y="2634835"/>
            <a:ext cx="5252260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zh-CN" altLang="en-US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科技有形  责任无尽</a:t>
            </a:r>
            <a:endParaRPr kumimoji="1" lang="zh-CN" altLang="en-US" b="1" kern="1600" dirty="0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869" y="2878139"/>
            <a:ext cx="67931" cy="6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535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fld id="{3CC66264-D18F-40FD-8036-2DB83BBB0B91}" type="slidenum">
              <a:rPr lang="zh-CN" altLang="en-US" sz="1600" smtClean="0">
                <a:solidFill>
                  <a:srgbClr val="898989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t>7</a:t>
            </a:fld>
            <a:endParaRPr lang="zh-CN" altLang="en-US" sz="1800" smtClean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  <p:sp>
        <p:nvSpPr>
          <p:cNvPr id="24579" name="矩形 7"/>
          <p:cNvSpPr>
            <a:spLocks noChangeArrowheads="1"/>
          </p:cNvSpPr>
          <p:nvPr/>
        </p:nvSpPr>
        <p:spPr bwMode="auto">
          <a:xfrm>
            <a:off x="0" y="304800"/>
            <a:ext cx="12192000" cy="838200"/>
          </a:xfrm>
          <a:prstGeom prst="rect">
            <a:avLst/>
          </a:prstGeom>
          <a:solidFill>
            <a:srgbClr val="ACAC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2700">
              <a:solidFill>
                <a:srgbClr val="595959"/>
              </a:solidFill>
              <a:latin typeface="Impact" panose="020B0806030902050204" pitchFamily="34" charset="0"/>
              <a:sym typeface="Impact" panose="020B0806030902050204" pitchFamily="34" charset="0"/>
            </a:endParaRPr>
          </a:p>
        </p:txBody>
      </p:sp>
      <p:sp>
        <p:nvSpPr>
          <p:cNvPr id="24580" name="矩形 8"/>
          <p:cNvSpPr>
            <a:spLocks noChangeArrowheads="1"/>
          </p:cNvSpPr>
          <p:nvPr/>
        </p:nvSpPr>
        <p:spPr bwMode="auto">
          <a:xfrm>
            <a:off x="0" y="304800"/>
            <a:ext cx="4095750" cy="8382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3700" b="1">
              <a:solidFill>
                <a:schemeClr val="bg1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388" name="内容占位符 1"/>
          <p:cNvSpPr>
            <a:spLocks noGrp="1" noChangeArrowheads="1"/>
          </p:cNvSpPr>
          <p:nvPr>
            <p:ph idx="1"/>
          </p:nvPr>
        </p:nvSpPr>
        <p:spPr>
          <a:xfrm>
            <a:off x="609600" y="1128713"/>
            <a:ext cx="10972800" cy="5334000"/>
          </a:xfrm>
        </p:spPr>
        <p:txBody>
          <a:bodyPr/>
          <a:lstStyle/>
          <a:p>
            <a:pPr marL="457200" indent="-457200" algn="l" eaLnBrk="1" hangingPunct="1">
              <a:lnSpc>
                <a:spcPct val="17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 smtClean="0">
                <a:latin typeface="微软雅黑" pitchFamily="34" charset="-122"/>
                <a:sym typeface="微软雅黑" pitchFamily="34" charset="-122"/>
              </a:rPr>
              <a:t>建设路线</a:t>
            </a:r>
            <a:endParaRPr lang="en-US" b="1" dirty="0" smtClean="0">
              <a:latin typeface="微软雅黑" pitchFamily="34" charset="-122"/>
              <a:sym typeface="微软雅黑" pitchFamily="34" charset="-122"/>
            </a:endParaRPr>
          </a:p>
          <a:p>
            <a:pPr algn="l" eaLnBrk="1" hangingPunct="1">
              <a:lnSpc>
                <a:spcPct val="170000"/>
              </a:lnSpc>
              <a:defRPr/>
            </a:pPr>
            <a:r>
              <a:rPr lang="en-US" altLang="zh-CN" dirty="0" smtClean="0">
                <a:latin typeface="微软雅黑" pitchFamily="34" charset="-122"/>
                <a:sym typeface="微软雅黑" pitchFamily="34" charset="-122"/>
              </a:rPr>
              <a:t>       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充分利用已建</a:t>
            </a:r>
            <a:r>
              <a:rPr lang="zh-CN" altLang="en-US" dirty="0">
                <a:latin typeface="微软雅黑" pitchFamily="34" charset="-122"/>
                <a:sym typeface="微软雅黑" pitchFamily="34" charset="-122"/>
              </a:rPr>
              <a:t>平安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校园软硬件基础，从各子系统</a:t>
            </a:r>
            <a:r>
              <a:rPr lang="zh-CN" altLang="en-US" dirty="0">
                <a:latin typeface="微软雅黑" pitchFamily="34" charset="-122"/>
                <a:sym typeface="微软雅黑" pitchFamily="34" charset="-122"/>
              </a:rPr>
              <a:t>利</a:t>
            </a:r>
            <a:r>
              <a:rPr lang="zh-CN" altLang="en-US" dirty="0" smtClean="0">
                <a:latin typeface="微软雅黑" pitchFamily="34" charset="-122"/>
                <a:sym typeface="微软雅黑" pitchFamily="34" charset="-122"/>
              </a:rPr>
              <a:t>旧设备，新增的点位和原有系统在统一软件界面展示和调用，在充分利用数据便于工作的同时兼顾权限，管理平台兼容特色应用。</a:t>
            </a:r>
          </a:p>
          <a:p>
            <a:pPr algn="l" eaLnBrk="1" hangingPunct="1">
              <a:lnSpc>
                <a:spcPct val="170000"/>
              </a:lnSpc>
              <a:defRPr/>
            </a:pPr>
            <a:r>
              <a:rPr lang="zh-CN" altLang="en-US" dirty="0" smtClean="0">
                <a:solidFill>
                  <a:srgbClr val="FF0000"/>
                </a:solidFill>
                <a:latin typeface="微软雅黑" pitchFamily="34" charset="-122"/>
                <a:sym typeface="微软雅黑" pitchFamily="34" charset="-122"/>
              </a:rPr>
              <a:t>     </a:t>
            </a:r>
            <a:r>
              <a:rPr lang="zh-CN" altLang="en-US" dirty="0" smtClean="0">
                <a:solidFill>
                  <a:srgbClr val="A50021"/>
                </a:solidFill>
                <a:latin typeface="微软雅黑" pitchFamily="34" charset="-122"/>
                <a:sym typeface="微软雅黑" pitchFamily="34" charset="-122"/>
              </a:rPr>
              <a:t> 充分利用现有监控设备采用升级和改造的方式，将其统一整合进智慧校园管理平台之中。</a:t>
            </a:r>
            <a:endParaRPr lang="en-US" dirty="0" smtClean="0">
              <a:solidFill>
                <a:srgbClr val="A50021"/>
              </a:solidFill>
              <a:latin typeface="微软雅黑" pitchFamily="34" charset="-122"/>
              <a:sym typeface="微软雅黑" pitchFamily="34" charset="-122"/>
            </a:endParaRPr>
          </a:p>
          <a:p>
            <a:pPr marL="457200" indent="-457200" algn="l" eaLnBrk="1" hangingPunct="1">
              <a:lnSpc>
                <a:spcPct val="170000"/>
              </a:lnSpc>
              <a:buFont typeface="Wingdings" panose="05000000000000000000" pitchFamily="2" charset="2"/>
              <a:buChar char="l"/>
              <a:defRPr/>
            </a:pPr>
            <a:endParaRPr lang="zh-CN" altLang="en-US" sz="3300" dirty="0" smtClean="0">
              <a:latin typeface="微软雅黑" pitchFamily="34" charset="-122"/>
              <a:sym typeface="微软雅黑" pitchFamily="34" charset="-122"/>
            </a:endParaRPr>
          </a:p>
          <a:p>
            <a:pPr marL="457200" indent="-457200" algn="l" eaLnBrk="1" hangingPunct="1">
              <a:buFont typeface="Wingdings" panose="05000000000000000000" pitchFamily="2" charset="2"/>
              <a:buChar char="l"/>
              <a:defRPr/>
            </a:pPr>
            <a:endParaRPr lang="zh-CN" altLang="en-US" dirty="0" smtClean="0"/>
          </a:p>
        </p:txBody>
      </p:sp>
      <p:sp>
        <p:nvSpPr>
          <p:cNvPr id="16389" name="矩形 2"/>
          <p:cNvSpPr>
            <a:spLocks noChangeArrowheads="1"/>
          </p:cNvSpPr>
          <p:nvPr/>
        </p:nvSpPr>
        <p:spPr bwMode="auto">
          <a:xfrm>
            <a:off x="4095750" y="381000"/>
            <a:ext cx="55245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700" b="1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建设线路及规划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24583" name="矩形 3"/>
          <p:cNvSpPr>
            <a:spLocks noChangeArrowheads="1"/>
          </p:cNvSpPr>
          <p:nvPr/>
        </p:nvSpPr>
        <p:spPr bwMode="auto">
          <a:xfrm>
            <a:off x="-285750" y="431800"/>
            <a:ext cx="46672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智慧校园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grpSp>
        <p:nvGrpSpPr>
          <p:cNvPr id="16391" name="组合 46"/>
          <p:cNvGrpSpPr>
            <a:grpSpLocks/>
          </p:cNvGrpSpPr>
          <p:nvPr/>
        </p:nvGrpSpPr>
        <p:grpSpPr bwMode="auto">
          <a:xfrm>
            <a:off x="1192213" y="5137150"/>
            <a:ext cx="2903537" cy="1558925"/>
            <a:chOff x="0" y="0"/>
            <a:chExt cx="2520950" cy="1871664"/>
          </a:xfrm>
        </p:grpSpPr>
        <p:sp>
          <p:nvSpPr>
            <p:cNvPr id="24593" name="矩形 20"/>
            <p:cNvSpPr>
              <a:spLocks noChangeArrowheads="1"/>
            </p:cNvSpPr>
            <p:nvPr/>
          </p:nvSpPr>
          <p:spPr bwMode="auto">
            <a:xfrm>
              <a:off x="0" y="0"/>
              <a:ext cx="2520950" cy="1871664"/>
            </a:xfrm>
            <a:prstGeom prst="rect">
              <a:avLst/>
            </a:prstGeom>
            <a:solidFill>
              <a:srgbClr val="317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32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24594" name="矩形 21"/>
            <p:cNvSpPr>
              <a:spLocks noChangeArrowheads="1"/>
            </p:cNvSpPr>
            <p:nvPr/>
          </p:nvSpPr>
          <p:spPr bwMode="auto">
            <a:xfrm>
              <a:off x="544469" y="176510"/>
              <a:ext cx="1445754" cy="487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sz="3600" b="1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集中管理</a:t>
              </a:r>
              <a:endParaRPr lang="zh-CN" altLang="en-US" sz="1800">
                <a:ea typeface="宋体" panose="02010600030101010101" pitchFamily="2" charset="-122"/>
              </a:endParaRPr>
            </a:p>
          </p:txBody>
        </p:sp>
        <p:pic>
          <p:nvPicPr>
            <p:cNvPr id="24595" name="Picture 33" descr="C:\Users\v-jtobey.REDMOND\AppData\Local\MetroStyleAddIn\Icons\Computing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79" b="7579"/>
            <a:stretch>
              <a:fillRect/>
            </a:stretch>
          </p:blipFill>
          <p:spPr bwMode="auto">
            <a:xfrm>
              <a:off x="782327" y="896545"/>
              <a:ext cx="946459" cy="820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395" name="组合 47"/>
          <p:cNvGrpSpPr>
            <a:grpSpLocks/>
          </p:cNvGrpSpPr>
          <p:nvPr/>
        </p:nvGrpSpPr>
        <p:grpSpPr bwMode="auto">
          <a:xfrm>
            <a:off x="8297863" y="5168900"/>
            <a:ext cx="2935287" cy="1463675"/>
            <a:chOff x="0" y="0"/>
            <a:chExt cx="2520950" cy="1871664"/>
          </a:xfrm>
        </p:grpSpPr>
        <p:sp>
          <p:nvSpPr>
            <p:cNvPr id="24590" name="矩形 24"/>
            <p:cNvSpPr>
              <a:spLocks noChangeArrowheads="1"/>
            </p:cNvSpPr>
            <p:nvPr/>
          </p:nvSpPr>
          <p:spPr bwMode="auto">
            <a:xfrm>
              <a:off x="0" y="0"/>
              <a:ext cx="2520950" cy="1871664"/>
            </a:xfrm>
            <a:prstGeom prst="rect">
              <a:avLst/>
            </a:prstGeom>
            <a:solidFill>
              <a:srgbClr val="E68C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32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pic>
          <p:nvPicPr>
            <p:cNvPr id="24591" name="Picture 7" descr="C:\Users\Jonahs\Dropbox\Projects SCOTT\MEET Windows Azure\source\Background\tile-icon-identity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682" y="854871"/>
              <a:ext cx="880208" cy="879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2" name="矩形 26"/>
            <p:cNvSpPr>
              <a:spLocks noChangeArrowheads="1"/>
            </p:cNvSpPr>
            <p:nvPr/>
          </p:nvSpPr>
          <p:spPr bwMode="auto">
            <a:xfrm>
              <a:off x="470077" y="91341"/>
              <a:ext cx="1445754" cy="487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sz="3600" b="1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权限控制</a:t>
              </a:r>
              <a:endParaRPr lang="zh-CN" altLang="en-US" sz="1800">
                <a:ea typeface="宋体" panose="02010600030101010101" pitchFamily="2" charset="-122"/>
              </a:endParaRPr>
            </a:p>
          </p:txBody>
        </p:sp>
      </p:grpSp>
      <p:grpSp>
        <p:nvGrpSpPr>
          <p:cNvPr id="16399" name="组合 48"/>
          <p:cNvGrpSpPr>
            <a:grpSpLocks/>
          </p:cNvGrpSpPr>
          <p:nvPr/>
        </p:nvGrpSpPr>
        <p:grpSpPr bwMode="auto">
          <a:xfrm>
            <a:off x="4752975" y="5137150"/>
            <a:ext cx="2592388" cy="1558925"/>
            <a:chOff x="0" y="0"/>
            <a:chExt cx="2534295" cy="1871664"/>
          </a:xfrm>
        </p:grpSpPr>
        <p:sp>
          <p:nvSpPr>
            <p:cNvPr id="24587" name="矩形 28"/>
            <p:cNvSpPr>
              <a:spLocks noChangeArrowheads="1"/>
            </p:cNvSpPr>
            <p:nvPr/>
          </p:nvSpPr>
          <p:spPr bwMode="auto">
            <a:xfrm>
              <a:off x="0" y="0"/>
              <a:ext cx="2534295" cy="187166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32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24588" name="Freeform 12"/>
            <p:cNvSpPr>
              <a:spLocks noEditPoints="1" noChangeArrowheads="1"/>
            </p:cNvSpPr>
            <p:nvPr/>
          </p:nvSpPr>
          <p:spPr bwMode="auto">
            <a:xfrm>
              <a:off x="850202" y="876576"/>
              <a:ext cx="842400" cy="856409"/>
            </a:xfrm>
            <a:custGeom>
              <a:avLst/>
              <a:gdLst>
                <a:gd name="T0" fmla="*/ 2147483646 w 709"/>
                <a:gd name="T1" fmla="*/ 2147483646 h 709"/>
                <a:gd name="T2" fmla="*/ 2147483646 w 709"/>
                <a:gd name="T3" fmla="*/ 2147483646 h 709"/>
                <a:gd name="T4" fmla="*/ 2147483646 w 709"/>
                <a:gd name="T5" fmla="*/ 2147483646 h 709"/>
                <a:gd name="T6" fmla="*/ 2147483646 w 709"/>
                <a:gd name="T7" fmla="*/ 2147483646 h 709"/>
                <a:gd name="T8" fmla="*/ 2147483646 w 709"/>
                <a:gd name="T9" fmla="*/ 2147483646 h 709"/>
                <a:gd name="T10" fmla="*/ 2147483646 w 709"/>
                <a:gd name="T11" fmla="*/ 2147483646 h 709"/>
                <a:gd name="T12" fmla="*/ 0 w 709"/>
                <a:gd name="T13" fmla="*/ 2147483646 h 709"/>
                <a:gd name="T14" fmla="*/ 0 w 709"/>
                <a:gd name="T15" fmla="*/ 2147483646 h 709"/>
                <a:gd name="T16" fmla="*/ 2147483646 w 709"/>
                <a:gd name="T17" fmla="*/ 2147483646 h 709"/>
                <a:gd name="T18" fmla="*/ 2147483646 w 709"/>
                <a:gd name="T19" fmla="*/ 2147483646 h 709"/>
                <a:gd name="T20" fmla="*/ 2147483646 w 709"/>
                <a:gd name="T21" fmla="*/ 0 h 709"/>
                <a:gd name="T22" fmla="*/ 0 w 709"/>
                <a:gd name="T23" fmla="*/ 2147483646 h 709"/>
                <a:gd name="T24" fmla="*/ 2147483646 w 709"/>
                <a:gd name="T25" fmla="*/ 2147483646 h 709"/>
                <a:gd name="T26" fmla="*/ 2147483646 w 709"/>
                <a:gd name="T27" fmla="*/ 2147483646 h 709"/>
                <a:gd name="T28" fmla="*/ 2147483646 w 709"/>
                <a:gd name="T29" fmla="*/ 0 h 70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09"/>
                <a:gd name="T46" fmla="*/ 0 h 709"/>
                <a:gd name="T47" fmla="*/ 709 w 709"/>
                <a:gd name="T48" fmla="*/ 709 h 70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09" h="709">
                  <a:moveTo>
                    <a:pt x="709" y="570"/>
                  </a:moveTo>
                  <a:lnTo>
                    <a:pt x="373" y="709"/>
                  </a:lnTo>
                  <a:lnTo>
                    <a:pt x="373" y="294"/>
                  </a:lnTo>
                  <a:lnTo>
                    <a:pt x="709" y="154"/>
                  </a:lnTo>
                  <a:lnTo>
                    <a:pt x="709" y="570"/>
                  </a:lnTo>
                  <a:close/>
                  <a:moveTo>
                    <a:pt x="335" y="294"/>
                  </a:moveTo>
                  <a:lnTo>
                    <a:pt x="0" y="154"/>
                  </a:lnTo>
                  <a:lnTo>
                    <a:pt x="0" y="570"/>
                  </a:lnTo>
                  <a:lnTo>
                    <a:pt x="335" y="709"/>
                  </a:lnTo>
                  <a:lnTo>
                    <a:pt x="335" y="294"/>
                  </a:lnTo>
                  <a:close/>
                  <a:moveTo>
                    <a:pt x="354" y="0"/>
                  </a:moveTo>
                  <a:lnTo>
                    <a:pt x="0" y="126"/>
                  </a:lnTo>
                  <a:lnTo>
                    <a:pt x="354" y="268"/>
                  </a:lnTo>
                  <a:lnTo>
                    <a:pt x="709" y="12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40" tIns="54871" rIns="109740" bIns="54871"/>
            <a:lstStyle/>
            <a:p>
              <a:endParaRPr lang="zh-CN" altLang="en-US"/>
            </a:p>
          </p:txBody>
        </p:sp>
        <p:sp>
          <p:nvSpPr>
            <p:cNvPr id="24589" name="矩形 30"/>
            <p:cNvSpPr>
              <a:spLocks noChangeArrowheads="1"/>
            </p:cNvSpPr>
            <p:nvPr/>
          </p:nvSpPr>
          <p:spPr bwMode="auto">
            <a:xfrm>
              <a:off x="527279" y="157053"/>
              <a:ext cx="1436363" cy="487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sz="3600" b="1">
                  <a:solidFill>
                    <a:srgbClr val="FFFFFF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界面融合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20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2000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0" dur="2000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 bldLvl="0" autoUpdateAnimBg="0"/>
      <p:bldP spid="16389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7" name="组合 3"/>
          <p:cNvGrpSpPr>
            <a:grpSpLocks/>
          </p:cNvGrpSpPr>
          <p:nvPr/>
        </p:nvGrpSpPr>
        <p:grpSpPr bwMode="auto">
          <a:xfrm>
            <a:off x="50800" y="2125663"/>
            <a:ext cx="3600450" cy="3436937"/>
            <a:chOff x="0" y="0"/>
            <a:chExt cx="4156075" cy="4154487"/>
          </a:xfrm>
        </p:grpSpPr>
        <p:sp>
          <p:nvSpPr>
            <p:cNvPr id="25670" name="椭圆 24"/>
            <p:cNvSpPr>
              <a:spLocks noChangeArrowheads="1"/>
            </p:cNvSpPr>
            <p:nvPr/>
          </p:nvSpPr>
          <p:spPr bwMode="auto">
            <a:xfrm>
              <a:off x="0" y="0"/>
              <a:ext cx="4156075" cy="4154487"/>
            </a:xfrm>
            <a:prstGeom prst="ellipse">
              <a:avLst/>
            </a:prstGeom>
            <a:solidFill>
              <a:srgbClr val="B7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1800" b="1">
                <a:solidFill>
                  <a:srgbClr val="000000"/>
                </a:solidFill>
                <a:latin typeface="Calibri" panose="020F0502020204030204" pitchFamily="34" charset="0"/>
                <a:ea typeface="方正姚体" panose="02010601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25671" name="椭圆 25"/>
            <p:cNvSpPr>
              <a:spLocks noChangeArrowheads="1"/>
            </p:cNvSpPr>
            <p:nvPr/>
          </p:nvSpPr>
          <p:spPr bwMode="auto">
            <a:xfrm>
              <a:off x="317019" y="316624"/>
              <a:ext cx="3522035" cy="3521238"/>
            </a:xfrm>
            <a:prstGeom prst="ellipse">
              <a:avLst/>
            </a:prstGeom>
            <a:solidFill>
              <a:srgbClr val="3660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1800" b="1">
                <a:solidFill>
                  <a:srgbClr val="000000"/>
                </a:solidFill>
                <a:latin typeface="Calibri" panose="020F0502020204030204" pitchFamily="34" charset="0"/>
                <a:ea typeface="方正姚体" panose="02010601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25672" name="椭圆 105"/>
            <p:cNvSpPr>
              <a:spLocks noChangeArrowheads="1"/>
            </p:cNvSpPr>
            <p:nvPr/>
          </p:nvSpPr>
          <p:spPr bwMode="auto">
            <a:xfrm>
              <a:off x="467283" y="466301"/>
              <a:ext cx="3221508" cy="322188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1800" b="1">
                <a:solidFill>
                  <a:srgbClr val="000000"/>
                </a:solidFill>
                <a:latin typeface="Calibri" panose="020F0502020204030204" pitchFamily="34" charset="0"/>
                <a:ea typeface="方正姚体" panose="02010601030101010101" pitchFamily="2" charset="-122"/>
                <a:sym typeface="Calibri" panose="020F0502020204030204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 bwMode="auto">
          <a:xfrm>
            <a:off x="3971925" y="3108496"/>
            <a:ext cx="7902396" cy="3601397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5602" name="图片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675" y="169863"/>
            <a:ext cx="2063750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直接连接符 11"/>
          <p:cNvSpPr>
            <a:spLocks noChangeShapeType="1"/>
          </p:cNvSpPr>
          <p:nvPr/>
        </p:nvSpPr>
        <p:spPr bwMode="auto">
          <a:xfrm>
            <a:off x="0" y="984250"/>
            <a:ext cx="121920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5604" name="Picture 1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688"/>
            <a:ext cx="121920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标题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"/>
            <a:ext cx="3289300" cy="701675"/>
          </a:xfrm>
        </p:spPr>
        <p:txBody>
          <a:bodyPr lIns="121920" tIns="60960" rIns="121920" bIns="60960"/>
          <a:lstStyle/>
          <a:p>
            <a:pPr marL="0" indent="0" eaLnBrk="1" hangingPunct="1"/>
            <a:r>
              <a:rPr lang="zh-CN" altLang="en-US" sz="2800" smtClean="0">
                <a:latin typeface="微软雅黑" panose="020B0503020204020204" pitchFamily="34" charset="-122"/>
                <a:sym typeface="微软雅黑" panose="020B0503020204020204" pitchFamily="34" charset="-122"/>
              </a:rPr>
              <a:t>智慧校园</a:t>
            </a:r>
            <a:endParaRPr lang="zh-CN" altLang="en-US" smtClean="0"/>
          </a:p>
        </p:txBody>
      </p:sp>
      <p:sp>
        <p:nvSpPr>
          <p:cNvPr id="25606" name="矩形 22"/>
          <p:cNvSpPr>
            <a:spLocks noChangeArrowheads="1"/>
          </p:cNvSpPr>
          <p:nvPr/>
        </p:nvSpPr>
        <p:spPr bwMode="auto">
          <a:xfrm>
            <a:off x="3971925" y="254000"/>
            <a:ext cx="55245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700" b="1" dirty="0" smtClean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平台系统功能规划</a:t>
            </a:r>
            <a:endParaRPr lang="zh-CN" altLang="en-US" sz="3700" b="1" dirty="0">
              <a:solidFill>
                <a:schemeClr val="bg1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7419" name="组合 15"/>
          <p:cNvGrpSpPr>
            <a:grpSpLocks/>
          </p:cNvGrpSpPr>
          <p:nvPr/>
        </p:nvGrpSpPr>
        <p:grpSpPr bwMode="auto">
          <a:xfrm>
            <a:off x="3220747" y="4531194"/>
            <a:ext cx="2110607" cy="547142"/>
            <a:chOff x="-212481" y="13176"/>
            <a:chExt cx="1510376" cy="562600"/>
          </a:xfrm>
        </p:grpSpPr>
        <p:sp>
          <p:nvSpPr>
            <p:cNvPr id="25666" name="椭圆 29"/>
            <p:cNvSpPr>
              <a:spLocks/>
            </p:cNvSpPr>
            <p:nvPr/>
          </p:nvSpPr>
          <p:spPr bwMode="auto">
            <a:xfrm rot="10800000">
              <a:off x="-212481" y="238615"/>
              <a:ext cx="141757" cy="189908"/>
            </a:xfrm>
            <a:prstGeom prst="ellipse">
              <a:avLst/>
            </a:prstGeom>
            <a:solidFill>
              <a:srgbClr val="F79646"/>
            </a:solidFill>
            <a:ln w="25400">
              <a:solidFill>
                <a:srgbClr val="B46D33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1800" b="1">
                <a:solidFill>
                  <a:srgbClr val="000000"/>
                </a:solidFill>
                <a:latin typeface="Calibri" panose="020F0502020204030204" pitchFamily="34" charset="0"/>
                <a:ea typeface="方正姚体" panose="02010601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25667" name="直接连接符 30"/>
            <p:cNvSpPr>
              <a:spLocks noChangeShapeType="1"/>
            </p:cNvSpPr>
            <p:nvPr/>
          </p:nvSpPr>
          <p:spPr bwMode="auto">
            <a:xfrm>
              <a:off x="-94330" y="378179"/>
              <a:ext cx="546265" cy="192555"/>
            </a:xfrm>
            <a:prstGeom prst="line">
              <a:avLst/>
            </a:prstGeom>
            <a:noFill/>
            <a:ln w="25400">
              <a:solidFill>
                <a:srgbClr val="B46D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8" name="直接连接符 31"/>
            <p:cNvSpPr>
              <a:spLocks noChangeShapeType="1"/>
            </p:cNvSpPr>
            <p:nvPr/>
          </p:nvSpPr>
          <p:spPr bwMode="auto">
            <a:xfrm flipV="1">
              <a:off x="451936" y="570733"/>
              <a:ext cx="752599" cy="5043"/>
            </a:xfrm>
            <a:prstGeom prst="line">
              <a:avLst/>
            </a:prstGeom>
            <a:noFill/>
            <a:ln w="25400">
              <a:solidFill>
                <a:srgbClr val="B46D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9" name="TextBox 19"/>
            <p:cNvSpPr>
              <a:spLocks noChangeArrowheads="1"/>
            </p:cNvSpPr>
            <p:nvPr/>
          </p:nvSpPr>
          <p:spPr bwMode="auto">
            <a:xfrm>
              <a:off x="284751" y="13176"/>
              <a:ext cx="1013144" cy="474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b="1" dirty="0" smtClean="0">
                  <a:solidFill>
                    <a:srgbClr val="000000"/>
                  </a:solidFill>
                </a:rPr>
                <a:t>车辆管理</a:t>
              </a:r>
              <a:endParaRPr lang="zh-CN" altLang="en-US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424" name="组合 20"/>
          <p:cNvGrpSpPr>
            <a:grpSpLocks/>
          </p:cNvGrpSpPr>
          <p:nvPr/>
        </p:nvGrpSpPr>
        <p:grpSpPr bwMode="auto">
          <a:xfrm>
            <a:off x="2647149" y="5276584"/>
            <a:ext cx="2692165" cy="697037"/>
            <a:chOff x="-565907" y="-199658"/>
            <a:chExt cx="2218900" cy="591271"/>
          </a:xfrm>
        </p:grpSpPr>
        <p:sp>
          <p:nvSpPr>
            <p:cNvPr id="25662" name="直接连接符 34"/>
            <p:cNvSpPr>
              <a:spLocks noChangeShapeType="1"/>
            </p:cNvSpPr>
            <p:nvPr/>
          </p:nvSpPr>
          <p:spPr bwMode="auto">
            <a:xfrm>
              <a:off x="-403376" y="-36809"/>
              <a:ext cx="1054107" cy="425498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3" name="直接连接符 35"/>
            <p:cNvSpPr>
              <a:spLocks noChangeShapeType="1"/>
            </p:cNvSpPr>
            <p:nvPr/>
          </p:nvSpPr>
          <p:spPr bwMode="auto">
            <a:xfrm flipV="1">
              <a:off x="650730" y="388690"/>
              <a:ext cx="855066" cy="2826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4" name="TextBox 24"/>
            <p:cNvSpPr>
              <a:spLocks noChangeArrowheads="1"/>
            </p:cNvSpPr>
            <p:nvPr/>
          </p:nvSpPr>
          <p:spPr bwMode="auto">
            <a:xfrm>
              <a:off x="486105" y="0"/>
              <a:ext cx="1166888" cy="39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b="1" dirty="0" smtClean="0">
                  <a:solidFill>
                    <a:srgbClr val="000000"/>
                  </a:solidFill>
                </a:rPr>
                <a:t>智能应用</a:t>
              </a:r>
              <a:endParaRPr lang="zh-CN" alt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25665" name="椭圆 37"/>
            <p:cNvSpPr>
              <a:spLocks/>
            </p:cNvSpPr>
            <p:nvPr/>
          </p:nvSpPr>
          <p:spPr bwMode="auto">
            <a:xfrm rot="10800000">
              <a:off x="-565907" y="-199658"/>
              <a:ext cx="166106" cy="166938"/>
            </a:xfrm>
            <a:prstGeom prst="ellipse">
              <a:avLst/>
            </a:prstGeom>
            <a:solidFill>
              <a:schemeClr val="accent2"/>
            </a:solidFill>
            <a:ln w="57150">
              <a:solidFill>
                <a:srgbClr val="B7CCE4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1800" b="1">
                <a:solidFill>
                  <a:srgbClr val="000000"/>
                </a:solidFill>
                <a:latin typeface="Calibri" panose="020F0502020204030204" pitchFamily="34" charset="0"/>
                <a:ea typeface="方正姚体" panose="02010601030101010101" pitchFamily="2" charset="-122"/>
                <a:sym typeface="Calibri" panose="020F0502020204030204" pitchFamily="34" charset="0"/>
              </a:endParaRPr>
            </a:p>
          </p:txBody>
        </p:sp>
      </p:grpSp>
      <p:grpSp>
        <p:nvGrpSpPr>
          <p:cNvPr id="17438" name="组合 45"/>
          <p:cNvGrpSpPr>
            <a:grpSpLocks/>
          </p:cNvGrpSpPr>
          <p:nvPr/>
        </p:nvGrpSpPr>
        <p:grpSpPr bwMode="auto">
          <a:xfrm>
            <a:off x="2758444" y="1101725"/>
            <a:ext cx="2570498" cy="1397292"/>
            <a:chOff x="-92040" y="0"/>
            <a:chExt cx="2030468" cy="916702"/>
          </a:xfrm>
        </p:grpSpPr>
        <p:sp>
          <p:nvSpPr>
            <p:cNvPr id="25655" name="椭圆 44"/>
            <p:cNvSpPr>
              <a:spLocks/>
            </p:cNvSpPr>
            <p:nvPr/>
          </p:nvSpPr>
          <p:spPr bwMode="auto">
            <a:xfrm rot="10800000">
              <a:off x="-92040" y="796288"/>
              <a:ext cx="156389" cy="120414"/>
            </a:xfrm>
            <a:prstGeom prst="ellipse">
              <a:avLst/>
            </a:prstGeom>
            <a:solidFill>
              <a:srgbClr val="5F497A"/>
            </a:solidFill>
            <a:ln w="57150">
              <a:solidFill>
                <a:srgbClr val="B7CCE4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1800" b="1">
                <a:solidFill>
                  <a:srgbClr val="000000"/>
                </a:solidFill>
                <a:latin typeface="Calibri" panose="020F0502020204030204" pitchFamily="34" charset="0"/>
                <a:ea typeface="方正姚体" panose="02010601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25656" name="直接连接符 45"/>
            <p:cNvSpPr>
              <a:spLocks noChangeShapeType="1"/>
            </p:cNvSpPr>
            <p:nvPr/>
          </p:nvSpPr>
          <p:spPr bwMode="auto">
            <a:xfrm flipV="1">
              <a:off x="-24184" y="281744"/>
              <a:ext cx="791161" cy="594340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7" name="直接连接符 46"/>
            <p:cNvSpPr>
              <a:spLocks noChangeShapeType="1"/>
            </p:cNvSpPr>
            <p:nvPr/>
          </p:nvSpPr>
          <p:spPr bwMode="auto">
            <a:xfrm>
              <a:off x="766977" y="281744"/>
              <a:ext cx="1165410" cy="1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8" name="TextBox 49"/>
            <p:cNvSpPr>
              <a:spLocks noChangeArrowheads="1"/>
            </p:cNvSpPr>
            <p:nvPr/>
          </p:nvSpPr>
          <p:spPr bwMode="auto">
            <a:xfrm>
              <a:off x="820092" y="0"/>
              <a:ext cx="1118336" cy="302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b="1" dirty="0" smtClean="0">
                  <a:solidFill>
                    <a:srgbClr val="FF0000"/>
                  </a:solidFill>
                </a:rPr>
                <a:t>基础功能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7443" name="五边形 48"/>
          <p:cNvSpPr>
            <a:spLocks noChangeArrowheads="1"/>
          </p:cNvSpPr>
          <p:nvPr/>
        </p:nvSpPr>
        <p:spPr bwMode="auto">
          <a:xfrm>
            <a:off x="5378459" y="4508343"/>
            <a:ext cx="1836736" cy="387350"/>
          </a:xfrm>
          <a:prstGeom prst="homePlate">
            <a:avLst>
              <a:gd name="adj" fmla="val 137807"/>
            </a:avLst>
          </a:prstGeom>
          <a:solidFill>
            <a:srgbClr val="F79646"/>
          </a:solidFill>
          <a:ln w="25400">
            <a:solidFill>
              <a:srgbClr val="B46D33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卡口监控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17444" name="五边形 49"/>
          <p:cNvSpPr>
            <a:spLocks noChangeArrowheads="1"/>
          </p:cNvSpPr>
          <p:nvPr/>
        </p:nvSpPr>
        <p:spPr bwMode="auto">
          <a:xfrm>
            <a:off x="7681920" y="4989355"/>
            <a:ext cx="1893888" cy="387350"/>
          </a:xfrm>
          <a:prstGeom prst="homePlate">
            <a:avLst>
              <a:gd name="adj" fmla="val 122234"/>
            </a:avLst>
          </a:prstGeom>
          <a:solidFill>
            <a:srgbClr val="F79646"/>
          </a:solidFill>
          <a:ln w="25400">
            <a:solidFill>
              <a:srgbClr val="B46D33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布控预案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45" name="五边形 50"/>
          <p:cNvSpPr>
            <a:spLocks noChangeArrowheads="1"/>
          </p:cNvSpPr>
          <p:nvPr/>
        </p:nvSpPr>
        <p:spPr bwMode="auto">
          <a:xfrm>
            <a:off x="5368934" y="4976655"/>
            <a:ext cx="1846262" cy="377825"/>
          </a:xfrm>
          <a:prstGeom prst="homePlate">
            <a:avLst>
              <a:gd name="adj" fmla="val 143393"/>
            </a:avLst>
          </a:prstGeom>
          <a:solidFill>
            <a:srgbClr val="F79646"/>
          </a:solidFill>
          <a:ln w="25400">
            <a:solidFill>
              <a:srgbClr val="B46D33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车辆查询管理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17446" name="五边形 51"/>
          <p:cNvSpPr>
            <a:spLocks noChangeArrowheads="1"/>
          </p:cNvSpPr>
          <p:nvPr/>
        </p:nvSpPr>
        <p:spPr bwMode="auto">
          <a:xfrm>
            <a:off x="7686683" y="4508343"/>
            <a:ext cx="1957387" cy="377825"/>
          </a:xfrm>
          <a:prstGeom prst="homePlate">
            <a:avLst>
              <a:gd name="adj" fmla="val 141076"/>
            </a:avLst>
          </a:prstGeom>
          <a:solidFill>
            <a:srgbClr val="F79646"/>
          </a:solidFill>
          <a:ln w="25400">
            <a:solidFill>
              <a:srgbClr val="B46D33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FFFFFF"/>
                </a:solidFill>
                <a:ea typeface="宋体" panose="02010600030101010101" pitchFamily="2" charset="-122"/>
              </a:rPr>
              <a:t>违章</a:t>
            </a: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管理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17447" name="五边形 52"/>
          <p:cNvSpPr>
            <a:spLocks noChangeArrowheads="1"/>
          </p:cNvSpPr>
          <p:nvPr/>
        </p:nvSpPr>
        <p:spPr bwMode="auto">
          <a:xfrm>
            <a:off x="5378458" y="5662770"/>
            <a:ext cx="1836737" cy="365125"/>
          </a:xfrm>
          <a:prstGeom prst="homePlate">
            <a:avLst>
              <a:gd name="adj" fmla="val 125761"/>
            </a:avLst>
          </a:prstGeom>
          <a:solidFill>
            <a:srgbClr val="76923C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FFFFFF"/>
                </a:solidFill>
                <a:ea typeface="宋体" panose="02010600030101010101" pitchFamily="2" charset="-122"/>
              </a:rPr>
              <a:t>人</a:t>
            </a: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脸识别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48" name="五边形 53"/>
          <p:cNvSpPr>
            <a:spLocks noChangeArrowheads="1"/>
          </p:cNvSpPr>
          <p:nvPr/>
        </p:nvSpPr>
        <p:spPr bwMode="auto">
          <a:xfrm>
            <a:off x="7729545" y="5662770"/>
            <a:ext cx="1836738" cy="365125"/>
          </a:xfrm>
          <a:prstGeom prst="homePlate">
            <a:avLst>
              <a:gd name="adj" fmla="val 125761"/>
            </a:avLst>
          </a:prstGeom>
          <a:solidFill>
            <a:srgbClr val="76923C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行为分析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49" name="五边形 54"/>
          <p:cNvSpPr>
            <a:spLocks noChangeArrowheads="1"/>
          </p:cNvSpPr>
          <p:nvPr/>
        </p:nvSpPr>
        <p:spPr bwMode="auto">
          <a:xfrm>
            <a:off x="5378458" y="6115207"/>
            <a:ext cx="1836737" cy="352425"/>
          </a:xfrm>
          <a:prstGeom prst="homePlate">
            <a:avLst>
              <a:gd name="adj" fmla="val 130293"/>
            </a:avLst>
          </a:prstGeom>
          <a:solidFill>
            <a:srgbClr val="76923C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人数统计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52" name="五边形 57"/>
          <p:cNvSpPr>
            <a:spLocks noChangeArrowheads="1"/>
          </p:cNvSpPr>
          <p:nvPr/>
        </p:nvSpPr>
        <p:spPr bwMode="auto">
          <a:xfrm>
            <a:off x="5421313" y="1122363"/>
            <a:ext cx="1633537" cy="371475"/>
          </a:xfrm>
          <a:prstGeom prst="homePlate">
            <a:avLst>
              <a:gd name="adj" fmla="val 109936"/>
            </a:avLst>
          </a:prstGeom>
          <a:solidFill>
            <a:srgbClr val="5F497A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实时视频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53" name="五边形 58"/>
          <p:cNvSpPr>
            <a:spLocks noChangeArrowheads="1"/>
          </p:cNvSpPr>
          <p:nvPr/>
        </p:nvSpPr>
        <p:spPr bwMode="auto">
          <a:xfrm>
            <a:off x="5421313" y="1632571"/>
            <a:ext cx="1557337" cy="369887"/>
          </a:xfrm>
          <a:prstGeom prst="homePlate">
            <a:avLst>
              <a:gd name="adj" fmla="val 105258"/>
            </a:avLst>
          </a:prstGeom>
          <a:solidFill>
            <a:srgbClr val="5F497A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报警管理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56" name="五边形 63"/>
          <p:cNvSpPr>
            <a:spLocks noChangeArrowheads="1"/>
          </p:cNvSpPr>
          <p:nvPr/>
        </p:nvSpPr>
        <p:spPr bwMode="auto">
          <a:xfrm>
            <a:off x="9874435" y="4498818"/>
            <a:ext cx="1589087" cy="396875"/>
          </a:xfrm>
          <a:prstGeom prst="homePlate">
            <a:avLst>
              <a:gd name="adj" fmla="val 100100"/>
            </a:avLst>
          </a:prstGeom>
          <a:solidFill>
            <a:srgbClr val="F79646"/>
          </a:solidFill>
          <a:ln w="25400">
            <a:solidFill>
              <a:srgbClr val="B46D33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FFFFFF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••••••</a:t>
            </a:r>
            <a:endParaRPr lang="zh-CN" altLang="en-US" sz="2800" b="1" dirty="0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457" name="五边形 64"/>
          <p:cNvSpPr>
            <a:spLocks noChangeArrowheads="1"/>
          </p:cNvSpPr>
          <p:nvPr/>
        </p:nvSpPr>
        <p:spPr bwMode="auto">
          <a:xfrm>
            <a:off x="7729545" y="6119970"/>
            <a:ext cx="1836738" cy="350837"/>
          </a:xfrm>
          <a:prstGeom prst="homePlate">
            <a:avLst>
              <a:gd name="adj" fmla="val 130883"/>
            </a:avLst>
          </a:prstGeom>
          <a:solidFill>
            <a:srgbClr val="76923C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全景拼接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17458" name="五边形 65"/>
          <p:cNvSpPr>
            <a:spLocks noChangeArrowheads="1"/>
          </p:cNvSpPr>
          <p:nvPr/>
        </p:nvSpPr>
        <p:spPr bwMode="auto">
          <a:xfrm>
            <a:off x="9886958" y="5658007"/>
            <a:ext cx="1576564" cy="369888"/>
          </a:xfrm>
          <a:prstGeom prst="homePlate">
            <a:avLst>
              <a:gd name="adj" fmla="val 116631"/>
            </a:avLst>
          </a:prstGeom>
          <a:solidFill>
            <a:srgbClr val="76923C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FFFFFF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••••••</a:t>
            </a:r>
            <a:endParaRPr lang="zh-CN" altLang="en-US" sz="2800" b="1" dirty="0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460" name="五边形 67"/>
          <p:cNvSpPr>
            <a:spLocks noChangeArrowheads="1"/>
          </p:cNvSpPr>
          <p:nvPr/>
        </p:nvSpPr>
        <p:spPr bwMode="auto">
          <a:xfrm>
            <a:off x="7643607" y="1122363"/>
            <a:ext cx="1670050" cy="392112"/>
          </a:xfrm>
          <a:prstGeom prst="homePlate">
            <a:avLst>
              <a:gd name="adj" fmla="val 106478"/>
            </a:avLst>
          </a:prstGeom>
          <a:solidFill>
            <a:srgbClr val="5F497A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chemeClr val="bg1"/>
                </a:solidFill>
                <a:ea typeface="宋体" panose="02010600030101010101" pitchFamily="2" charset="-122"/>
              </a:rPr>
              <a:t>录像回放</a:t>
            </a:r>
            <a:endParaRPr lang="zh-CN" altLang="en-US" sz="1800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17461" name="五边形 68"/>
          <p:cNvSpPr>
            <a:spLocks noChangeArrowheads="1"/>
          </p:cNvSpPr>
          <p:nvPr/>
        </p:nvSpPr>
        <p:spPr bwMode="auto">
          <a:xfrm>
            <a:off x="7643607" y="1645271"/>
            <a:ext cx="1670050" cy="357187"/>
          </a:xfrm>
          <a:prstGeom prst="homePlate">
            <a:avLst>
              <a:gd name="adj" fmla="val 116889"/>
            </a:avLst>
          </a:prstGeom>
          <a:solidFill>
            <a:srgbClr val="5F497A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>
                <a:solidFill>
                  <a:srgbClr val="FFFFFF"/>
                </a:solidFill>
                <a:ea typeface="宋体" panose="02010600030101010101" pitchFamily="2" charset="-122"/>
              </a:rPr>
              <a:t>视频</a:t>
            </a: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上墙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62" name="五边形 69"/>
          <p:cNvSpPr>
            <a:spLocks noChangeArrowheads="1"/>
          </p:cNvSpPr>
          <p:nvPr/>
        </p:nvSpPr>
        <p:spPr bwMode="auto">
          <a:xfrm>
            <a:off x="9593057" y="1101725"/>
            <a:ext cx="1700213" cy="392113"/>
          </a:xfrm>
          <a:prstGeom prst="homePlate">
            <a:avLst>
              <a:gd name="adj" fmla="val 108401"/>
            </a:avLst>
          </a:prstGeom>
          <a:solidFill>
            <a:srgbClr val="5F497A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dirty="0" smtClean="0">
                <a:solidFill>
                  <a:srgbClr val="FFFFFF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电子地图</a:t>
            </a:r>
            <a:endParaRPr lang="zh-CN" altLang="en-US" dirty="0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7463" name="组合 35"/>
          <p:cNvGrpSpPr>
            <a:grpSpLocks/>
          </p:cNvGrpSpPr>
          <p:nvPr/>
        </p:nvGrpSpPr>
        <p:grpSpPr bwMode="auto">
          <a:xfrm flipV="1">
            <a:off x="3459611" y="2597593"/>
            <a:ext cx="1928399" cy="1487090"/>
            <a:chOff x="120441" y="84065"/>
            <a:chExt cx="1363734" cy="834926"/>
          </a:xfrm>
        </p:grpSpPr>
        <p:sp>
          <p:nvSpPr>
            <p:cNvPr id="25651" name="直接连接符 81"/>
            <p:cNvSpPr>
              <a:spLocks noChangeShapeType="1"/>
            </p:cNvSpPr>
            <p:nvPr/>
          </p:nvSpPr>
          <p:spPr bwMode="auto">
            <a:xfrm>
              <a:off x="141781" y="119899"/>
              <a:ext cx="420080" cy="169656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2" name="直接连接符 82"/>
            <p:cNvSpPr>
              <a:spLocks noChangeShapeType="1"/>
            </p:cNvSpPr>
            <p:nvPr/>
          </p:nvSpPr>
          <p:spPr bwMode="auto">
            <a:xfrm flipV="1">
              <a:off x="561861" y="289556"/>
              <a:ext cx="789987" cy="1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3" name="TextBox 39"/>
            <p:cNvSpPr>
              <a:spLocks noChangeArrowheads="1"/>
            </p:cNvSpPr>
            <p:nvPr/>
          </p:nvSpPr>
          <p:spPr bwMode="auto">
            <a:xfrm flipV="1">
              <a:off x="454650" y="325390"/>
              <a:ext cx="1001434" cy="25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b="1" dirty="0" smtClean="0">
                  <a:solidFill>
                    <a:srgbClr val="000000"/>
                  </a:solidFill>
                </a:rPr>
                <a:t>应急指挥</a:t>
              </a:r>
              <a:endParaRPr lang="zh-CN" alt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25654" name="椭圆 84"/>
            <p:cNvSpPr>
              <a:spLocks/>
            </p:cNvSpPr>
            <p:nvPr/>
          </p:nvSpPr>
          <p:spPr bwMode="auto">
            <a:xfrm rot="10800000">
              <a:off x="120441" y="84065"/>
              <a:ext cx="166106" cy="140471"/>
            </a:xfrm>
            <a:prstGeom prst="ellipse">
              <a:avLst/>
            </a:prstGeom>
            <a:solidFill>
              <a:srgbClr val="366092"/>
            </a:solidFill>
            <a:ln w="57150">
              <a:solidFill>
                <a:srgbClr val="B7CCE4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zh-CN" sz="1800" b="1">
                <a:solidFill>
                  <a:srgbClr val="000000"/>
                </a:solidFill>
                <a:latin typeface="Calibri" panose="020F0502020204030204" pitchFamily="34" charset="0"/>
                <a:ea typeface="方正姚体" panose="02010601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7" name="TextBox 39"/>
            <p:cNvSpPr>
              <a:spLocks noChangeArrowheads="1"/>
            </p:cNvSpPr>
            <p:nvPr/>
          </p:nvSpPr>
          <p:spPr bwMode="auto">
            <a:xfrm flipV="1">
              <a:off x="482741" y="659687"/>
              <a:ext cx="1001434" cy="25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E60013"/>
                </a:buClr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60013"/>
                </a:buClr>
                <a:buFont typeface="Arial" panose="020B0604020202020204" pitchFamily="34" charset="0"/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r>
                <a:rPr lang="zh-CN" altLang="en-US" b="1" dirty="0" smtClean="0">
                  <a:solidFill>
                    <a:srgbClr val="FF0000"/>
                  </a:solidFill>
                </a:rPr>
                <a:t>深度应用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7468" name="五边形 85"/>
          <p:cNvSpPr>
            <a:spLocks noChangeArrowheads="1"/>
          </p:cNvSpPr>
          <p:nvPr/>
        </p:nvSpPr>
        <p:spPr bwMode="auto">
          <a:xfrm>
            <a:off x="5348288" y="3323186"/>
            <a:ext cx="1836737" cy="331788"/>
          </a:xfrm>
          <a:prstGeom prst="homePlate">
            <a:avLst>
              <a:gd name="adj" fmla="val 138397"/>
            </a:avLst>
          </a:prstGeom>
          <a:solidFill>
            <a:srgbClr val="FF0000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案件管理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69" name="五边形 86"/>
          <p:cNvSpPr>
            <a:spLocks noChangeArrowheads="1"/>
          </p:cNvSpPr>
          <p:nvPr/>
        </p:nvSpPr>
        <p:spPr bwMode="auto">
          <a:xfrm>
            <a:off x="5348288" y="3735936"/>
            <a:ext cx="1836737" cy="352425"/>
          </a:xfrm>
          <a:prstGeom prst="homePlate">
            <a:avLst>
              <a:gd name="adj" fmla="val 130293"/>
            </a:avLst>
          </a:prstGeom>
          <a:solidFill>
            <a:srgbClr val="FF0000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门禁管理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70" name="五边形 87"/>
          <p:cNvSpPr>
            <a:spLocks noChangeArrowheads="1"/>
          </p:cNvSpPr>
          <p:nvPr/>
        </p:nvSpPr>
        <p:spPr bwMode="auto">
          <a:xfrm>
            <a:off x="7666038" y="3323186"/>
            <a:ext cx="1836737" cy="331788"/>
          </a:xfrm>
          <a:prstGeom prst="homePlate">
            <a:avLst>
              <a:gd name="adj" fmla="val 138397"/>
            </a:avLst>
          </a:prstGeom>
          <a:solidFill>
            <a:srgbClr val="FF0000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公告信息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7471" name="五边形 88"/>
          <p:cNvSpPr>
            <a:spLocks noChangeArrowheads="1"/>
          </p:cNvSpPr>
          <p:nvPr/>
        </p:nvSpPr>
        <p:spPr bwMode="auto">
          <a:xfrm>
            <a:off x="7666038" y="3731174"/>
            <a:ext cx="1836737" cy="357187"/>
          </a:xfrm>
          <a:prstGeom prst="homePlate">
            <a:avLst>
              <a:gd name="adj" fmla="val 128556"/>
            </a:avLst>
          </a:prstGeom>
          <a:solidFill>
            <a:srgbClr val="FF0000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报警主机管理</a:t>
            </a: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17472" name="五边形 89"/>
          <p:cNvSpPr>
            <a:spLocks noChangeArrowheads="1"/>
          </p:cNvSpPr>
          <p:nvPr/>
        </p:nvSpPr>
        <p:spPr bwMode="auto">
          <a:xfrm>
            <a:off x="9874435" y="3323186"/>
            <a:ext cx="1511837" cy="407988"/>
          </a:xfrm>
          <a:prstGeom prst="homePlate">
            <a:avLst>
              <a:gd name="adj" fmla="val 138397"/>
            </a:avLst>
          </a:prstGeom>
          <a:solidFill>
            <a:srgbClr val="FF0000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en-US" altLang="zh-CN" sz="3200" b="1" dirty="0">
                <a:solidFill>
                  <a:srgbClr val="FFFFFF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••••••</a:t>
            </a:r>
            <a:endParaRPr lang="zh-CN" altLang="en-US" sz="3200" b="1" dirty="0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643" name="标题 1"/>
          <p:cNvSpPr>
            <a:spLocks noChangeArrowheads="1"/>
          </p:cNvSpPr>
          <p:nvPr/>
        </p:nvSpPr>
        <p:spPr bwMode="auto">
          <a:xfrm>
            <a:off x="-15875" y="1427163"/>
            <a:ext cx="3289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>
                <a:latin typeface="微软雅黑" panose="020B0503020204020204" pitchFamily="34" charset="-122"/>
                <a:sym typeface="微软雅黑" panose="020B0503020204020204" pitchFamily="34" charset="-122"/>
              </a:rPr>
              <a:t>智慧校园管理平台</a:t>
            </a:r>
          </a:p>
        </p:txBody>
      </p:sp>
      <p:sp>
        <p:nvSpPr>
          <p:cNvPr id="73" name="五边形 58"/>
          <p:cNvSpPr>
            <a:spLocks noChangeArrowheads="1"/>
          </p:cNvSpPr>
          <p:nvPr/>
        </p:nvSpPr>
        <p:spPr bwMode="auto">
          <a:xfrm>
            <a:off x="5422105" y="2148797"/>
            <a:ext cx="1557337" cy="369887"/>
          </a:xfrm>
          <a:prstGeom prst="homePlate">
            <a:avLst>
              <a:gd name="adj" fmla="val 105258"/>
            </a:avLst>
          </a:prstGeom>
          <a:solidFill>
            <a:srgbClr val="5F497A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语音对讲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74" name="五边形 68"/>
          <p:cNvSpPr>
            <a:spLocks noChangeArrowheads="1"/>
          </p:cNvSpPr>
          <p:nvPr/>
        </p:nvSpPr>
        <p:spPr bwMode="auto">
          <a:xfrm>
            <a:off x="7644399" y="2161497"/>
            <a:ext cx="1670050" cy="357187"/>
          </a:xfrm>
          <a:prstGeom prst="homePlate">
            <a:avLst>
              <a:gd name="adj" fmla="val 116889"/>
            </a:avLst>
          </a:prstGeom>
          <a:solidFill>
            <a:srgbClr val="5F497A"/>
          </a:solidFill>
          <a:ln w="25400">
            <a:solidFill>
              <a:srgbClr val="395E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dirty="0" smtClean="0">
                <a:solidFill>
                  <a:srgbClr val="FFFFFF"/>
                </a:solidFill>
                <a:ea typeface="宋体" panose="02010600030101010101" pitchFamily="2" charset="-122"/>
              </a:rPr>
              <a:t>本地配置</a:t>
            </a:r>
            <a:endParaRPr lang="zh-CN" altLang="en-US" sz="18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77" y="2522450"/>
            <a:ext cx="2768221" cy="26605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443" grpId="0" animBg="1"/>
      <p:bldP spid="17444" grpId="0" animBg="1"/>
      <p:bldP spid="17445" grpId="0" animBg="1"/>
      <p:bldP spid="17446" grpId="0" animBg="1"/>
      <p:bldP spid="17447" grpId="0" animBg="1"/>
      <p:bldP spid="17448" grpId="0" animBg="1"/>
      <p:bldP spid="17449" grpId="0" animBg="1"/>
      <p:bldP spid="17452" grpId="0" animBg="1"/>
      <p:bldP spid="17453" grpId="0" animBg="1"/>
      <p:bldP spid="17456" grpId="0" animBg="1"/>
      <p:bldP spid="17457" grpId="0" animBg="1"/>
      <p:bldP spid="17458" grpId="0" animBg="1"/>
      <p:bldP spid="17460" grpId="0" animBg="1"/>
      <p:bldP spid="17461" grpId="0" animBg="1"/>
      <p:bldP spid="17462" grpId="0" animBg="1"/>
      <p:bldP spid="17468" grpId="0" animBg="1"/>
      <p:bldP spid="17469" grpId="0" animBg="1"/>
      <p:bldP spid="17470" grpId="0" animBg="1"/>
      <p:bldP spid="17471" grpId="0" animBg="1"/>
      <p:bldP spid="17472" grpId="0" animBg="1"/>
      <p:bldP spid="73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矩形 7"/>
          <p:cNvSpPr>
            <a:spLocks noChangeArrowheads="1"/>
          </p:cNvSpPr>
          <p:nvPr/>
        </p:nvSpPr>
        <p:spPr bwMode="auto">
          <a:xfrm>
            <a:off x="-1588" y="260350"/>
            <a:ext cx="3122613" cy="800100"/>
          </a:xfrm>
          <a:prstGeom prst="rect">
            <a:avLst/>
          </a:prstGeom>
          <a:solidFill>
            <a:srgbClr val="E600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zh-CN" sz="3700" b="1">
              <a:solidFill>
                <a:srgbClr val="FFFFFF"/>
              </a:solidFill>
              <a:latin typeface="微软雅黑" panose="020B0503020204020204" pitchFamily="34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0" y="406400"/>
            <a:ext cx="9326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智慧校园</a:t>
            </a: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27652" name="矩形 22"/>
          <p:cNvSpPr>
            <a:spLocks noChangeArrowheads="1"/>
          </p:cNvSpPr>
          <p:nvPr/>
        </p:nvSpPr>
        <p:spPr bwMode="auto">
          <a:xfrm>
            <a:off x="3232150" y="296863"/>
            <a:ext cx="55245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>
              <a:spcBef>
                <a:spcPct val="20000"/>
              </a:spcBef>
              <a:buClr>
                <a:srgbClr val="E60013"/>
              </a:buClr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0013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700" b="1" dirty="0">
                <a:solidFill>
                  <a:schemeClr val="bg1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系统拓扑图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3" y="1206500"/>
            <a:ext cx="10916529" cy="55037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extBoxFont"/>
  <p:tag name="FONTSETCLASSNAME" val="FontSet1"/>
  <p:tag name="COLORSETCLASSNAME" val="ColorSet1"/>
  <p:tag name="MLI" val="1"/>
  <p:tag name="SHAPESETGROUPCLASSNAME" val="ShapeSetGroup1"/>
  <p:tag name="SHAPESETCLASSNAME" val="TitleContent"/>
  <p:tag name="COLORSETGROUPCLASSNAME" val="ColorSetGroup1"/>
  <p:tag name="FONTSETGROUPCLASSNAME" val="FontSetGroup1"/>
  <p:tag name="SHAPECLASSNAME" val="ObjectBox"/>
  <p:tag name="SHAPECLASSPROTECTIONTYPE" val="0"/>
  <p:tag name="COLORS" val="-2;-2;-2;-2;-1;-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D9KRVzTUGnDQXhjGR4yg"/>
</p:tagLst>
</file>

<file path=ppt/theme/theme1.xml><?xml version="1.0" encoding="utf-8"?>
<a:theme xmlns:a="http://schemas.openxmlformats.org/drawingml/2006/main" name="Sheer Green 16x9">
  <a:themeElements>
    <a:clrScheme name="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FFFFFF"/>
      </a:accent3>
      <a:accent4>
        <a:srgbClr val="000000"/>
      </a:accent4>
      <a:accent5>
        <a:srgbClr val="B3CCAE"/>
      </a:accent5>
      <a:accent6>
        <a:srgbClr val="7DA62D"/>
      </a:accent6>
      <a:hlink>
        <a:srgbClr val="6B9F25"/>
      </a:hlink>
      <a:folHlink>
        <a:srgbClr val="BA6906"/>
      </a:folHlink>
    </a:clrScheme>
    <a:fontScheme name="Sheer Green 16x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主题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2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FFFFFF"/>
      </a:accent3>
      <a:accent4>
        <a:srgbClr val="000000"/>
      </a:accent4>
      <a:accent5>
        <a:srgbClr val="B3CCAE"/>
      </a:accent5>
      <a:accent6>
        <a:srgbClr val="7DA62D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FFFFFF"/>
    </a:accent3>
    <a:accent4>
      <a:srgbClr val="000000"/>
    </a:accent4>
    <a:accent5>
      <a:srgbClr val="B3CCAE"/>
    </a:accent5>
    <a:accent6>
      <a:srgbClr val="7DA62D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FFFFFF"/>
    </a:accent3>
    <a:accent4>
      <a:srgbClr val="000000"/>
    </a:accent4>
    <a:accent5>
      <a:srgbClr val="B3CCAE"/>
    </a:accent5>
    <a:accent6>
      <a:srgbClr val="7DA62D"/>
    </a:accent6>
    <a:hlink>
      <a:srgbClr val="6B9F25"/>
    </a:hlink>
    <a:folHlink>
      <a:srgbClr val="BA6906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FFFFFF"/>
    </a:accent3>
    <a:accent4>
      <a:srgbClr val="000000"/>
    </a:accent4>
    <a:accent5>
      <a:srgbClr val="B3CCAE"/>
    </a:accent5>
    <a:accent6>
      <a:srgbClr val="7DA62D"/>
    </a:accent6>
    <a:hlink>
      <a:srgbClr val="6B9F25"/>
    </a:hlink>
    <a:folHlink>
      <a:srgbClr val="BA690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</TotalTime>
  <Pages>0</Pages>
  <Words>3450</Words>
  <Characters>0</Characters>
  <Application>Microsoft Office PowerPoint</Application>
  <DocSecurity>0</DocSecurity>
  <PresentationFormat>自定义</PresentationFormat>
  <Lines>0</Lines>
  <Paragraphs>659</Paragraphs>
  <Slides>66</Slides>
  <Notes>32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66</vt:i4>
      </vt:variant>
    </vt:vector>
  </HeadingPairs>
  <TitlesOfParts>
    <vt:vector size="70" baseType="lpstr">
      <vt:lpstr>Sheer Green 16x9</vt:lpstr>
      <vt:lpstr>2_Office 主题</vt:lpstr>
      <vt:lpstr>23</vt:lpstr>
      <vt:lpstr>Visio</vt:lpstr>
      <vt:lpstr>PowerPoint 演示文稿</vt:lpstr>
      <vt:lpstr>需求分析</vt:lpstr>
      <vt:lpstr>汇报目录</vt:lpstr>
      <vt:lpstr>PowerPoint 演示文稿</vt:lpstr>
      <vt:lpstr>PowerPoint 演示文稿</vt:lpstr>
      <vt:lpstr>PowerPoint 演示文稿</vt:lpstr>
      <vt:lpstr>PowerPoint 演示文稿</vt:lpstr>
      <vt:lpstr>智慧校园</vt:lpstr>
      <vt:lpstr>PowerPoint 演示文稿</vt:lpstr>
      <vt:lpstr>PowerPoint 演示文稿</vt:lpstr>
      <vt:lpstr>智慧校园解决方案体系</vt:lpstr>
      <vt:lpstr>PowerPoint 演示文稿</vt:lpstr>
      <vt:lpstr>室外设备：星光、透雾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车辆管理：校园违停管理</vt:lpstr>
      <vt:lpstr>突发情况，校园一键报警</vt:lpstr>
      <vt:lpstr>重大活动保障-无人机支持</vt:lpstr>
      <vt:lpstr>单兵、对讲、视频联动应急处置</vt:lpstr>
      <vt:lpstr>应急指挥调度系统 | 处理流程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6、小间距LED 、液晶拼接、DLP对比</vt:lpstr>
      <vt:lpstr>PowerPoint 演示文稿</vt:lpstr>
      <vt:lpstr>PowerPoint 演示文稿</vt:lpstr>
      <vt:lpstr>产品概述|简介</vt:lpstr>
      <vt:lpstr>功能简介|后台管理配置</vt:lpstr>
      <vt:lpstr>功能简介|操作员监控应用</vt:lpstr>
      <vt:lpstr>功能简介|监控应用</vt:lpstr>
      <vt:lpstr>功能简介|监控应用</vt:lpstr>
      <vt:lpstr>特色应用|地图—网格化追踪</vt:lpstr>
      <vt:lpstr>特色应用|地图—标记案件多发区</vt:lpstr>
      <vt:lpstr>二维地图|全局覆盖、直观显示</vt:lpstr>
      <vt:lpstr>特色应用|地图—三维地图</vt:lpstr>
      <vt:lpstr>三维地图|精细化效果展示</vt:lpstr>
      <vt:lpstr>特色应用|校园车辆布控</vt:lpstr>
      <vt:lpstr>全能一键运维</vt:lpstr>
      <vt:lpstr>运维管理平台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Owner</dc:creator>
  <cp:lastModifiedBy>蔡明超</cp:lastModifiedBy>
  <cp:revision>124</cp:revision>
  <dcterms:created xsi:type="dcterms:W3CDTF">2013-03-04T06:12:00Z</dcterms:created>
  <dcterms:modified xsi:type="dcterms:W3CDTF">2017-09-28T03:07:16Z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  <property fmtid="{D5CDD505-2E9C-101B-9397-08002B2CF9AE}" pid="3" name="KSOProductBuildVer">
    <vt:lpwstr>2052-9.1.0.5108</vt:lpwstr>
  </property>
</Properties>
</file>