
<file path=[Content_Types].xml><?xml version="1.0" encoding="utf-8"?>
<Types xmlns="http://schemas.openxmlformats.org/package/2006/content-types">
  <Default Extension="avi" ContentType="video/x-msvideo"/>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68" r:id="rId2"/>
    <p:sldMasterId id="2147483784" r:id="rId3"/>
    <p:sldMasterId id="2147483795" r:id="rId4"/>
    <p:sldMasterId id="2147483804" r:id="rId5"/>
  </p:sldMasterIdLst>
  <p:notesMasterIdLst>
    <p:notesMasterId r:id="rId150"/>
  </p:notesMasterIdLst>
  <p:sldIdLst>
    <p:sldId id="256" r:id="rId6"/>
    <p:sldId id="3442" r:id="rId7"/>
    <p:sldId id="3460" r:id="rId8"/>
    <p:sldId id="560" r:id="rId9"/>
    <p:sldId id="301" r:id="rId10"/>
    <p:sldId id="302" r:id="rId11"/>
    <p:sldId id="563" r:id="rId12"/>
    <p:sldId id="1192" r:id="rId13"/>
    <p:sldId id="477" r:id="rId14"/>
    <p:sldId id="3429" r:id="rId15"/>
    <p:sldId id="478" r:id="rId16"/>
    <p:sldId id="479" r:id="rId17"/>
    <p:sldId id="481" r:id="rId18"/>
    <p:sldId id="482" r:id="rId19"/>
    <p:sldId id="1193" r:id="rId20"/>
    <p:sldId id="1194" r:id="rId21"/>
    <p:sldId id="484" r:id="rId22"/>
    <p:sldId id="1167" r:id="rId23"/>
    <p:sldId id="1166" r:id="rId24"/>
    <p:sldId id="621" r:id="rId25"/>
    <p:sldId id="3459" r:id="rId26"/>
    <p:sldId id="3475" r:id="rId27"/>
    <p:sldId id="3461" r:id="rId28"/>
    <p:sldId id="3462" r:id="rId29"/>
    <p:sldId id="3463" r:id="rId30"/>
    <p:sldId id="3464" r:id="rId31"/>
    <p:sldId id="3465" r:id="rId32"/>
    <p:sldId id="3466" r:id="rId33"/>
    <p:sldId id="3467" r:id="rId34"/>
    <p:sldId id="3468" r:id="rId35"/>
    <p:sldId id="3469" r:id="rId36"/>
    <p:sldId id="3470" r:id="rId37"/>
    <p:sldId id="3471" r:id="rId38"/>
    <p:sldId id="3472" r:id="rId39"/>
    <p:sldId id="3473" r:id="rId40"/>
    <p:sldId id="3474" r:id="rId41"/>
    <p:sldId id="3476" r:id="rId42"/>
    <p:sldId id="3480" r:id="rId43"/>
    <p:sldId id="3481" r:id="rId44"/>
    <p:sldId id="3482" r:id="rId45"/>
    <p:sldId id="3483" r:id="rId46"/>
    <p:sldId id="3484" r:id="rId47"/>
    <p:sldId id="3485" r:id="rId48"/>
    <p:sldId id="3486" r:id="rId49"/>
    <p:sldId id="3487" r:id="rId50"/>
    <p:sldId id="3488" r:id="rId51"/>
    <p:sldId id="3489" r:id="rId52"/>
    <p:sldId id="3490" r:id="rId53"/>
    <p:sldId id="3491" r:id="rId54"/>
    <p:sldId id="3492" r:id="rId55"/>
    <p:sldId id="3493" r:id="rId56"/>
    <p:sldId id="3494" r:id="rId57"/>
    <p:sldId id="3495" r:id="rId58"/>
    <p:sldId id="3496" r:id="rId59"/>
    <p:sldId id="3497" r:id="rId60"/>
    <p:sldId id="3498" r:id="rId61"/>
    <p:sldId id="285" r:id="rId62"/>
    <p:sldId id="3419" r:id="rId63"/>
    <p:sldId id="286" r:id="rId64"/>
    <p:sldId id="3420" r:id="rId65"/>
    <p:sldId id="3421" r:id="rId66"/>
    <p:sldId id="3422" r:id="rId67"/>
    <p:sldId id="3423" r:id="rId68"/>
    <p:sldId id="3424" r:id="rId69"/>
    <p:sldId id="3425" r:id="rId70"/>
    <p:sldId id="290" r:id="rId71"/>
    <p:sldId id="3428" r:id="rId72"/>
    <p:sldId id="3478" r:id="rId73"/>
    <p:sldId id="3477" r:id="rId74"/>
    <p:sldId id="3508" r:id="rId75"/>
    <p:sldId id="3509" r:id="rId76"/>
    <p:sldId id="3511" r:id="rId77"/>
    <p:sldId id="3512" r:id="rId78"/>
    <p:sldId id="3513" r:id="rId79"/>
    <p:sldId id="3514" r:id="rId80"/>
    <p:sldId id="3515" r:id="rId81"/>
    <p:sldId id="3516" r:id="rId82"/>
    <p:sldId id="3506" r:id="rId83"/>
    <p:sldId id="3500" r:id="rId84"/>
    <p:sldId id="3501" r:id="rId85"/>
    <p:sldId id="520" r:id="rId86"/>
    <p:sldId id="521" r:id="rId87"/>
    <p:sldId id="531" r:id="rId88"/>
    <p:sldId id="525" r:id="rId89"/>
    <p:sldId id="3415" r:id="rId90"/>
    <p:sldId id="3447" r:id="rId91"/>
    <p:sldId id="3448" r:id="rId92"/>
    <p:sldId id="3449" r:id="rId93"/>
    <p:sldId id="3450" r:id="rId94"/>
    <p:sldId id="3502" r:id="rId95"/>
    <p:sldId id="3479" r:id="rId96"/>
    <p:sldId id="3510" r:id="rId97"/>
    <p:sldId id="3451" r:id="rId98"/>
    <p:sldId id="3452" r:id="rId99"/>
    <p:sldId id="3453" r:id="rId100"/>
    <p:sldId id="3454" r:id="rId101"/>
    <p:sldId id="3455" r:id="rId102"/>
    <p:sldId id="3456" r:id="rId103"/>
    <p:sldId id="3457" r:id="rId104"/>
    <p:sldId id="3503" r:id="rId105"/>
    <p:sldId id="3504" r:id="rId106"/>
    <p:sldId id="3396" r:id="rId107"/>
    <p:sldId id="3397" r:id="rId108"/>
    <p:sldId id="3398" r:id="rId109"/>
    <p:sldId id="3399" r:id="rId110"/>
    <p:sldId id="3400" r:id="rId111"/>
    <p:sldId id="3401" r:id="rId112"/>
    <p:sldId id="3534" r:id="rId113"/>
    <p:sldId id="3402" r:id="rId114"/>
    <p:sldId id="3403" r:id="rId115"/>
    <p:sldId id="3404" r:id="rId116"/>
    <p:sldId id="3405" r:id="rId117"/>
    <p:sldId id="3535" r:id="rId118"/>
    <p:sldId id="3536" r:id="rId119"/>
    <p:sldId id="3406" r:id="rId120"/>
    <p:sldId id="3407" r:id="rId121"/>
    <p:sldId id="3537" r:id="rId122"/>
    <p:sldId id="3538" r:id="rId123"/>
    <p:sldId id="3408" r:id="rId124"/>
    <p:sldId id="3409" r:id="rId125"/>
    <p:sldId id="3505" r:id="rId126"/>
    <p:sldId id="3410" r:id="rId127"/>
    <p:sldId id="3411" r:id="rId128"/>
    <p:sldId id="3412" r:id="rId129"/>
    <p:sldId id="3413" r:id="rId130"/>
    <p:sldId id="3438" r:id="rId131"/>
    <p:sldId id="3517" r:id="rId132"/>
    <p:sldId id="3518" r:id="rId133"/>
    <p:sldId id="1179" r:id="rId134"/>
    <p:sldId id="1186" r:id="rId135"/>
    <p:sldId id="1187" r:id="rId136"/>
    <p:sldId id="3531" r:id="rId137"/>
    <p:sldId id="3532" r:id="rId138"/>
    <p:sldId id="3533" r:id="rId139"/>
    <p:sldId id="3519" r:id="rId140"/>
    <p:sldId id="3527" r:id="rId141"/>
    <p:sldId id="3528" r:id="rId142"/>
    <p:sldId id="3529" r:id="rId143"/>
    <p:sldId id="3530" r:id="rId144"/>
    <p:sldId id="1189" r:id="rId145"/>
    <p:sldId id="3524" r:id="rId146"/>
    <p:sldId id="3525" r:id="rId147"/>
    <p:sldId id="3526" r:id="rId148"/>
    <p:sldId id="3433" r:id="rId1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8F9FD"/>
    <a:srgbClr val="49DEF2"/>
    <a:srgbClr val="1960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424" autoAdjust="0"/>
  </p:normalViewPr>
  <p:slideViewPr>
    <p:cSldViewPr snapToGrid="0">
      <p:cViewPr varScale="1">
        <p:scale>
          <a:sx n="68" d="100"/>
          <a:sy n="68" d="100"/>
        </p:scale>
        <p:origin x="816" y="66"/>
      </p:cViewPr>
      <p:guideLst/>
    </p:cSldViewPr>
  </p:slideViewPr>
  <p:outlineViewPr>
    <p:cViewPr>
      <p:scale>
        <a:sx n="33" d="100"/>
        <a:sy n="33" d="100"/>
      </p:scale>
      <p:origin x="0" y="-1361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54"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notesMaster" Target="notesMasters/notes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slide" Target="slides/slide135.xml"/><Relationship Id="rId145" Type="http://schemas.openxmlformats.org/officeDocument/2006/relationships/slide" Target="slides/slide140.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slide" Target="slides/slide138.xml"/><Relationship Id="rId148" Type="http://schemas.openxmlformats.org/officeDocument/2006/relationships/slide" Target="slides/slide143.xml"/><Relationship Id="rId15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60A487-4001-4193-B277-20495D92BE20}" type="datetimeFigureOut">
              <a:rPr lang="zh-CN" altLang="en-US" smtClean="0"/>
              <a:t>2019/8/6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57161E-9AB3-411E-85D1-0FFEC4C488B1}" type="slidenum">
              <a:rPr lang="zh-CN" altLang="en-US" smtClean="0"/>
              <a:t>‹#›</a:t>
            </a:fld>
            <a:endParaRPr lang="zh-CN" altLang="en-US"/>
          </a:p>
        </p:txBody>
      </p:sp>
    </p:spTree>
    <p:extLst>
      <p:ext uri="{BB962C8B-B14F-4D97-AF65-F5344CB8AC3E}">
        <p14:creationId xmlns:p14="http://schemas.microsoft.com/office/powerpoint/2010/main" val="2193898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84.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90000"/>
              </a:lnSpc>
              <a:buFontTx/>
              <a:buNone/>
            </a:pPr>
            <a:r>
              <a:rPr lang="en-US" altLang="zh-CN" sz="1200" b="1" dirty="0"/>
              <a:t> </a:t>
            </a:r>
            <a:r>
              <a:rPr lang="zh-CN" altLang="en-US" sz="1200" b="1" dirty="0"/>
              <a:t>今天，我们必须面对这样一个现实：人类社会</a:t>
            </a:r>
            <a:r>
              <a:rPr lang="en-US" altLang="zh-CN" sz="1200" b="1" dirty="0"/>
              <a:t>——</a:t>
            </a:r>
            <a:r>
              <a:rPr lang="zh-CN" altLang="en-US" sz="1200" b="1" dirty="0"/>
              <a:t>计算机</a:t>
            </a:r>
            <a:r>
              <a:rPr lang="en-US" altLang="zh-CN" sz="1200" b="1" dirty="0"/>
              <a:t>——</a:t>
            </a:r>
            <a:r>
              <a:rPr lang="zh-CN" altLang="en-US" sz="1200" b="1" dirty="0"/>
              <a:t>物理世界三元融合，使信息服务进入了普惠计算时代，手握一个智能终端，随时随地都可获得一个所想要的解决方案，就此，一个新的移动互联时代开始了。</a:t>
            </a:r>
          </a:p>
          <a:p>
            <a:pPr eaLnBrk="1" hangingPunct="1">
              <a:lnSpc>
                <a:spcPct val="90000"/>
              </a:lnSpc>
              <a:buFontTx/>
              <a:buNone/>
            </a:pPr>
            <a:r>
              <a:rPr lang="zh-CN" altLang="en-US" sz="1200" b="1" dirty="0"/>
              <a:t>   这是一个划时代的大事，怎么高估，都不为过</a:t>
            </a:r>
            <a:endParaRPr lang="zh-CN" altLang="en-US" dirty="0"/>
          </a:p>
        </p:txBody>
      </p:sp>
    </p:spTree>
    <p:extLst>
      <p:ext uri="{BB962C8B-B14F-4D97-AF65-F5344CB8AC3E}">
        <p14:creationId xmlns:p14="http://schemas.microsoft.com/office/powerpoint/2010/main" val="4138558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9A24E8E-25DD-4DAF-9894-B628009DAD68}" type="slidenum">
              <a:rPr lang="zh-CN" altLang="en-US" smtClean="0">
                <a:solidFill>
                  <a:prstClr val="black"/>
                </a:solidFill>
                <a:latin typeface="等线"/>
                <a:ea typeface="等线" panose="02010600030101010101" charset="-122"/>
              </a:rPr>
              <a:pPr/>
              <a:t>44</a:t>
            </a:fld>
            <a:endParaRPr lang="zh-CN" altLang="en-US">
              <a:solidFill>
                <a:prstClr val="black"/>
              </a:solidFill>
              <a:latin typeface="等线"/>
              <a:ea typeface="等线" panose="02010600030101010101" charset="-122"/>
            </a:endParaRPr>
          </a:p>
        </p:txBody>
      </p:sp>
    </p:spTree>
    <p:extLst>
      <p:ext uri="{BB962C8B-B14F-4D97-AF65-F5344CB8AC3E}">
        <p14:creationId xmlns:p14="http://schemas.microsoft.com/office/powerpoint/2010/main" val="382679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bwMode="auto">
          <a:xfrm>
            <a:off x="420688" y="1241425"/>
            <a:ext cx="595630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
        <p:nvSpPr>
          <p:cNvPr id="143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37942DF-0CA4-4A5A-AB49-1278D2F1878B}" type="slidenum">
              <a:rPr lang="zh-CN" altLang="en-US" smtClean="0">
                <a:solidFill>
                  <a:prstClr val="black"/>
                </a:solidFill>
              </a:rPr>
              <a:pPr/>
              <a:t>50</a:t>
            </a:fld>
            <a:endParaRPr lang="zh-CN" altLang="en-US">
              <a:solidFill>
                <a:prstClr val="black"/>
              </a:solidFill>
            </a:endParaRPr>
          </a:p>
        </p:txBody>
      </p:sp>
    </p:spTree>
    <p:extLst>
      <p:ext uri="{BB962C8B-B14F-4D97-AF65-F5344CB8AC3E}">
        <p14:creationId xmlns:p14="http://schemas.microsoft.com/office/powerpoint/2010/main" val="4141824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8E33E090-11D1-42D2-BD6F-FBCEB865ABE4}"/>
              </a:ext>
            </a:extLst>
          </p:cNvPr>
          <p:cNvSpPr>
            <a:spLocks noGrp="1" noRot="1" noChangeAspect="1" noTextEdit="1"/>
          </p:cNvSpPr>
          <p:nvPr>
            <p:ph type="sldImg"/>
          </p:nvPr>
        </p:nvSpPr>
        <p:spPr>
          <a:xfrm>
            <a:off x="379413" y="684213"/>
            <a:ext cx="6096000" cy="3429000"/>
          </a:xfrm>
        </p:spPr>
      </p:sp>
      <p:sp>
        <p:nvSpPr>
          <p:cNvPr id="25603" name="备注占位符 2">
            <a:extLst>
              <a:ext uri="{FF2B5EF4-FFF2-40B4-BE49-F238E27FC236}">
                <a16:creationId xmlns:a16="http://schemas.microsoft.com/office/drawing/2014/main" id="{DB018301-4A3B-4D74-90E9-7911485C3262}"/>
              </a:ext>
            </a:extLst>
          </p:cNvPr>
          <p:cNvSpPr>
            <a:spLocks noGrp="1" noChangeArrowheads="1"/>
          </p:cNvSpPr>
          <p:nvPr>
            <p:ph type="body" idx="1"/>
          </p:nvPr>
        </p:nvSpPr>
        <p:spPr>
          <a:xfrm>
            <a:off x="912813" y="4341813"/>
            <a:ext cx="5029200" cy="4114800"/>
          </a:xfrm>
          <a:noFill/>
        </p:spPr>
        <p:txBody>
          <a:bodyPr/>
          <a:lstStyle/>
          <a:p>
            <a:pPr algn="ctr"/>
            <a:r>
              <a:rPr lang="zh-CN" altLang="en-US">
                <a:latin typeface="微软雅黑" panose="020B0503020204020204" pitchFamily="34" charset="-122"/>
                <a:ea typeface="微软雅黑" panose="020B0503020204020204" pitchFamily="34" charset="-122"/>
              </a:rPr>
              <a:t>规模化</a:t>
            </a: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标准化</a:t>
            </a: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同质化</a:t>
            </a:r>
            <a:endParaRPr lang="en-US" altLang="zh-CN">
              <a:latin typeface="微软雅黑" panose="020B0503020204020204" pitchFamily="34" charset="-122"/>
              <a:ea typeface="微软雅黑" panose="020B0503020204020204" pitchFamily="34" charset="-122"/>
            </a:endParaRPr>
          </a:p>
          <a:p>
            <a:pPr algn="ct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人才培养模式</a:t>
            </a:r>
            <a:endParaRPr lang="en-US" altLang="zh-CN">
              <a:latin typeface="微软雅黑" panose="020B0503020204020204" pitchFamily="34" charset="-122"/>
              <a:ea typeface="微软雅黑" panose="020B0503020204020204" pitchFamily="34" charset="-122"/>
            </a:endParaRPr>
          </a:p>
          <a:p>
            <a:pPr algn="ct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个性化</a:t>
            </a: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数字化</a:t>
            </a:r>
            <a:endParaRPr lang="en-US" altLang="zh-CN">
              <a:latin typeface="微软雅黑" panose="020B0503020204020204" pitchFamily="34" charset="-122"/>
              <a:ea typeface="微软雅黑" panose="020B0503020204020204" pitchFamily="34" charset="-122"/>
            </a:endParaRPr>
          </a:p>
          <a:p>
            <a:pPr algn="ctr"/>
            <a:r>
              <a:rPr lang="zh-CN" altLang="en-US">
                <a:latin typeface="微软雅黑" panose="020B0503020204020204" pitchFamily="34" charset="-122"/>
                <a:ea typeface="微软雅黑" panose="020B0503020204020204" pitchFamily="34" charset="-122"/>
              </a:rPr>
              <a:t>网络化</a:t>
            </a:r>
            <a:endParaRPr lang="zh-CN" altLang="en-US"/>
          </a:p>
        </p:txBody>
      </p:sp>
      <p:sp>
        <p:nvSpPr>
          <p:cNvPr id="25604" name="灯片编号占位符 3">
            <a:extLst>
              <a:ext uri="{FF2B5EF4-FFF2-40B4-BE49-F238E27FC236}">
                <a16:creationId xmlns:a16="http://schemas.microsoft.com/office/drawing/2014/main" id="{455B0746-5CAD-4547-966C-D8210A1CB17E}"/>
              </a:ext>
            </a:extLst>
          </p:cNvPr>
          <p:cNvSpPr txBox="1">
            <a:spLocks noGrp="1" noChangeArrowheads="1"/>
          </p:cNvSpPr>
          <p:nvPr/>
        </p:nvSpPr>
        <p:spPr bwMode="auto">
          <a:xfrm>
            <a:off x="3884613" y="8685213"/>
            <a:ext cx="297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4001FE9-E0C6-4713-BCA5-85B6F7C84713}" type="slidenum">
              <a:rPr kumimoji="0" lang="zh-CN" altLang="en-US" sz="1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ct val="0"/>
                </a:spcBef>
                <a:spcAft>
                  <a:spcPts val="0"/>
                </a:spcAft>
                <a:buClrTx/>
                <a:buSzTx/>
                <a:buFontTx/>
                <a:buNone/>
                <a:tabLst/>
                <a:defRPr/>
              </a:pPr>
              <a:t>84</a:t>
            </a:fld>
            <a:endParaRPr kumimoji="0" lang="zh-CN" altLang="en-US" sz="1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678087292"/>
      </p:ext>
    </p:extLst>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080612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C57161E-9AB3-411E-85D1-0FFEC4C488B1}" type="slidenum">
              <a:rPr lang="zh-CN" altLang="en-US" smtClean="0"/>
              <a:t>102</a:t>
            </a:fld>
            <a:endParaRPr lang="zh-CN" altLang="en-US"/>
          </a:p>
        </p:txBody>
      </p:sp>
    </p:spTree>
    <p:extLst>
      <p:ext uri="{BB962C8B-B14F-4D97-AF65-F5344CB8AC3E}">
        <p14:creationId xmlns:p14="http://schemas.microsoft.com/office/powerpoint/2010/main" val="164795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幻灯片图像占位符 1"/>
          <p:cNvSpPr>
            <a:spLocks noGrp="1" noRot="1" noChangeAspect="1" noTextEdit="1"/>
          </p:cNvSpPr>
          <p:nvPr>
            <p:ph type="sldImg"/>
          </p:nvPr>
        </p:nvSpPr>
        <p:spPr>
          <a:xfrm>
            <a:off x="381000" y="685800"/>
            <a:ext cx="6096000" cy="3429000"/>
          </a:xfrm>
        </p:spPr>
      </p:sp>
      <p:sp>
        <p:nvSpPr>
          <p:cNvPr id="153602" name="备注占位符 2"/>
          <p:cNvSpPr>
            <a:spLocks noGrp="1"/>
          </p:cNvSpPr>
          <p:nvPr>
            <p:ph type="body" idx="1"/>
          </p:nvPr>
        </p:nvSpPr>
        <p:spPr>
          <a:noFill/>
        </p:spPr>
        <p:txBody>
          <a:bodyPr/>
          <a:lstStyle/>
          <a:p>
            <a:endParaRPr lang="zh-CN" altLang="en-US">
              <a:ea typeface="宋体" charset="-122"/>
            </a:endParaRPr>
          </a:p>
        </p:txBody>
      </p:sp>
      <p:sp>
        <p:nvSpPr>
          <p:cNvPr id="153603" name="灯片编号占位符 3"/>
          <p:cNvSpPr>
            <a:spLocks noGrp="1"/>
          </p:cNvSpPr>
          <p:nvPr>
            <p:ph type="sldNum" sz="quarter" idx="5"/>
          </p:nvPr>
        </p:nvSpPr>
        <p:spPr>
          <a:xfrm>
            <a:off x="3886200" y="8686800"/>
            <a:ext cx="2971800" cy="457200"/>
          </a:xfrm>
          <a:prstGeom prst="rect">
            <a:avLst/>
          </a:prstGeo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73FDF-E7FB-714D-8C56-CFE59A2E9F03}" type="slidenum">
              <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62393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幻灯片图像占位符 1"/>
          <p:cNvSpPr>
            <a:spLocks noGrp="1" noRot="1" noChangeAspect="1" noTextEdit="1"/>
          </p:cNvSpPr>
          <p:nvPr>
            <p:ph type="sldImg"/>
          </p:nvPr>
        </p:nvSpPr>
        <p:spPr>
          <a:xfrm>
            <a:off x="381000" y="685800"/>
            <a:ext cx="6096000" cy="3429000"/>
          </a:xfrm>
        </p:spPr>
      </p:sp>
      <p:sp>
        <p:nvSpPr>
          <p:cNvPr id="153602" name="备注占位符 2"/>
          <p:cNvSpPr>
            <a:spLocks noGrp="1"/>
          </p:cNvSpPr>
          <p:nvPr>
            <p:ph type="body" idx="1"/>
          </p:nvPr>
        </p:nvSpPr>
        <p:spPr>
          <a:noFill/>
        </p:spPr>
        <p:txBody>
          <a:bodyPr/>
          <a:lstStyle/>
          <a:p>
            <a:endParaRPr lang="zh-CN" altLang="en-US">
              <a:ea typeface="宋体" charset="-122"/>
            </a:endParaRPr>
          </a:p>
        </p:txBody>
      </p:sp>
      <p:sp>
        <p:nvSpPr>
          <p:cNvPr id="153603" name="灯片编号占位符 3"/>
          <p:cNvSpPr>
            <a:spLocks noGrp="1"/>
          </p:cNvSpPr>
          <p:nvPr>
            <p:ph type="sldNum" sz="quarter" idx="5"/>
          </p:nvPr>
        </p:nvSpPr>
        <p:spPr>
          <a:xfrm>
            <a:off x="3886200" y="8686800"/>
            <a:ext cx="2971800" cy="457200"/>
          </a:xfrm>
          <a:prstGeom prst="rect">
            <a:avLst/>
          </a:prstGeo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F73FDF-E7FB-714D-8C56-CFE59A2E9F03}" type="slidenum">
              <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57305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幻灯片图像占位符 1"/>
          <p:cNvSpPr>
            <a:spLocks noGrp="1" noRot="1" noChangeAspect="1" noTextEdit="1"/>
          </p:cNvSpPr>
          <p:nvPr>
            <p:ph type="sldImg"/>
          </p:nvPr>
        </p:nvSpPr>
        <p:spPr>
          <a:xfrm>
            <a:off x="381000" y="685800"/>
            <a:ext cx="6096000" cy="3429000"/>
          </a:xfrm>
        </p:spPr>
      </p:sp>
      <p:sp>
        <p:nvSpPr>
          <p:cNvPr id="157698" name="备注占位符 2"/>
          <p:cNvSpPr>
            <a:spLocks noGrp="1"/>
          </p:cNvSpPr>
          <p:nvPr>
            <p:ph type="body" idx="1"/>
          </p:nvPr>
        </p:nvSpPr>
        <p:spPr>
          <a:noFill/>
        </p:spPr>
        <p:txBody>
          <a:bodyPr/>
          <a:lstStyle/>
          <a:p>
            <a:pPr eaLnBrk="1" hangingPunct="1">
              <a:spcBef>
                <a:spcPct val="0"/>
              </a:spcBef>
            </a:pPr>
            <a:r>
              <a:rPr lang="zh-CN" altLang="zh-CN">
                <a:latin typeface="DengXian" charset="-122"/>
                <a:ea typeface="DengXian" charset="-122"/>
                <a:cs typeface="DengXian" charset="-122"/>
              </a:rPr>
              <a:t>美国几年前产生了一大批纯互联网和软件企业，如谷歌、亚马逊、</a:t>
            </a:r>
            <a:r>
              <a:rPr lang="en-US" altLang="zh-CN">
                <a:latin typeface="DengXian" charset="-122"/>
                <a:ea typeface="DengXian" charset="-122"/>
                <a:cs typeface="DengXian" charset="-122"/>
              </a:rPr>
              <a:t>AUTODESK</a:t>
            </a:r>
            <a:r>
              <a:rPr lang="zh-CN" altLang="zh-CN">
                <a:latin typeface="DengXian" charset="-122"/>
                <a:ea typeface="DengXian" charset="-122"/>
                <a:cs typeface="DengXian" charset="-122"/>
              </a:rPr>
              <a:t>、</a:t>
            </a:r>
            <a:r>
              <a:rPr lang="en-US" altLang="zh-CN">
                <a:latin typeface="DengXian" charset="-122"/>
                <a:ea typeface="DengXian" charset="-122"/>
                <a:cs typeface="DengXian" charset="-122"/>
              </a:rPr>
              <a:t>FACEBOOK</a:t>
            </a:r>
            <a:r>
              <a:rPr lang="zh-CN" altLang="zh-CN">
                <a:latin typeface="DengXian" charset="-122"/>
                <a:ea typeface="DengXian" charset="-122"/>
                <a:cs typeface="DengXian" charset="-122"/>
              </a:rPr>
              <a:t>，如今这些公司还在聚焦“互联网</a:t>
            </a:r>
            <a:r>
              <a:rPr lang="en-US" altLang="zh-CN">
                <a:latin typeface="DengXian" charset="-122"/>
                <a:ea typeface="DengXian" charset="-122"/>
                <a:cs typeface="DengXian" charset="-122"/>
              </a:rPr>
              <a:t>+</a:t>
            </a:r>
            <a:r>
              <a:rPr lang="zh-CN" altLang="zh-CN">
                <a:latin typeface="DengXian" charset="-122"/>
                <a:ea typeface="DengXian" charset="-122"/>
                <a:cs typeface="DengXian" charset="-122"/>
              </a:rPr>
              <a:t>”吗？当然没有了。</a:t>
            </a:r>
            <a:endParaRPr lang="en-US" altLang="zh-CN">
              <a:latin typeface="DengXian" charset="-122"/>
              <a:ea typeface="DengXian" charset="-122"/>
              <a:cs typeface="DengXian" charset="-122"/>
            </a:endParaRPr>
          </a:p>
          <a:p>
            <a:pPr eaLnBrk="1" hangingPunct="1">
              <a:spcBef>
                <a:spcPct val="0"/>
              </a:spcBef>
            </a:pPr>
            <a:r>
              <a:rPr lang="zh-CN" altLang="zh-CN">
                <a:latin typeface="DengXian" charset="-122"/>
                <a:ea typeface="DengXian" charset="-122"/>
                <a:cs typeface="DengXian" charset="-122"/>
              </a:rPr>
              <a:t>在“新硬件时代”到来之时，这些科技巨头都在布局围绕硬件的产业。</a:t>
            </a:r>
            <a:endParaRPr lang="en-US" altLang="zh-CN">
              <a:latin typeface="DengXian" charset="-122"/>
              <a:ea typeface="DengXian" charset="-122"/>
              <a:cs typeface="DengXian" charset="-122"/>
            </a:endParaRPr>
          </a:p>
          <a:p>
            <a:pPr eaLnBrk="1" hangingPunct="1">
              <a:spcBef>
                <a:spcPct val="0"/>
              </a:spcBef>
            </a:pPr>
            <a:r>
              <a:rPr lang="zh-CN" altLang="zh-CN">
                <a:latin typeface="DengXian" charset="-122"/>
                <a:ea typeface="DengXian" charset="-122"/>
                <a:cs typeface="DengXian" charset="-122"/>
              </a:rPr>
              <a:t>谷歌过去是一家纯互联网公司，如果不打开它的网站，开始谷歌搜索或谷歌地图，你体会不到它的存在。但是现在不一样了，大街上，一些很酷的人带着谷歌眼镜，招摇过市，一些更酷的人开着谷歌无人驾驶汽车在美国四个州拉风（更确切的说“乘坐无人驾驶汽车”），军队里那些懒散的士兵，把沉重的背包放在谷歌智能机器驮驴（</a:t>
            </a:r>
            <a:r>
              <a:rPr lang="en-US" altLang="zh-CN">
                <a:latin typeface="DengXian" charset="-122"/>
                <a:ea typeface="DengXian" charset="-122"/>
                <a:cs typeface="DengXian" charset="-122"/>
              </a:rPr>
              <a:t>BOSTON DYNAMICS</a:t>
            </a:r>
            <a:r>
              <a:rPr lang="zh-CN" altLang="zh-CN">
                <a:latin typeface="DengXian" charset="-122"/>
                <a:ea typeface="DengXian" charset="-122"/>
                <a:cs typeface="DengXian" charset="-122"/>
              </a:rPr>
              <a:t>制造，被谷歌收购）上，自己悠闲地散步；亚马逊先造出了电子阅读器</a:t>
            </a:r>
            <a:r>
              <a:rPr lang="en-US" altLang="zh-CN">
                <a:latin typeface="DengXian" charset="-122"/>
                <a:ea typeface="DengXian" charset="-122"/>
                <a:cs typeface="DengXian" charset="-122"/>
              </a:rPr>
              <a:t>KINDLE</a:t>
            </a:r>
            <a:r>
              <a:rPr lang="zh-CN" altLang="zh-CN">
                <a:latin typeface="DengXian" charset="-122"/>
                <a:ea typeface="DengXian" charset="-122"/>
                <a:cs typeface="DengXian" charset="-122"/>
              </a:rPr>
              <a:t>，现在正在完善多轴无人飞行器为它送快递；</a:t>
            </a:r>
            <a:r>
              <a:rPr lang="en-US" altLang="zh-CN">
                <a:latin typeface="DengXian" charset="-122"/>
                <a:ea typeface="DengXian" charset="-122"/>
                <a:cs typeface="DengXian" charset="-122"/>
              </a:rPr>
              <a:t>AUTODESK</a:t>
            </a:r>
            <a:r>
              <a:rPr lang="zh-CN" altLang="zh-CN">
                <a:latin typeface="DengXian" charset="-122"/>
                <a:ea typeface="DengXian" charset="-122"/>
                <a:cs typeface="DengXian" charset="-122"/>
              </a:rPr>
              <a:t>利用</a:t>
            </a:r>
            <a:r>
              <a:rPr lang="en-US" altLang="zh-CN">
                <a:latin typeface="DengXian" charset="-122"/>
                <a:ea typeface="DengXian" charset="-122"/>
                <a:cs typeface="DengXian" charset="-122"/>
              </a:rPr>
              <a:t>3D</a:t>
            </a:r>
            <a:r>
              <a:rPr lang="zh-CN" altLang="zh-CN">
                <a:latin typeface="DengXian" charset="-122"/>
                <a:ea typeface="DengXian" charset="-122"/>
                <a:cs typeface="DengXian" charset="-122"/>
              </a:rPr>
              <a:t>打印机打出来的假肢让残疾人变成了炫酷人群；</a:t>
            </a:r>
            <a:r>
              <a:rPr lang="en-US" altLang="zh-CN">
                <a:latin typeface="DengXian" charset="-122"/>
                <a:ea typeface="DengXian" charset="-122"/>
                <a:cs typeface="DengXian" charset="-122"/>
              </a:rPr>
              <a:t>FACEBOOK</a:t>
            </a:r>
            <a:r>
              <a:rPr lang="zh-CN" altLang="zh-CN">
                <a:latin typeface="DengXian" charset="-122"/>
                <a:ea typeface="DengXian" charset="-122"/>
                <a:cs typeface="DengXian" charset="-122"/>
              </a:rPr>
              <a:t>用虚拟设备让年轻人体验“真实世界”。</a:t>
            </a:r>
            <a:endParaRPr lang="en-US" altLang="zh-CN">
              <a:latin typeface="DengXian" charset="-122"/>
              <a:ea typeface="DengXian" charset="-122"/>
              <a:cs typeface="DengXian" charset="-122"/>
            </a:endParaRPr>
          </a:p>
          <a:p>
            <a:pPr eaLnBrk="1" hangingPunct="1">
              <a:spcBef>
                <a:spcPct val="0"/>
              </a:spcBef>
            </a:pPr>
            <a:r>
              <a:rPr lang="zh-CN" altLang="zh-CN">
                <a:latin typeface="DengXian" charset="-122"/>
                <a:ea typeface="DengXian" charset="-122"/>
                <a:cs typeface="DengXian" charset="-122"/>
              </a:rPr>
              <a:t>更不用说亿隆马斯克，卖了</a:t>
            </a:r>
            <a:r>
              <a:rPr lang="en-US" altLang="zh-CN">
                <a:latin typeface="DengXian" charset="-122"/>
                <a:ea typeface="DengXian" charset="-122"/>
                <a:cs typeface="DengXian" charset="-122"/>
              </a:rPr>
              <a:t>PAYPAL</a:t>
            </a:r>
            <a:r>
              <a:rPr lang="zh-CN" altLang="zh-CN">
                <a:latin typeface="DengXian" charset="-122"/>
                <a:ea typeface="DengXian" charset="-122"/>
                <a:cs typeface="DengXian" charset="-122"/>
              </a:rPr>
              <a:t>后造纯电动车“特斯拉”，现在又在玩可回收火箭和制造“超级电池”；</a:t>
            </a:r>
            <a:endParaRPr lang="en-US" altLang="zh-CN">
              <a:latin typeface="DengXian" charset="-122"/>
              <a:ea typeface="DengXian" charset="-122"/>
              <a:cs typeface="DengXian" charset="-122"/>
            </a:endParaRPr>
          </a:p>
          <a:p>
            <a:pPr eaLnBrk="1" hangingPunct="1">
              <a:spcBef>
                <a:spcPct val="0"/>
              </a:spcBef>
            </a:pPr>
            <a:r>
              <a:rPr lang="zh-CN" altLang="zh-CN">
                <a:latin typeface="DengXian" charset="-122"/>
                <a:ea typeface="DengXian" charset="-122"/>
                <a:cs typeface="DengXian" charset="-122"/>
              </a:rPr>
              <a:t>而苹果用智能手机在引领了“新硬件时代”后，又推出了智能手表。</a:t>
            </a:r>
          </a:p>
          <a:p>
            <a:endParaRPr lang="zh-CN" altLang="en-US">
              <a:ea typeface="宋体" charset="-122"/>
            </a:endParaRPr>
          </a:p>
        </p:txBody>
      </p:sp>
      <p:sp>
        <p:nvSpPr>
          <p:cNvPr id="157699" name="灯片编号占位符 3"/>
          <p:cNvSpPr>
            <a:spLocks noGrp="1"/>
          </p:cNvSpPr>
          <p:nvPr>
            <p:ph type="sldNum" sz="quarter" idx="5"/>
          </p:nvPr>
        </p:nvSpPr>
        <p:spPr>
          <a:xfrm>
            <a:off x="3886200" y="8686800"/>
            <a:ext cx="2971800" cy="457200"/>
          </a:xfrm>
          <a:prstGeom prst="rect">
            <a:avLst/>
          </a:prstGeo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819F9F-6AE8-5A4C-9E75-047D72397CE6}" type="slidenum">
              <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48408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幻灯片图像占位符 1"/>
          <p:cNvSpPr>
            <a:spLocks noGrp="1" noRot="1" noChangeAspect="1" noTextEdit="1"/>
          </p:cNvSpPr>
          <p:nvPr>
            <p:ph type="sldImg" idx="2"/>
          </p:nvPr>
        </p:nvSpPr>
        <p:spPr>
          <a:xfrm>
            <a:off x="381000" y="685800"/>
            <a:ext cx="6096000" cy="3429000"/>
          </a:xfrm>
        </p:spPr>
      </p:sp>
      <p:sp>
        <p:nvSpPr>
          <p:cNvPr id="164866" name="文本占位符 2"/>
          <p:cNvSpPr>
            <a:spLocks noGrp="1"/>
          </p:cNvSpPr>
          <p:nvPr>
            <p:ph type="body" idx="3"/>
          </p:nvPr>
        </p:nvSpPr>
        <p:spPr>
          <a:noFill/>
        </p:spPr>
        <p:txBody>
          <a:bodyPr/>
          <a:lstStyle/>
          <a:p>
            <a:endParaRPr lang="zh-CN" altLang="en-US">
              <a:ea typeface="宋体" charset="-122"/>
            </a:endParaRPr>
          </a:p>
        </p:txBody>
      </p:sp>
      <p:sp>
        <p:nvSpPr>
          <p:cNvPr id="164867" name="灯片编号占位符 3"/>
          <p:cNvSpPr>
            <a:spLocks noGrp="1"/>
          </p:cNvSpPr>
          <p:nvPr>
            <p:ph type="sldNum" sz="quarter" idx="5"/>
          </p:nvPr>
        </p:nvSpPr>
        <p:spPr>
          <a:xfrm>
            <a:off x="3886200" y="8686800"/>
            <a:ext cx="2971800" cy="457200"/>
          </a:xfrm>
          <a:prstGeom prst="rect">
            <a:avLst/>
          </a:prstGeo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3871E5-0C3F-7047-A5CE-5D9B7F8BB50C}" type="slidenum">
              <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93925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日期占位符 3"/>
          <p:cNvSpPr>
            <a:spLocks noGrp="1"/>
          </p:cNvSpPr>
          <p:nvPr>
            <p:ph type="dt" idx="1"/>
          </p:nvPr>
        </p:nvSpPr>
        <p:spPr/>
        <p:txBody>
          <a:bodyPr/>
          <a:lstStyle/>
          <a:p>
            <a:pPr>
              <a:defRPr/>
            </a:pPr>
            <a:fld id="{A8393A05-5CAF-45F6-91EA-2B0CB346B27B}" type="datetime1">
              <a:rPr lang="zh-CN" altLang="en-US" smtClean="0"/>
              <a:t>2019/8/6</a:t>
            </a:fld>
            <a:endParaRPr lang="zh-CN" altLang="en-US"/>
          </a:p>
        </p:txBody>
      </p:sp>
      <p:sp>
        <p:nvSpPr>
          <p:cNvPr id="5" name="灯片编号占位符 4"/>
          <p:cNvSpPr>
            <a:spLocks noGrp="1"/>
          </p:cNvSpPr>
          <p:nvPr>
            <p:ph type="sldNum" sz="quarter" idx="5"/>
          </p:nvPr>
        </p:nvSpPr>
        <p:spPr/>
        <p:txBody>
          <a:bodyPr/>
          <a:lstStyle/>
          <a:p>
            <a:fld id="{3067F1AF-5955-4409-960E-A1ED23866FAA}" type="slidenum">
              <a:rPr lang="zh-CN" altLang="en-US" smtClean="0"/>
              <a:t>30</a:t>
            </a:fld>
            <a:endParaRPr lang="zh-CN" altLang="en-US"/>
          </a:p>
        </p:txBody>
      </p:sp>
    </p:spTree>
    <p:extLst>
      <p:ext uri="{BB962C8B-B14F-4D97-AF65-F5344CB8AC3E}">
        <p14:creationId xmlns:p14="http://schemas.microsoft.com/office/powerpoint/2010/main" val="2646177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a:ln>
            <a:solidFill>
              <a:srgbClr val="000000">
                <a:alpha val="100000"/>
              </a:srgbClr>
            </a:solidFill>
            <a:miter lim="800000"/>
          </a:ln>
        </p:spPr>
      </p:sp>
      <p:sp>
        <p:nvSpPr>
          <p:cNvPr id="59395" name="备注占位符 2"/>
          <p:cNvSpPr>
            <a:spLocks noGrp="1"/>
          </p:cNvSpPr>
          <p:nvPr>
            <p:ph type="body" idx="1"/>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59396" name="灯片编号占位符 3"/>
          <p:cNvSpPr txBox="1">
            <a:spLocks noGrp="1"/>
          </p:cNvSpPr>
          <p:nvPr>
            <p:ph type="sldNum" sz="quarter"/>
          </p:nvPr>
        </p:nvSpPr>
        <p:spPr>
          <a:xfrm>
            <a:off x="3884613" y="8685213"/>
            <a:ext cx="2971800" cy="458787"/>
          </a:xfrm>
          <a:prstGeom prst="rect">
            <a:avLst/>
          </a:prstGeom>
          <a:noFill/>
          <a:ln w="9525">
            <a:noFill/>
          </a:ln>
        </p:spPr>
        <p:txBody>
          <a:bodyPr anchor="b"/>
          <a:lstStyle/>
          <a:p>
            <a:pPr lvl="0" algn="r" eaLnBrk="1" hangingPunct="1"/>
            <a:fld id="{9A0DB2DC-4C9A-4742-B13C-FB6460FD3503}" type="slidenum">
              <a:rPr lang="zh-CN" altLang="en-US" sz="1200" dirty="0">
                <a:solidFill>
                  <a:srgbClr val="000000"/>
                </a:solidFill>
                <a:ea typeface="等线" panose="02010600030101010101" pitchFamily="2" charset="-122"/>
              </a:rPr>
              <a:t>31</a:t>
            </a:fld>
            <a:endParaRPr lang="zh-CN" altLang="en-US" sz="1200" dirty="0">
              <a:solidFill>
                <a:srgbClr val="000000"/>
              </a:solidFill>
              <a:ea typeface="等线" panose="02010600030101010101" pitchFamily="2" charset="-122"/>
            </a:endParaRPr>
          </a:p>
        </p:txBody>
      </p:sp>
    </p:spTree>
    <p:extLst>
      <p:ext uri="{BB962C8B-B14F-4D97-AF65-F5344CB8AC3E}">
        <p14:creationId xmlns:p14="http://schemas.microsoft.com/office/powerpoint/2010/main" val="3746788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a:ln>
            <a:solidFill>
              <a:srgbClr val="000000">
                <a:alpha val="100000"/>
              </a:srgbClr>
            </a:solidFill>
            <a:miter lim="800000"/>
          </a:ln>
        </p:spPr>
      </p:sp>
      <p:sp>
        <p:nvSpPr>
          <p:cNvPr id="61443" name="备注占位符 2"/>
          <p:cNvSpPr>
            <a:spLocks noGrp="1"/>
          </p:cNvSpPr>
          <p:nvPr>
            <p:ph type="body" idx="1"/>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1444" name="灯片编号占位符 3"/>
          <p:cNvSpPr txBox="1">
            <a:spLocks noGrp="1"/>
          </p:cNvSpPr>
          <p:nvPr>
            <p:ph type="sldNum" sz="quarter"/>
          </p:nvPr>
        </p:nvSpPr>
        <p:spPr>
          <a:xfrm>
            <a:off x="3884613" y="8685213"/>
            <a:ext cx="2971800" cy="458787"/>
          </a:xfrm>
          <a:prstGeom prst="rect">
            <a:avLst/>
          </a:prstGeom>
          <a:noFill/>
          <a:ln w="9525">
            <a:noFill/>
          </a:ln>
        </p:spPr>
        <p:txBody>
          <a:bodyPr anchor="b"/>
          <a:lstStyle/>
          <a:p>
            <a:pPr lvl="0" algn="r" eaLnBrk="1" hangingPunct="1"/>
            <a:fld id="{9A0DB2DC-4C9A-4742-B13C-FB6460FD3503}" type="slidenum">
              <a:rPr lang="zh-CN" altLang="en-US" sz="1200" dirty="0">
                <a:solidFill>
                  <a:srgbClr val="000000"/>
                </a:solidFill>
                <a:ea typeface="等线" panose="02010600030101010101" pitchFamily="2" charset="-122"/>
              </a:rPr>
              <a:t>32</a:t>
            </a:fld>
            <a:endParaRPr lang="zh-CN" altLang="en-US" sz="1200" dirty="0">
              <a:solidFill>
                <a:srgbClr val="000000"/>
              </a:solidFill>
              <a:ea typeface="等线" panose="02010600030101010101" pitchFamily="2" charset="-122"/>
            </a:endParaRPr>
          </a:p>
        </p:txBody>
      </p:sp>
    </p:spTree>
    <p:extLst>
      <p:ext uri="{BB962C8B-B14F-4D97-AF65-F5344CB8AC3E}">
        <p14:creationId xmlns:p14="http://schemas.microsoft.com/office/powerpoint/2010/main" val="431495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日期占位符 3"/>
          <p:cNvSpPr>
            <a:spLocks noGrp="1"/>
          </p:cNvSpPr>
          <p:nvPr>
            <p:ph type="dt" idx="1"/>
          </p:nvPr>
        </p:nvSpPr>
        <p:spPr/>
        <p:txBody>
          <a:bodyPr/>
          <a:lstStyle/>
          <a:p>
            <a:pPr>
              <a:defRPr/>
            </a:pPr>
            <a:fld id="{A8393A05-5CAF-45F6-91EA-2B0CB346B27B}" type="datetime1">
              <a:rPr lang="zh-CN" altLang="en-US" smtClean="0"/>
              <a:t>2019/8/6</a:t>
            </a:fld>
            <a:endParaRPr lang="zh-CN" altLang="en-US"/>
          </a:p>
        </p:txBody>
      </p:sp>
      <p:sp>
        <p:nvSpPr>
          <p:cNvPr id="5" name="灯片编号占位符 4"/>
          <p:cNvSpPr>
            <a:spLocks noGrp="1"/>
          </p:cNvSpPr>
          <p:nvPr>
            <p:ph type="sldNum" sz="quarter" idx="5"/>
          </p:nvPr>
        </p:nvSpPr>
        <p:spPr/>
        <p:txBody>
          <a:bodyPr/>
          <a:lstStyle/>
          <a:p>
            <a:fld id="{3067F1AF-5955-4409-960E-A1ED23866FAA}" type="slidenum">
              <a:rPr lang="zh-CN" altLang="en-US" smtClean="0"/>
              <a:t>33</a:t>
            </a:fld>
            <a:endParaRPr lang="zh-CN" altLang="en-US"/>
          </a:p>
        </p:txBody>
      </p:sp>
    </p:spTree>
    <p:extLst>
      <p:ext uri="{BB962C8B-B14F-4D97-AF65-F5344CB8AC3E}">
        <p14:creationId xmlns:p14="http://schemas.microsoft.com/office/powerpoint/2010/main" val="237726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5.wdp"/><Relationship Id="rId5" Type="http://schemas.openxmlformats.org/officeDocument/2006/relationships/image" Target="../media/image8.png"/><Relationship Id="rId4" Type="http://schemas.microsoft.com/office/2007/relationships/hdphoto" Target="../media/hdphoto4.wdp"/></Relationships>
</file>

<file path=ppt/slideLayouts/_rels/slideLayout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7.wdp"/><Relationship Id="rId5" Type="http://schemas.openxmlformats.org/officeDocument/2006/relationships/image" Target="../media/image10.png"/><Relationship Id="rId4" Type="http://schemas.microsoft.com/office/2007/relationships/hdphoto" Target="../media/hdphoto6.wdp"/></Relationships>
</file>

<file path=ppt/slideLayouts/_rels/slideLayout3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10.wdp"/><Relationship Id="rId5" Type="http://schemas.openxmlformats.org/officeDocument/2006/relationships/image" Target="../media/image13.png"/><Relationship Id="rId4" Type="http://schemas.microsoft.com/office/2007/relationships/hdphoto" Target="../media/hdphoto9.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2.wdp"/></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hyperlink" Target="http://so.ooopic.com/sousuo/15770370/" TargetMode="Externa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CF77997-9B65-439F-B159-1085B4DE5AC0}"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167829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78F5170-BC0F-40C4-941A-DCB86BF09B8B}"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153121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D6D5835-E626-40D0-9E2A-E778521D8ADA}"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3923963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hinese text pag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A38214-5857-FC4E-B923-056100E16BCA}"/>
              </a:ext>
            </a:extLst>
          </p:cNvPr>
          <p:cNvSpPr>
            <a:spLocks noGrp="1"/>
          </p:cNvSpPr>
          <p:nvPr>
            <p:ph type="subTitle" idx="1" hasCustomPrompt="1"/>
          </p:nvPr>
        </p:nvSpPr>
        <p:spPr>
          <a:xfrm>
            <a:off x="728891" y="456134"/>
            <a:ext cx="10736446" cy="993400"/>
          </a:xfrm>
          <a:prstGeom prst="rect">
            <a:avLst/>
          </a:prstGeom>
        </p:spPr>
        <p:txBody>
          <a:bodyPr lIns="0" tIns="0" rIns="0" bIns="0" anchor="t">
            <a:normAutofit/>
          </a:bodyPr>
          <a:lstStyle>
            <a:lvl1pPr marL="0" indent="0" algn="l">
              <a:lnSpc>
                <a:spcPts val="3429"/>
              </a:lnSpc>
              <a:spcBef>
                <a:spcPts val="0"/>
              </a:spcBef>
              <a:buNone/>
              <a:defRPr sz="2371" baseline="0">
                <a:solidFill>
                  <a:schemeClr val="tx1"/>
                </a:solidFill>
                <a:latin typeface="Microsoft YaHei" panose="020B0503020204020204" pitchFamily="34" charset="-122"/>
                <a:ea typeface="Microsoft YaHei" panose="020B0503020204020204" pitchFamily="34" charset="-122"/>
              </a:defRPr>
            </a:lvl1pPr>
            <a:lvl2pPr marL="593721" indent="0" algn="ctr">
              <a:buNone/>
              <a:defRPr sz="2625"/>
            </a:lvl2pPr>
            <a:lvl3pPr marL="1187440" indent="0" algn="ctr">
              <a:buNone/>
              <a:defRPr sz="2371"/>
            </a:lvl3pPr>
            <a:lvl4pPr marL="1781162" indent="0" algn="ctr">
              <a:buNone/>
              <a:defRPr sz="2117"/>
            </a:lvl4pPr>
            <a:lvl5pPr marL="2374883" indent="0" algn="ctr">
              <a:buNone/>
              <a:defRPr sz="2117"/>
            </a:lvl5pPr>
            <a:lvl6pPr marL="2968602" indent="0" algn="ctr">
              <a:buNone/>
              <a:defRPr sz="2117"/>
            </a:lvl6pPr>
            <a:lvl7pPr marL="3562323" indent="0" algn="ctr">
              <a:buNone/>
              <a:defRPr sz="2117"/>
            </a:lvl7pPr>
            <a:lvl8pPr marL="4156045" indent="0" algn="ctr">
              <a:buNone/>
              <a:defRPr sz="2117"/>
            </a:lvl8pPr>
            <a:lvl9pPr marL="4749763" indent="0" algn="ctr">
              <a:buNone/>
              <a:defRPr sz="2117"/>
            </a:lvl9pPr>
          </a:lstStyle>
          <a:p>
            <a:r>
              <a:rPr lang="zh-CN" altLang="en-US" dirty="0"/>
              <a:t>单击此处添加标题</a:t>
            </a:r>
            <a:endParaRPr lang="en-US" dirty="0"/>
          </a:p>
        </p:txBody>
      </p:sp>
      <p:sp>
        <p:nvSpPr>
          <p:cNvPr id="7" name="Content Placeholder 2">
            <a:extLst>
              <a:ext uri="{FF2B5EF4-FFF2-40B4-BE49-F238E27FC236}">
                <a16:creationId xmlns:a16="http://schemas.microsoft.com/office/drawing/2014/main" id="{8A4EAA63-3827-DA40-B921-C01084B9DA87}"/>
              </a:ext>
            </a:extLst>
          </p:cNvPr>
          <p:cNvSpPr>
            <a:spLocks noGrp="1"/>
          </p:cNvSpPr>
          <p:nvPr>
            <p:ph idx="10" hasCustomPrompt="1"/>
          </p:nvPr>
        </p:nvSpPr>
        <p:spPr>
          <a:xfrm>
            <a:off x="736621" y="1501990"/>
            <a:ext cx="10729365" cy="4690459"/>
          </a:xfrm>
          <a:prstGeom prst="rect">
            <a:avLst/>
          </a:prstGeom>
        </p:spPr>
        <p:txBody>
          <a:bodyPr lIns="0" tIns="0" rIns="0" bIns="0"/>
          <a:lstStyle>
            <a:lvl1pPr marL="12369" indent="0">
              <a:lnSpc>
                <a:spcPct val="100000"/>
              </a:lnSpc>
              <a:spcBef>
                <a:spcPts val="0"/>
              </a:spcBef>
              <a:buFontTx/>
              <a:buNone/>
              <a:tabLst>
                <a:tab pos="1208055" algn="ctr"/>
              </a:tabLst>
              <a:defRPr sz="1778" baseline="0">
                <a:solidFill>
                  <a:schemeClr val="tx1"/>
                </a:solidFill>
                <a:latin typeface="Microsoft YaHei" panose="020B0503020204020204" pitchFamily="34" charset="-122"/>
                <a:ea typeface="Microsoft YaHei" panose="020B0503020204020204" pitchFamily="34" charset="-122"/>
                <a:cs typeface="Arial" panose="020B0604020202020204" pitchFamily="34" charset="0"/>
              </a:defRPr>
            </a:lvl1pPr>
            <a:lvl2pPr marL="525691" indent="-171107">
              <a:buFont typeface="Arial" panose="020B0604020202020204" pitchFamily="34" charset="0"/>
              <a:buChar char="•"/>
              <a:tabLst>
                <a:tab pos="1208055" algn="ctr"/>
              </a:tabLst>
              <a:defRPr sz="1270" baseline="0"/>
            </a:lvl2pPr>
            <a:lvl3pPr marL="525691" indent="-171107">
              <a:buFont typeface="Arial" panose="020B0604020202020204" pitchFamily="34" charset="0"/>
              <a:buChar char="•"/>
              <a:tabLst>
                <a:tab pos="1208055" algn="ctr"/>
              </a:tabLst>
              <a:defRPr sz="1270" baseline="0"/>
            </a:lvl3pPr>
            <a:lvl4pPr marL="525691" indent="-171107">
              <a:buFont typeface="Arial" panose="020B0604020202020204" pitchFamily="34" charset="0"/>
              <a:buChar char="•"/>
              <a:tabLst>
                <a:tab pos="1208055" algn="ctr"/>
              </a:tabLst>
              <a:defRPr sz="1270" baseline="0"/>
            </a:lvl4pPr>
            <a:lvl5pPr marL="525691" indent="-171107">
              <a:buFont typeface="Arial" panose="020B0604020202020204" pitchFamily="34" charset="0"/>
              <a:buChar char="•"/>
              <a:tabLst>
                <a:tab pos="1208055" algn="ctr"/>
              </a:tabLst>
              <a:defRPr sz="1270" baseline="0"/>
            </a:lvl5pPr>
          </a:lstStyle>
          <a:p>
            <a:pPr lvl="0"/>
            <a:r>
              <a:rPr lang="zh-CN" altLang="en-US" dirty="0"/>
              <a:t>单击此处添加文本</a:t>
            </a:r>
            <a:endParaRPr lang="en-US" dirty="0"/>
          </a:p>
        </p:txBody>
      </p:sp>
    </p:spTree>
    <p:extLst>
      <p:ext uri="{BB962C8B-B14F-4D97-AF65-F5344CB8AC3E}">
        <p14:creationId xmlns:p14="http://schemas.microsoft.com/office/powerpoint/2010/main" val="1669608011"/>
      </p:ext>
    </p:extLst>
  </p:cSld>
  <p:clrMapOvr>
    <a:masterClrMapping/>
  </p:clrMapOvr>
  <p:extLst>
    <p:ext uri="{DCECCB84-F9BA-43D5-87BE-67443E8EF086}">
      <p15:sldGuideLst xmlns:p15="http://schemas.microsoft.com/office/powerpoint/2012/main">
        <p15:guide id="1"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385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35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584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68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59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4" name="Straight Connector 7"/>
          <p:cNvCxnSpPr>
            <a:cxnSpLocks noChangeShapeType="1"/>
          </p:cNvCxnSpPr>
          <p:nvPr userDrawn="1"/>
        </p:nvCxnSpPr>
        <p:spPr bwMode="auto">
          <a:xfrm>
            <a:off x="0" y="1295400"/>
            <a:ext cx="12192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cxnSp>
      <p:sp>
        <p:nvSpPr>
          <p:cNvPr id="3" name="Content Placeholder 2"/>
          <p:cNvSpPr>
            <a:spLocks noGrp="1"/>
          </p:cNvSpPr>
          <p:nvPr>
            <p:ph idx="1"/>
          </p:nvPr>
        </p:nvSpPr>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36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66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8688C74-D0B9-4D52-94B9-7CBC09B876B1}"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379520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821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580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731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2014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9086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1935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11907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8" name="标题占位符 1"/>
          <p:cNvSpPr>
            <a:spLocks noGrp="1"/>
          </p:cNvSpPr>
          <p:nvPr>
            <p:ph type="title"/>
          </p:nvPr>
        </p:nvSpPr>
        <p:spPr>
          <a:xfrm>
            <a:off x="143339" y="212646"/>
            <a:ext cx="11809312" cy="657556"/>
          </a:xfrm>
          <a:prstGeom prst="rect">
            <a:avLst/>
          </a:prstGeom>
        </p:spPr>
        <p:txBody>
          <a:bodyPr vert="horz" lIns="91440" tIns="45720" rIns="91440" bIns="45720" rtlCol="0" anchor="ctr">
            <a:normAutofit/>
          </a:bodyPr>
          <a:lstStyle>
            <a:lvl1pPr algn="l">
              <a:defRPr sz="4265" b="1">
                <a:solidFill>
                  <a:srgbClr val="D73E4A"/>
                </a:solidFill>
              </a:defRPr>
            </a:lvl1pPr>
          </a:lstStyle>
          <a:p>
            <a:r>
              <a:rPr lang="zh-CN" altLang="en-US"/>
              <a:t>单击此处编辑母版标题样式</a:t>
            </a:r>
          </a:p>
        </p:txBody>
      </p:sp>
    </p:spTree>
    <p:extLst>
      <p:ext uri="{BB962C8B-B14F-4D97-AF65-F5344CB8AC3E}">
        <p14:creationId xmlns:p14="http://schemas.microsoft.com/office/powerpoint/2010/main" val="2493311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矩形 1"/>
          <p:cNvSpPr/>
          <p:nvPr userDrawn="1"/>
        </p:nvSpPr>
        <p:spPr>
          <a:xfrm>
            <a:off x="10372958" y="840612"/>
            <a:ext cx="1763283" cy="288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6867" tIns="38442" rIns="76867" bIns="38442" rtlCol="0" anchor="ctr"/>
          <a:lstStyle/>
          <a:p>
            <a:pPr algn="ctr" defTabSz="907890"/>
            <a:endParaRPr lang="zh-CN" altLang="en-US" sz="1863">
              <a:solidFill>
                <a:prstClr val="white"/>
              </a:solidFill>
            </a:endParaRPr>
          </a:p>
        </p:txBody>
      </p:sp>
      <p:sp>
        <p:nvSpPr>
          <p:cNvPr id="12" name="灯片编号占位符 4"/>
          <p:cNvSpPr txBox="1">
            <a:spLocks/>
          </p:cNvSpPr>
          <p:nvPr userDrawn="1"/>
        </p:nvSpPr>
        <p:spPr>
          <a:xfrm>
            <a:off x="11589745" y="6374793"/>
            <a:ext cx="455289" cy="386413"/>
          </a:xfrm>
          <a:prstGeom prst="rect">
            <a:avLst/>
          </a:prstGeom>
        </p:spPr>
        <p:txBody>
          <a:bodyPr vert="horz" wrap="square" lIns="68629" tIns="34316" rIns="68629" bIns="34316" numCol="1" anchor="ctr" anchorCtr="0" compatLnSpc="1">
            <a:prstTxWarp prst="textNoShape">
              <a:avLst/>
            </a:prstTxWarp>
          </a:bodyPr>
          <a:lstStyle>
            <a:defPPr>
              <a:defRPr lang="zh-CN"/>
            </a:defPPr>
            <a:lvl1pPr algn="ctr" rtl="0" eaLnBrk="1" fontAlgn="base" hangingPunct="1">
              <a:spcBef>
                <a:spcPct val="0"/>
              </a:spcBef>
              <a:spcAft>
                <a:spcPct val="0"/>
              </a:spcAft>
              <a:defRPr sz="1200" kern="1200">
                <a:solidFill>
                  <a:schemeClr val="bg1"/>
                </a:solidFill>
                <a:latin typeface="Century Gothic" pitchFamily="34" charset="0"/>
                <a:ea typeface="微软雅黑" pitchFamily="34"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686187">
              <a:defRPr/>
            </a:pPr>
            <a:fld id="{AE9423D4-94D9-40DD-A71C-765341AA717E}" type="slidenum">
              <a:rPr lang="zh-CN" altLang="en-US" sz="1439" smtClean="0">
                <a:solidFill>
                  <a:prstClr val="black">
                    <a:lumMod val="75000"/>
                    <a:lumOff val="25000"/>
                  </a:prstClr>
                </a:solidFill>
                <a:latin typeface="Arial" panose="020B0604020202020204" pitchFamily="34" charset="0"/>
                <a:ea typeface="华文中宋" panose="02010600040101010101" pitchFamily="2" charset="-122"/>
                <a:cs typeface="Arial" panose="020B0604020202020204" pitchFamily="34" charset="0"/>
              </a:rPr>
              <a:pPr defTabSz="686187">
                <a:defRPr/>
              </a:pPr>
              <a:t>‹#›</a:t>
            </a:fld>
            <a:endParaRPr lang="zh-CN" altLang="en-US" sz="1439" dirty="0">
              <a:solidFill>
                <a:prstClr val="black">
                  <a:lumMod val="75000"/>
                  <a:lumOff val="25000"/>
                </a:prstClr>
              </a:solidFill>
              <a:latin typeface="Arial" panose="020B0604020202020204" pitchFamily="34" charset="0"/>
              <a:ea typeface="华文中宋" panose="02010600040101010101" pitchFamily="2" charset="-122"/>
              <a:cs typeface="Arial" panose="020B0604020202020204" pitchFamily="34" charset="0"/>
            </a:endParaRPr>
          </a:p>
        </p:txBody>
      </p:sp>
    </p:spTree>
    <p:extLst>
      <p:ext uri="{BB962C8B-B14F-4D97-AF65-F5344CB8AC3E}">
        <p14:creationId xmlns:p14="http://schemas.microsoft.com/office/powerpoint/2010/main" val="2939143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ome">
    <p:spTree>
      <p:nvGrpSpPr>
        <p:cNvPr id="1" name=""/>
        <p:cNvGrpSpPr/>
        <p:nvPr/>
      </p:nvGrpSpPr>
      <p:grpSpPr>
        <a:xfrm>
          <a:off x="0" y="0"/>
          <a:ext cx="0" cy="0"/>
          <a:chOff x="0" y="0"/>
          <a:chExt cx="0" cy="0"/>
        </a:xfrm>
      </p:grpSpPr>
      <p:pic>
        <p:nvPicPr>
          <p:cNvPr id="17" name="home">
            <a:hlinkClick r:id="" action="ppaction://media"/>
            <a:extLst>
              <a:ext uri="{FF2B5EF4-FFF2-40B4-BE49-F238E27FC236}">
                <a16:creationId xmlns:a16="http://schemas.microsoft.com/office/drawing/2014/main" id="{F76ED652-42B7-4D08-A98F-856030C7BEC8}"/>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19" name="home_bg">
            <a:extLst>
              <a:ext uri="{FF2B5EF4-FFF2-40B4-BE49-F238E27FC236}">
                <a16:creationId xmlns:a16="http://schemas.microsoft.com/office/drawing/2014/main" id="{71DCD1E0-B3AB-42BF-B067-24C723DE3A0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2" name="opacity color">
            <a:extLst>
              <a:ext uri="{FF2B5EF4-FFF2-40B4-BE49-F238E27FC236}">
                <a16:creationId xmlns:a16="http://schemas.microsoft.com/office/drawing/2014/main" id="{C78A4208-4A64-407F-A7DF-851C8849A5B7}"/>
              </a:ext>
            </a:extLst>
          </p:cNvPr>
          <p:cNvSpPr/>
          <p:nvPr userDrawn="1"/>
        </p:nvSpPr>
        <p:spPr>
          <a:xfrm>
            <a:off x="0" y="0"/>
            <a:ext cx="12192000" cy="6858000"/>
          </a:xfrm>
          <a:prstGeom prst="rect">
            <a:avLst/>
          </a:prstGeom>
          <a:solidFill>
            <a:srgbClr val="00121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pic>
        <p:nvPicPr>
          <p:cNvPr id="31" name="图片 30">
            <a:extLst>
              <a:ext uri="{FF2B5EF4-FFF2-40B4-BE49-F238E27FC236}">
                <a16:creationId xmlns:a16="http://schemas.microsoft.com/office/drawing/2014/main" id="{D87B087C-ADCC-4D2D-9B0C-FEC7CC529FD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7975" y="673100"/>
            <a:ext cx="12227951" cy="5511799"/>
          </a:xfrm>
          <a:prstGeom prst="rect">
            <a:avLst/>
          </a:prstGeom>
        </p:spPr>
      </p:pic>
    </p:spTree>
    <p:extLst>
      <p:ext uri="{BB962C8B-B14F-4D97-AF65-F5344CB8AC3E}">
        <p14:creationId xmlns:p14="http://schemas.microsoft.com/office/powerpoint/2010/main" val="262065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08" fill="hold"/>
                                        <p:tgtEl>
                                          <p:spTgt spid="17"/>
                                        </p:tgtEl>
                                      </p:cBhvr>
                                    </p:cmd>
                                  </p:childTnLst>
                                </p:cTn>
                              </p:par>
                              <p:par>
                                <p:cTn id="7" presetID="1" presetClass="exit" presetSubtype="0" fill="hold" nodeType="withEffect">
                                  <p:stCondLst>
                                    <p:cond delay="0"/>
                                  </p:stCondLst>
                                  <p:childTnLst>
                                    <p:set>
                                      <p:cBhvr>
                                        <p:cTn id="8"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17"/>
                </p:tgtEl>
              </p:cMediaNode>
            </p:video>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F12A218-0B17-40BB-9C68-4C86017ECD2A}"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267938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18FDBD0-642D-41F8-AC10-BEA9EC9C6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75" y="673100"/>
            <a:ext cx="12227951" cy="5511799"/>
          </a:xfrm>
          <a:prstGeom prst="rect">
            <a:avLst/>
          </a:prstGeom>
        </p:spPr>
      </p:pic>
      <p:pic>
        <p:nvPicPr>
          <p:cNvPr id="4" name="bottom">
            <a:extLst>
              <a:ext uri="{FF2B5EF4-FFF2-40B4-BE49-F238E27FC236}">
                <a16:creationId xmlns:a16="http://schemas.microsoft.com/office/drawing/2014/main" id="{2542E89C-E523-4003-86C1-FAB3B5BCB56C}"/>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32854" y="-205014"/>
            <a:ext cx="10004490" cy="7003143"/>
          </a:xfrm>
          <a:prstGeom prst="rect">
            <a:avLst/>
          </a:prstGeom>
        </p:spPr>
      </p:pic>
      <p:pic>
        <p:nvPicPr>
          <p:cNvPr id="5" name="middle">
            <a:extLst>
              <a:ext uri="{FF2B5EF4-FFF2-40B4-BE49-F238E27FC236}">
                <a16:creationId xmlns:a16="http://schemas.microsoft.com/office/drawing/2014/main" id="{80BCF979-8400-4561-B9A7-240026A39AD2}"/>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32854" y="-408214"/>
            <a:ext cx="10004490" cy="7003143"/>
          </a:xfrm>
          <a:prstGeom prst="rect">
            <a:avLst/>
          </a:prstGeom>
        </p:spPr>
      </p:pic>
      <p:pic>
        <p:nvPicPr>
          <p:cNvPr id="6" name="top">
            <a:extLst>
              <a:ext uri="{FF2B5EF4-FFF2-40B4-BE49-F238E27FC236}">
                <a16:creationId xmlns:a16="http://schemas.microsoft.com/office/drawing/2014/main" id="{BA1B6997-4F12-4A94-B36B-230566CFFD1D}"/>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32854" y="-611414"/>
            <a:ext cx="10004490" cy="7003143"/>
          </a:xfrm>
          <a:prstGeom prst="rect">
            <a:avLst/>
          </a:prstGeom>
        </p:spPr>
      </p:pic>
    </p:spTree>
    <p:extLst>
      <p:ext uri="{BB962C8B-B14F-4D97-AF65-F5344CB8AC3E}">
        <p14:creationId xmlns:p14="http://schemas.microsoft.com/office/powerpoint/2010/main" val="258608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anim calcmode="lin" valueType="num">
                                      <p:cBhvr>
                                        <p:cTn id="11" dur="2000" fill="hold"/>
                                        <p:tgtEl>
                                          <p:spTgt spid="6"/>
                                        </p:tgtEl>
                                        <p:attrNameLst>
                                          <p:attrName>ppt_x</p:attrName>
                                        </p:attrNameLst>
                                      </p:cBhvr>
                                      <p:tavLst>
                                        <p:tav tm="0">
                                          <p:val>
                                            <p:strVal val="#ppt_x"/>
                                          </p:val>
                                        </p:tav>
                                        <p:tav tm="100000">
                                          <p:val>
                                            <p:strVal val="#ppt_x"/>
                                          </p:val>
                                        </p:tav>
                                      </p:tavLst>
                                    </p:anim>
                                    <p:anim calcmode="lin" valueType="num">
                                      <p:cBhvr>
                                        <p:cTn id="12" dur="2000" fill="hold"/>
                                        <p:tgtEl>
                                          <p:spTgt spid="6"/>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500"/>
                                        <p:tgtEl>
                                          <p:spTgt spid="5"/>
                                        </p:tgtEl>
                                      </p:cBhvr>
                                    </p:animEffect>
                                  </p:childTnLst>
                                </p:cTn>
                              </p:par>
                              <p:par>
                                <p:cTn id="16" presetID="42" presetClass="entr" presetSubtype="0" fill="hold" nodeType="with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anim calcmode="lin" valueType="num">
                                      <p:cBhvr>
                                        <p:cTn id="19" dur="1500" fill="hold"/>
                                        <p:tgtEl>
                                          <p:spTgt spid="5"/>
                                        </p:tgtEl>
                                        <p:attrNameLst>
                                          <p:attrName>ppt_x</p:attrName>
                                        </p:attrNameLst>
                                      </p:cBhvr>
                                      <p:tavLst>
                                        <p:tav tm="0">
                                          <p:val>
                                            <p:strVal val="#ppt_x"/>
                                          </p:val>
                                        </p:tav>
                                        <p:tav tm="100000">
                                          <p:val>
                                            <p:strVal val="#ppt_x"/>
                                          </p:val>
                                        </p:tav>
                                      </p:tavLst>
                                    </p:anim>
                                    <p:anim calcmode="lin" valueType="num">
                                      <p:cBhvr>
                                        <p:cTn id="20" dur="1500" fill="hold"/>
                                        <p:tgtEl>
                                          <p:spTgt spid="5"/>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par>
                                <p:cTn id="24" presetID="42" presetClass="entr" presetSubtype="0" fill="hold" nodeType="withEffect">
                                  <p:stCondLst>
                                    <p:cond delay="1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18FDBD0-642D-41F8-AC10-BEA9EC9C6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5457" y="673100"/>
            <a:ext cx="12227951" cy="5511799"/>
          </a:xfrm>
          <a:prstGeom prst="rect">
            <a:avLst/>
          </a:prstGeom>
        </p:spPr>
      </p:pic>
      <p:pic>
        <p:nvPicPr>
          <p:cNvPr id="4" name="bottom">
            <a:extLst>
              <a:ext uri="{FF2B5EF4-FFF2-40B4-BE49-F238E27FC236}">
                <a16:creationId xmlns:a16="http://schemas.microsoft.com/office/drawing/2014/main" id="{2542E89C-E523-4003-86C1-FAB3B5BCB56C}"/>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403023" y="261255"/>
            <a:ext cx="10004490" cy="7003143"/>
          </a:xfrm>
          <a:prstGeom prst="rect">
            <a:avLst/>
          </a:prstGeom>
        </p:spPr>
      </p:pic>
      <p:pic>
        <p:nvPicPr>
          <p:cNvPr id="5" name="middle">
            <a:extLst>
              <a:ext uri="{FF2B5EF4-FFF2-40B4-BE49-F238E27FC236}">
                <a16:creationId xmlns:a16="http://schemas.microsoft.com/office/drawing/2014/main" id="{80BCF979-8400-4561-B9A7-240026A39AD2}"/>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403023" y="261255"/>
            <a:ext cx="10004490" cy="7003143"/>
          </a:xfrm>
          <a:prstGeom prst="rect">
            <a:avLst/>
          </a:prstGeom>
        </p:spPr>
      </p:pic>
    </p:spTree>
    <p:extLst>
      <p:ext uri="{BB962C8B-B14F-4D97-AF65-F5344CB8AC3E}">
        <p14:creationId xmlns:p14="http://schemas.microsoft.com/office/powerpoint/2010/main" val="399926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par>
                                <p:cTn id="8" presetID="42" presetClass="entr" presetSubtype="0" fill="hold"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500"/>
                                        <p:tgtEl>
                                          <p:spTgt spid="5"/>
                                        </p:tgtEl>
                                      </p:cBhvr>
                                    </p:animEffect>
                                    <p:anim calcmode="lin" valueType="num">
                                      <p:cBhvr>
                                        <p:cTn id="11" dur="1500" fill="hold"/>
                                        <p:tgtEl>
                                          <p:spTgt spid="5"/>
                                        </p:tgtEl>
                                        <p:attrNameLst>
                                          <p:attrName>ppt_x</p:attrName>
                                        </p:attrNameLst>
                                      </p:cBhvr>
                                      <p:tavLst>
                                        <p:tav tm="0">
                                          <p:val>
                                            <p:strVal val="#ppt_x"/>
                                          </p:val>
                                        </p:tav>
                                        <p:tav tm="100000">
                                          <p:val>
                                            <p:strVal val="#ppt_x"/>
                                          </p:val>
                                        </p:tav>
                                      </p:tavLst>
                                    </p:anim>
                                    <p:anim calcmode="lin" valueType="num">
                                      <p:cBhvr>
                                        <p:cTn id="12" dur="1500" fill="hold"/>
                                        <p:tgtEl>
                                          <p:spTgt spid="5"/>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par>
                                <p:cTn id="16" presetID="42" presetClass="entr" presetSubtype="0" fill="hold" nodeType="withEffect">
                                  <p:stCondLst>
                                    <p:cond delay="100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18FDBD0-642D-41F8-AC10-BEA9EC9C6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75" y="673100"/>
            <a:ext cx="12227951" cy="5511799"/>
          </a:xfrm>
          <a:prstGeom prst="rect">
            <a:avLst/>
          </a:prstGeom>
        </p:spPr>
      </p:pic>
      <p:pic>
        <p:nvPicPr>
          <p:cNvPr id="4" name="bottom">
            <a:extLst>
              <a:ext uri="{FF2B5EF4-FFF2-40B4-BE49-F238E27FC236}">
                <a16:creationId xmlns:a16="http://schemas.microsoft.com/office/drawing/2014/main" id="{2542E89C-E523-4003-86C1-FAB3B5BCB56C}"/>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261257"/>
            <a:ext cx="10004490" cy="7003143"/>
          </a:xfrm>
          <a:prstGeom prst="rect">
            <a:avLst/>
          </a:prstGeom>
        </p:spPr>
      </p:pic>
      <p:pic>
        <p:nvPicPr>
          <p:cNvPr id="5" name="middle">
            <a:extLst>
              <a:ext uri="{FF2B5EF4-FFF2-40B4-BE49-F238E27FC236}">
                <a16:creationId xmlns:a16="http://schemas.microsoft.com/office/drawing/2014/main" id="{80BCF979-8400-4561-B9A7-240026A39AD2}"/>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58057"/>
            <a:ext cx="10004490" cy="7003143"/>
          </a:xfrm>
          <a:prstGeom prst="rect">
            <a:avLst/>
          </a:prstGeom>
        </p:spPr>
      </p:pic>
      <p:pic>
        <p:nvPicPr>
          <p:cNvPr id="6" name="top">
            <a:extLst>
              <a:ext uri="{FF2B5EF4-FFF2-40B4-BE49-F238E27FC236}">
                <a16:creationId xmlns:a16="http://schemas.microsoft.com/office/drawing/2014/main" id="{BA1B6997-4F12-4A94-B36B-230566CFFD1D}"/>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145143"/>
            <a:ext cx="10004490" cy="7003143"/>
          </a:xfrm>
          <a:prstGeom prst="rect">
            <a:avLst/>
          </a:prstGeom>
        </p:spPr>
      </p:pic>
    </p:spTree>
    <p:extLst>
      <p:ext uri="{BB962C8B-B14F-4D97-AF65-F5344CB8AC3E}">
        <p14:creationId xmlns:p14="http://schemas.microsoft.com/office/powerpoint/2010/main" val="179928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anim calcmode="lin" valueType="num">
                                      <p:cBhvr>
                                        <p:cTn id="11" dur="2000" fill="hold"/>
                                        <p:tgtEl>
                                          <p:spTgt spid="6"/>
                                        </p:tgtEl>
                                        <p:attrNameLst>
                                          <p:attrName>ppt_x</p:attrName>
                                        </p:attrNameLst>
                                      </p:cBhvr>
                                      <p:tavLst>
                                        <p:tav tm="0">
                                          <p:val>
                                            <p:strVal val="#ppt_x"/>
                                          </p:val>
                                        </p:tav>
                                        <p:tav tm="100000">
                                          <p:val>
                                            <p:strVal val="#ppt_x"/>
                                          </p:val>
                                        </p:tav>
                                      </p:tavLst>
                                    </p:anim>
                                    <p:anim calcmode="lin" valueType="num">
                                      <p:cBhvr>
                                        <p:cTn id="12" dur="2000" fill="hold"/>
                                        <p:tgtEl>
                                          <p:spTgt spid="6"/>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500"/>
                                        <p:tgtEl>
                                          <p:spTgt spid="5"/>
                                        </p:tgtEl>
                                      </p:cBhvr>
                                    </p:animEffect>
                                  </p:childTnLst>
                                </p:cTn>
                              </p:par>
                              <p:par>
                                <p:cTn id="16" presetID="42" presetClass="entr" presetSubtype="0" fill="hold" nodeType="with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anim calcmode="lin" valueType="num">
                                      <p:cBhvr>
                                        <p:cTn id="19" dur="1500" fill="hold"/>
                                        <p:tgtEl>
                                          <p:spTgt spid="5"/>
                                        </p:tgtEl>
                                        <p:attrNameLst>
                                          <p:attrName>ppt_x</p:attrName>
                                        </p:attrNameLst>
                                      </p:cBhvr>
                                      <p:tavLst>
                                        <p:tav tm="0">
                                          <p:val>
                                            <p:strVal val="#ppt_x"/>
                                          </p:val>
                                        </p:tav>
                                        <p:tav tm="100000">
                                          <p:val>
                                            <p:strVal val="#ppt_x"/>
                                          </p:val>
                                        </p:tav>
                                      </p:tavLst>
                                    </p:anim>
                                    <p:anim calcmode="lin" valueType="num">
                                      <p:cBhvr>
                                        <p:cTn id="20" dur="1500" fill="hold"/>
                                        <p:tgtEl>
                                          <p:spTgt spid="5"/>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par>
                                <p:cTn id="24" presetID="42" presetClass="entr" presetSubtype="0" fill="hold" nodeType="withEffect">
                                  <p:stCondLst>
                                    <p:cond delay="1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18FDBD0-642D-41F8-AC10-BEA9EC9C6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75" y="673100"/>
            <a:ext cx="12227951" cy="5511799"/>
          </a:xfrm>
          <a:prstGeom prst="rect">
            <a:avLst/>
          </a:prstGeom>
        </p:spPr>
      </p:pic>
      <p:pic>
        <p:nvPicPr>
          <p:cNvPr id="4" name="bottom">
            <a:extLst>
              <a:ext uri="{FF2B5EF4-FFF2-40B4-BE49-F238E27FC236}">
                <a16:creationId xmlns:a16="http://schemas.microsoft.com/office/drawing/2014/main" id="{2542E89C-E523-4003-86C1-FAB3B5BCB56C}"/>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261257"/>
            <a:ext cx="10004490" cy="7003143"/>
          </a:xfrm>
          <a:prstGeom prst="rect">
            <a:avLst/>
          </a:prstGeom>
        </p:spPr>
      </p:pic>
      <p:pic>
        <p:nvPicPr>
          <p:cNvPr id="5" name="middle">
            <a:extLst>
              <a:ext uri="{FF2B5EF4-FFF2-40B4-BE49-F238E27FC236}">
                <a16:creationId xmlns:a16="http://schemas.microsoft.com/office/drawing/2014/main" id="{80BCF979-8400-4561-B9A7-240026A39AD2}"/>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58057"/>
            <a:ext cx="10004490" cy="7003143"/>
          </a:xfrm>
          <a:prstGeom prst="rect">
            <a:avLst/>
          </a:prstGeom>
        </p:spPr>
      </p:pic>
      <p:pic>
        <p:nvPicPr>
          <p:cNvPr id="6" name="top">
            <a:extLst>
              <a:ext uri="{FF2B5EF4-FFF2-40B4-BE49-F238E27FC236}">
                <a16:creationId xmlns:a16="http://schemas.microsoft.com/office/drawing/2014/main" id="{BA1B6997-4F12-4A94-B36B-230566CFFD1D}"/>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145143"/>
            <a:ext cx="10004490" cy="7003143"/>
          </a:xfrm>
          <a:prstGeom prst="rect">
            <a:avLst/>
          </a:prstGeom>
        </p:spPr>
      </p:pic>
    </p:spTree>
    <p:extLst>
      <p:ext uri="{BB962C8B-B14F-4D97-AF65-F5344CB8AC3E}">
        <p14:creationId xmlns:p14="http://schemas.microsoft.com/office/powerpoint/2010/main" val="80026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anim calcmode="lin" valueType="num">
                                      <p:cBhvr>
                                        <p:cTn id="11" dur="2000" fill="hold"/>
                                        <p:tgtEl>
                                          <p:spTgt spid="6"/>
                                        </p:tgtEl>
                                        <p:attrNameLst>
                                          <p:attrName>ppt_x</p:attrName>
                                        </p:attrNameLst>
                                      </p:cBhvr>
                                      <p:tavLst>
                                        <p:tav tm="0">
                                          <p:val>
                                            <p:strVal val="#ppt_x"/>
                                          </p:val>
                                        </p:tav>
                                        <p:tav tm="100000">
                                          <p:val>
                                            <p:strVal val="#ppt_x"/>
                                          </p:val>
                                        </p:tav>
                                      </p:tavLst>
                                    </p:anim>
                                    <p:anim calcmode="lin" valueType="num">
                                      <p:cBhvr>
                                        <p:cTn id="12" dur="2000" fill="hold"/>
                                        <p:tgtEl>
                                          <p:spTgt spid="6"/>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500"/>
                                        <p:tgtEl>
                                          <p:spTgt spid="5"/>
                                        </p:tgtEl>
                                      </p:cBhvr>
                                    </p:animEffect>
                                  </p:childTnLst>
                                </p:cTn>
                              </p:par>
                              <p:par>
                                <p:cTn id="16" presetID="42" presetClass="entr" presetSubtype="0" fill="hold" nodeType="with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anim calcmode="lin" valueType="num">
                                      <p:cBhvr>
                                        <p:cTn id="19" dur="1500" fill="hold"/>
                                        <p:tgtEl>
                                          <p:spTgt spid="5"/>
                                        </p:tgtEl>
                                        <p:attrNameLst>
                                          <p:attrName>ppt_x</p:attrName>
                                        </p:attrNameLst>
                                      </p:cBhvr>
                                      <p:tavLst>
                                        <p:tav tm="0">
                                          <p:val>
                                            <p:strVal val="#ppt_x"/>
                                          </p:val>
                                        </p:tav>
                                        <p:tav tm="100000">
                                          <p:val>
                                            <p:strVal val="#ppt_x"/>
                                          </p:val>
                                        </p:tav>
                                      </p:tavLst>
                                    </p:anim>
                                    <p:anim calcmode="lin" valueType="num">
                                      <p:cBhvr>
                                        <p:cTn id="20" dur="1500" fill="hold"/>
                                        <p:tgtEl>
                                          <p:spTgt spid="5"/>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par>
                                <p:cTn id="24" presetID="42" presetClass="entr" presetSubtype="0" fill="hold" nodeType="withEffect">
                                  <p:stCondLst>
                                    <p:cond delay="1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18FDBD0-642D-41F8-AC10-BEA9EC9C68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75" y="673100"/>
            <a:ext cx="12227951" cy="5511799"/>
          </a:xfrm>
          <a:prstGeom prst="rect">
            <a:avLst/>
          </a:prstGeom>
        </p:spPr>
      </p:pic>
      <p:pic>
        <p:nvPicPr>
          <p:cNvPr id="4" name="bottom">
            <a:extLst>
              <a:ext uri="{FF2B5EF4-FFF2-40B4-BE49-F238E27FC236}">
                <a16:creationId xmlns:a16="http://schemas.microsoft.com/office/drawing/2014/main" id="{2542E89C-E523-4003-86C1-FAB3B5BCB56C}"/>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7554" y="261257"/>
            <a:ext cx="10004490" cy="7003143"/>
          </a:xfrm>
          <a:prstGeom prst="rect">
            <a:avLst/>
          </a:prstGeom>
        </p:spPr>
      </p:pic>
      <p:pic>
        <p:nvPicPr>
          <p:cNvPr id="5" name="middle">
            <a:extLst>
              <a:ext uri="{FF2B5EF4-FFF2-40B4-BE49-F238E27FC236}">
                <a16:creationId xmlns:a16="http://schemas.microsoft.com/office/drawing/2014/main" id="{80BCF979-8400-4561-B9A7-240026A39A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37554" y="58057"/>
            <a:ext cx="10004490" cy="7003143"/>
          </a:xfrm>
          <a:prstGeom prst="rect">
            <a:avLst/>
          </a:prstGeom>
        </p:spPr>
      </p:pic>
      <p:pic>
        <p:nvPicPr>
          <p:cNvPr id="6" name="top">
            <a:extLst>
              <a:ext uri="{FF2B5EF4-FFF2-40B4-BE49-F238E27FC236}">
                <a16:creationId xmlns:a16="http://schemas.microsoft.com/office/drawing/2014/main" id="{BA1B6997-4F12-4A94-B36B-230566CFFD1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37554" y="-145143"/>
            <a:ext cx="10004490" cy="7003143"/>
          </a:xfrm>
          <a:prstGeom prst="rect">
            <a:avLst/>
          </a:prstGeom>
        </p:spPr>
      </p:pic>
    </p:spTree>
    <p:extLst>
      <p:ext uri="{BB962C8B-B14F-4D97-AF65-F5344CB8AC3E}">
        <p14:creationId xmlns:p14="http://schemas.microsoft.com/office/powerpoint/2010/main" val="39377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anim calcmode="lin" valueType="num">
                                      <p:cBhvr>
                                        <p:cTn id="11" dur="2000" fill="hold"/>
                                        <p:tgtEl>
                                          <p:spTgt spid="6"/>
                                        </p:tgtEl>
                                        <p:attrNameLst>
                                          <p:attrName>ppt_x</p:attrName>
                                        </p:attrNameLst>
                                      </p:cBhvr>
                                      <p:tavLst>
                                        <p:tav tm="0">
                                          <p:val>
                                            <p:strVal val="#ppt_x"/>
                                          </p:val>
                                        </p:tav>
                                        <p:tav tm="100000">
                                          <p:val>
                                            <p:strVal val="#ppt_x"/>
                                          </p:val>
                                        </p:tav>
                                      </p:tavLst>
                                    </p:anim>
                                    <p:anim calcmode="lin" valueType="num">
                                      <p:cBhvr>
                                        <p:cTn id="12" dur="2000" fill="hold"/>
                                        <p:tgtEl>
                                          <p:spTgt spid="6"/>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500"/>
                                        <p:tgtEl>
                                          <p:spTgt spid="5"/>
                                        </p:tgtEl>
                                      </p:cBhvr>
                                    </p:animEffect>
                                  </p:childTnLst>
                                </p:cTn>
                              </p:par>
                              <p:par>
                                <p:cTn id="16" presetID="42" presetClass="entr" presetSubtype="0" fill="hold" nodeType="with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anim calcmode="lin" valueType="num">
                                      <p:cBhvr>
                                        <p:cTn id="19" dur="1500" fill="hold"/>
                                        <p:tgtEl>
                                          <p:spTgt spid="5"/>
                                        </p:tgtEl>
                                        <p:attrNameLst>
                                          <p:attrName>ppt_x</p:attrName>
                                        </p:attrNameLst>
                                      </p:cBhvr>
                                      <p:tavLst>
                                        <p:tav tm="0">
                                          <p:val>
                                            <p:strVal val="#ppt_x"/>
                                          </p:val>
                                        </p:tav>
                                        <p:tav tm="100000">
                                          <p:val>
                                            <p:strVal val="#ppt_x"/>
                                          </p:val>
                                        </p:tav>
                                      </p:tavLst>
                                    </p:anim>
                                    <p:anim calcmode="lin" valueType="num">
                                      <p:cBhvr>
                                        <p:cTn id="20" dur="1500" fill="hold"/>
                                        <p:tgtEl>
                                          <p:spTgt spid="5"/>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par>
                                <p:cTn id="24" presetID="42" presetClass="entr" presetSubtype="0" fill="hold" nodeType="withEffect">
                                  <p:stCondLst>
                                    <p:cond delay="1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ll">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265C26E-213A-473F-B492-CE9B8F013C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74" y="673100"/>
            <a:ext cx="12227948" cy="5511799"/>
          </a:xfrm>
          <a:prstGeom prst="rect">
            <a:avLst/>
          </a:prstGeom>
        </p:spPr>
      </p:pic>
    </p:spTree>
    <p:extLst>
      <p:ext uri="{BB962C8B-B14F-4D97-AF65-F5344CB8AC3E}">
        <p14:creationId xmlns:p14="http://schemas.microsoft.com/office/powerpoint/2010/main" val="197382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m1102">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6000">
                <a:solidFill>
                  <a:schemeClr val="tx1">
                    <a:lumMod val="75000"/>
                    <a:lumOff val="25000"/>
                  </a:schemeClr>
                </a:solidFill>
                <a:latin typeface="+mj-lt"/>
                <a:ea typeface="微软雅黑" panose="020B0503020204020204" pitchFamily="34" charset="-122"/>
              </a:rPr>
              <a:t>下载更多精品</a:t>
            </a:r>
            <a:r>
              <a:rPr lang="en-US" altLang="zh-CN" sz="6000">
                <a:solidFill>
                  <a:schemeClr val="tx1">
                    <a:lumMod val="75000"/>
                    <a:lumOff val="25000"/>
                  </a:schemeClr>
                </a:solidFill>
                <a:latin typeface="+mj-lt"/>
                <a:ea typeface="微软雅黑" panose="020B0503020204020204" pitchFamily="34" charset="-122"/>
              </a:rPr>
              <a:t>PPT</a:t>
            </a:r>
            <a:r>
              <a:rPr lang="zh-CN" altLang="en-US" sz="6000">
                <a:solidFill>
                  <a:schemeClr val="tx1">
                    <a:lumMod val="75000"/>
                    <a:lumOff val="25000"/>
                  </a:schemeClr>
                </a:solidFill>
                <a:latin typeface="+mj-lt"/>
                <a:ea typeface="微软雅黑" panose="020B0503020204020204" pitchFamily="34" charset="-122"/>
              </a:rPr>
              <a:t>模板：</a:t>
            </a:r>
            <a:endParaRPr lang="en-US" altLang="zh-CN" sz="6000">
              <a:solidFill>
                <a:schemeClr val="tx1">
                  <a:lumMod val="75000"/>
                  <a:lumOff val="25000"/>
                </a:schemeClr>
              </a:solidFill>
              <a:latin typeface="+mj-lt"/>
              <a:ea typeface="微软雅黑" panose="020B0503020204020204" pitchFamily="34" charset="-122"/>
            </a:endParaRPr>
          </a:p>
          <a:p>
            <a:pPr algn="ctr">
              <a:lnSpc>
                <a:spcPct val="150000"/>
              </a:lnSpc>
            </a:pPr>
            <a:r>
              <a:rPr lang="en-US" sz="4400">
                <a:solidFill>
                  <a:schemeClr val="tx1">
                    <a:lumMod val="75000"/>
                    <a:lumOff val="25000"/>
                  </a:schemeClr>
                </a:solidFill>
                <a:latin typeface="+mj-lt"/>
                <a:ea typeface="微软雅黑" panose="020B0503020204020204" pitchFamily="34" charset="-122"/>
                <a:hlinkClick r:id="rId2"/>
              </a:rPr>
              <a:t>http://so.ooopic.com/sousuo/15770370/</a:t>
            </a:r>
            <a:endParaRPr lang="en-US" sz="4400">
              <a:solidFill>
                <a:schemeClr val="tx1">
                  <a:lumMod val="75000"/>
                  <a:lumOff val="25000"/>
                </a:schemeClr>
              </a:solidFill>
              <a:latin typeface="+mj-lt"/>
              <a:ea typeface="微软雅黑" panose="020B0503020204020204" pitchFamily="34" charset="-122"/>
            </a:endParaRPr>
          </a:p>
        </p:txBody>
      </p:sp>
    </p:spTree>
    <p:extLst>
      <p:ext uri="{BB962C8B-B14F-4D97-AF65-F5344CB8AC3E}">
        <p14:creationId xmlns:p14="http://schemas.microsoft.com/office/powerpoint/2010/main" val="328632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B0B6C9F-ABB2-487C-B35F-AE1512D156CB}" type="datetime8">
              <a:rPr lang="zh-CN" altLang="en-US" smtClean="0"/>
              <a:t>2019年8月6日11时23分</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0822AEB-B2FF-4C53-96F9-A1703B234C4D}" type="slidenum">
              <a:rPr lang="zh-CN" altLang="en-US" smtClean="0"/>
              <a:pPr/>
              <a:t>‹#›</a:t>
            </a:fld>
            <a:endParaRPr lang="zh-CN" altLang="en-US"/>
          </a:p>
        </p:txBody>
      </p:sp>
    </p:spTree>
    <p:extLst>
      <p:ext uri="{BB962C8B-B14F-4D97-AF65-F5344CB8AC3E}">
        <p14:creationId xmlns:p14="http://schemas.microsoft.com/office/powerpoint/2010/main" val="7472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208793E4-916F-8A42-A5AA-0D65060C8752}" type="slidenum">
              <a:rPr lang="zh-CN" altLang="en-US"/>
              <a:pPr>
                <a:defRPr/>
              </a:pPr>
              <a:t>‹#›</a:t>
            </a:fld>
            <a:endParaRPr lang="zh-CN" altLang="en-US"/>
          </a:p>
        </p:txBody>
      </p:sp>
    </p:spTree>
    <p:extLst>
      <p:ext uri="{BB962C8B-B14F-4D97-AF65-F5344CB8AC3E}">
        <p14:creationId xmlns:p14="http://schemas.microsoft.com/office/powerpoint/2010/main" val="115353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5F629DC8-818D-F44A-880B-0172DF207AC6}" type="slidenum">
              <a:rPr lang="zh-CN" altLang="en-US"/>
              <a:pPr>
                <a:defRPr/>
              </a:pPr>
              <a:t>‹#›</a:t>
            </a:fld>
            <a:endParaRPr lang="zh-CN" altLang="en-US"/>
          </a:p>
        </p:txBody>
      </p:sp>
    </p:spTree>
    <p:extLst>
      <p:ext uri="{BB962C8B-B14F-4D97-AF65-F5344CB8AC3E}">
        <p14:creationId xmlns:p14="http://schemas.microsoft.com/office/powerpoint/2010/main" val="57094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0DD1EC9-16D2-4D10-8BD0-4E2A77FCBB85}" type="datetime8">
              <a:rPr lang="zh-CN" altLang="en-US" smtClean="0"/>
              <a:t>2019年8月6日11时23分</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3768122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4" name="Straight Connector 7"/>
          <p:cNvCxnSpPr>
            <a:cxnSpLocks noChangeShapeType="1"/>
          </p:cNvCxnSpPr>
          <p:nvPr userDrawn="1"/>
        </p:nvCxnSpPr>
        <p:spPr bwMode="auto">
          <a:xfrm>
            <a:off x="0" y="1295400"/>
            <a:ext cx="12192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cxnSp>
      <p:sp>
        <p:nvSpPr>
          <p:cNvPr id="3" name="Content Placeholder 2"/>
          <p:cNvSpPr>
            <a:spLocks noGrp="1"/>
          </p:cNvSpPr>
          <p:nvPr>
            <p:ph idx="1"/>
          </p:nvPr>
        </p:nvSpPr>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8196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1269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D9B875-8DDB-4E5B-8621-B81074E41503}" type="datetime8">
              <a:rPr lang="zh-CN" altLang="en-US" smtClean="0"/>
              <a:t>2019年8月6日11时23分</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64989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标题文本</a:t>
            </a:r>
          </a:p>
        </p:txBody>
      </p:sp>
      <p:sp>
        <p:nvSpPr>
          <p:cNvPr id="21" name="Shape 21"/>
          <p:cNvSpPr>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Shape 22"/>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6894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3C2B93-350A-497A-9C2B-1DE068F820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502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C56E4C-AED0-4095-A84D-6A248632DAD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25978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1886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2C78F77-0DB4-48D6-BD69-586760C8E339}" type="datetime8">
              <a:rPr lang="zh-CN" altLang="en-US" smtClean="0"/>
              <a:t>2019年8月6日11时23分</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05081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a:prstGeom prst="rect">
            <a:avLst/>
          </a:prstGeom>
        </p:spPr>
        <p:txBody>
          <a:bodyPr/>
          <a:lstStyle/>
          <a:p>
            <a:fld id="{D36F2028-B146-4BCE-AE50-BD5E01933927}" type="datetime8">
              <a:rPr lang="zh-CN" altLang="en-US" smtClean="0"/>
              <a:t>2019年8月6日11时23分</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63797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3C2B93-350A-497A-9C2B-1DE068F820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81590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4BE42E5-B55F-4359-8768-66E8C50948C7}" type="datetime8">
              <a:rPr lang="zh-CN" altLang="en-US" smtClean="0"/>
              <a:t>2019年8月6日11时23分</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4231720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C56E4C-AED0-4095-A84D-6A248632DAD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60010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208793E4-916F-8A42-A5AA-0D65060C8752}"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5207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8585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2C78F77-0DB4-48D6-BD69-586760C8E339}" type="datetime8">
              <a:rPr lang="zh-CN" altLang="en-US" smtClean="0">
                <a:solidFill>
                  <a:prstClr val="black"/>
                </a:solidFill>
              </a:rPr>
              <a:pPr/>
              <a:t>2019年8月6日11时23分</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36935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a:prstGeom prst="rect">
            <a:avLst/>
          </a:prstGeom>
        </p:spPr>
        <p:txBody>
          <a:bodyPr/>
          <a:lstStyle/>
          <a:p>
            <a:fld id="{D36F2028-B146-4BCE-AE50-BD5E01933927}" type="datetime8">
              <a:rPr lang="zh-CN" altLang="en-US" smtClean="0">
                <a:solidFill>
                  <a:prstClr val="black"/>
                </a:solidFill>
              </a:rPr>
              <a:pPr/>
              <a:t>2019年8月6日11时23分</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45137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43ACFF9B-7979-494B-B8D3-55999D5DB1AF}"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903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3C2B93-350A-497A-9C2B-1DE068F820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5242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C56E4C-AED0-4095-A84D-6A248632DAD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1799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208793E4-916F-8A42-A5AA-0D65060C8752}"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57130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57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727EA8B-2249-42F4-A930-11534E8C3CF3}" type="datetime8">
              <a:rPr lang="zh-CN" altLang="en-US" smtClean="0"/>
              <a:t>2019年8月6日11时23分</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26126747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4" name="Straight Connector 7"/>
          <p:cNvCxnSpPr>
            <a:cxnSpLocks noChangeShapeType="1"/>
          </p:cNvCxnSpPr>
          <p:nvPr userDrawn="1"/>
        </p:nvCxnSpPr>
        <p:spPr bwMode="auto">
          <a:xfrm>
            <a:off x="0" y="1295400"/>
            <a:ext cx="12192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cxnSp>
      <p:sp>
        <p:nvSpPr>
          <p:cNvPr id="3" name="Content Placeholder 2"/>
          <p:cNvSpPr>
            <a:spLocks noGrp="1"/>
          </p:cNvSpPr>
          <p:nvPr>
            <p:ph idx="1"/>
          </p:nvPr>
        </p:nvSpPr>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480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2C78F77-0DB4-48D6-BD69-586760C8E339}" type="datetime8">
              <a:rPr lang="zh-CN" altLang="en-US" smtClean="0">
                <a:solidFill>
                  <a:prstClr val="black"/>
                </a:solidFill>
              </a:rPr>
              <a:pPr/>
              <a:t>2019年8月6日11时23分</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55388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a:prstGeom prst="rect">
            <a:avLst/>
          </a:prstGeom>
        </p:spPr>
        <p:txBody>
          <a:bodyPr/>
          <a:lstStyle/>
          <a:p>
            <a:fld id="{D36F2028-B146-4BCE-AE50-BD5E01933927}" type="datetime8">
              <a:rPr lang="zh-CN" altLang="en-US" smtClean="0">
                <a:solidFill>
                  <a:prstClr val="black"/>
                </a:solidFill>
              </a:rPr>
              <a:pPr/>
              <a:t>2019年8月6日11时23分</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8041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灯片编号占位符 5"/>
          <p:cNvSpPr>
            <a:spLocks noGrp="1" noChangeArrowheads="1"/>
          </p:cNvSpPr>
          <p:nvPr>
            <p:ph type="sldNum" sz="quarter" idx="10"/>
          </p:nvPr>
        </p:nvSpPr>
        <p:spPr>
          <a:xfrm>
            <a:off x="11073928" y="6400421"/>
            <a:ext cx="279880" cy="276995"/>
          </a:xfrm>
          <a:ln/>
        </p:spPr>
        <p:txBody>
          <a:bodyPr/>
          <a:lstStyle>
            <a:lvl1pPr>
              <a:defRPr/>
            </a:lvl1pPr>
          </a:lstStyle>
          <a:p>
            <a:pPr>
              <a:defRPr/>
            </a:pPr>
            <a:fld id="{43ACFF9B-7979-494B-B8D3-55999D5DB1AF}"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99290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8DFA0E0-8272-4800-960F-633B9C40AD21}" type="datetime8">
              <a:rPr lang="zh-CN" altLang="en-US" smtClean="0"/>
              <a:t>2019年8月6日11时23分</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103576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785C315-1073-4FBC-8D7D-DB9F5A9AD961}" type="datetime8">
              <a:rPr lang="zh-CN" altLang="en-US" smtClean="0"/>
              <a:t>2019年8月6日11时23分</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38095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9F3E760-3AFE-478B-909C-9B6F4B484391}" type="datetime8">
              <a:rPr lang="zh-CN" altLang="en-US" smtClean="0"/>
              <a:t>2019年8月6日11时23分</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2765323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3.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188D42-A462-4281-8B68-8C5878CBB0EC}" type="datetime8">
              <a:rPr lang="zh-CN" altLang="en-US" smtClean="0"/>
              <a:t>2019年8月6日11时23分</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AB02C-D067-4537-9C64-D0FEFD4F6812}" type="slidenum">
              <a:rPr lang="zh-CN" altLang="en-US" smtClean="0"/>
              <a:t>‹#›</a:t>
            </a:fld>
            <a:endParaRPr lang="zh-CN" altLang="en-US"/>
          </a:p>
        </p:txBody>
      </p:sp>
    </p:spTree>
    <p:extLst>
      <p:ext uri="{BB962C8B-B14F-4D97-AF65-F5344CB8AC3E}">
        <p14:creationId xmlns:p14="http://schemas.microsoft.com/office/powerpoint/2010/main" val="354227885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7"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93" r:id="rId27"/>
    <p:sldLayoutId id="2147483794" r:id="rId2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121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89577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73097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8" r:id="rId3"/>
    <p:sldLayoutId id="2147483790" r:id="rId4"/>
    <p:sldLayoutId id="214748379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2942136"/>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1" r:id="rId5"/>
    <p:sldLayoutId id="2147483802" r:id="rId6"/>
    <p:sldLayoutId id="214748380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684584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47.xml"/><Relationship Id="rId1" Type="http://schemas.openxmlformats.org/officeDocument/2006/relationships/themeOverride" Target="../theme/themeOverride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10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61.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63.png"/><Relationship Id="rId4" Type="http://schemas.openxmlformats.org/officeDocument/2006/relationships/image" Target="../media/image162.png"/></Relationships>
</file>

<file path=ppt/slides/_rels/slide103.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jpeg"/><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image" Target="../media/image167.jpeg"/><Relationship Id="rId1" Type="http://schemas.openxmlformats.org/officeDocument/2006/relationships/slideLayout" Target="../slideLayouts/slideLayout16.xml"/></Relationships>
</file>

<file path=ppt/slides/_rels/slide10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jpg"/><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E8%A7%86%E9%A2%91%E8%B5%84%E6%96%99/Moley%E6%9C%BA%E5%99%A8%E4%BA%BA_%E6%A0%87%E6%B8%85.flv" TargetMode="External"/><Relationship Id="rId2" Type="http://schemas.openxmlformats.org/officeDocument/2006/relationships/image" Target="../media/image34.png"/><Relationship Id="rId1" Type="http://schemas.openxmlformats.org/officeDocument/2006/relationships/slideLayout" Target="../slideLayouts/slideLayout39.xml"/></Relationships>
</file>

<file path=ppt/slides/_rels/slide110.xml.rels><?xml version="1.0" encoding="UTF-8" standalone="yes"?>
<Relationships xmlns="http://schemas.openxmlformats.org/package/2006/relationships"><Relationship Id="rId3" Type="http://schemas.openxmlformats.org/officeDocument/2006/relationships/image" Target="../media/image175.jpg"/><Relationship Id="rId2" Type="http://schemas.openxmlformats.org/officeDocument/2006/relationships/image" Target="../media/image174.jpg"/><Relationship Id="rId1" Type="http://schemas.openxmlformats.org/officeDocument/2006/relationships/slideLayout" Target="../slideLayouts/slideLayout20.xml"/></Relationships>
</file>

<file path=ppt/slides/_rels/slide111.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1.xml"/></Relationships>
</file>

<file path=ppt/slides/_rels/slide112.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3.xml"/></Relationships>
</file>

<file path=ppt/slides/_rels/slide116.xml.rels><?xml version="1.0" encoding="UTF-8" standalone="yes"?>
<Relationships xmlns="http://schemas.openxmlformats.org/package/2006/relationships"><Relationship Id="rId2" Type="http://schemas.openxmlformats.org/officeDocument/2006/relationships/image" Target="../media/image179.jpg"/><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80.jp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E8%A7%86%E9%A2%91%E8%B5%84%E6%96%99/%E7%BE%8E%E5%9B%BD%E4%BA%9A%E9%A9%AC%E9%80%8A%E6%AD%A3%E5%9C%A8%E6%B5%8B%E8%AF%95%E7%9A%84%E6%96%B0%E5%9E%8B%E5%BF%AB%E9%80%92%E6%96%B9%E5%BC%8F-%E7%94%A8%E6%97%A0%E4%BA%BA%E6%9C%BA%E7%9B%B4%E9%80%92%E5%8C%85%E8%A3%B9_%E6%A0%87%E6%B8%85.flv" TargetMode="External"/><Relationship Id="rId1" Type="http://schemas.openxmlformats.org/officeDocument/2006/relationships/slideLayout" Target="../slideLayouts/slideLayout39.xml"/></Relationships>
</file>

<file path=ppt/slides/_rels/slide12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jpg"/><Relationship Id="rId1" Type="http://schemas.openxmlformats.org/officeDocument/2006/relationships/slideLayout" Target="../slideLayouts/slideLayout26.xml"/><Relationship Id="rId4" Type="http://schemas.openxmlformats.org/officeDocument/2006/relationships/image" Target="../media/image183.png"/></Relationships>
</file>

<file path=ppt/slides/_rels/slide1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hyperlink" Target="https://v.qq.com/x/page/k0843zurwig.html?" TargetMode="External"/><Relationship Id="rId2" Type="http://schemas.openxmlformats.org/officeDocument/2006/relationships/hyperlink" Target="http://m.v.qq.com/page/k/i/g/k0843zurwig.html" TargetMode="Externa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124.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hyperlink" Target="https://v.qq.com/x/page/t00314qo9y4.html?" TargetMode="Externa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hyperlink" Target="https://sv.baidu.com/videoui/page/videoland?pd=bjh&amp;context=%7b%22nid%22:%2217874111474639640050%22,%22sourceFrom%22:%22bjh%22%7d&amp;fr=bjhauthor&amp;type=video"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hyperlink" Target="&#35270;&#39057;&#36164;&#26009;/&#36229;&#36145;&#38754;&#35797;&#21578;&#35785;&#20320;%20&#35895;&#27468;&#30524;&#38236;&#36824;&#33021;&#36825;&#26679;&#29992;%20&#12304;Paris%20Hot!&#23383;&#24149;&#32452;&#12305;_&#26631;&#28165;.flv" TargetMode="External"/><Relationship Id="rId7" Type="http://schemas.openxmlformats.org/officeDocument/2006/relationships/image" Target="../media/image39.gif"/><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3.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2.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3.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4.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9.xml"/><Relationship Id="rId4" Type="http://schemas.openxmlformats.org/officeDocument/2006/relationships/hyperlink" Target="%E8%A7%86%E9%A2%91%E8%B5%84%E6%96%99/2015%20iWatch%20%E5%85%A8%E6%96%B0%E5%B9%BF%E5%91%8A_%E6%A0%87%E6%B8%85_%E6%A0%87%E6%B8%85.flv" TargetMode="Externa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6.xml"/></Relationships>
</file>

<file path=ppt/slides/_rels/slide141.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slideLayout" Target="../slideLayouts/slideLayout48.xml"/><Relationship Id="rId1" Type="http://schemas.openxmlformats.org/officeDocument/2006/relationships/tags" Target="../tags/tag17.xml"/></Relationships>
</file>

<file path=ppt/slides/_rels/slide142.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8.xml"/></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9.xml"/></Relationships>
</file>

<file path=ppt/slides/_rels/slide1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tiff"/><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tiff"/><Relationship Id="rId1" Type="http://schemas.openxmlformats.org/officeDocument/2006/relationships/slideLayout" Target="../slideLayouts/slideLayout40.xml"/><Relationship Id="rId4" Type="http://schemas.openxmlformats.org/officeDocument/2006/relationships/image" Target="../media/image46.tiff"/></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43.xml"/><Relationship Id="rId6" Type="http://schemas.openxmlformats.org/officeDocument/2006/relationships/image" Target="../media/image50.gif"/><Relationship Id="rId5" Type="http://schemas.openxmlformats.org/officeDocument/2006/relationships/image" Target="../media/image49.png"/><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2" Type="http://schemas.openxmlformats.org/officeDocument/2006/relationships/image" Target="../media/image52.tiff"/><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8.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7.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8.xml"/><Relationship Id="rId4" Type="http://schemas.openxmlformats.org/officeDocument/2006/relationships/image" Target="../media/image25.jpeg"/></Relationships>
</file>

<file path=ppt/slides/_rels/slide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81.png"/><Relationship Id="rId3" Type="http://schemas.openxmlformats.org/officeDocument/2006/relationships/image" Target="../media/image66.png"/><Relationship Id="rId21" Type="http://schemas.openxmlformats.org/officeDocument/2006/relationships/image" Target="../media/image84.jpe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5" Type="http://schemas.openxmlformats.org/officeDocument/2006/relationships/image" Target="../media/image88.png"/><Relationship Id="rId2" Type="http://schemas.openxmlformats.org/officeDocument/2006/relationships/notesSlide" Target="../notesSlides/notesSlide10.xml"/><Relationship Id="rId16" Type="http://schemas.openxmlformats.org/officeDocument/2006/relationships/image" Target="../media/image79.png"/><Relationship Id="rId20" Type="http://schemas.openxmlformats.org/officeDocument/2006/relationships/image" Target="../media/image83.png"/><Relationship Id="rId1" Type="http://schemas.openxmlformats.org/officeDocument/2006/relationships/slideLayout" Target="../slideLayouts/slideLayout28.xml"/><Relationship Id="rId6" Type="http://schemas.openxmlformats.org/officeDocument/2006/relationships/image" Target="../media/image69.png"/><Relationship Id="rId11" Type="http://schemas.openxmlformats.org/officeDocument/2006/relationships/image" Target="../media/image74.png"/><Relationship Id="rId24" Type="http://schemas.openxmlformats.org/officeDocument/2006/relationships/image" Target="../media/image87.jpeg"/><Relationship Id="rId5" Type="http://schemas.openxmlformats.org/officeDocument/2006/relationships/image" Target="../media/image68.png"/><Relationship Id="rId15" Type="http://schemas.openxmlformats.org/officeDocument/2006/relationships/image" Target="../media/image78.png"/><Relationship Id="rId23" Type="http://schemas.openxmlformats.org/officeDocument/2006/relationships/image" Target="../media/image86.png"/><Relationship Id="rId10" Type="http://schemas.openxmlformats.org/officeDocument/2006/relationships/image" Target="../media/image73.png"/><Relationship Id="rId19" Type="http://schemas.openxmlformats.org/officeDocument/2006/relationships/image" Target="../media/image82.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jpeg"/></Relationships>
</file>

<file path=ppt/slides/_rels/slide4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8" Type="http://schemas.openxmlformats.org/officeDocument/2006/relationships/image" Target="../media/image99.jpeg"/><Relationship Id="rId13" Type="http://schemas.openxmlformats.org/officeDocument/2006/relationships/image" Target="../media/image104.jpe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jpe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97.png"/><Relationship Id="rId11" Type="http://schemas.openxmlformats.org/officeDocument/2006/relationships/image" Target="../media/image102.jpe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jpeg"/></Relationships>
</file>

<file path=ppt/slides/_rels/slide5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8.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8.xml"/><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png"/><Relationship Id="rId1" Type="http://schemas.openxmlformats.org/officeDocument/2006/relationships/slideLayout" Target="../slideLayouts/slideLayout28.xml"/><Relationship Id="rId4" Type="http://schemas.openxmlformats.org/officeDocument/2006/relationships/image" Target="../media/image121.png"/></Relationships>
</file>

<file path=ppt/slides/_rels/slide56.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33.png"/><Relationship Id="rId18" Type="http://schemas.openxmlformats.org/officeDocument/2006/relationships/image" Target="../media/image138.jpeg"/><Relationship Id="rId3" Type="http://schemas.openxmlformats.org/officeDocument/2006/relationships/image" Target="../media/image123.jpeg"/><Relationship Id="rId7" Type="http://schemas.openxmlformats.org/officeDocument/2006/relationships/image" Target="../media/image127.jpeg"/><Relationship Id="rId12" Type="http://schemas.openxmlformats.org/officeDocument/2006/relationships/image" Target="../media/image132.png"/><Relationship Id="rId17" Type="http://schemas.openxmlformats.org/officeDocument/2006/relationships/image" Target="../media/image137.jpg"/><Relationship Id="rId2" Type="http://schemas.openxmlformats.org/officeDocument/2006/relationships/image" Target="../media/image122.jpeg"/><Relationship Id="rId16" Type="http://schemas.openxmlformats.org/officeDocument/2006/relationships/image" Target="../media/image136.jpeg"/><Relationship Id="rId1" Type="http://schemas.openxmlformats.org/officeDocument/2006/relationships/slideLayout" Target="../slideLayouts/slideLayout28.xml"/><Relationship Id="rId6" Type="http://schemas.openxmlformats.org/officeDocument/2006/relationships/image" Target="../media/image126.jpeg"/><Relationship Id="rId11" Type="http://schemas.openxmlformats.org/officeDocument/2006/relationships/image" Target="../media/image131.png"/><Relationship Id="rId5" Type="http://schemas.openxmlformats.org/officeDocument/2006/relationships/image" Target="../media/image125.jpeg"/><Relationship Id="rId15" Type="http://schemas.openxmlformats.org/officeDocument/2006/relationships/image" Target="../media/image135.png"/><Relationship Id="rId10" Type="http://schemas.openxmlformats.org/officeDocument/2006/relationships/image" Target="../media/image130.jpeg"/><Relationship Id="rId19" Type="http://schemas.openxmlformats.org/officeDocument/2006/relationships/image" Target="../media/image139.jpeg"/><Relationship Id="rId4" Type="http://schemas.openxmlformats.org/officeDocument/2006/relationships/image" Target="../media/image124.jpeg"/><Relationship Id="rId9" Type="http://schemas.openxmlformats.org/officeDocument/2006/relationships/image" Target="../media/image129.jpeg"/><Relationship Id="rId14" Type="http://schemas.openxmlformats.org/officeDocument/2006/relationships/image" Target="../media/image134.png"/></Relationships>
</file>

<file path=ppt/slides/_rels/slide57.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41.xml"/></Relationships>
</file>

<file path=ppt/slides/_rels/slide81.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41.xml"/></Relationships>
</file>

<file path=ppt/slides/_rels/slide84.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2.xml"/><Relationship Id="rId1" Type="http://schemas.openxmlformats.org/officeDocument/2006/relationships/slideLayout" Target="../slideLayouts/slideLayout41.xml"/><Relationship Id="rId4" Type="http://schemas.openxmlformats.org/officeDocument/2006/relationships/image" Target="../media/image158.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90.xml.rels><?xml version="1.0" encoding="UTF-8" standalone="yes"?>
<Relationships xmlns="http://schemas.openxmlformats.org/package/2006/relationships"><Relationship Id="rId2" Type="http://schemas.openxmlformats.org/officeDocument/2006/relationships/image" Target="../media/image159.tiff"/><Relationship Id="rId1" Type="http://schemas.openxmlformats.org/officeDocument/2006/relationships/slideLayout" Target="../slideLayouts/slideLayout41.xml"/></Relationships>
</file>

<file path=ppt/slides/_rels/slide9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3726"/>
          <a:stretch/>
        </p:blipFill>
        <p:spPr>
          <a:xfrm>
            <a:off x="0" y="0"/>
            <a:ext cx="12192000" cy="6858000"/>
          </a:xfrm>
          <a:prstGeom prst="rect">
            <a:avLst/>
          </a:prstGeom>
        </p:spPr>
      </p:pic>
      <p:pic>
        <p:nvPicPr>
          <p:cNvPr id="1026" name="Picture 2" descr="https://inews.gtimg.com/newsapp_bt/0/9252348709/6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75" y="-857340488"/>
            <a:ext cx="6105525" cy="42291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inews.gtimg.com/newsapp_bt/0/9252348712/6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 y="87352188"/>
            <a:ext cx="6105525" cy="4067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news.gtimg.com/newsapp_bt/0/9252348714/6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75" y="582915713"/>
            <a:ext cx="6105525" cy="4581525"/>
          </a:xfrm>
          <a:prstGeom prst="rect">
            <a:avLst/>
          </a:prstGeom>
          <a:noFill/>
          <a:extLst>
            <a:ext uri="{909E8E84-426E-40DD-AFC4-6F175D3DCCD1}">
              <a14:hiddenFill xmlns:a14="http://schemas.microsoft.com/office/drawing/2010/main">
                <a:solidFill>
                  <a:srgbClr val="FFFFFF"/>
                </a:solidFill>
              </a14:hiddenFill>
            </a:ext>
          </a:extLst>
        </p:spPr>
      </p:pic>
      <p:sp>
        <p:nvSpPr>
          <p:cNvPr id="8" name="标题 1"/>
          <p:cNvSpPr>
            <a:spLocks noGrp="1"/>
          </p:cNvSpPr>
          <p:nvPr>
            <p:ph type="ctrTitle"/>
          </p:nvPr>
        </p:nvSpPr>
        <p:spPr>
          <a:xfrm>
            <a:off x="1625600" y="530673"/>
            <a:ext cx="9144000" cy="1270346"/>
          </a:xfrm>
        </p:spPr>
        <p:txBody>
          <a:bodyPr>
            <a:normAutofit fontScale="90000"/>
          </a:bodyPr>
          <a:lstStyle/>
          <a:p>
            <a:r>
              <a:rPr lang="zh-CN" altLang="en-US" b="1" dirty="0">
                <a:solidFill>
                  <a:schemeClr val="accent4"/>
                </a:solidFill>
                <a:latin typeface="微软雅黑" panose="020B0503020204020204" pitchFamily="34" charset="-122"/>
                <a:ea typeface="微软雅黑" panose="020B0503020204020204" pitchFamily="34" charset="-122"/>
              </a:rPr>
              <a:t>未来</a:t>
            </a:r>
            <a:r>
              <a:rPr lang="zh-CN" altLang="en-US" b="1" dirty="0">
                <a:solidFill>
                  <a:schemeClr val="accent4"/>
                </a:solidFill>
                <a:effectLst/>
                <a:latin typeface="微软雅黑" panose="020B0503020204020204" pitchFamily="34" charset="-122"/>
                <a:ea typeface="微软雅黑" panose="020B0503020204020204" pitchFamily="34" charset="-122"/>
              </a:rPr>
              <a:t>教育与未来学校新图景</a:t>
            </a:r>
            <a:endParaRPr lang="zh-CN" altLang="en-US" dirty="0">
              <a:solidFill>
                <a:schemeClr val="accent4"/>
              </a:solidFill>
              <a:latin typeface="微软雅黑" panose="020B0503020204020204" pitchFamily="34" charset="-122"/>
              <a:ea typeface="微软雅黑" panose="020B0503020204020204" pitchFamily="34" charset="-122"/>
            </a:endParaRPr>
          </a:p>
        </p:txBody>
      </p:sp>
      <p:sp>
        <p:nvSpPr>
          <p:cNvPr id="9" name="副标题 2"/>
          <p:cNvSpPr>
            <a:spLocks noGrp="1"/>
          </p:cNvSpPr>
          <p:nvPr>
            <p:ph type="subTitle" idx="1"/>
          </p:nvPr>
        </p:nvSpPr>
        <p:spPr>
          <a:xfrm>
            <a:off x="1524000" y="2686929"/>
            <a:ext cx="9144000" cy="2570871"/>
          </a:xfrm>
        </p:spPr>
        <p:txBody>
          <a:bodyPr>
            <a:noAutofi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上海市电化教育馆   叶波</a:t>
            </a:r>
            <a:endParaRPr lang="en-US" altLang="zh-CN" sz="3200" b="1" dirty="0">
              <a:solidFill>
                <a:schemeClr val="accent2">
                  <a:lumMod val="50000"/>
                </a:schemeClr>
              </a:solidFill>
              <a:latin typeface="微软雅黑" panose="020B0503020204020204" pitchFamily="34" charset="-122"/>
              <a:ea typeface="微软雅黑" panose="020B0503020204020204" pitchFamily="34" charset="-122"/>
            </a:endParaRPr>
          </a:p>
          <a:p>
            <a:endParaRPr lang="en-US" altLang="zh-CN" sz="3200" b="1" dirty="0">
              <a:solidFill>
                <a:schemeClr val="accent2">
                  <a:lumMod val="50000"/>
                </a:schemeClr>
              </a:solidFill>
              <a:latin typeface="微软雅黑" panose="020B0503020204020204" pitchFamily="34" charset="-122"/>
              <a:ea typeface="微软雅黑" panose="020B0503020204020204" pitchFamily="34" charset="-122"/>
            </a:endParaRPr>
          </a:p>
          <a:p>
            <a:r>
              <a:rPr lang="en-US" altLang="zh-CN" sz="3200" b="1" dirty="0">
                <a:solidFill>
                  <a:schemeClr val="accent2">
                    <a:lumMod val="50000"/>
                  </a:schemeClr>
                </a:solidFill>
                <a:latin typeface="微软雅黑" panose="020B0503020204020204" pitchFamily="34" charset="-122"/>
                <a:ea typeface="微软雅黑" panose="020B0503020204020204" pitchFamily="34" charset="-122"/>
              </a:rPr>
              <a:t>Tel.:  18918302520</a:t>
            </a:r>
          </a:p>
          <a:p>
            <a:r>
              <a:rPr lang="en-US" altLang="zh-CN" sz="3200" b="1" dirty="0">
                <a:solidFill>
                  <a:schemeClr val="accent2">
                    <a:lumMod val="50000"/>
                  </a:schemeClr>
                </a:solidFill>
                <a:latin typeface="微软雅黑" panose="020B0503020204020204" pitchFamily="34" charset="-122"/>
                <a:ea typeface="微软雅黑" panose="020B0503020204020204" pitchFamily="34" charset="-122"/>
              </a:rPr>
              <a:t>Email:  yebo@shec.edu.cn</a:t>
            </a:r>
          </a:p>
          <a:p>
            <a:endParaRPr lang="en-US" altLang="zh-CN" sz="3200" b="1" dirty="0">
              <a:solidFill>
                <a:schemeClr val="accent2">
                  <a:lumMod val="50000"/>
                </a:schemeClr>
              </a:solidFill>
              <a:latin typeface="微软雅黑" panose="020B0503020204020204" pitchFamily="34" charset="-122"/>
              <a:ea typeface="微软雅黑" panose="020B0503020204020204" pitchFamily="34" charset="-122"/>
            </a:endParaRPr>
          </a:p>
          <a:p>
            <a:r>
              <a:rPr lang="en-US" altLang="zh-CN" sz="3200" b="1" dirty="0">
                <a:solidFill>
                  <a:schemeClr val="accent2">
                    <a:lumMod val="50000"/>
                  </a:schemeClr>
                </a:solidFill>
                <a:latin typeface="微软雅黑" panose="020B0503020204020204" pitchFamily="34" charset="-122"/>
                <a:ea typeface="微软雅黑" panose="020B0503020204020204" pitchFamily="34" charset="-122"/>
              </a:rPr>
              <a:t>2019</a:t>
            </a:r>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年</a:t>
            </a:r>
            <a:r>
              <a:rPr lang="en-US" altLang="zh-CN" sz="3200" b="1" dirty="0">
                <a:solidFill>
                  <a:schemeClr val="accent2">
                    <a:lumMod val="50000"/>
                  </a:schemeClr>
                </a:solidFill>
                <a:latin typeface="微软雅黑" panose="020B0503020204020204" pitchFamily="34" charset="-122"/>
                <a:ea typeface="微软雅黑" panose="020B0503020204020204" pitchFamily="34" charset="-122"/>
              </a:rPr>
              <a:t>8</a:t>
            </a:r>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月</a:t>
            </a:r>
            <a:r>
              <a:rPr lang="en-US" altLang="zh-CN" sz="3200" b="1" dirty="0">
                <a:solidFill>
                  <a:schemeClr val="accent2">
                    <a:lumMod val="50000"/>
                  </a:schemeClr>
                </a:solidFill>
                <a:latin typeface="微软雅黑" panose="020B0503020204020204" pitchFamily="34" charset="-122"/>
                <a:ea typeface="微软雅黑" panose="020B0503020204020204" pitchFamily="34" charset="-122"/>
              </a:rPr>
              <a:t>7</a:t>
            </a:r>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日</a:t>
            </a:r>
          </a:p>
        </p:txBody>
      </p:sp>
      <p:sp>
        <p:nvSpPr>
          <p:cNvPr id="4" name="灯片编号占位符 3">
            <a:extLst>
              <a:ext uri="{FF2B5EF4-FFF2-40B4-BE49-F238E27FC236}">
                <a16:creationId xmlns:a16="http://schemas.microsoft.com/office/drawing/2014/main" id="{C54E7034-3A50-43F3-A216-B5771D49110A}"/>
              </a:ext>
            </a:extLst>
          </p:cNvPr>
          <p:cNvSpPr>
            <a:spLocks noGrp="1"/>
          </p:cNvSpPr>
          <p:nvPr>
            <p:ph type="sldNum" sz="quarter" idx="12"/>
          </p:nvPr>
        </p:nvSpPr>
        <p:spPr/>
        <p:txBody>
          <a:bodyPr/>
          <a:lstStyle/>
          <a:p>
            <a:fld id="{244AB02C-D067-4537-9C64-D0FEFD4F6812}" type="slidenum">
              <a:rPr lang="zh-CN" altLang="en-US" smtClean="0"/>
              <a:t>1</a:t>
            </a:fld>
            <a:endParaRPr lang="zh-CN" altLang="en-US"/>
          </a:p>
        </p:txBody>
      </p:sp>
      <p:sp>
        <p:nvSpPr>
          <p:cNvPr id="3" name="日期占位符 2">
            <a:extLst>
              <a:ext uri="{FF2B5EF4-FFF2-40B4-BE49-F238E27FC236}">
                <a16:creationId xmlns:a16="http://schemas.microsoft.com/office/drawing/2014/main" id="{1408A628-6BE8-478A-A4C8-81991B74CD77}"/>
              </a:ext>
            </a:extLst>
          </p:cNvPr>
          <p:cNvSpPr>
            <a:spLocks noGrp="1"/>
          </p:cNvSpPr>
          <p:nvPr>
            <p:ph type="dt" sz="half" idx="10"/>
          </p:nvPr>
        </p:nvSpPr>
        <p:spPr/>
        <p:txBody>
          <a:bodyPr/>
          <a:lstStyle/>
          <a:p>
            <a:fld id="{E61A3856-83D3-4973-9F45-0403FEF1E489}" type="datetime8">
              <a:rPr lang="zh-CN" altLang="en-US" smtClean="0"/>
              <a:t>2019年8月6日11时23分</a:t>
            </a:fld>
            <a:endParaRPr lang="zh-CN" altLang="en-US" dirty="0"/>
          </a:p>
        </p:txBody>
      </p:sp>
      <p:sp>
        <p:nvSpPr>
          <p:cNvPr id="5" name="页脚占位符 4">
            <a:extLst>
              <a:ext uri="{FF2B5EF4-FFF2-40B4-BE49-F238E27FC236}">
                <a16:creationId xmlns:a16="http://schemas.microsoft.com/office/drawing/2014/main" id="{C8253B00-188D-4217-B0B1-0E0333FB219B}"/>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8201718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A6D43F9A-7DD0-4B57-A7CC-25F398B812FC}"/>
              </a:ext>
            </a:extLst>
          </p:cNvPr>
          <p:cNvSpPr>
            <a:spLocks noGrp="1"/>
          </p:cNvSpPr>
          <p:nvPr>
            <p:ph type="title"/>
          </p:nvPr>
        </p:nvSpPr>
        <p:spPr/>
        <p:txBody>
          <a:bodyPr/>
          <a:lstStyle/>
          <a:p>
            <a:endParaRPr lang="zh-CN" altLang="en-US" dirty="0"/>
          </a:p>
        </p:txBody>
      </p:sp>
      <p:pic>
        <p:nvPicPr>
          <p:cNvPr id="3" name="图片 2">
            <a:extLst>
              <a:ext uri="{FF2B5EF4-FFF2-40B4-BE49-F238E27FC236}">
                <a16:creationId xmlns:a16="http://schemas.microsoft.com/office/drawing/2014/main" id="{7ACDD016-818D-4DE6-AF4B-1C430C56B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18705"/>
            <a:ext cx="12420600" cy="6967181"/>
          </a:xfrm>
          <a:prstGeom prst="rect">
            <a:avLst/>
          </a:prstGeom>
        </p:spPr>
      </p:pic>
      <p:sp>
        <p:nvSpPr>
          <p:cNvPr id="2" name="灯片编号占位符 1">
            <a:extLst>
              <a:ext uri="{FF2B5EF4-FFF2-40B4-BE49-F238E27FC236}">
                <a16:creationId xmlns:a16="http://schemas.microsoft.com/office/drawing/2014/main" id="{4DF2E5D7-740F-40EA-AF35-0418429C8316}"/>
              </a:ext>
            </a:extLst>
          </p:cNvPr>
          <p:cNvSpPr>
            <a:spLocks noGrp="1"/>
          </p:cNvSpPr>
          <p:nvPr>
            <p:ph type="sldNum" sz="quarter" idx="10"/>
          </p:nvPr>
        </p:nvSpPr>
        <p:spPr/>
        <p:txBody>
          <a:bodyPr/>
          <a:lstStyle/>
          <a:p>
            <a:pPr>
              <a:defRPr/>
            </a:pPr>
            <a:fld id="{5F629DC8-818D-F44A-880B-0172DF207AC6}" type="slidenum">
              <a:rPr lang="zh-CN" altLang="en-US" smtClean="0"/>
              <a:pPr>
                <a:defRPr/>
              </a:pPr>
              <a:t>10</a:t>
            </a:fld>
            <a:endParaRPr lang="zh-CN" altLang="en-US"/>
          </a:p>
        </p:txBody>
      </p:sp>
    </p:spTree>
    <p:extLst>
      <p:ext uri="{BB962C8B-B14F-4D97-AF65-F5344CB8AC3E}">
        <p14:creationId xmlns:p14="http://schemas.microsoft.com/office/powerpoint/2010/main" val="41704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071126" y="1078024"/>
            <a:ext cx="7209182" cy="5016758"/>
          </a:xfrm>
          <a:prstGeom prst="rect">
            <a:avLst/>
          </a:prstGeom>
        </p:spPr>
        <p:txBody>
          <a:bodyPr wrap="square">
            <a:spAutoFit/>
          </a:bodyPr>
          <a:lstStyle/>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智能时代：未来已来</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未来教育：学习的升级</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未来教育应用构想</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0000"/>
                </a:solidFill>
                <a:latin typeface="微软雅黑" panose="020B0503020204020204" pitchFamily="34" charset="-122"/>
                <a:ea typeface="微软雅黑" panose="020B0503020204020204" pitchFamily="34" charset="-122"/>
              </a:rPr>
              <a:t>未来教育应用场景与案例</a:t>
            </a:r>
            <a:endParaRPr lang="en-US" altLang="zh-CN" sz="3200" b="1" dirty="0">
              <a:solidFill>
                <a:srgbClr val="FF0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未来中小学教育信息化建设的建议</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100</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0581955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4.1 </a:t>
            </a:r>
            <a:r>
              <a:rPr lang="zh-CN" altLang="en-US" sz="4000" b="1" dirty="0">
                <a:solidFill>
                  <a:srgbClr val="FF0000"/>
                </a:solidFill>
                <a:latin typeface="微软雅黑" panose="020B0503020204020204" pitchFamily="34" charset="-122"/>
                <a:ea typeface="微软雅黑" panose="020B0503020204020204" pitchFamily="34" charset="-122"/>
              </a:rPr>
              <a:t>未来教育的十三个场景</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101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0200403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DEBAE343-56FC-43F1-A4C9-3522FDA2F021}"/>
              </a:ext>
            </a:extLst>
          </p:cNvPr>
          <p:cNvSpPr/>
          <p:nvPr/>
        </p:nvSpPr>
        <p:spPr>
          <a:xfrm>
            <a:off x="442323" y="412620"/>
            <a:ext cx="7294465"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1</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每个学生都有一个数字画像</a:t>
            </a:r>
            <a:endParaRPr lang="zh-CN" altLang="en-US" sz="3200" b="1"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CCC9442B-0208-4032-B9D0-5DB5F5BE1165}"/>
              </a:ext>
            </a:extLst>
          </p:cNvPr>
          <p:cNvSpPr/>
          <p:nvPr/>
        </p:nvSpPr>
        <p:spPr>
          <a:xfrm>
            <a:off x="839372" y="1571091"/>
            <a:ext cx="9649829" cy="1754326"/>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升学将基于对个人学习能力和学习态度的信任，而不是分数，教育进入后文凭时代。因为，学习评估不仅要关注考试分数，更关注学生在哪里学习、学了哪些课程，以及在学习中创造了什么、分享了什么、体验了什么、收获了什么</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分数不足以描述学校 </a:t>
            </a:r>
            <a:r>
              <a:rPr lang="en-US" altLang="zh-CN" dirty="0">
                <a:latin typeface="微软雅黑" panose="020B0503020204020204" pitchFamily="34" charset="-122"/>
                <a:ea typeface="微软雅黑" panose="020B0503020204020204" pitchFamily="34" charset="-122"/>
              </a:rPr>
              <a:t>3.0 </a:t>
            </a:r>
            <a:r>
              <a:rPr lang="zh-CN" altLang="en-US" dirty="0">
                <a:latin typeface="微软雅黑" panose="020B0503020204020204" pitchFamily="34" charset="-122"/>
                <a:ea typeface="微软雅黑" panose="020B0503020204020204" pitchFamily="34" charset="-122"/>
              </a:rPr>
              <a:t>时代多样化的学习轨迹。未来的学生可以选择在不同学校学习不同课程</a:t>
            </a:r>
            <a:r>
              <a:rPr lang="en-US" altLang="zh-CN"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cxnSp>
        <p:nvCxnSpPr>
          <p:cNvPr id="6" name="直接连接符 5">
            <a:extLst>
              <a:ext uri="{FF2B5EF4-FFF2-40B4-BE49-F238E27FC236}">
                <a16:creationId xmlns:a16="http://schemas.microsoft.com/office/drawing/2014/main" id="{448DD254-D4C5-431D-B711-21606111D8C7}"/>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图片 7">
            <a:extLst>
              <a:ext uri="{FF2B5EF4-FFF2-40B4-BE49-F238E27FC236}">
                <a16:creationId xmlns:a16="http://schemas.microsoft.com/office/drawing/2014/main" id="{8A99E323-E15F-4740-933C-3EE078171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1430" y="3139716"/>
            <a:ext cx="2610794" cy="3047638"/>
          </a:xfrm>
          <a:prstGeom prst="rect">
            <a:avLst/>
          </a:prstGeom>
        </p:spPr>
      </p:pic>
      <p:sp>
        <p:nvSpPr>
          <p:cNvPr id="13" name="矩形 12">
            <a:extLst>
              <a:ext uri="{FF2B5EF4-FFF2-40B4-BE49-F238E27FC236}">
                <a16:creationId xmlns:a16="http://schemas.microsoft.com/office/drawing/2014/main" id="{8C65B175-B9A7-4132-801B-843B85BE0D86}"/>
              </a:ext>
            </a:extLst>
          </p:cNvPr>
          <p:cNvSpPr/>
          <p:nvPr/>
        </p:nvSpPr>
        <p:spPr>
          <a:xfrm>
            <a:off x="2024322" y="1048329"/>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数据驱动的学校进化和教学转型</a:t>
            </a:r>
          </a:p>
        </p:txBody>
      </p:sp>
      <p:sp>
        <p:nvSpPr>
          <p:cNvPr id="14" name="矩形 13">
            <a:extLst>
              <a:ext uri="{FF2B5EF4-FFF2-40B4-BE49-F238E27FC236}">
                <a16:creationId xmlns:a16="http://schemas.microsoft.com/office/drawing/2014/main" id="{144C8FFA-5067-4483-9674-00DE8B5127CA}"/>
              </a:ext>
            </a:extLst>
          </p:cNvPr>
          <p:cNvSpPr/>
          <p:nvPr/>
        </p:nvSpPr>
        <p:spPr>
          <a:xfrm>
            <a:off x="5171748" y="6298743"/>
            <a:ext cx="1569660"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怎样评估</a:t>
            </a:r>
            <a:endParaRPr lang="zh-CN" altLang="en-US" i="1" dirty="0"/>
          </a:p>
        </p:txBody>
      </p:sp>
      <p:sp>
        <p:nvSpPr>
          <p:cNvPr id="15" name="矩形 14">
            <a:extLst>
              <a:ext uri="{FF2B5EF4-FFF2-40B4-BE49-F238E27FC236}">
                <a16:creationId xmlns:a16="http://schemas.microsoft.com/office/drawing/2014/main" id="{1BD035DC-B215-4527-8BAC-FF9ED5304317}"/>
              </a:ext>
            </a:extLst>
          </p:cNvPr>
          <p:cNvSpPr/>
          <p:nvPr/>
        </p:nvSpPr>
        <p:spPr>
          <a:xfrm>
            <a:off x="2024322" y="6418339"/>
            <a:ext cx="2031325"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大数据的作用</a:t>
            </a:r>
            <a:endParaRPr lang="zh-CN" altLang="en-US" i="1" dirty="0"/>
          </a:p>
        </p:txBody>
      </p:sp>
      <p:sp>
        <p:nvSpPr>
          <p:cNvPr id="16" name="矩形 15">
            <a:extLst>
              <a:ext uri="{FF2B5EF4-FFF2-40B4-BE49-F238E27FC236}">
                <a16:creationId xmlns:a16="http://schemas.microsoft.com/office/drawing/2014/main" id="{89E9E3BD-913B-41D8-91FF-A3BBA88263BC}"/>
              </a:ext>
            </a:extLst>
          </p:cNvPr>
          <p:cNvSpPr/>
          <p:nvPr/>
        </p:nvSpPr>
        <p:spPr>
          <a:xfrm>
            <a:off x="7120476" y="6310489"/>
            <a:ext cx="3647152"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多源多维综合素质评价模型图</a:t>
            </a:r>
            <a:endParaRPr lang="zh-CN" altLang="en-US" i="1" dirty="0"/>
          </a:p>
        </p:txBody>
      </p:sp>
      <p:pic>
        <p:nvPicPr>
          <p:cNvPr id="17" name="图片 16">
            <a:extLst>
              <a:ext uri="{FF2B5EF4-FFF2-40B4-BE49-F238E27FC236}">
                <a16:creationId xmlns:a16="http://schemas.microsoft.com/office/drawing/2014/main" id="{8333CEF8-46FB-4EA9-BFB0-AA821B9464F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4322" y="3678892"/>
            <a:ext cx="2265956" cy="2513214"/>
          </a:xfrm>
          <a:prstGeom prst="rect">
            <a:avLst/>
          </a:prstGeom>
          <a:noFill/>
          <a:ln>
            <a:noFill/>
          </a:ln>
        </p:spPr>
      </p:pic>
      <p:pic>
        <p:nvPicPr>
          <p:cNvPr id="18" name="图片 17">
            <a:extLst>
              <a:ext uri="{FF2B5EF4-FFF2-40B4-BE49-F238E27FC236}">
                <a16:creationId xmlns:a16="http://schemas.microsoft.com/office/drawing/2014/main" id="{BF83BAE6-DB03-41B7-AA23-B7542D5FC92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6063" y="3678891"/>
            <a:ext cx="2265956" cy="2513213"/>
          </a:xfrm>
          <a:prstGeom prst="rect">
            <a:avLst/>
          </a:prstGeom>
          <a:noFill/>
          <a:ln>
            <a:noFill/>
          </a:ln>
        </p:spPr>
      </p:pic>
    </p:spTree>
    <p:extLst>
      <p:ext uri="{BB962C8B-B14F-4D97-AF65-F5344CB8AC3E}">
        <p14:creationId xmlns:p14="http://schemas.microsoft.com/office/powerpoint/2010/main" val="36564050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3B3E0A8-4E8A-184C-A853-8F9AB1D474C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6518671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B9F053B-644B-47EF-81C7-2DFA0B83C9BA}"/>
              </a:ext>
            </a:extLst>
          </p:cNvPr>
          <p:cNvSpPr/>
          <p:nvPr/>
        </p:nvSpPr>
        <p:spPr>
          <a:xfrm>
            <a:off x="507998" y="1834219"/>
            <a:ext cx="7997373" cy="187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矩形 2">
            <a:extLst>
              <a:ext uri="{FF2B5EF4-FFF2-40B4-BE49-F238E27FC236}">
                <a16:creationId xmlns:a16="http://schemas.microsoft.com/office/drawing/2014/main" id="{CCC9442B-0208-4032-B9D0-5DB5F5BE1165}"/>
              </a:ext>
            </a:extLst>
          </p:cNvPr>
          <p:cNvSpPr/>
          <p:nvPr/>
        </p:nvSpPr>
        <p:spPr>
          <a:xfrm>
            <a:off x="760314" y="2069584"/>
            <a:ext cx="7492740" cy="1338828"/>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目前，国务院已经发布了</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新一代人工智能发展规划</a:t>
            </a:r>
            <a:r>
              <a:rPr lang="en-US" altLang="zh-CN"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，教育部也首次将“人工智能”列入</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全国高中课程标准（</a:t>
            </a:r>
            <a:r>
              <a:rPr lang="en-US" altLang="zh-CN" b="1" dirty="0">
                <a:latin typeface="微软雅黑" panose="020B0503020204020204" pitchFamily="34" charset="-122"/>
                <a:ea typeface="微软雅黑" panose="020B0503020204020204" pitchFamily="34" charset="-122"/>
              </a:rPr>
              <a:t>2017 </a:t>
            </a:r>
            <a:r>
              <a:rPr lang="zh-CN" altLang="en-US" b="1" dirty="0">
                <a:latin typeface="微软雅黑" panose="020B0503020204020204" pitchFamily="34" charset="-122"/>
                <a:ea typeface="微软雅黑" panose="020B0503020204020204" pitchFamily="34" charset="-122"/>
              </a:rPr>
              <a:t>年版）</a:t>
            </a:r>
            <a:r>
              <a:rPr lang="en-US" altLang="zh-CN"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。“人工智能 </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教育”成为热点议题。许多教育企业已经投入“</a:t>
            </a:r>
            <a:r>
              <a:rPr lang="en-US" altLang="zh-CN" dirty="0">
                <a:latin typeface="微软雅黑" panose="020B0503020204020204" pitchFamily="34" charset="-122"/>
                <a:ea typeface="微软雅黑" panose="020B0503020204020204" pitchFamily="34" charset="-122"/>
              </a:rPr>
              <a:t>AI+ </a:t>
            </a:r>
            <a:r>
              <a:rPr lang="zh-CN" altLang="en-US" dirty="0">
                <a:latin typeface="微软雅黑" panose="020B0503020204020204" pitchFamily="34" charset="-122"/>
                <a:ea typeface="微软雅黑" panose="020B0503020204020204" pitchFamily="34" charset="-122"/>
              </a:rPr>
              <a:t>教育”领域。</a:t>
            </a:r>
            <a:endParaRPr lang="en-US" altLang="zh-CN"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6740F1E6-0B83-43B7-8421-EFA55AD60B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1635" y="1821407"/>
            <a:ext cx="3003478" cy="1892191"/>
          </a:xfrm>
          <a:prstGeom prst="rect">
            <a:avLst/>
          </a:prstGeom>
        </p:spPr>
      </p:pic>
      <p:sp>
        <p:nvSpPr>
          <p:cNvPr id="7" name="矩形 6">
            <a:extLst>
              <a:ext uri="{FF2B5EF4-FFF2-40B4-BE49-F238E27FC236}">
                <a16:creationId xmlns:a16="http://schemas.microsoft.com/office/drawing/2014/main" id="{92B9AE78-4B2D-499F-AEB6-F9324023C1BA}"/>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2</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每位教师都有一个人工智能助手</a:t>
            </a:r>
            <a:endParaRPr lang="zh-CN" altLang="en-US" sz="3200" b="1" dirty="0">
              <a:latin typeface="微软雅黑" panose="020B0503020204020204" pitchFamily="34" charset="-122"/>
              <a:ea typeface="微软雅黑" panose="020B0503020204020204" pitchFamily="34" charset="-122"/>
            </a:endParaRPr>
          </a:p>
        </p:txBody>
      </p:sp>
      <p:cxnSp>
        <p:nvCxnSpPr>
          <p:cNvPr id="8" name="直接连接符 7">
            <a:extLst>
              <a:ext uri="{FF2B5EF4-FFF2-40B4-BE49-F238E27FC236}">
                <a16:creationId xmlns:a16="http://schemas.microsoft.com/office/drawing/2014/main" id="{9D5D3790-8D32-4112-8E19-A95A967A6744}"/>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6067EB96-38A5-4172-8B56-F9C120F2E827}"/>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面向每一位学生的因材施教成为可能</a:t>
            </a:r>
          </a:p>
        </p:txBody>
      </p:sp>
      <p:sp>
        <p:nvSpPr>
          <p:cNvPr id="10" name="矩形 9">
            <a:extLst>
              <a:ext uri="{FF2B5EF4-FFF2-40B4-BE49-F238E27FC236}">
                <a16:creationId xmlns:a16="http://schemas.microsoft.com/office/drawing/2014/main" id="{3ADF92B8-A677-4297-A7C2-1FC79006C8F0}"/>
              </a:ext>
            </a:extLst>
          </p:cNvPr>
          <p:cNvSpPr/>
          <p:nvPr/>
        </p:nvSpPr>
        <p:spPr>
          <a:xfrm>
            <a:off x="4760232" y="3992657"/>
            <a:ext cx="6834881" cy="2585323"/>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未来的每位教师都将有一个人工智能助手，教师角色将发生重大转变。有人认为：“人工智能将使中国教育优势荡然无存。”这不是耸人听闻，教师角色转型势在必行。人工智能进课堂将替代大量“讲授型”教师。因为教师的本质不是传承知识，现在的教师工作内容将会发生根本性转变，传道授业解惑的任务基本可以由人工智能取代。</a:t>
            </a:r>
          </a:p>
        </p:txBody>
      </p:sp>
      <p:sp>
        <p:nvSpPr>
          <p:cNvPr id="11" name="矩形 10">
            <a:extLst>
              <a:ext uri="{FF2B5EF4-FFF2-40B4-BE49-F238E27FC236}">
                <a16:creationId xmlns:a16="http://schemas.microsoft.com/office/drawing/2014/main" id="{7875E90F-E4A4-49F3-8720-616C7E3B3CAD}"/>
              </a:ext>
            </a:extLst>
          </p:cNvPr>
          <p:cNvSpPr/>
          <p:nvPr/>
        </p:nvSpPr>
        <p:spPr>
          <a:xfrm>
            <a:off x="1901192" y="6393314"/>
            <a:ext cx="1569660"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教师角色</a:t>
            </a:r>
            <a:endParaRPr lang="zh-CN" altLang="en-US" i="1" dirty="0"/>
          </a:p>
        </p:txBody>
      </p:sp>
      <p:pic>
        <p:nvPicPr>
          <p:cNvPr id="12" name="图片 11">
            <a:extLst>
              <a:ext uri="{FF2B5EF4-FFF2-40B4-BE49-F238E27FC236}">
                <a16:creationId xmlns:a16="http://schemas.microsoft.com/office/drawing/2014/main" id="{CA1441D6-F1A1-4F9F-9326-0C8487B343E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856" y="3364079"/>
            <a:ext cx="3434332" cy="2783503"/>
          </a:xfrm>
          <a:prstGeom prst="rect">
            <a:avLst/>
          </a:prstGeom>
          <a:noFill/>
          <a:ln>
            <a:noFill/>
          </a:ln>
        </p:spPr>
      </p:pic>
    </p:spTree>
    <p:extLst>
      <p:ext uri="{BB962C8B-B14F-4D97-AF65-F5344CB8AC3E}">
        <p14:creationId xmlns:p14="http://schemas.microsoft.com/office/powerpoint/2010/main" val="24976496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419106" y="1641054"/>
            <a:ext cx="11123999" cy="2169825"/>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知识图谱不是资源库，但比资源库更强大。知识图谱是显示知识发展进程与结构关系的一系列不同的图形，用可视化技术描述知识资源及其载体，挖掘、分析、构建、绘制和显示知识及它们之间的相互联系。</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如果知识是人类进步的阶梯，知识图谱就是人工智能进步的阶梯。将来，知识图谱会嵌入学习系统，让大规模的因材施教成为可能。这方面，在基础教育领域中已经出现一些有益的尝试。例如，美国的</a:t>
            </a:r>
            <a:r>
              <a:rPr lang="en-US" altLang="zh-CN" dirty="0" err="1">
                <a:latin typeface="微软雅黑" panose="020B0503020204020204" pitchFamily="34" charset="-122"/>
                <a:ea typeface="微软雅黑" panose="020B0503020204020204" pitchFamily="34" charset="-122"/>
              </a:rPr>
              <a:t>Knewton</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和上海的研究型课程自适应学习平台（</a:t>
            </a:r>
            <a:r>
              <a:rPr lang="en-US" altLang="zh-CN" dirty="0">
                <a:latin typeface="微软雅黑" panose="020B0503020204020204" pitchFamily="34" charset="-122"/>
                <a:ea typeface="微软雅黑" panose="020B0503020204020204" pitchFamily="34" charset="-122"/>
              </a:rPr>
              <a:t>MOORs</a:t>
            </a:r>
            <a:r>
              <a:rPr lang="zh-CN" altLang="en-US" dirty="0">
                <a:latin typeface="微软雅黑" panose="020B0503020204020204" pitchFamily="34" charset="-122"/>
                <a:ea typeface="微软雅黑" panose="020B0503020204020204" pitchFamily="34" charset="-122"/>
              </a:rPr>
              <a:t>）。</a:t>
            </a:r>
          </a:p>
        </p:txBody>
      </p:sp>
      <p:pic>
        <p:nvPicPr>
          <p:cNvPr id="7" name="图片 6">
            <a:extLst>
              <a:ext uri="{FF2B5EF4-FFF2-40B4-BE49-F238E27FC236}">
                <a16:creationId xmlns:a16="http://schemas.microsoft.com/office/drawing/2014/main" id="{07C23B70-FE20-9C4B-990F-B86BE06CCA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2871" y="3965601"/>
            <a:ext cx="4346120" cy="2680389"/>
          </a:xfrm>
          <a:prstGeom prst="rect">
            <a:avLst/>
          </a:prstGeom>
        </p:spPr>
      </p:pic>
      <p:sp>
        <p:nvSpPr>
          <p:cNvPr id="9" name="矩形 8">
            <a:extLst>
              <a:ext uri="{FF2B5EF4-FFF2-40B4-BE49-F238E27FC236}">
                <a16:creationId xmlns:a16="http://schemas.microsoft.com/office/drawing/2014/main" id="{BCA682E4-03E3-4EDB-BF6D-DBECA79B9443}"/>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3</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每一门课程都有知识图谱</a:t>
            </a:r>
            <a:endParaRPr lang="zh-CN" altLang="en-US" sz="3200" b="1" dirty="0">
              <a:latin typeface="微软雅黑" panose="020B0503020204020204" pitchFamily="34" charset="-122"/>
              <a:ea typeface="微软雅黑" panose="020B0503020204020204" pitchFamily="34" charset="-122"/>
            </a:endParaRPr>
          </a:p>
        </p:txBody>
      </p:sp>
      <p:cxnSp>
        <p:nvCxnSpPr>
          <p:cNvPr id="10" name="直接连接符 9">
            <a:extLst>
              <a:ext uri="{FF2B5EF4-FFF2-40B4-BE49-F238E27FC236}">
                <a16:creationId xmlns:a16="http://schemas.microsoft.com/office/drawing/2014/main" id="{639DDE99-F6B9-46AA-8952-836EF437B8B5}"/>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6C671484-5000-43F5-A315-C86F39DCFE11}"/>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自适应学习得以实现</a:t>
            </a:r>
          </a:p>
        </p:txBody>
      </p:sp>
      <p:sp>
        <p:nvSpPr>
          <p:cNvPr id="5" name="矩形 4">
            <a:extLst>
              <a:ext uri="{FF2B5EF4-FFF2-40B4-BE49-F238E27FC236}">
                <a16:creationId xmlns:a16="http://schemas.microsoft.com/office/drawing/2014/main" id="{62D8D60B-B732-40FF-A688-5FB0A9C6257F}"/>
              </a:ext>
            </a:extLst>
          </p:cNvPr>
          <p:cNvSpPr/>
          <p:nvPr/>
        </p:nvSpPr>
        <p:spPr>
          <a:xfrm>
            <a:off x="5003196" y="6343245"/>
            <a:ext cx="2031325"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知识图谱样例</a:t>
            </a:r>
            <a:endParaRPr lang="zh-CN" altLang="en-US" i="1" dirty="0"/>
          </a:p>
        </p:txBody>
      </p:sp>
      <p:pic>
        <p:nvPicPr>
          <p:cNvPr id="12" name="图片 11">
            <a:extLst>
              <a:ext uri="{FF2B5EF4-FFF2-40B4-BE49-F238E27FC236}">
                <a16:creationId xmlns:a16="http://schemas.microsoft.com/office/drawing/2014/main" id="{BE18C9C4-F05F-4B81-A4CB-21FDBE324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693" y="3921833"/>
            <a:ext cx="4346119" cy="2790744"/>
          </a:xfrm>
          <a:prstGeom prst="rect">
            <a:avLst/>
          </a:prstGeom>
        </p:spPr>
      </p:pic>
      <p:sp>
        <p:nvSpPr>
          <p:cNvPr id="13" name="矩形 12">
            <a:extLst>
              <a:ext uri="{FF2B5EF4-FFF2-40B4-BE49-F238E27FC236}">
                <a16:creationId xmlns:a16="http://schemas.microsoft.com/office/drawing/2014/main" id="{BFB47F3D-4050-4318-8824-35480E57E278}"/>
              </a:ext>
            </a:extLst>
          </p:cNvPr>
          <p:cNvSpPr/>
          <p:nvPr/>
        </p:nvSpPr>
        <p:spPr>
          <a:xfrm>
            <a:off x="6909487" y="3472563"/>
            <a:ext cx="2723823"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自适应学习应用场景</a:t>
            </a:r>
            <a:endParaRPr lang="zh-CN" altLang="en-US" i="1" dirty="0"/>
          </a:p>
        </p:txBody>
      </p:sp>
    </p:spTree>
    <p:extLst>
      <p:ext uri="{BB962C8B-B14F-4D97-AF65-F5344CB8AC3E}">
        <p14:creationId xmlns:p14="http://schemas.microsoft.com/office/powerpoint/2010/main" val="23747609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DEBAE343-56FC-43F1-A4C9-3522FDA2F021}"/>
              </a:ext>
            </a:extLst>
          </p:cNvPr>
          <p:cNvSpPr/>
          <p:nvPr/>
        </p:nvSpPr>
        <p:spPr>
          <a:xfrm>
            <a:off x="-232228" y="-1584244"/>
            <a:ext cx="12192000" cy="584775"/>
          </a:xfrm>
          <a:prstGeom prst="rect">
            <a:avLst/>
          </a:prstGeom>
        </p:spPr>
        <p:txBody>
          <a:bodyPr wrap="square">
            <a:spAutoFit/>
          </a:bodyPr>
          <a:lstStyle/>
          <a:p>
            <a:r>
              <a:rPr lang="zh-CN" altLang="en-US" sz="3200" b="1" dirty="0"/>
              <a:t>（四），</a:t>
            </a:r>
          </a:p>
        </p:txBody>
      </p:sp>
      <p:sp>
        <p:nvSpPr>
          <p:cNvPr id="3" name="矩形 2">
            <a:extLst>
              <a:ext uri="{FF2B5EF4-FFF2-40B4-BE49-F238E27FC236}">
                <a16:creationId xmlns:a16="http://schemas.microsoft.com/office/drawing/2014/main" id="{CCC9442B-0208-4032-B9D0-5DB5F5BE1165}"/>
              </a:ext>
            </a:extLst>
          </p:cNvPr>
          <p:cNvSpPr/>
          <p:nvPr/>
        </p:nvSpPr>
        <p:spPr>
          <a:xfrm>
            <a:off x="419107" y="1784684"/>
            <a:ext cx="11123999" cy="1338828"/>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学校的每一项业务都有可能被技术公司瓜分，课程外包呈常态化。越来越多的资本进入教育领域，对学校围墙发起攻击，瓜分学校的业务，如新东方等培训机构会承担全国数以万计的英语教学，好未来等公司可能承担众多学校的数学教学等。歌剧、网球、</a:t>
            </a:r>
            <a:r>
              <a:rPr lang="en-US" altLang="zh-CN" dirty="0">
                <a:latin typeface="微软雅黑" panose="020B0503020204020204" pitchFamily="34" charset="-122"/>
                <a:ea typeface="微软雅黑" panose="020B0503020204020204" pitchFamily="34" charset="-122"/>
              </a:rPr>
              <a:t>STEAM </a:t>
            </a:r>
            <a:r>
              <a:rPr lang="zh-CN" altLang="en-US" dirty="0">
                <a:latin typeface="微软雅黑" panose="020B0503020204020204" pitchFamily="34" charset="-122"/>
                <a:ea typeface="微软雅黑" panose="020B0503020204020204" pitchFamily="34" charset="-122"/>
              </a:rPr>
              <a:t>课程、钢琴课等小众课程，会逐渐由专门公司承揽。</a:t>
            </a:r>
          </a:p>
        </p:txBody>
      </p:sp>
      <p:cxnSp>
        <p:nvCxnSpPr>
          <p:cNvPr id="4" name="直接连接符 3">
            <a:extLst>
              <a:ext uri="{FF2B5EF4-FFF2-40B4-BE49-F238E27FC236}">
                <a16:creationId xmlns:a16="http://schemas.microsoft.com/office/drawing/2014/main" id="{FBAE78AC-62D5-4055-B82B-659C25B51B1F}"/>
              </a:ext>
            </a:extLst>
          </p:cNvPr>
          <p:cNvCxnSpPr/>
          <p:nvPr/>
        </p:nvCxnSpPr>
        <p:spPr>
          <a:xfrm flipV="1">
            <a:off x="-30835" y="-77412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F894B80D-9159-4A50-B0C1-E8D7D8F1EE54}"/>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4</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每一项教学业务都可能外包</a:t>
            </a:r>
            <a:endParaRPr lang="zh-CN" altLang="en-US" sz="3200" b="1" dirty="0">
              <a:latin typeface="微软雅黑" panose="020B0503020204020204" pitchFamily="34" charset="-122"/>
              <a:ea typeface="微软雅黑" panose="020B0503020204020204" pitchFamily="34" charset="-122"/>
            </a:endParaRPr>
          </a:p>
        </p:txBody>
      </p:sp>
      <p:cxnSp>
        <p:nvCxnSpPr>
          <p:cNvPr id="9" name="直接连接符 8">
            <a:extLst>
              <a:ext uri="{FF2B5EF4-FFF2-40B4-BE49-F238E27FC236}">
                <a16:creationId xmlns:a16="http://schemas.microsoft.com/office/drawing/2014/main" id="{3844501C-1A15-4DE1-B77E-E3A5C9A54864}"/>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D5233E13-4F2D-4FF8-8809-6460E7F8BC4D}"/>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学习资源与服务供给更加多元</a:t>
            </a:r>
          </a:p>
        </p:txBody>
      </p:sp>
      <p:sp>
        <p:nvSpPr>
          <p:cNvPr id="5" name="矩形 4">
            <a:extLst>
              <a:ext uri="{FF2B5EF4-FFF2-40B4-BE49-F238E27FC236}">
                <a16:creationId xmlns:a16="http://schemas.microsoft.com/office/drawing/2014/main" id="{67E5F4D1-F381-46FA-866D-08E21E6D646F}"/>
              </a:ext>
            </a:extLst>
          </p:cNvPr>
          <p:cNvSpPr/>
          <p:nvPr/>
        </p:nvSpPr>
        <p:spPr>
          <a:xfrm>
            <a:off x="4848109" y="6152088"/>
            <a:ext cx="2031325" cy="369332"/>
          </a:xfrm>
          <a:prstGeom prst="rect">
            <a:avLst/>
          </a:prstGeom>
        </p:spPr>
        <p:txBody>
          <a:bodyPr wrap="none">
            <a:spAutoFit/>
          </a:bodyPr>
          <a:lstStyle/>
          <a:p>
            <a:r>
              <a:rPr lang="zh-CN" altLang="en-US" i="1" dirty="0">
                <a:latin typeface="-apple-system-font"/>
              </a:rPr>
              <a:t>图 </a:t>
            </a:r>
            <a:r>
              <a:rPr lang="en-US" altLang="zh-CN" i="1" dirty="0">
                <a:latin typeface="-apple-system-font"/>
              </a:rPr>
              <a:t> </a:t>
            </a:r>
            <a:r>
              <a:rPr lang="zh-CN" altLang="en-US" i="1" dirty="0">
                <a:latin typeface="-apple-system-font"/>
              </a:rPr>
              <a:t>什么样的课程</a:t>
            </a:r>
            <a:endParaRPr lang="zh-CN" altLang="en-US" i="1" dirty="0"/>
          </a:p>
        </p:txBody>
      </p:sp>
      <p:sp>
        <p:nvSpPr>
          <p:cNvPr id="13" name="矩形 12">
            <a:extLst>
              <a:ext uri="{FF2B5EF4-FFF2-40B4-BE49-F238E27FC236}">
                <a16:creationId xmlns:a16="http://schemas.microsoft.com/office/drawing/2014/main" id="{AC7A9929-03FE-4663-8DE2-B9B92DD23104}"/>
              </a:ext>
            </a:extLst>
          </p:cNvPr>
          <p:cNvSpPr/>
          <p:nvPr/>
        </p:nvSpPr>
        <p:spPr>
          <a:xfrm>
            <a:off x="6286524" y="3599051"/>
            <a:ext cx="5105400" cy="1289905"/>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未来学校的管理者将会在购买服务、评估服务、遴选供应商和管理供应商的业务上投入越来越多的精力，课程服务的专业化将让课程外包常态化。</a:t>
            </a:r>
          </a:p>
        </p:txBody>
      </p:sp>
      <p:sp>
        <p:nvSpPr>
          <p:cNvPr id="14" name="矩形 13">
            <a:extLst>
              <a:ext uri="{FF2B5EF4-FFF2-40B4-BE49-F238E27FC236}">
                <a16:creationId xmlns:a16="http://schemas.microsoft.com/office/drawing/2014/main" id="{9ADDE774-B748-4913-AF97-C6E812E5F7DC}"/>
              </a:ext>
            </a:extLst>
          </p:cNvPr>
          <p:cNvSpPr/>
          <p:nvPr/>
        </p:nvSpPr>
        <p:spPr>
          <a:xfrm>
            <a:off x="6200775" y="4109163"/>
            <a:ext cx="5391150" cy="142679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5" name="图片 14">
            <a:extLst>
              <a:ext uri="{FF2B5EF4-FFF2-40B4-BE49-F238E27FC236}">
                <a16:creationId xmlns:a16="http://schemas.microsoft.com/office/drawing/2014/main" id="{EEDF6F34-2171-41D6-A677-626E339EA5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8714" y="3228714"/>
            <a:ext cx="3907651" cy="3320484"/>
          </a:xfrm>
          <a:prstGeom prst="rect">
            <a:avLst/>
          </a:prstGeom>
          <a:noFill/>
          <a:ln>
            <a:noFill/>
          </a:ln>
        </p:spPr>
      </p:pic>
    </p:spTree>
    <p:extLst>
      <p:ext uri="{BB962C8B-B14F-4D97-AF65-F5344CB8AC3E}">
        <p14:creationId xmlns:p14="http://schemas.microsoft.com/office/powerpoint/2010/main" val="22743418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727A591-42BF-4D3C-96F8-0F1160C60A4C}"/>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5</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每一所学校都是虚拟学校的组成部分</a:t>
            </a:r>
            <a:endParaRPr lang="zh-CN" altLang="en-US" sz="3200" b="1" dirty="0">
              <a:latin typeface="微软雅黑" panose="020B0503020204020204" pitchFamily="34" charset="-122"/>
              <a:ea typeface="微软雅黑" panose="020B0503020204020204" pitchFamily="34" charset="-122"/>
            </a:endParaRPr>
          </a:p>
        </p:txBody>
      </p:sp>
      <p:cxnSp>
        <p:nvCxnSpPr>
          <p:cNvPr id="8" name="直接连接符 7">
            <a:extLst>
              <a:ext uri="{FF2B5EF4-FFF2-40B4-BE49-F238E27FC236}">
                <a16:creationId xmlns:a16="http://schemas.microsoft.com/office/drawing/2014/main" id="{88365438-2401-40D7-9501-C889C889736F}"/>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8D698097-EBA7-44FB-B32B-C25F2D449877}"/>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虚实融合的校园无处不在</a:t>
            </a:r>
          </a:p>
        </p:txBody>
      </p:sp>
      <p:sp>
        <p:nvSpPr>
          <p:cNvPr id="2" name="矩形 1">
            <a:extLst>
              <a:ext uri="{FF2B5EF4-FFF2-40B4-BE49-F238E27FC236}">
                <a16:creationId xmlns:a16="http://schemas.microsoft.com/office/drawing/2014/main" id="{C5BD1371-6262-4D81-9192-26B4E79225DE}"/>
              </a:ext>
            </a:extLst>
          </p:cNvPr>
          <p:cNvSpPr/>
          <p:nvPr/>
        </p:nvSpPr>
        <p:spPr>
          <a:xfrm>
            <a:off x="4824101" y="1370904"/>
            <a:ext cx="6096000" cy="2169825"/>
          </a:xfrm>
          <a:prstGeom prst="rect">
            <a:avLst/>
          </a:prstGeom>
        </p:spPr>
        <p:txBody>
          <a:bodyPr>
            <a:spAutoFit/>
          </a:bodyPr>
          <a:lstStyle/>
          <a:p>
            <a:pPr>
              <a:lnSpc>
                <a:spcPct val="150000"/>
              </a:lnSpc>
            </a:pP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时代学校是一种虚实结合的复合体。虚拟学校是一个全体民众共建、共享、共治的教育平台，是社会的基础设施，像空气一样可免费使用，实行基本教育资源的免费供给。人们不管在哪里都可以获得虚拟学校的智能服务，虚实交融的泛在学习无处不在。</a:t>
            </a:r>
          </a:p>
        </p:txBody>
      </p:sp>
      <p:sp>
        <p:nvSpPr>
          <p:cNvPr id="10" name="矩形 9">
            <a:extLst>
              <a:ext uri="{FF2B5EF4-FFF2-40B4-BE49-F238E27FC236}">
                <a16:creationId xmlns:a16="http://schemas.microsoft.com/office/drawing/2014/main" id="{B624150D-561F-4C35-AD1A-6332D27E8D47}"/>
              </a:ext>
            </a:extLst>
          </p:cNvPr>
          <p:cNvSpPr/>
          <p:nvPr/>
        </p:nvSpPr>
        <p:spPr>
          <a:xfrm>
            <a:off x="961310" y="6008452"/>
            <a:ext cx="2146742" cy="369332"/>
          </a:xfrm>
          <a:prstGeom prst="rect">
            <a:avLst/>
          </a:prstGeom>
        </p:spPr>
        <p:txBody>
          <a:bodyPr wrap="none">
            <a:spAutoFit/>
          </a:bodyPr>
          <a:lstStyle/>
          <a:p>
            <a:r>
              <a:rPr lang="zh-CN" altLang="en-US" i="1" dirty="0">
                <a:latin typeface="-apple-system-font"/>
              </a:rPr>
              <a:t>图 </a:t>
            </a:r>
            <a:r>
              <a:rPr lang="en-US" altLang="zh-CN" i="1" dirty="0">
                <a:latin typeface="-apple-system-font"/>
              </a:rPr>
              <a:t> 3.0</a:t>
            </a:r>
            <a:r>
              <a:rPr lang="zh-CN" altLang="en-US" i="1" dirty="0">
                <a:latin typeface="-apple-system-font"/>
              </a:rPr>
              <a:t>学校概念图</a:t>
            </a:r>
            <a:endParaRPr lang="zh-CN" altLang="en-US" i="1" dirty="0"/>
          </a:p>
        </p:txBody>
      </p:sp>
      <p:sp>
        <p:nvSpPr>
          <p:cNvPr id="11" name="矩形 10">
            <a:extLst>
              <a:ext uri="{FF2B5EF4-FFF2-40B4-BE49-F238E27FC236}">
                <a16:creationId xmlns:a16="http://schemas.microsoft.com/office/drawing/2014/main" id="{4CE8F793-BC09-4E48-970A-6A73D8BF6012}"/>
              </a:ext>
            </a:extLst>
          </p:cNvPr>
          <p:cNvSpPr/>
          <p:nvPr/>
        </p:nvSpPr>
        <p:spPr>
          <a:xfrm>
            <a:off x="6740889" y="6218132"/>
            <a:ext cx="1569660"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终身学习</a:t>
            </a:r>
          </a:p>
        </p:txBody>
      </p:sp>
      <p:pic>
        <p:nvPicPr>
          <p:cNvPr id="13" name="图片 12">
            <a:extLst>
              <a:ext uri="{FF2B5EF4-FFF2-40B4-BE49-F238E27FC236}">
                <a16:creationId xmlns:a16="http://schemas.microsoft.com/office/drawing/2014/main" id="{F0151007-CB36-4F19-8A59-AD51D1EB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339" y="1854200"/>
            <a:ext cx="4114800" cy="3924300"/>
          </a:xfrm>
          <a:prstGeom prst="rect">
            <a:avLst/>
          </a:prstGeom>
        </p:spPr>
      </p:pic>
      <p:pic>
        <p:nvPicPr>
          <p:cNvPr id="12" name="图片 11">
            <a:extLst>
              <a:ext uri="{FF2B5EF4-FFF2-40B4-BE49-F238E27FC236}">
                <a16:creationId xmlns:a16="http://schemas.microsoft.com/office/drawing/2014/main" id="{A1FDF887-33C3-444D-8C31-BAF0882A42D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5524" y="3647289"/>
            <a:ext cx="3346439" cy="2361163"/>
          </a:xfrm>
          <a:prstGeom prst="rect">
            <a:avLst/>
          </a:prstGeom>
          <a:noFill/>
          <a:ln>
            <a:noFill/>
          </a:ln>
        </p:spPr>
      </p:pic>
    </p:spTree>
    <p:extLst>
      <p:ext uri="{BB962C8B-B14F-4D97-AF65-F5344CB8AC3E}">
        <p14:creationId xmlns:p14="http://schemas.microsoft.com/office/powerpoint/2010/main" val="269472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2019年8月6日11时50分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矩形 8">
            <a:extLst>
              <a:ext uri="{FF2B5EF4-FFF2-40B4-BE49-F238E27FC236}">
                <a16:creationId xmlns:a16="http://schemas.microsoft.com/office/drawing/2014/main" id="{4235C6B5-A2D4-4300-BF0C-CFC4098D410F}"/>
              </a:ext>
            </a:extLst>
          </p:cNvPr>
          <p:cNvSpPr/>
          <p:nvPr/>
        </p:nvSpPr>
        <p:spPr>
          <a:xfrm>
            <a:off x="703382" y="975851"/>
            <a:ext cx="10072467" cy="5186869"/>
          </a:xfrm>
          <a:prstGeom prst="rect">
            <a:avLst/>
          </a:prstGeom>
        </p:spPr>
        <p:txBody>
          <a:bodyPr wrap="square">
            <a:spAutoFit/>
          </a:bodyPr>
          <a:lstStyle/>
          <a:p>
            <a:pPr marL="45720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学习将不仅限于实体学校。旅行教室和现实的世界环境将成为一个新的校园。城市图书馆和城市实验室将继续帮助学生完成他们的项目。</a:t>
            </a:r>
          </a:p>
          <a:p>
            <a:pPr marL="457200" indent="-457200">
              <a:lnSpc>
                <a:spcPct val="150000"/>
              </a:lnSpc>
              <a:buFont typeface="Wingdings" panose="05000000000000000000" pitchFamily="2" charset="2"/>
              <a:buChar char="u"/>
            </a:pPr>
            <a:r>
              <a:rPr kumimoji="1" lang="en-US" altLang="zh-CN" sz="2800" b="1" dirty="0">
                <a:latin typeface="微软雅黑" panose="020B0503020204020204" pitchFamily="34" charset="-122"/>
                <a:ea typeface="微软雅黑" panose="020B0503020204020204" pitchFamily="34" charset="-122"/>
              </a:rPr>
              <a:t> </a:t>
            </a:r>
            <a:r>
              <a:rPr kumimoji="1" lang="zh-CN" altLang="zh-CN" sz="2800" b="1" dirty="0">
                <a:latin typeface="微软雅黑" panose="020B0503020204020204" pitchFamily="34" charset="-122"/>
                <a:ea typeface="微软雅黑" panose="020B0503020204020204" pitchFamily="34" charset="-122"/>
              </a:rPr>
              <a:t>学生不再依赖于某个地方，他们可以在任何地方学习；</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学生们有机会花更多的时间走出教室，与大自然更加亲近；</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无限的学习空间，让学生更开放的面对周围的世界，面临真正的挑战。</a:t>
            </a:r>
          </a:p>
          <a:p>
            <a:pPr marL="457200" lvl="0" indent="-457200">
              <a:lnSpc>
                <a:spcPct val="150000"/>
              </a:lnSpc>
              <a:buFont typeface="Wingdings" panose="05000000000000000000" pitchFamily="2" charset="2"/>
              <a:buChar char="u"/>
              <a:defRPr/>
            </a:pPr>
            <a:endParaRPr kumimoji="1" lang="zh-CN"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8855367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442323" y="1650720"/>
            <a:ext cx="11124000" cy="2585323"/>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认知方式发生变化。当学生在读屏幕时，屏幕也在读他。读什么？读他的眼球运动、表情变化、手指在屏幕上的动作。目的是开展针对学习行为的大数据分析，了解学生，因材施教。</a:t>
            </a:r>
          </a:p>
          <a:p>
            <a:pPr>
              <a:lnSpc>
                <a:spcPct val="150000"/>
              </a:lnSpc>
            </a:pPr>
            <a:r>
              <a:rPr lang="zh-CN" altLang="en-US" dirty="0">
                <a:latin typeface="微软雅黑" panose="020B0503020204020204" pitchFamily="34" charset="-122"/>
                <a:ea typeface="微软雅黑" panose="020B0503020204020204" pitchFamily="34" charset="-122"/>
              </a:rPr>
              <a:t>屏幕会感知，屏读的背后是大数据。大数据就像“上帝之眼”，能洞悉一切，从行为到结果，从白天到黑夜，从外在到内心。一般情况下，采集的数据往往是经过处理的数据。</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屏读绝对不是简单的读屏，而是技术和教育的深度融合。屏读将成为常态，技术深度融合应用会极大提升认知效率，让个性化学习服务成为可能。</a:t>
            </a:r>
          </a:p>
        </p:txBody>
      </p:sp>
      <p:pic>
        <p:nvPicPr>
          <p:cNvPr id="7" name="Picture 2">
            <a:extLst>
              <a:ext uri="{FF2B5EF4-FFF2-40B4-BE49-F238E27FC236}">
                <a16:creationId xmlns:a16="http://schemas.microsoft.com/office/drawing/2014/main" id="{A4B7ED35-12CC-4100-896C-0D5336E3BA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260" b="19570"/>
          <a:stretch/>
        </p:blipFill>
        <p:spPr bwMode="auto">
          <a:xfrm>
            <a:off x="877493" y="4146829"/>
            <a:ext cx="5011809" cy="2711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E63A6BF3-EE7A-4A71-852D-6BE705D1E5C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90" b="20864"/>
          <a:stretch/>
        </p:blipFill>
        <p:spPr bwMode="auto">
          <a:xfrm>
            <a:off x="6302700" y="4233812"/>
            <a:ext cx="4796663" cy="253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a:extLst>
              <a:ext uri="{FF2B5EF4-FFF2-40B4-BE49-F238E27FC236}">
                <a16:creationId xmlns:a16="http://schemas.microsoft.com/office/drawing/2014/main" id="{F80870E0-585C-49B6-8AB3-2D26A34D857B}"/>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6</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每一种学习都会被记载</a:t>
            </a:r>
            <a:endParaRPr lang="zh-CN" altLang="en-US" sz="3200" b="1" dirty="0">
              <a:latin typeface="微软雅黑" panose="020B0503020204020204" pitchFamily="34" charset="-122"/>
              <a:ea typeface="微软雅黑" panose="020B0503020204020204" pitchFamily="34" charset="-122"/>
            </a:endParaRPr>
          </a:p>
        </p:txBody>
      </p:sp>
      <p:cxnSp>
        <p:nvCxnSpPr>
          <p:cNvPr id="10" name="直接连接符 9">
            <a:extLst>
              <a:ext uri="{FF2B5EF4-FFF2-40B4-BE49-F238E27FC236}">
                <a16:creationId xmlns:a16="http://schemas.microsoft.com/office/drawing/2014/main" id="{A729DA28-1AB3-4EED-B7C4-2F38A3E4F612}"/>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8E751EC8-4562-4C03-AFB6-2F675E499A91}"/>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屏读成为常态</a:t>
            </a:r>
          </a:p>
        </p:txBody>
      </p:sp>
    </p:spTree>
    <p:extLst>
      <p:ext uri="{BB962C8B-B14F-4D97-AF65-F5344CB8AC3E}">
        <p14:creationId xmlns:p14="http://schemas.microsoft.com/office/powerpoint/2010/main" val="2361560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4625"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1949" y="728670"/>
            <a:ext cx="9013825"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6" name="文本框 1"/>
          <p:cNvSpPr txBox="1">
            <a:spLocks noChangeArrowheads="1"/>
          </p:cNvSpPr>
          <p:nvPr/>
        </p:nvSpPr>
        <p:spPr bwMode="auto">
          <a:xfrm>
            <a:off x="2267744" y="142875"/>
            <a:ext cx="24495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a:ln>
                  <a:noFill/>
                </a:ln>
                <a:solidFill>
                  <a:prstClr val="black"/>
                </a:solidFill>
                <a:effectLst/>
                <a:uLnTx/>
                <a:uFillTx/>
                <a:latin typeface="Arial"/>
                <a:ea typeface="微软雅黑"/>
                <a:cs typeface="+mn-cs"/>
                <a:hlinkClick r:id="rId3" action="ppaction://hlinkfile"/>
              </a:rPr>
              <a:t>视频</a:t>
            </a:r>
            <a:endParaRPr kumimoji="0" lang="zh-CN" altLang="en-US" sz="3200" b="0" i="0" u="none" strike="noStrike" kern="1200" cap="none" spc="0" normalizeH="0" baseline="0" noProof="0">
              <a:ln>
                <a:noFill/>
              </a:ln>
              <a:solidFill>
                <a:prstClr val="black"/>
              </a:solidFill>
              <a:effectLst/>
              <a:uLnTx/>
              <a:uFillTx/>
              <a:latin typeface="Arial"/>
              <a:ea typeface="微软雅黑"/>
              <a:cs typeface="+mn-cs"/>
            </a:endParaRPr>
          </a:p>
        </p:txBody>
      </p:sp>
      <p:sp>
        <p:nvSpPr>
          <p:cNvPr id="2" name="灯片编号占位符 1">
            <a:extLst>
              <a:ext uri="{FF2B5EF4-FFF2-40B4-BE49-F238E27FC236}">
                <a16:creationId xmlns:a16="http://schemas.microsoft.com/office/drawing/2014/main" id="{06301341-08FD-4F8A-9E3D-179BFFF8BC40}"/>
              </a:ext>
            </a:extLst>
          </p:cNvPr>
          <p:cNvSpPr>
            <a:spLocks noGrp="1"/>
          </p:cNvSpPr>
          <p:nvPr>
            <p:ph type="sldNum" sz="quarter" idx="10"/>
          </p:nvPr>
        </p:nvSpPr>
        <p:spPr/>
        <p:txBody>
          <a:bodyPr/>
          <a:lstStyle/>
          <a:p>
            <a:pPr>
              <a:defRPr/>
            </a:pPr>
            <a:fld id="{5F629DC8-818D-F44A-880B-0172DF207AC6}" type="slidenum">
              <a:rPr lang="zh-CN" altLang="en-US" smtClean="0"/>
              <a:pPr>
                <a:defRPr/>
              </a:pPr>
              <a:t>11</a:t>
            </a:fld>
            <a:endParaRPr lang="zh-CN" altLang="en-US"/>
          </a:p>
        </p:txBody>
      </p:sp>
    </p:spTree>
    <p:extLst>
      <p:ext uri="{BB962C8B-B14F-4D97-AF65-F5344CB8AC3E}">
        <p14:creationId xmlns:p14="http://schemas.microsoft.com/office/powerpoint/2010/main" val="387579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占位符 1">
            <a:extLst>
              <a:ext uri="{FF2B5EF4-FFF2-40B4-BE49-F238E27FC236}">
                <a16:creationId xmlns:a16="http://schemas.microsoft.com/office/drawing/2014/main" id="{EFB2F83C-08D2-CF4B-AAAD-0AC8CDB634AB}"/>
              </a:ext>
            </a:extLst>
          </p:cNvPr>
          <p:cNvSpPr txBox="1">
            <a:spLocks noChangeArrowheads="1"/>
          </p:cNvSpPr>
          <p:nvPr/>
        </p:nvSpPr>
        <p:spPr>
          <a:xfrm>
            <a:off x="591388" y="2002635"/>
            <a:ext cx="11415623" cy="2454275"/>
          </a:xfrm>
          <a:prstGeom prst="rect">
            <a:avLst/>
          </a:prstGeom>
        </p:spPr>
        <p:txBody>
          <a:bodyPr>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3pPr>
            <a:lvl4pPr marL="16916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4pPr>
            <a:lvl5pPr marL="21488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5pPr>
            <a:lvl6pPr marL="26060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6pPr>
            <a:lvl7pPr marL="30632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7pPr>
            <a:lvl8pPr marL="3520440"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8pPr>
            <a:lvl9pPr marL="3977640" marR="0" indent="-32004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FFFFFF"/>
                </a:solidFill>
                <a:uFillTx/>
                <a:latin typeface="+mj-lt"/>
                <a:ea typeface="+mj-ea"/>
                <a:cs typeface="+mj-cs"/>
                <a:sym typeface="Calibri"/>
              </a:defRPr>
            </a:lvl9pPr>
          </a:lstStyle>
          <a:p>
            <a:pPr marL="171450" indent="-171450" algn="just" hangingPunct="1">
              <a:buFontTx/>
              <a:buChar char="•"/>
            </a:pPr>
            <a:endParaRPr lang="zh-CN" altLang="en-US" sz="2400" dirty="0">
              <a:solidFill>
                <a:schemeClr val="tx1"/>
              </a:solidFill>
              <a:latin typeface="微软雅黑" panose="020B0503020204020204" pitchFamily="34" charset="-122"/>
              <a:ea typeface="微软雅黑" panose="020B0503020204020204" pitchFamily="34" charset="-122"/>
              <a:sym typeface="新宋体" charset="-122"/>
            </a:endParaRPr>
          </a:p>
        </p:txBody>
      </p:sp>
      <p:sp>
        <p:nvSpPr>
          <p:cNvPr id="14" name="矩形 13">
            <a:extLst>
              <a:ext uri="{FF2B5EF4-FFF2-40B4-BE49-F238E27FC236}">
                <a16:creationId xmlns:a16="http://schemas.microsoft.com/office/drawing/2014/main" id="{F330D6B8-4666-4C4F-BD64-50A4CB6D0A01}"/>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7</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每个人的作业都不一样</a:t>
            </a:r>
            <a:endParaRPr lang="zh-CN" altLang="en-US" sz="3200" b="1" dirty="0">
              <a:latin typeface="微软雅黑" panose="020B0503020204020204" pitchFamily="34" charset="-122"/>
              <a:ea typeface="微软雅黑" panose="020B0503020204020204" pitchFamily="34" charset="-122"/>
            </a:endParaRPr>
          </a:p>
        </p:txBody>
      </p:sp>
      <p:cxnSp>
        <p:nvCxnSpPr>
          <p:cNvPr id="15" name="直接连接符 14">
            <a:extLst>
              <a:ext uri="{FF2B5EF4-FFF2-40B4-BE49-F238E27FC236}">
                <a16:creationId xmlns:a16="http://schemas.microsoft.com/office/drawing/2014/main" id="{46114477-455D-48CE-A804-A6C2D93B4002}"/>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D7BF0EE0-8EAD-4DCC-A136-07189D0C2868}"/>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个性化和智能化如影随形</a:t>
            </a:r>
          </a:p>
        </p:txBody>
      </p:sp>
      <p:sp>
        <p:nvSpPr>
          <p:cNvPr id="3" name="矩形 2">
            <a:extLst>
              <a:ext uri="{FF2B5EF4-FFF2-40B4-BE49-F238E27FC236}">
                <a16:creationId xmlns:a16="http://schemas.microsoft.com/office/drawing/2014/main" id="{4333BA58-797C-4D46-979D-83DBD3122097}"/>
              </a:ext>
            </a:extLst>
          </p:cNvPr>
          <p:cNvSpPr/>
          <p:nvPr/>
        </p:nvSpPr>
        <p:spPr>
          <a:xfrm>
            <a:off x="2137878" y="6248309"/>
            <a:ext cx="2262158"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作业流程示意图</a:t>
            </a:r>
            <a:endParaRPr lang="zh-CN" altLang="en-US" i="1" dirty="0"/>
          </a:p>
        </p:txBody>
      </p:sp>
      <p:sp>
        <p:nvSpPr>
          <p:cNvPr id="5" name="矩形 4">
            <a:extLst>
              <a:ext uri="{FF2B5EF4-FFF2-40B4-BE49-F238E27FC236}">
                <a16:creationId xmlns:a16="http://schemas.microsoft.com/office/drawing/2014/main" id="{60C6BBB2-D251-4B44-8DF8-9400A7EC702E}"/>
              </a:ext>
            </a:extLst>
          </p:cNvPr>
          <p:cNvSpPr/>
          <p:nvPr/>
        </p:nvSpPr>
        <p:spPr>
          <a:xfrm>
            <a:off x="6810155" y="6248309"/>
            <a:ext cx="3647152"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一起作业网学科知识体系模型</a:t>
            </a:r>
            <a:endParaRPr lang="zh-CN" altLang="en-US" i="1" dirty="0"/>
          </a:p>
        </p:txBody>
      </p:sp>
      <p:pic>
        <p:nvPicPr>
          <p:cNvPr id="7" name="图片 6">
            <a:extLst>
              <a:ext uri="{FF2B5EF4-FFF2-40B4-BE49-F238E27FC236}">
                <a16:creationId xmlns:a16="http://schemas.microsoft.com/office/drawing/2014/main" id="{AE4F3B79-E309-488B-AD13-C3D6345F08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412166"/>
            <a:ext cx="4950429" cy="1705891"/>
          </a:xfrm>
          <a:prstGeom prst="rect">
            <a:avLst/>
          </a:prstGeom>
        </p:spPr>
      </p:pic>
      <p:pic>
        <p:nvPicPr>
          <p:cNvPr id="17" name="图片 16">
            <a:extLst>
              <a:ext uri="{FF2B5EF4-FFF2-40B4-BE49-F238E27FC236}">
                <a16:creationId xmlns:a16="http://schemas.microsoft.com/office/drawing/2014/main" id="{DA26B9EB-E82B-4894-B710-07B9E7643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979" y="4415568"/>
            <a:ext cx="5137150" cy="1699088"/>
          </a:xfrm>
          <a:prstGeom prst="rect">
            <a:avLst/>
          </a:prstGeom>
        </p:spPr>
      </p:pic>
      <p:sp>
        <p:nvSpPr>
          <p:cNvPr id="18" name="矩形 17">
            <a:extLst>
              <a:ext uri="{FF2B5EF4-FFF2-40B4-BE49-F238E27FC236}">
                <a16:creationId xmlns:a16="http://schemas.microsoft.com/office/drawing/2014/main" id="{33F36B32-2DBD-4923-A544-567FD4380CB3}"/>
              </a:ext>
            </a:extLst>
          </p:cNvPr>
          <p:cNvSpPr/>
          <p:nvPr/>
        </p:nvSpPr>
        <p:spPr>
          <a:xfrm>
            <a:off x="841979" y="1745515"/>
            <a:ext cx="5012721" cy="2585323"/>
          </a:xfrm>
          <a:prstGeom prst="rect">
            <a:avLst/>
          </a:prstGeom>
        </p:spPr>
        <p:txBody>
          <a:bodyPr wrap="square">
            <a:spAutoFit/>
          </a:bodyPr>
          <a:lstStyle/>
          <a:p>
            <a:pPr algn="just">
              <a:lnSpc>
                <a:spcPct val="150000"/>
              </a:lnSpc>
            </a:pPr>
            <a:r>
              <a:rPr lang="zh-CN" altLang="en-US" dirty="0">
                <a:latin typeface="微软雅黑" panose="020B0503020204020204" pitchFamily="34" charset="-122"/>
                <a:ea typeface="微软雅黑" panose="020B0503020204020204" pitchFamily="34" charset="-122"/>
                <a:sym typeface="新宋体" charset="-122"/>
              </a:rPr>
              <a:t>统一的作业布置忽视学生的个性，作业的规模化和学生学习的个性化之间存在严重冲突。未来，每个人的作业都是不一样的，基于大数据学习分析支持面向每个人的个性化学习。学生在达到学习目标的路上，所走的路径、所需要的帮助都是不一样的。</a:t>
            </a:r>
          </a:p>
        </p:txBody>
      </p:sp>
      <p:sp>
        <p:nvSpPr>
          <p:cNvPr id="19" name="矩形 18">
            <a:extLst>
              <a:ext uri="{FF2B5EF4-FFF2-40B4-BE49-F238E27FC236}">
                <a16:creationId xmlns:a16="http://schemas.microsoft.com/office/drawing/2014/main" id="{EE5B8B1B-32DE-45A4-A97E-FEEC23B1FF99}"/>
              </a:ext>
            </a:extLst>
          </p:cNvPr>
          <p:cNvSpPr/>
          <p:nvPr/>
        </p:nvSpPr>
        <p:spPr>
          <a:xfrm>
            <a:off x="6299199" y="2060345"/>
            <a:ext cx="4632123" cy="2169825"/>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一起作业网通过线上线下相结合的方式采集学生有效的日常作业数据，通过计算模型对采集的数据进行处理，生成学生作业整体的评估结论，并实时更新，不断提升评估准确性与复杂性。</a:t>
            </a:r>
          </a:p>
        </p:txBody>
      </p:sp>
    </p:spTree>
    <p:extLst>
      <p:ext uri="{BB962C8B-B14F-4D97-AF65-F5344CB8AC3E}">
        <p14:creationId xmlns:p14="http://schemas.microsoft.com/office/powerpoint/2010/main" val="32915182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5970668" y="1951141"/>
            <a:ext cx="5698818" cy="4662815"/>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      学生的学习不能仅仅依靠讲解和背诵，需要在实践中感知和内化。</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      学校应与外部世界保持积极的连接才会焕发出勃勃生机。企业、社区、工厂、政府机构、大学、自然界、博物馆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这些来自真实世界的力量会不断滋养学生的成长，促进学生自我系统与社会系统的连接，激荡共生，良性互动。</a:t>
            </a:r>
          </a:p>
          <a:p>
            <a:pPr>
              <a:lnSpc>
                <a:spcPct val="150000"/>
              </a:lnSpc>
            </a:pPr>
            <a:r>
              <a:rPr lang="zh-CN" altLang="en-US" dirty="0">
                <a:latin typeface="微软雅黑" panose="020B0503020204020204" pitchFamily="34" charset="-122"/>
                <a:ea typeface="微软雅黑" panose="020B0503020204020204" pitchFamily="34" charset="-122"/>
              </a:rPr>
              <a:t>      ３</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０版学校的学制概念将基本消亡，教育周期弹性化，学制更加灵活。学习成为生存的需要，伴随人的一生。学习、就业、创业无法区分。学习不是特定阶段的统一任务，而是成为人生的一段旅程。 </a:t>
            </a:r>
            <a:endParaRPr lang="en-US" altLang="zh-CN" dirty="0">
              <a:latin typeface="微软雅黑" panose="020B0503020204020204" pitchFamily="34" charset="-122"/>
              <a:ea typeface="微软雅黑" panose="020B0503020204020204" pitchFamily="34" charset="-122"/>
            </a:endParaRPr>
          </a:p>
        </p:txBody>
      </p:sp>
      <p:pic>
        <p:nvPicPr>
          <p:cNvPr id="5" name="Picture 2">
            <a:extLst>
              <a:ext uri="{FF2B5EF4-FFF2-40B4-BE49-F238E27FC236}">
                <a16:creationId xmlns:a16="http://schemas.microsoft.com/office/drawing/2014/main" id="{A9E062E1-2A81-4101-B3C7-3A85BED54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335" y="2411077"/>
            <a:ext cx="5070782" cy="3278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a:extLst>
              <a:ext uri="{FF2B5EF4-FFF2-40B4-BE49-F238E27FC236}">
                <a16:creationId xmlns:a16="http://schemas.microsoft.com/office/drawing/2014/main" id="{9E40A5A5-D9DB-40BB-BFF8-2150986C3501}"/>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8</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每个人的学程都是定制的</a:t>
            </a:r>
            <a:endParaRPr lang="zh-CN" altLang="en-US" sz="3200" b="1" dirty="0">
              <a:latin typeface="微软雅黑" panose="020B0503020204020204" pitchFamily="34" charset="-122"/>
              <a:ea typeface="微软雅黑" panose="020B0503020204020204" pitchFamily="34" charset="-122"/>
            </a:endParaRPr>
          </a:p>
        </p:txBody>
      </p:sp>
      <p:cxnSp>
        <p:nvCxnSpPr>
          <p:cNvPr id="7" name="直接连接符 6">
            <a:extLst>
              <a:ext uri="{FF2B5EF4-FFF2-40B4-BE49-F238E27FC236}">
                <a16:creationId xmlns:a16="http://schemas.microsoft.com/office/drawing/2014/main" id="{567E40BA-C630-4874-A7C0-EF38AA42EEB9}"/>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51666236-A025-48B1-A749-C9D13C7C2869}"/>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学习与工作、就业与创业的边界将越来越模糊</a:t>
            </a:r>
          </a:p>
        </p:txBody>
      </p:sp>
    </p:spTree>
    <p:extLst>
      <p:ext uri="{BB962C8B-B14F-4D97-AF65-F5344CB8AC3E}">
        <p14:creationId xmlns:p14="http://schemas.microsoft.com/office/powerpoint/2010/main" val="26718286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3ECD747C-B576-4932-AB01-6EA68E713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2337" y="2464010"/>
            <a:ext cx="6743986" cy="379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a:extLst>
              <a:ext uri="{FF2B5EF4-FFF2-40B4-BE49-F238E27FC236}">
                <a16:creationId xmlns:a16="http://schemas.microsoft.com/office/drawing/2014/main" id="{E2C55DD1-A839-40E8-AFB9-E98B958DFE37}"/>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9</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每一种学习方式都被尊重</a:t>
            </a:r>
            <a:endParaRPr lang="zh-CN" altLang="en-US" sz="3200" b="1" dirty="0">
              <a:latin typeface="微软雅黑" panose="020B0503020204020204" pitchFamily="34" charset="-122"/>
              <a:ea typeface="微软雅黑" panose="020B0503020204020204" pitchFamily="34" charset="-122"/>
            </a:endParaRPr>
          </a:p>
        </p:txBody>
      </p:sp>
      <p:cxnSp>
        <p:nvCxnSpPr>
          <p:cNvPr id="9" name="直接连接符 8">
            <a:extLst>
              <a:ext uri="{FF2B5EF4-FFF2-40B4-BE49-F238E27FC236}">
                <a16:creationId xmlns:a16="http://schemas.microsoft.com/office/drawing/2014/main" id="{57293533-41C9-4CC9-8455-36E823781780}"/>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842C6D1F-2D96-490B-BEE9-B17296B9F63B}"/>
              </a:ext>
            </a:extLst>
          </p:cNvPr>
          <p:cNvSpPr/>
          <p:nvPr/>
        </p:nvSpPr>
        <p:spPr>
          <a:xfrm>
            <a:off x="1944913" y="1043456"/>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不再追求学更多的知识，而是学习方式要多样化</a:t>
            </a:r>
          </a:p>
        </p:txBody>
      </p:sp>
      <p:sp>
        <p:nvSpPr>
          <p:cNvPr id="3" name="矩形 2">
            <a:extLst>
              <a:ext uri="{FF2B5EF4-FFF2-40B4-BE49-F238E27FC236}">
                <a16:creationId xmlns:a16="http://schemas.microsoft.com/office/drawing/2014/main" id="{45F52245-F6D7-46AD-BEAE-17F37626EC7D}"/>
              </a:ext>
            </a:extLst>
          </p:cNvPr>
          <p:cNvSpPr/>
          <p:nvPr/>
        </p:nvSpPr>
        <p:spPr>
          <a:xfrm>
            <a:off x="442323" y="1854275"/>
            <a:ext cx="5232763" cy="1754326"/>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      未来学习场景将会发生各种变化。以慕课、翻转课堂、混合式教学为代表的教学方式和学习方式，突破了时空局限性，让学生进行个性化在线学习，促进学生的自主学习与合作学习。</a:t>
            </a:r>
          </a:p>
        </p:txBody>
      </p:sp>
      <p:sp>
        <p:nvSpPr>
          <p:cNvPr id="11" name="矩形 10">
            <a:extLst>
              <a:ext uri="{FF2B5EF4-FFF2-40B4-BE49-F238E27FC236}">
                <a16:creationId xmlns:a16="http://schemas.microsoft.com/office/drawing/2014/main" id="{97635B6C-5A4D-498B-8C83-00AA8D90D0E5}"/>
              </a:ext>
            </a:extLst>
          </p:cNvPr>
          <p:cNvSpPr/>
          <p:nvPr/>
        </p:nvSpPr>
        <p:spPr>
          <a:xfrm>
            <a:off x="442323" y="3725842"/>
            <a:ext cx="3940991" cy="2536400"/>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      多样化的学习对于形成独特的大脑、促使我们每个人都能成为被需要的主体，会起到极其重要的作用。课堂上，每个孩子都有着不同的学习方式，借助信息技术满足学生多样化的学习需求，</a:t>
            </a:r>
          </a:p>
        </p:txBody>
      </p:sp>
    </p:spTree>
    <p:extLst>
      <p:ext uri="{BB962C8B-B14F-4D97-AF65-F5344CB8AC3E}">
        <p14:creationId xmlns:p14="http://schemas.microsoft.com/office/powerpoint/2010/main" val="252472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2019年8月6日11时51分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3728AA41-1022-4E9E-AE59-640E38E3B5C3}"/>
              </a:ext>
            </a:extLst>
          </p:cNvPr>
          <p:cNvSpPr/>
          <p:nvPr/>
        </p:nvSpPr>
        <p:spPr>
          <a:xfrm>
            <a:off x="703382" y="975851"/>
            <a:ext cx="10072467" cy="5186869"/>
          </a:xfrm>
          <a:prstGeom prst="rect">
            <a:avLst/>
          </a:prstGeom>
        </p:spPr>
        <p:txBody>
          <a:bodyPr wrap="square">
            <a:spAutoFit/>
          </a:bodyPr>
          <a:lstStyle/>
          <a:p>
            <a:pPr marL="45720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学生将使用适合学生能力的学习工具来学习内容。因此，当达到一定水平时，学生将面临更艰巨的任务和问题的挑战。那些在某一科目上遇到困难的学生将有机会进行更多的练习，直到达到要求的水平。</a:t>
            </a:r>
          </a:p>
          <a:p>
            <a:pPr marL="45720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个性化，自定进度的课程，实现舒适有效的学习；</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营造符合学生需求的学习环境；</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技术，丰富了学习潜能</a:t>
            </a:r>
            <a:r>
              <a:rPr kumimoji="1" lang="en-US" altLang="zh-CN" sz="2800" b="1" dirty="0">
                <a:latin typeface="微软雅黑" panose="020B0503020204020204" pitchFamily="34" charset="-122"/>
                <a:ea typeface="微软雅黑" panose="020B0503020204020204" pitchFamily="34" charset="-122"/>
              </a:rPr>
              <a:t>,</a:t>
            </a:r>
            <a:r>
              <a:rPr kumimoji="1" lang="zh-CN" altLang="zh-CN" sz="2800" b="1" dirty="0">
                <a:latin typeface="微软雅黑" panose="020B0503020204020204" pitchFamily="34" charset="-122"/>
                <a:ea typeface="微软雅黑" panose="020B0503020204020204" pitchFamily="34" charset="-122"/>
              </a:rPr>
              <a:t>提高创造力；</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频繁的技能检查有助于不断学习。</a:t>
            </a:r>
          </a:p>
        </p:txBody>
      </p:sp>
      <p:sp>
        <p:nvSpPr>
          <p:cNvPr id="7" name="矩形 6">
            <a:extLst>
              <a:ext uri="{FF2B5EF4-FFF2-40B4-BE49-F238E27FC236}">
                <a16:creationId xmlns:a16="http://schemas.microsoft.com/office/drawing/2014/main" id="{E5EC925F-6D43-4434-80D2-41CF59F14325}"/>
              </a:ext>
            </a:extLst>
          </p:cNvPr>
          <p:cNvSpPr/>
          <p:nvPr/>
        </p:nvSpPr>
        <p:spPr>
          <a:xfrm>
            <a:off x="4489113" y="329520"/>
            <a:ext cx="2501006" cy="646331"/>
          </a:xfrm>
          <a:prstGeom prst="rect">
            <a:avLst/>
          </a:prstGeom>
        </p:spPr>
        <p:txBody>
          <a:bodyPr wrap="none">
            <a:spAutoFit/>
          </a:bodyPr>
          <a:lstStyle/>
          <a:p>
            <a:r>
              <a:rPr lang="zh-CN" altLang="zh-CN" sz="3600" b="1" dirty="0">
                <a:solidFill>
                  <a:srgbClr val="FF0000"/>
                </a:solidFill>
              </a:rPr>
              <a:t>个性化学习</a:t>
            </a:r>
            <a:endParaRPr kumimoji="1" lang="zh-CN" altLang="en-US" sz="3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8670810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2019年8月6日11时51分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矩形 7">
            <a:extLst>
              <a:ext uri="{FF2B5EF4-FFF2-40B4-BE49-F238E27FC236}">
                <a16:creationId xmlns:a16="http://schemas.microsoft.com/office/drawing/2014/main" id="{A03BA7CD-7DB3-42EF-AF24-848A6493769F}"/>
              </a:ext>
            </a:extLst>
          </p:cNvPr>
          <p:cNvSpPr/>
          <p:nvPr/>
        </p:nvSpPr>
        <p:spPr>
          <a:xfrm>
            <a:off x="703382" y="975851"/>
            <a:ext cx="10072467" cy="3508653"/>
          </a:xfrm>
          <a:prstGeom prst="rect">
            <a:avLst/>
          </a:prstGeom>
        </p:spPr>
        <p:txBody>
          <a:bodyPr wrap="square">
            <a:spAutoFit/>
          </a:bodyPr>
          <a:lstStyle/>
          <a:p>
            <a:pPr algn="ctr"/>
            <a:r>
              <a:rPr lang="zh-CN" altLang="zh-CN" sz="3200" b="1" dirty="0">
                <a:solidFill>
                  <a:srgbClr val="FF0000"/>
                </a:solidFill>
              </a:rPr>
              <a:t>统计分析：</a:t>
            </a:r>
            <a:endParaRPr lang="en-US" altLang="zh-CN" sz="3200" b="1" dirty="0">
              <a:solidFill>
                <a:srgbClr val="FF0000"/>
              </a:solidFill>
            </a:endParaRPr>
          </a:p>
          <a:p>
            <a:pPr algn="ctr"/>
            <a:endParaRPr lang="zh-CN" altLang="zh-CN" sz="3200" dirty="0">
              <a:solidFill>
                <a:srgbClr val="FF0000"/>
              </a:solidFill>
            </a:endParaRPr>
          </a:p>
          <a:p>
            <a:r>
              <a:rPr lang="en-US" altLang="zh-CN" dirty="0"/>
              <a:t> </a:t>
            </a:r>
            <a:endParaRPr lang="zh-CN" altLang="zh-CN" dirty="0"/>
          </a:p>
          <a:p>
            <a:pPr lvl="0"/>
            <a:r>
              <a:rPr kumimoji="1" lang="en-US" altLang="zh-CN" sz="2800" b="1" dirty="0">
                <a:latin typeface="微软雅黑" panose="020B0503020204020204" pitchFamily="34" charset="-122"/>
                <a:ea typeface="微软雅黑" panose="020B0503020204020204" pitchFamily="34" charset="-122"/>
              </a:rPr>
              <a:t>93%</a:t>
            </a:r>
            <a:r>
              <a:rPr kumimoji="1" lang="zh-CN" altLang="zh-CN" sz="2800" b="1" dirty="0">
                <a:latin typeface="微软雅黑" panose="020B0503020204020204" pitchFamily="34" charset="-122"/>
                <a:ea typeface="微软雅黑" panose="020B0503020204020204" pitchFamily="34" charset="-122"/>
              </a:rPr>
              <a:t>的教育专业人士认为，个性化的学习节奏有助于学生缩小成绩差距，加快学习速度；</a:t>
            </a:r>
            <a:endParaRPr kumimoji="1" lang="en-US" altLang="zh-CN" sz="2800" b="1" dirty="0">
              <a:latin typeface="微软雅黑" panose="020B0503020204020204" pitchFamily="34" charset="-122"/>
              <a:ea typeface="微软雅黑" panose="020B0503020204020204" pitchFamily="34" charset="-122"/>
            </a:endParaRPr>
          </a:p>
          <a:p>
            <a:pPr lvl="0"/>
            <a:endParaRPr kumimoji="1" lang="zh-CN" altLang="zh-CN" sz="2800" b="1" dirty="0">
              <a:latin typeface="微软雅黑" panose="020B0503020204020204" pitchFamily="34" charset="-122"/>
              <a:ea typeface="微软雅黑" panose="020B0503020204020204" pitchFamily="34" charset="-122"/>
            </a:endParaRPr>
          </a:p>
          <a:p>
            <a:pPr lvl="0"/>
            <a:r>
              <a:rPr kumimoji="1" lang="en-US" altLang="zh-CN" sz="2800" b="1" dirty="0">
                <a:latin typeface="微软雅黑" panose="020B0503020204020204" pitchFamily="34" charset="-122"/>
                <a:ea typeface="微软雅黑" panose="020B0503020204020204" pitchFamily="34" charset="-122"/>
              </a:rPr>
              <a:t>94%</a:t>
            </a:r>
            <a:r>
              <a:rPr kumimoji="1" lang="zh-CN" altLang="zh-CN" sz="2800" b="1" dirty="0">
                <a:latin typeface="微软雅黑" panose="020B0503020204020204" pitchFamily="34" charset="-122"/>
                <a:ea typeface="微软雅黑" panose="020B0503020204020204" pitchFamily="34" charset="-122"/>
              </a:rPr>
              <a:t>的教育专业人士表示，科技融入课堂后，学生的学习成绩有所提高。</a:t>
            </a:r>
          </a:p>
        </p:txBody>
      </p:sp>
    </p:spTree>
    <p:extLst>
      <p:ext uri="{BB962C8B-B14F-4D97-AF65-F5344CB8AC3E}">
        <p14:creationId xmlns:p14="http://schemas.microsoft.com/office/powerpoint/2010/main" val="10012366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419107" y="2017178"/>
            <a:ext cx="4820550" cy="1754326"/>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未来学校应该是以学生为中心的自组织学习共同体。学生之间不再是竞争关系，而是相互协作的学习伙伴关系。协作学习可以联结人与人的大脑，凝聚多人智慧，共同解决同一类问题。</a:t>
            </a:r>
          </a:p>
        </p:txBody>
      </p:sp>
      <p:pic>
        <p:nvPicPr>
          <p:cNvPr id="8" name="图片 7">
            <a:extLst>
              <a:ext uri="{FF2B5EF4-FFF2-40B4-BE49-F238E27FC236}">
                <a16:creationId xmlns:a16="http://schemas.microsoft.com/office/drawing/2014/main" id="{57E77050-DBB7-427A-962B-105BA95904E6}"/>
              </a:ext>
            </a:extLst>
          </p:cNvPr>
          <p:cNvPicPr>
            <a:picLocks noChangeAspect="1"/>
          </p:cNvPicPr>
          <p:nvPr/>
        </p:nvPicPr>
        <p:blipFill rotWithShape="1">
          <a:blip r:embed="rId2">
            <a:extLst>
              <a:ext uri="{28A0092B-C50C-407E-A947-70E740481C1C}">
                <a14:useLocalDpi xmlns:a14="http://schemas.microsoft.com/office/drawing/2010/main" val="0"/>
              </a:ext>
            </a:extLst>
          </a:blip>
          <a:srcRect b="9218"/>
          <a:stretch/>
        </p:blipFill>
        <p:spPr>
          <a:xfrm>
            <a:off x="5428882" y="2177975"/>
            <a:ext cx="6273882" cy="3648725"/>
          </a:xfrm>
          <a:prstGeom prst="rect">
            <a:avLst/>
          </a:prstGeom>
        </p:spPr>
      </p:pic>
      <p:sp>
        <p:nvSpPr>
          <p:cNvPr id="6" name="矩形 5">
            <a:extLst>
              <a:ext uri="{FF2B5EF4-FFF2-40B4-BE49-F238E27FC236}">
                <a16:creationId xmlns:a16="http://schemas.microsoft.com/office/drawing/2014/main" id="{BD9F7AF6-F303-41CE-9229-3FB86FF2A000}"/>
              </a:ext>
            </a:extLst>
          </p:cNvPr>
          <p:cNvSpPr/>
          <p:nvPr/>
        </p:nvSpPr>
        <p:spPr>
          <a:xfrm>
            <a:off x="442323" y="412620"/>
            <a:ext cx="9427391" cy="584775"/>
          </a:xfrm>
          <a:prstGeom prst="rect">
            <a:avLst/>
          </a:prstGeom>
        </p:spPr>
        <p:txBody>
          <a:bodyPr wrap="square">
            <a:spAutoFit/>
          </a:bodyPr>
          <a:lstStyle/>
          <a:p>
            <a:r>
              <a:rPr lang="zh-CN" altLang="en-US" sz="3200" b="1" dirty="0">
                <a:latin typeface="微软雅黑" panose="020B0503020204020204" pitchFamily="34" charset="-122"/>
                <a:ea typeface="微软雅黑" panose="020B0503020204020204" pitchFamily="34" charset="-122"/>
              </a:rPr>
              <a:t>场景</a:t>
            </a:r>
            <a:r>
              <a:rPr lang="en-US" altLang="zh-CN" sz="3200" b="1" dirty="0">
                <a:latin typeface="微软雅黑" panose="020B0503020204020204" pitchFamily="34" charset="-122"/>
                <a:ea typeface="微软雅黑" panose="020B0503020204020204" pitchFamily="34" charset="-122"/>
              </a:rPr>
              <a:t>10</a:t>
            </a:r>
            <a:r>
              <a:rPr lang="zh-CN" altLang="en-US" sz="3200" b="1" dirty="0">
                <a:latin typeface="微软雅黑" panose="020B0503020204020204" pitchFamily="34" charset="-122"/>
                <a:ea typeface="微软雅黑" panose="020B0503020204020204" pitchFamily="34" charset="-122"/>
              </a:rPr>
              <a:t>：</a:t>
            </a:r>
            <a:r>
              <a:rPr kumimoji="1" lang="zh-CN" altLang="en-US" sz="3200" b="1" dirty="0">
                <a:latin typeface="微软雅黑" panose="020B0503020204020204" pitchFamily="34" charset="-122"/>
                <a:ea typeface="微软雅黑" panose="020B0503020204020204" pitchFamily="34" charset="-122"/>
              </a:rPr>
              <a:t>每一场教育都注重协作共生</a:t>
            </a:r>
            <a:endParaRPr lang="zh-CN" altLang="en-US" sz="3200" b="1" dirty="0">
              <a:latin typeface="微软雅黑" panose="020B0503020204020204" pitchFamily="34" charset="-122"/>
              <a:ea typeface="微软雅黑" panose="020B0503020204020204" pitchFamily="34" charset="-122"/>
            </a:endParaRPr>
          </a:p>
        </p:txBody>
      </p:sp>
      <p:cxnSp>
        <p:nvCxnSpPr>
          <p:cNvPr id="7" name="直接连接符 6">
            <a:extLst>
              <a:ext uri="{FF2B5EF4-FFF2-40B4-BE49-F238E27FC236}">
                <a16:creationId xmlns:a16="http://schemas.microsoft.com/office/drawing/2014/main" id="{E35FF28F-F4DE-4802-977D-15CAA80261E3}"/>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2079B113-0BC0-4517-88B4-EEC208C8AED2}"/>
              </a:ext>
            </a:extLst>
          </p:cNvPr>
          <p:cNvSpPr/>
          <p:nvPr/>
        </p:nvSpPr>
        <p:spPr>
          <a:xfrm>
            <a:off x="2191657" y="1041724"/>
            <a:ext cx="6096000" cy="369332"/>
          </a:xfrm>
          <a:prstGeom prst="rect">
            <a:avLst/>
          </a:prstGeom>
        </p:spPr>
        <p:txBody>
          <a:bodyPr>
            <a:spAutoFit/>
          </a:bodyPr>
          <a:lstStyle/>
          <a:p>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学习将从竞争逐渐走向共生</a:t>
            </a:r>
          </a:p>
        </p:txBody>
      </p:sp>
      <p:sp>
        <p:nvSpPr>
          <p:cNvPr id="5" name="矩形 4">
            <a:extLst>
              <a:ext uri="{FF2B5EF4-FFF2-40B4-BE49-F238E27FC236}">
                <a16:creationId xmlns:a16="http://schemas.microsoft.com/office/drawing/2014/main" id="{C8C1D1FB-A9DD-442C-999C-0101F28AD1E5}"/>
              </a:ext>
            </a:extLst>
          </p:cNvPr>
          <p:cNvSpPr/>
          <p:nvPr/>
        </p:nvSpPr>
        <p:spPr>
          <a:xfrm>
            <a:off x="419107" y="3722581"/>
            <a:ext cx="4820550" cy="2585323"/>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问题云让学生主动提出问题，这些问题又变成润泽万物的创新雨。问题云正是指向未知世界。一个问题关注的人越多，就越容易突破。他们开展协作学习，相互影响、感染、渗透、启发从而形成学习共同体，群体智慧也就更容易生成。</a:t>
            </a:r>
          </a:p>
        </p:txBody>
      </p:sp>
    </p:spTree>
    <p:extLst>
      <p:ext uri="{BB962C8B-B14F-4D97-AF65-F5344CB8AC3E}">
        <p14:creationId xmlns:p14="http://schemas.microsoft.com/office/powerpoint/2010/main" val="323149413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442323" y="2546626"/>
            <a:ext cx="7012207" cy="2585323"/>
          </a:xfrm>
          <a:prstGeom prst="rect">
            <a:avLst/>
          </a:prstGeom>
        </p:spPr>
        <p:txBody>
          <a:bodyPr wrap="square">
            <a:spAutoFit/>
          </a:bodyPr>
          <a:lstStyle/>
          <a:p>
            <a:pPr lvl="0">
              <a:lnSpc>
                <a:spcPct val="150000"/>
              </a:lnSpc>
            </a:pPr>
            <a:r>
              <a:rPr lang="zh-CN" altLang="en-US" dirty="0">
                <a:latin typeface="微软雅黑" panose="020B0503020204020204" pitchFamily="34" charset="-122"/>
                <a:ea typeface="微软雅黑" panose="020B0503020204020204" pitchFamily="34" charset="-122"/>
              </a:rPr>
              <a:t>家长的全方位参与有助于形成家校共育的合力，这将成为未来教育与整个社会协同进化的重要支点。学校教育与家庭教育、社会教育之间的边界正在被消解。学习中心将实现小规模化，未来的教育治理将从学生个体转向家庭，教育管理者通过影响家庭教育场从而更好地教育学生。未来的心理测评师、课程规划师、生涯设计师将在与家庭和孩子充分对话的基础上制定个性化的教育方案。</a:t>
            </a:r>
            <a:endParaRPr kumimoji="0" lang="zh-CN" altLang="en-US" sz="1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BD9F7AF6-F303-41CE-9229-3FB86FF2A000}"/>
              </a:ext>
            </a:extLst>
          </p:cNvPr>
          <p:cNvSpPr/>
          <p:nvPr/>
        </p:nvSpPr>
        <p:spPr>
          <a:xfrm>
            <a:off x="442323" y="412620"/>
            <a:ext cx="9427391" cy="584775"/>
          </a:xfrm>
          <a:prstGeom prst="rect">
            <a:avLst/>
          </a:prstGeom>
        </p:spPr>
        <p:txBody>
          <a:bodyPr wrap="square">
            <a:spAutoFit/>
          </a:bodyPr>
          <a:lstStyle/>
          <a:p>
            <a:pPr lvl="0"/>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场景</a:t>
            </a: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11</a:t>
            </a:r>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kumimoji="1" lang="zh-CN" altLang="en-US" sz="3200" b="1" dirty="0">
                <a:latin typeface="微软雅黑" panose="020B0503020204020204" pitchFamily="34" charset="-122"/>
                <a:ea typeface="微软雅黑" panose="020B0503020204020204" pitchFamily="34" charset="-122"/>
              </a:rPr>
              <a:t> 每一个家庭都形成独特的教育场</a:t>
            </a:r>
          </a:p>
        </p:txBody>
      </p:sp>
      <p:cxnSp>
        <p:nvCxnSpPr>
          <p:cNvPr id="7" name="直接连接符 6">
            <a:extLst>
              <a:ext uri="{FF2B5EF4-FFF2-40B4-BE49-F238E27FC236}">
                <a16:creationId xmlns:a16="http://schemas.microsoft.com/office/drawing/2014/main" id="{E35FF28F-F4DE-4802-977D-15CAA80261E3}"/>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2079B113-0BC0-4517-88B4-EEC208C8AED2}"/>
              </a:ext>
            </a:extLst>
          </p:cNvPr>
          <p:cNvSpPr/>
          <p:nvPr/>
        </p:nvSpPr>
        <p:spPr>
          <a:xfrm>
            <a:off x="2380882" y="1046600"/>
            <a:ext cx="6096000" cy="369332"/>
          </a:xfrm>
          <a:prstGeom prst="rect">
            <a:avLst/>
          </a:prstGeom>
        </p:spPr>
        <p:txBody>
          <a:bodyPr>
            <a:spAutoFit/>
          </a:bodyPr>
          <a:lstStyle/>
          <a:p>
            <a:pPr lvl="0"/>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家校共育将成为教育治理的主阵地</a:t>
            </a:r>
            <a:endParaRPr kumimoji="0" lang="zh-CN" altLang="en-US" sz="1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7F03976B-722A-4AC5-9B58-91DC7AD5FA9E}"/>
              </a:ext>
            </a:extLst>
          </p:cNvPr>
          <p:cNvSpPr/>
          <p:nvPr/>
        </p:nvSpPr>
        <p:spPr>
          <a:xfrm>
            <a:off x="7229331" y="5626734"/>
            <a:ext cx="3724096" cy="369332"/>
          </a:xfrm>
          <a:prstGeom prst="rect">
            <a:avLst/>
          </a:prstGeom>
        </p:spPr>
        <p:txBody>
          <a:bodyPr wrap="none">
            <a:spAutoFit/>
          </a:bodyPr>
          <a:lstStyle/>
          <a:p>
            <a:r>
              <a:rPr lang="zh-CN" altLang="en-US" i="1" dirty="0"/>
              <a:t>图</a:t>
            </a:r>
            <a:r>
              <a:rPr lang="en-US" altLang="zh-CN" i="1" dirty="0"/>
              <a:t>    “</a:t>
            </a:r>
            <a:r>
              <a:rPr lang="zh-CN" altLang="en-US" i="1" dirty="0"/>
              <a:t>晓黑板”家校沟通的哲学逻辑</a:t>
            </a:r>
          </a:p>
        </p:txBody>
      </p:sp>
      <p:pic>
        <p:nvPicPr>
          <p:cNvPr id="5" name="图片 4">
            <a:extLst>
              <a:ext uri="{FF2B5EF4-FFF2-40B4-BE49-F238E27FC236}">
                <a16:creationId xmlns:a16="http://schemas.microsoft.com/office/drawing/2014/main" id="{5F9BDE55-6D22-4F33-AC9A-5DC558836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2850" y="2507330"/>
            <a:ext cx="3162300" cy="2809875"/>
          </a:xfrm>
          <a:prstGeom prst="rect">
            <a:avLst/>
          </a:prstGeom>
        </p:spPr>
      </p:pic>
    </p:spTree>
    <p:extLst>
      <p:ext uri="{BB962C8B-B14F-4D97-AF65-F5344CB8AC3E}">
        <p14:creationId xmlns:p14="http://schemas.microsoft.com/office/powerpoint/2010/main" val="164709070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2019年8月6日11时52分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5D5B8CC5-EF3F-4658-B25E-E2C8B413D6DC}"/>
              </a:ext>
            </a:extLst>
          </p:cNvPr>
          <p:cNvSpPr/>
          <p:nvPr/>
        </p:nvSpPr>
        <p:spPr>
          <a:xfrm>
            <a:off x="3456102" y="465066"/>
            <a:ext cx="3788217" cy="584775"/>
          </a:xfrm>
          <a:prstGeom prst="rect">
            <a:avLst/>
          </a:prstGeom>
        </p:spPr>
        <p:txBody>
          <a:bodyPr wrap="none">
            <a:spAutoFit/>
          </a:bodyPr>
          <a:lstStyle/>
          <a:p>
            <a:r>
              <a:rPr kumimoji="1" lang="en-US" altLang="zh-CN" sz="3200" b="1" dirty="0">
                <a:solidFill>
                  <a:srgbClr val="FF0000"/>
                </a:solidFill>
                <a:latin typeface="微软雅黑" panose="020B0503020204020204" pitchFamily="34" charset="-122"/>
                <a:ea typeface="微软雅黑" panose="020B0503020204020204" pitchFamily="34" charset="-122"/>
              </a:rPr>
              <a:t>      </a:t>
            </a:r>
            <a:r>
              <a:rPr kumimoji="1" lang="zh-CN" altLang="zh-CN" sz="3200" b="1" dirty="0">
                <a:solidFill>
                  <a:srgbClr val="FF0000"/>
                </a:solidFill>
                <a:latin typeface="微软雅黑" panose="020B0503020204020204" pitchFamily="34" charset="-122"/>
                <a:ea typeface="微软雅黑" panose="020B0503020204020204" pitchFamily="34" charset="-122"/>
              </a:rPr>
              <a:t>广泛的在家学习</a:t>
            </a:r>
            <a:endParaRPr kumimoji="1"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7" name="矩形 6">
            <a:extLst>
              <a:ext uri="{FF2B5EF4-FFF2-40B4-BE49-F238E27FC236}">
                <a16:creationId xmlns:a16="http://schemas.microsoft.com/office/drawing/2014/main" id="{4EF7F617-6F3A-455A-B77E-CF2FE1485DC4}"/>
              </a:ext>
            </a:extLst>
          </p:cNvPr>
          <p:cNvSpPr/>
          <p:nvPr/>
        </p:nvSpPr>
        <p:spPr>
          <a:xfrm>
            <a:off x="703383" y="1158731"/>
            <a:ext cx="10072467" cy="4540538"/>
          </a:xfrm>
          <a:prstGeom prst="rect">
            <a:avLst/>
          </a:prstGeom>
        </p:spPr>
        <p:txBody>
          <a:bodyPr wrap="square">
            <a:spAutoFit/>
          </a:bodyPr>
          <a:lstStyle/>
          <a:p>
            <a:pPr marL="533400" marR="76200" indent="-457200" algn="just">
              <a:lnSpc>
                <a:spcPct val="150000"/>
              </a:lnSpc>
              <a:spcAft>
                <a:spcPts val="0"/>
              </a:spcAft>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由于教育需要提供更多的个人方法，因此优先考虑在家上学。学生们将能够在他们想要的时间，学习他们想要学习的内容以及学习多久。这给予更多他们的身体、情感</a:t>
            </a:r>
            <a:r>
              <a:rPr kumimoji="1" lang="zh-CN" altLang="en-US" sz="2800" b="1" dirty="0">
                <a:latin typeface="微软雅黑" panose="020B0503020204020204" pitchFamily="34" charset="-122"/>
                <a:ea typeface="微软雅黑" panose="020B0503020204020204" pitchFamily="34" charset="-122"/>
              </a:rPr>
              <a:t>上</a:t>
            </a:r>
            <a:r>
              <a:rPr kumimoji="1" lang="zh-CN" altLang="zh-CN" sz="2800" b="1" dirty="0">
                <a:latin typeface="微软雅黑" panose="020B0503020204020204" pitchFamily="34" charset="-122"/>
                <a:ea typeface="微软雅黑" panose="020B0503020204020204" pitchFamily="34" charset="-122"/>
              </a:rPr>
              <a:t>的自由，以及与家人共度更多时光的机会。</a:t>
            </a:r>
          </a:p>
          <a:p>
            <a:pPr marL="457200" indent="-457200" algn="just">
              <a:lnSpc>
                <a:spcPct val="150000"/>
              </a:lnSpc>
              <a:spcAft>
                <a:spcPts val="0"/>
              </a:spcAft>
              <a:buFont typeface="Wingdings" panose="05000000000000000000" pitchFamily="2" charset="2"/>
              <a:buChar char="u"/>
            </a:pPr>
            <a:r>
              <a:rPr kumimoji="1" lang="en-US" altLang="zh-CN" sz="2800" b="1" dirty="0">
                <a:latin typeface="微软雅黑" panose="020B0503020204020204" pitchFamily="34" charset="-122"/>
                <a:ea typeface="微软雅黑" panose="020B0503020204020204" pitchFamily="34" charset="-122"/>
              </a:rPr>
              <a:t> </a:t>
            </a:r>
            <a:r>
              <a:rPr kumimoji="1" lang="zh-CN" altLang="zh-CN" sz="2800" b="1" dirty="0">
                <a:latin typeface="微软雅黑" panose="020B0503020204020204" pitchFamily="34" charset="-122"/>
                <a:ea typeface="微软雅黑" panose="020B0503020204020204" pitchFamily="34" charset="-122"/>
              </a:rPr>
              <a:t>与一般公立学校相比，在家上学的费用要少得多；</a:t>
            </a:r>
            <a:endParaRPr kumimoji="1" lang="en-US" altLang="zh-CN" sz="2800" b="1" dirty="0">
              <a:latin typeface="微软雅黑" panose="020B0503020204020204" pitchFamily="34" charset="-122"/>
              <a:ea typeface="微软雅黑" panose="020B0503020204020204" pitchFamily="34" charset="-122"/>
            </a:endParaRPr>
          </a:p>
          <a:p>
            <a:pPr marL="457200" indent="-457200" algn="just">
              <a:lnSpc>
                <a:spcPct val="150000"/>
              </a:lnSpc>
              <a:spcAft>
                <a:spcPts val="0"/>
              </a:spcAft>
              <a:buFont typeface="Wingdings" panose="05000000000000000000" pitchFamily="2" charset="2"/>
              <a:buChar char="u"/>
            </a:pPr>
            <a:r>
              <a:rPr kumimoji="1" lang="zh-CN" altLang="en-US" sz="2800" b="1" dirty="0">
                <a:latin typeface="微软雅黑" panose="020B0503020204020204" pitchFamily="34" charset="-122"/>
                <a:ea typeface="微软雅黑" panose="020B0503020204020204" pitchFamily="34" charset="-122"/>
              </a:rPr>
              <a:t>家</a:t>
            </a:r>
            <a:r>
              <a:rPr kumimoji="1" lang="zh-CN" altLang="zh-CN" sz="2800" b="1" dirty="0">
                <a:latin typeface="微软雅黑" panose="020B0503020204020204" pitchFamily="34" charset="-122"/>
                <a:ea typeface="微软雅黑" panose="020B0503020204020204" pitchFamily="34" charset="-122"/>
              </a:rPr>
              <a:t>里的环境也相对较好，同辈压力、竞争、无聊和欺凌不再是教育过程的一部分。</a:t>
            </a:r>
          </a:p>
        </p:txBody>
      </p:sp>
    </p:spTree>
    <p:extLst>
      <p:ext uri="{BB962C8B-B14F-4D97-AF65-F5344CB8AC3E}">
        <p14:creationId xmlns:p14="http://schemas.microsoft.com/office/powerpoint/2010/main" val="19135252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2019年8月6日11时52分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矩形 7">
            <a:extLst>
              <a:ext uri="{FF2B5EF4-FFF2-40B4-BE49-F238E27FC236}">
                <a16:creationId xmlns:a16="http://schemas.microsoft.com/office/drawing/2014/main" id="{7EAF236D-6D5A-4D13-A5B4-D092B74EAD01}"/>
              </a:ext>
            </a:extLst>
          </p:cNvPr>
          <p:cNvSpPr/>
          <p:nvPr/>
        </p:nvSpPr>
        <p:spPr>
          <a:xfrm>
            <a:off x="3934404" y="549472"/>
            <a:ext cx="296747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      </a:t>
            </a:r>
            <a:r>
              <a:rPr kumimoji="1"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教师的角色</a:t>
            </a:r>
          </a:p>
        </p:txBody>
      </p:sp>
      <p:sp>
        <p:nvSpPr>
          <p:cNvPr id="9" name="矩形 8">
            <a:extLst>
              <a:ext uri="{FF2B5EF4-FFF2-40B4-BE49-F238E27FC236}">
                <a16:creationId xmlns:a16="http://schemas.microsoft.com/office/drawing/2014/main" id="{5C0ABFAE-920D-4C9C-B4A6-3A8A5588E7C5}"/>
              </a:ext>
            </a:extLst>
          </p:cNvPr>
          <p:cNvSpPr/>
          <p:nvPr/>
        </p:nvSpPr>
        <p:spPr>
          <a:xfrm>
            <a:off x="717451" y="1327543"/>
            <a:ext cx="10072467" cy="4540538"/>
          </a:xfrm>
          <a:prstGeom prst="rect">
            <a:avLst/>
          </a:prstGeom>
        </p:spPr>
        <p:txBody>
          <a:bodyPr wrap="square">
            <a:spAutoFit/>
          </a:bodyPr>
          <a:lstStyle/>
          <a:p>
            <a:pPr marL="45720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教师的角色不仅仅是传授知识，还要</a:t>
            </a:r>
            <a:r>
              <a:rPr kumimoji="1" lang="zh-CN" altLang="zh-CN" sz="2800" b="1" dirty="0">
                <a:solidFill>
                  <a:srgbClr val="0000CC"/>
                </a:solidFill>
                <a:latin typeface="微软雅黑" panose="020B0503020204020204" pitchFamily="34" charset="-122"/>
                <a:ea typeface="微软雅黑" panose="020B0503020204020204" pitchFamily="34" charset="-122"/>
              </a:rPr>
              <a:t>识别学生的优势，兴趣和价值观</a:t>
            </a:r>
            <a:r>
              <a:rPr kumimoji="1" lang="zh-CN" altLang="zh-CN" sz="2800" b="1" dirty="0">
                <a:latin typeface="微软雅黑" panose="020B0503020204020204" pitchFamily="34" charset="-122"/>
                <a:ea typeface="微软雅黑" panose="020B0503020204020204" pitchFamily="34" charset="-122"/>
              </a:rPr>
              <a:t>。他们的主要工作将是</a:t>
            </a:r>
            <a:r>
              <a:rPr kumimoji="1" lang="zh-CN" altLang="zh-CN" sz="2800" b="1" dirty="0">
                <a:solidFill>
                  <a:srgbClr val="FF0000"/>
                </a:solidFill>
                <a:latin typeface="微软雅黑" panose="020B0503020204020204" pitchFamily="34" charset="-122"/>
                <a:ea typeface="微软雅黑" panose="020B0503020204020204" pitchFamily="34" charset="-122"/>
              </a:rPr>
              <a:t>指导学生在他们作为创新者需要指导的领域</a:t>
            </a:r>
            <a:r>
              <a:rPr kumimoji="1" lang="zh-CN" altLang="zh-CN" sz="2800" b="1" dirty="0">
                <a:latin typeface="微软雅黑" panose="020B0503020204020204" pitchFamily="34" charset="-122"/>
                <a:ea typeface="微软雅黑" panose="020B0503020204020204" pitchFamily="34" charset="-122"/>
              </a:rPr>
              <a:t>。</a:t>
            </a: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教师扮演促进者的角色，支持学生发展他们的思维和学习方式</a:t>
            </a:r>
            <a:r>
              <a:rPr kumimoji="1" lang="en-US" altLang="zh-CN" sz="2800" b="1" dirty="0">
                <a:latin typeface="微软雅黑" panose="020B0503020204020204" pitchFamily="34" charset="-122"/>
                <a:ea typeface="微软雅黑" panose="020B0503020204020204" pitchFamily="34" charset="-122"/>
              </a:rPr>
              <a:t>;</a:t>
            </a:r>
            <a:endParaRPr kumimoji="1" lang="zh-CN" altLang="zh-CN" sz="2800" b="1" dirty="0">
              <a:latin typeface="微软雅黑" panose="020B0503020204020204" pitchFamily="34" charset="-122"/>
              <a:ea typeface="微软雅黑" panose="020B0503020204020204" pitchFamily="34" charset="-122"/>
            </a:endParaRPr>
          </a:p>
          <a:p>
            <a:pPr marL="457200" lvl="0" indent="-457200">
              <a:lnSpc>
                <a:spcPct val="150000"/>
              </a:lnSpc>
              <a:buFont typeface="Wingdings" panose="05000000000000000000" pitchFamily="2" charset="2"/>
              <a:buChar char="u"/>
            </a:pPr>
            <a:r>
              <a:rPr kumimoji="1" lang="zh-CN" altLang="zh-CN" sz="2800" b="1" dirty="0">
                <a:latin typeface="微软雅黑" panose="020B0503020204020204" pitchFamily="34" charset="-122"/>
                <a:ea typeface="微软雅黑" panose="020B0503020204020204" pitchFamily="34" charset="-122"/>
              </a:rPr>
              <a:t>教师为学生制定学习计划，让他们获得所有必要的技能，以适应即将出现的任何职业模式</a:t>
            </a:r>
            <a:r>
              <a:rPr kumimoji="1" lang="en-US" altLang="zh-CN" sz="2800" b="1" dirty="0">
                <a:latin typeface="微软雅黑" panose="020B0503020204020204" pitchFamily="34" charset="-122"/>
                <a:ea typeface="微软雅黑" panose="020B0503020204020204" pitchFamily="34" charset="-122"/>
              </a:rPr>
              <a:t>.</a:t>
            </a:r>
            <a:endParaRPr kumimoji="1" lang="zh-CN" altLang="zh-CN" sz="28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955353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3565114" y="2465594"/>
            <a:ext cx="8001209" cy="3831818"/>
          </a:xfrm>
          <a:prstGeom prst="rect">
            <a:avLst/>
          </a:prstGeom>
        </p:spPr>
        <p:txBody>
          <a:bodyPr wrap="square">
            <a:spAutoFit/>
          </a:bodyPr>
          <a:lstStyle/>
          <a:p>
            <a:pPr lvl="0">
              <a:lnSpc>
                <a:spcPct val="150000"/>
              </a:lnSpc>
            </a:pPr>
            <a:r>
              <a:rPr lang="zh-CN" altLang="en-US" dirty="0">
                <a:latin typeface="微软雅黑" panose="020B0503020204020204" pitchFamily="34" charset="-122"/>
                <a:ea typeface="微软雅黑" panose="020B0503020204020204" pitchFamily="34" charset="-122"/>
              </a:rPr>
              <a:t>教育装备智能化改造将成为主流趋势。越来越多的教育和学习装备将集成教育资源和教学服务，从而推动教育装备的进化，促进学校的升级换代，案例中智慧钢琴就是其中一个代表。</a:t>
            </a:r>
            <a:endParaRPr lang="en-US" altLang="zh-CN" dirty="0">
              <a:latin typeface="微软雅黑" panose="020B0503020204020204" pitchFamily="34" charset="-122"/>
              <a:ea typeface="微软雅黑" panose="020B0503020204020204" pitchFamily="34" charset="-122"/>
            </a:endParaRPr>
          </a:p>
          <a:p>
            <a:pPr lvl="0">
              <a:lnSpc>
                <a:spcPct val="150000"/>
              </a:lnSpc>
            </a:pPr>
            <a:r>
              <a:rPr lang="zh-CN" altLang="en-US" dirty="0">
                <a:latin typeface="微软雅黑" panose="020B0503020204020204" pitchFamily="34" charset="-122"/>
                <a:ea typeface="微软雅黑" panose="020B0503020204020204" pitchFamily="34" charset="-122"/>
              </a:rPr>
              <a:t>数字化、智能化、集成化、人性化将成为教育装备现代化的核心特征，让下一代学习者在新的装备平台上习得技艺、掌握知识、经历过程、培养智慧。</a:t>
            </a:r>
            <a:endParaRPr lang="en-US" altLang="zh-CN" dirty="0">
              <a:latin typeface="微软雅黑" panose="020B0503020204020204" pitchFamily="34" charset="-122"/>
              <a:ea typeface="微软雅黑" panose="020B0503020204020204" pitchFamily="34" charset="-122"/>
            </a:endParaRPr>
          </a:p>
          <a:p>
            <a:pPr lvl="0">
              <a:lnSpc>
                <a:spcPct val="150000"/>
              </a:lnSpc>
            </a:pPr>
            <a:endParaRPr kumimoji="0" lang="en-US" altLang="zh-CN" sz="1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lvl="0">
              <a:lnSpc>
                <a:spcPct val="150000"/>
              </a:lnSpc>
            </a:pPr>
            <a:r>
              <a:rPr lang="zh-CN" altLang="en-US" dirty="0">
                <a:latin typeface="微软雅黑" panose="020B0503020204020204" pitchFamily="34" charset="-122"/>
                <a:ea typeface="微软雅黑" panose="020B0503020204020204" pitchFamily="34" charset="-122"/>
              </a:rPr>
              <a:t>跨界融合是学校 </a:t>
            </a:r>
            <a:r>
              <a:rPr lang="en-US" altLang="zh-CN" dirty="0">
                <a:latin typeface="微软雅黑" panose="020B0503020204020204" pitchFamily="34" charset="-122"/>
                <a:ea typeface="微软雅黑" panose="020B0503020204020204" pitchFamily="34" charset="-122"/>
              </a:rPr>
              <a:t>3.0 </a:t>
            </a:r>
            <a:r>
              <a:rPr lang="zh-CN" altLang="en-US" dirty="0">
                <a:latin typeface="微软雅黑" panose="020B0503020204020204" pitchFamily="34" charset="-122"/>
                <a:ea typeface="微软雅黑" panose="020B0503020204020204" pitchFamily="34" charset="-122"/>
              </a:rPr>
              <a:t>时代的重要特征，为社会发展带来翻天覆地的变化。智慧产品搭建形成智慧教室，教学环境、教学组织、教学内容、教学评价等多个要素都将发生全新的改变，最终大幅提高教学效果。</a:t>
            </a:r>
            <a:endParaRPr kumimoji="0" lang="zh-CN" altLang="en-US" sz="1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BD9F7AF6-F303-41CE-9229-3FB86FF2A000}"/>
              </a:ext>
            </a:extLst>
          </p:cNvPr>
          <p:cNvSpPr/>
          <p:nvPr/>
        </p:nvSpPr>
        <p:spPr>
          <a:xfrm>
            <a:off x="442323" y="412620"/>
            <a:ext cx="9427391" cy="584775"/>
          </a:xfrm>
          <a:prstGeom prst="rect">
            <a:avLst/>
          </a:prstGeom>
        </p:spPr>
        <p:txBody>
          <a:bodyPr wrap="square">
            <a:spAutoFit/>
          </a:bodyPr>
          <a:lstStyle/>
          <a:p>
            <a:pPr lvl="0"/>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场景</a:t>
            </a: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12</a:t>
            </a:r>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kumimoji="1" lang="zh-CN" altLang="en-US" sz="3200" b="1" dirty="0">
                <a:latin typeface="微软雅黑" panose="020B0503020204020204" pitchFamily="34" charset="-122"/>
                <a:ea typeface="微软雅黑" panose="020B0503020204020204" pitchFamily="34" charset="-122"/>
              </a:rPr>
              <a:t>每一种教育装备都趋向智能化</a:t>
            </a:r>
            <a:endPar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cxnSp>
        <p:nvCxnSpPr>
          <p:cNvPr id="7" name="直接连接符 6">
            <a:extLst>
              <a:ext uri="{FF2B5EF4-FFF2-40B4-BE49-F238E27FC236}">
                <a16:creationId xmlns:a16="http://schemas.microsoft.com/office/drawing/2014/main" id="{E35FF28F-F4DE-4802-977D-15CAA80261E3}"/>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2079B113-0BC0-4517-88B4-EEC208C8AED2}"/>
              </a:ext>
            </a:extLst>
          </p:cNvPr>
          <p:cNvSpPr/>
          <p:nvPr/>
        </p:nvSpPr>
        <p:spPr>
          <a:xfrm>
            <a:off x="2191657" y="1064413"/>
            <a:ext cx="6096000" cy="369332"/>
          </a:xfrm>
          <a:prstGeom prst="rect">
            <a:avLst/>
          </a:prstGeom>
        </p:spPr>
        <p:txBody>
          <a:bodyPr>
            <a:spAutoFit/>
          </a:bodyPr>
          <a:lstStyle/>
          <a:p>
            <a:pPr lvl="0"/>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技术和资源将深度嵌入学习系统</a:t>
            </a:r>
            <a:endParaRPr kumimoji="0" lang="zh-CN" altLang="en-US" sz="1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74D78C84-EE75-45DE-AA12-9EE46B4EEA74}"/>
              </a:ext>
            </a:extLst>
          </p:cNvPr>
          <p:cNvSpPr/>
          <p:nvPr/>
        </p:nvSpPr>
        <p:spPr>
          <a:xfrm>
            <a:off x="867190" y="5463659"/>
            <a:ext cx="2146742" cy="369332"/>
          </a:xfrm>
          <a:prstGeom prst="rect">
            <a:avLst/>
          </a:prstGeom>
        </p:spPr>
        <p:txBody>
          <a:bodyPr wrap="none">
            <a:spAutoFit/>
          </a:bodyPr>
          <a:lstStyle/>
          <a:p>
            <a:r>
              <a:rPr lang="zh-CN" altLang="en-US" i="1" dirty="0">
                <a:latin typeface="-apple-system-font"/>
              </a:rPr>
              <a:t>图</a:t>
            </a:r>
            <a:r>
              <a:rPr lang="en-US" altLang="zh-CN" i="1" dirty="0">
                <a:latin typeface="-apple-system-font"/>
              </a:rPr>
              <a:t>   Find</a:t>
            </a:r>
            <a:r>
              <a:rPr lang="zh-CN" altLang="en-US" i="1" dirty="0">
                <a:latin typeface="-apple-system-font"/>
              </a:rPr>
              <a:t>智慧钢琴</a:t>
            </a:r>
            <a:endParaRPr lang="zh-CN" altLang="en-US" i="1" dirty="0"/>
          </a:p>
        </p:txBody>
      </p:sp>
      <p:pic>
        <p:nvPicPr>
          <p:cNvPr id="5" name="图片 4">
            <a:extLst>
              <a:ext uri="{FF2B5EF4-FFF2-40B4-BE49-F238E27FC236}">
                <a16:creationId xmlns:a16="http://schemas.microsoft.com/office/drawing/2014/main" id="{1974953C-7248-435D-911F-30A7C345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23" y="2615320"/>
            <a:ext cx="2743200" cy="2657475"/>
          </a:xfrm>
          <a:prstGeom prst="rect">
            <a:avLst/>
          </a:prstGeom>
        </p:spPr>
      </p:pic>
      <p:sp>
        <p:nvSpPr>
          <p:cNvPr id="4" name="矩形 3">
            <a:extLst>
              <a:ext uri="{FF2B5EF4-FFF2-40B4-BE49-F238E27FC236}">
                <a16:creationId xmlns:a16="http://schemas.microsoft.com/office/drawing/2014/main" id="{83FD51BA-FB03-4853-94BD-45816C04D153}"/>
              </a:ext>
            </a:extLst>
          </p:cNvPr>
          <p:cNvSpPr/>
          <p:nvPr/>
        </p:nvSpPr>
        <p:spPr>
          <a:xfrm>
            <a:off x="867190" y="6239774"/>
            <a:ext cx="9866142" cy="369332"/>
          </a:xfrm>
          <a:prstGeom prst="rect">
            <a:avLst/>
          </a:prstGeom>
        </p:spPr>
        <p:txBody>
          <a:bodyPr wrap="square">
            <a:spAutoFit/>
          </a:bodyPr>
          <a:lstStyle/>
          <a:p>
            <a:r>
              <a:rPr lang="zh-CN" altLang="en-US" b="1" dirty="0">
                <a:solidFill>
                  <a:srgbClr val="FF0000"/>
                </a:solidFill>
                <a:latin typeface="arial" panose="020B0604020202020204" pitchFamily="34" charset="0"/>
              </a:rPr>
              <a:t>孩子不管在哪台琴学习练习，都会被记录学习的结果，并上传云端，下次登录即可继续记录学习</a:t>
            </a:r>
            <a:endParaRPr lang="zh-CN" altLang="en-US" b="1" dirty="0">
              <a:solidFill>
                <a:srgbClr val="FF0000"/>
              </a:solidFill>
            </a:endParaRPr>
          </a:p>
        </p:txBody>
      </p:sp>
      <p:sp>
        <p:nvSpPr>
          <p:cNvPr id="8" name="矩形 7">
            <a:extLst>
              <a:ext uri="{FF2B5EF4-FFF2-40B4-BE49-F238E27FC236}">
                <a16:creationId xmlns:a16="http://schemas.microsoft.com/office/drawing/2014/main" id="{AA577EFD-D26D-4897-9E22-A5A9A8E7D6B7}"/>
              </a:ext>
            </a:extLst>
          </p:cNvPr>
          <p:cNvSpPr/>
          <p:nvPr/>
        </p:nvSpPr>
        <p:spPr>
          <a:xfrm>
            <a:off x="817144" y="1797439"/>
            <a:ext cx="9691422" cy="461665"/>
          </a:xfrm>
          <a:prstGeom prst="rect">
            <a:avLst/>
          </a:prstGeom>
        </p:spPr>
        <p:txBody>
          <a:bodyPr wrap="square">
            <a:spAutoFit/>
          </a:bodyPr>
          <a:lstStyle/>
          <a:p>
            <a:r>
              <a:rPr lang="en-US" altLang="zh-CN" sz="2400" b="1" dirty="0">
                <a:solidFill>
                  <a:srgbClr val="FF0000"/>
                </a:solidFill>
                <a:latin typeface="arial" panose="020B0604020202020204" pitchFamily="34" charset="0"/>
              </a:rPr>
              <a:t>Find</a:t>
            </a:r>
            <a:r>
              <a:rPr lang="zh-CN" altLang="en-US" sz="2400" b="1" dirty="0">
                <a:solidFill>
                  <a:srgbClr val="FF0000"/>
                </a:solidFill>
                <a:latin typeface="arial" panose="020B0604020202020204" pitchFamily="34" charset="0"/>
              </a:rPr>
              <a:t>智慧钢琴</a:t>
            </a:r>
            <a:r>
              <a:rPr lang="en-US" altLang="zh-CN" sz="2400" b="1" dirty="0">
                <a:solidFill>
                  <a:srgbClr val="FF0000"/>
                </a:solidFill>
                <a:latin typeface="arial" panose="020B0604020202020204" pitchFamily="34" charset="0"/>
              </a:rPr>
              <a:t>=</a:t>
            </a:r>
            <a:r>
              <a:rPr lang="zh-CN" altLang="en-US" sz="2400" b="1" dirty="0">
                <a:solidFill>
                  <a:srgbClr val="FF0000"/>
                </a:solidFill>
                <a:latin typeface="arial" panose="020B0604020202020204" pitchFamily="34" charset="0"/>
              </a:rPr>
              <a:t>传统制造工艺</a:t>
            </a:r>
            <a:r>
              <a:rPr lang="en-US" altLang="zh-CN" sz="2400" b="1" dirty="0">
                <a:solidFill>
                  <a:srgbClr val="FF0000"/>
                </a:solidFill>
                <a:latin typeface="arial" panose="020B0604020202020204" pitchFamily="34" charset="0"/>
              </a:rPr>
              <a:t>+</a:t>
            </a:r>
            <a:r>
              <a:rPr lang="zh-CN" altLang="en-US" sz="2400" b="1" dirty="0">
                <a:solidFill>
                  <a:srgbClr val="FF0000"/>
                </a:solidFill>
                <a:latin typeface="arial" panose="020B0604020202020204" pitchFamily="34" charset="0"/>
              </a:rPr>
              <a:t>互联网信息技术</a:t>
            </a:r>
            <a:r>
              <a:rPr lang="en-US" altLang="zh-CN" sz="2400" b="1" dirty="0">
                <a:solidFill>
                  <a:srgbClr val="FF0000"/>
                </a:solidFill>
                <a:latin typeface="arial" panose="020B0604020202020204" pitchFamily="34" charset="0"/>
              </a:rPr>
              <a:t>+</a:t>
            </a:r>
            <a:r>
              <a:rPr lang="zh-CN" altLang="en-US" sz="2400" b="1" dirty="0">
                <a:solidFill>
                  <a:srgbClr val="FF0000"/>
                </a:solidFill>
                <a:latin typeface="arial" panose="020B0604020202020204" pitchFamily="34" charset="0"/>
              </a:rPr>
              <a:t>智能自动化控制技术</a:t>
            </a:r>
            <a:endParaRPr lang="zh-CN" altLang="en-US" sz="2400" b="1" dirty="0">
              <a:solidFill>
                <a:srgbClr val="FF0000"/>
              </a:solidFill>
            </a:endParaRPr>
          </a:p>
        </p:txBody>
      </p:sp>
    </p:spTree>
    <p:extLst>
      <p:ext uri="{BB962C8B-B14F-4D97-AF65-F5344CB8AC3E}">
        <p14:creationId xmlns:p14="http://schemas.microsoft.com/office/powerpoint/2010/main" val="77079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167732" y="19057"/>
            <a:ext cx="8010525" cy="601663"/>
          </a:xfrm>
        </p:spPr>
        <p:txBody>
          <a:bodyPr>
            <a:normAutofit fontScale="90000"/>
          </a:bodyPr>
          <a:lstStyle/>
          <a:p>
            <a:pPr>
              <a:defRPr/>
            </a:pPr>
            <a:r>
              <a:rPr lang="zh-CN" altLang="en-US" dirty="0">
                <a:hlinkClick r:id="rId2" action="ppaction://hlinkfile"/>
              </a:rPr>
              <a:t>视频</a:t>
            </a:r>
            <a:endParaRPr lang="zh-CN" altLang="en-US" dirty="0"/>
          </a:p>
        </p:txBody>
      </p:sp>
      <p:pic>
        <p:nvPicPr>
          <p:cNvPr id="155650" name="图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4424" y="620720"/>
            <a:ext cx="9753601"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631BCF17-468B-45BB-B99F-38D43BC6BC5E}"/>
              </a:ext>
            </a:extLst>
          </p:cNvPr>
          <p:cNvSpPr>
            <a:spLocks noGrp="1"/>
          </p:cNvSpPr>
          <p:nvPr>
            <p:ph type="sldNum" sz="quarter" idx="10"/>
          </p:nvPr>
        </p:nvSpPr>
        <p:spPr/>
        <p:txBody>
          <a:bodyPr/>
          <a:lstStyle/>
          <a:p>
            <a:pPr>
              <a:defRPr/>
            </a:pPr>
            <a:fld id="{5F629DC8-818D-F44A-880B-0172DF207AC6}" type="slidenum">
              <a:rPr lang="zh-CN" altLang="en-US" smtClean="0"/>
              <a:pPr>
                <a:defRPr/>
              </a:pPr>
              <a:t>12</a:t>
            </a:fld>
            <a:endParaRPr lang="zh-CN" altLang="en-US"/>
          </a:p>
        </p:txBody>
      </p:sp>
    </p:spTree>
    <p:extLst>
      <p:ext uri="{BB962C8B-B14F-4D97-AF65-F5344CB8AC3E}">
        <p14:creationId xmlns:p14="http://schemas.microsoft.com/office/powerpoint/2010/main" val="260094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C9442B-0208-4032-B9D0-5DB5F5BE1165}"/>
              </a:ext>
            </a:extLst>
          </p:cNvPr>
          <p:cNvSpPr/>
          <p:nvPr/>
        </p:nvSpPr>
        <p:spPr>
          <a:xfrm>
            <a:off x="335468" y="1661339"/>
            <a:ext cx="4820550" cy="1289905"/>
          </a:xfrm>
          <a:prstGeom prst="rect">
            <a:avLst/>
          </a:prstGeom>
        </p:spPr>
        <p:txBody>
          <a:bodyPr wrap="square">
            <a:spAutoFit/>
          </a:bodyPr>
          <a:lstStyle/>
          <a:p>
            <a:pPr lvl="0">
              <a:lnSpc>
                <a:spcPct val="150000"/>
              </a:lnSpc>
            </a:pPr>
            <a:r>
              <a:rPr lang="zh-CN" altLang="en-US" dirty="0">
                <a:latin typeface="微软雅黑" panose="020B0503020204020204" pitchFamily="34" charset="-122"/>
                <a:ea typeface="微软雅黑" panose="020B0503020204020204" pitchFamily="34" charset="-122"/>
              </a:rPr>
              <a:t>社会环境中蕴含丰富的教育资源，与社会环境的互动会对学生产生正面或负面影响。未来的学校会被越来越多的隐性课程所浸润，</a:t>
            </a:r>
            <a:endParaRPr kumimoji="0" lang="zh-CN" altLang="en-US" sz="1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BD9F7AF6-F303-41CE-9229-3FB86FF2A000}"/>
              </a:ext>
            </a:extLst>
          </p:cNvPr>
          <p:cNvSpPr/>
          <p:nvPr/>
        </p:nvSpPr>
        <p:spPr>
          <a:xfrm>
            <a:off x="442323" y="412620"/>
            <a:ext cx="9427391" cy="584775"/>
          </a:xfrm>
          <a:prstGeom prst="rect">
            <a:avLst/>
          </a:prstGeom>
        </p:spPr>
        <p:txBody>
          <a:bodyPr wrap="square">
            <a:spAutoFit/>
          </a:bodyPr>
          <a:lstStyle/>
          <a:p>
            <a:pPr lvl="0"/>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场景</a:t>
            </a: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13</a:t>
            </a:r>
            <a:r>
              <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kumimoji="1" lang="zh-CN" altLang="en-US" sz="3200" b="1" dirty="0">
                <a:latin typeface="微软雅黑" panose="020B0503020204020204" pitchFamily="34" charset="-122"/>
                <a:ea typeface="微软雅黑" panose="020B0503020204020204" pitchFamily="34" charset="-122"/>
              </a:rPr>
              <a:t>每一所学校都被隐性课程环抱</a:t>
            </a:r>
            <a:endPar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cxnSp>
        <p:nvCxnSpPr>
          <p:cNvPr id="7" name="直接连接符 6">
            <a:extLst>
              <a:ext uri="{FF2B5EF4-FFF2-40B4-BE49-F238E27FC236}">
                <a16:creationId xmlns:a16="http://schemas.microsoft.com/office/drawing/2014/main" id="{E35FF28F-F4DE-4802-977D-15CAA80261E3}"/>
              </a:ext>
            </a:extLst>
          </p:cNvPr>
          <p:cNvCxnSpPr/>
          <p:nvPr/>
        </p:nvCxnSpPr>
        <p:spPr>
          <a:xfrm flipV="1">
            <a:off x="442323" y="154079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2079B113-0BC0-4517-88B4-EEC208C8AED2}"/>
              </a:ext>
            </a:extLst>
          </p:cNvPr>
          <p:cNvSpPr/>
          <p:nvPr/>
        </p:nvSpPr>
        <p:spPr>
          <a:xfrm>
            <a:off x="2380882" y="1050920"/>
            <a:ext cx="6096000" cy="369332"/>
          </a:xfrm>
          <a:prstGeom prst="rect">
            <a:avLst/>
          </a:prstGeom>
        </p:spPr>
        <p:txBody>
          <a:bodyPr>
            <a:spAutoFit/>
          </a:bodyPr>
          <a:lstStyle/>
          <a:p>
            <a:pPr lvl="0"/>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学生将会有更多的展现与互动平台</a:t>
            </a:r>
            <a:endParaRPr kumimoji="0" lang="zh-CN" altLang="en-US" sz="1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4E71B17B-275C-4672-8EE5-0FD1C3DD0D79}"/>
              </a:ext>
            </a:extLst>
          </p:cNvPr>
          <p:cNvSpPr/>
          <p:nvPr/>
        </p:nvSpPr>
        <p:spPr>
          <a:xfrm>
            <a:off x="570486" y="6445380"/>
            <a:ext cx="2031325"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谁来提供知识</a:t>
            </a:r>
            <a:endParaRPr lang="zh-CN" altLang="en-US" i="1" dirty="0"/>
          </a:p>
        </p:txBody>
      </p:sp>
      <p:sp>
        <p:nvSpPr>
          <p:cNvPr id="4" name="矩形 3">
            <a:extLst>
              <a:ext uri="{FF2B5EF4-FFF2-40B4-BE49-F238E27FC236}">
                <a16:creationId xmlns:a16="http://schemas.microsoft.com/office/drawing/2014/main" id="{295B1C8B-FC07-4DC6-BC4A-7EA86E258B2B}"/>
              </a:ext>
            </a:extLst>
          </p:cNvPr>
          <p:cNvSpPr/>
          <p:nvPr/>
        </p:nvSpPr>
        <p:spPr>
          <a:xfrm>
            <a:off x="8373044" y="6260714"/>
            <a:ext cx="2377574" cy="369332"/>
          </a:xfrm>
          <a:prstGeom prst="rect">
            <a:avLst/>
          </a:prstGeom>
        </p:spPr>
        <p:txBody>
          <a:bodyPr wrap="none">
            <a:spAutoFit/>
          </a:bodyPr>
          <a:lstStyle/>
          <a:p>
            <a:r>
              <a:rPr lang="zh-CN" altLang="en-US" i="1" dirty="0">
                <a:latin typeface="-apple-system-font"/>
              </a:rPr>
              <a:t>图</a:t>
            </a:r>
            <a:r>
              <a:rPr lang="en-US" altLang="zh-CN" i="1" dirty="0">
                <a:latin typeface="-apple-system-font"/>
              </a:rPr>
              <a:t>   </a:t>
            </a:r>
            <a:r>
              <a:rPr lang="zh-CN" altLang="en-US" i="1" dirty="0">
                <a:latin typeface="-apple-system-font"/>
              </a:rPr>
              <a:t>八大中心示意图</a:t>
            </a:r>
            <a:endParaRPr lang="zh-CN" altLang="en-US" i="1" dirty="0"/>
          </a:p>
        </p:txBody>
      </p:sp>
      <p:pic>
        <p:nvPicPr>
          <p:cNvPr id="10" name="图片 9">
            <a:extLst>
              <a:ext uri="{FF2B5EF4-FFF2-40B4-BE49-F238E27FC236}">
                <a16:creationId xmlns:a16="http://schemas.microsoft.com/office/drawing/2014/main" id="{43B9F45B-BCCD-419E-B5D4-EBB4B8DF8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7348" y="2698840"/>
            <a:ext cx="4429184" cy="3466033"/>
          </a:xfrm>
          <a:prstGeom prst="rect">
            <a:avLst/>
          </a:prstGeom>
        </p:spPr>
      </p:pic>
      <p:sp>
        <p:nvSpPr>
          <p:cNvPr id="13" name="矩形 12">
            <a:extLst>
              <a:ext uri="{FF2B5EF4-FFF2-40B4-BE49-F238E27FC236}">
                <a16:creationId xmlns:a16="http://schemas.microsoft.com/office/drawing/2014/main" id="{D2A1CBC2-D8C9-48ED-8313-BE69A169CFA6}"/>
              </a:ext>
            </a:extLst>
          </p:cNvPr>
          <p:cNvSpPr/>
          <p:nvPr/>
        </p:nvSpPr>
        <p:spPr>
          <a:xfrm>
            <a:off x="3642123" y="3477537"/>
            <a:ext cx="3277500" cy="2677656"/>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费城未来学校</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俄罗斯未来学校项目</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新加坡“智慧果 </a:t>
            </a:r>
            <a:r>
              <a:rPr lang="en-US" altLang="zh-CN" sz="1600" dirty="0">
                <a:latin typeface="微软雅黑" panose="020B0503020204020204" pitchFamily="34" charset="-122"/>
                <a:ea typeface="微软雅黑" panose="020B0503020204020204" pitchFamily="34" charset="-122"/>
              </a:rPr>
              <a:t>2015”</a:t>
            </a:r>
            <a:r>
              <a:rPr lang="zh-CN" altLang="en-US" sz="1600" dirty="0">
                <a:latin typeface="微软雅黑" panose="020B0503020204020204" pitchFamily="34" charset="-122"/>
                <a:ea typeface="微软雅黑" panose="020B0503020204020204" pitchFamily="34" charset="-122"/>
              </a:rPr>
              <a:t>项目</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芬兰“</a:t>
            </a:r>
            <a:r>
              <a:rPr lang="en-US" altLang="zh-CN" sz="1600" dirty="0">
                <a:latin typeface="微软雅黑" panose="020B0503020204020204" pitchFamily="34" charset="-122"/>
                <a:ea typeface="微软雅黑" panose="020B0503020204020204" pitchFamily="34" charset="-122"/>
              </a:rPr>
              <a:t>FINNABLE2020”</a:t>
            </a:r>
            <a:r>
              <a:rPr lang="zh-CN" altLang="en-US" sz="1600" dirty="0">
                <a:latin typeface="微软雅黑" panose="020B0503020204020204" pitchFamily="34" charset="-122"/>
                <a:ea typeface="微软雅黑" panose="020B0503020204020204" pitchFamily="34" charset="-122"/>
              </a:rPr>
              <a:t>项目</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日本“超级高中”计划</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德国“</a:t>
            </a:r>
            <a:r>
              <a:rPr lang="en-US" altLang="zh-CN" sz="1600" dirty="0">
                <a:latin typeface="微软雅黑" panose="020B0503020204020204" pitchFamily="34" charset="-122"/>
                <a:ea typeface="微软雅黑" panose="020B0503020204020204" pitchFamily="34" charset="-122"/>
              </a:rPr>
              <a:t>MINT </a:t>
            </a:r>
            <a:r>
              <a:rPr lang="zh-CN" altLang="en-US" sz="1600" dirty="0">
                <a:latin typeface="微软雅黑" panose="020B0503020204020204" pitchFamily="34" charset="-122"/>
                <a:ea typeface="微软雅黑" panose="020B0503020204020204" pitchFamily="34" charset="-122"/>
              </a:rPr>
              <a:t>友好学校”</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中国未来学校创新计划</a:t>
            </a:r>
          </a:p>
        </p:txBody>
      </p:sp>
      <p:pic>
        <p:nvPicPr>
          <p:cNvPr id="11" name="图片 10">
            <a:extLst>
              <a:ext uri="{FF2B5EF4-FFF2-40B4-BE49-F238E27FC236}">
                <a16:creationId xmlns:a16="http://schemas.microsoft.com/office/drawing/2014/main" id="{817B7C7A-B519-4016-AB42-E90600A8AAC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468" y="3115260"/>
            <a:ext cx="3071637" cy="3039933"/>
          </a:xfrm>
          <a:prstGeom prst="rect">
            <a:avLst/>
          </a:prstGeom>
          <a:noFill/>
          <a:ln>
            <a:noFill/>
          </a:ln>
        </p:spPr>
      </p:pic>
      <p:pic>
        <p:nvPicPr>
          <p:cNvPr id="14" name="图片 13">
            <a:extLst>
              <a:ext uri="{FF2B5EF4-FFF2-40B4-BE49-F238E27FC236}">
                <a16:creationId xmlns:a16="http://schemas.microsoft.com/office/drawing/2014/main" id="{70C4E47B-9852-4911-8E47-552D9FC1C37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3502" y="86668"/>
            <a:ext cx="3772821" cy="2332959"/>
          </a:xfrm>
          <a:prstGeom prst="rect">
            <a:avLst/>
          </a:prstGeom>
          <a:noFill/>
          <a:ln>
            <a:noFill/>
          </a:ln>
        </p:spPr>
      </p:pic>
    </p:spTree>
    <p:extLst>
      <p:ext uri="{BB962C8B-B14F-4D97-AF65-F5344CB8AC3E}">
        <p14:creationId xmlns:p14="http://schemas.microsoft.com/office/powerpoint/2010/main" val="79039082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4.2 </a:t>
            </a:r>
            <a:r>
              <a:rPr lang="zh-CN" altLang="en-US" sz="4000" b="1" dirty="0">
                <a:solidFill>
                  <a:srgbClr val="FF0000"/>
                </a:solidFill>
                <a:latin typeface="微软雅黑" panose="020B0503020204020204" pitchFamily="34" charset="-122"/>
                <a:ea typeface="微软雅黑" panose="020B0503020204020204" pitchFamily="34" charset="-122"/>
              </a:rPr>
              <a:t>未来教育应用案例</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121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48460787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73769" y="576140"/>
            <a:ext cx="3030415" cy="1325563"/>
          </a:xfrm>
        </p:spPr>
        <p:txBody>
          <a:bodyPr/>
          <a:lstStyle/>
          <a:p>
            <a:r>
              <a:rPr lang="zh-CN" altLang="en-US" b="1" dirty="0">
                <a:solidFill>
                  <a:srgbClr val="FF0000"/>
                </a:solidFill>
                <a:latin typeface="微软雅黑" panose="020B0503020204020204" pitchFamily="34" charset="-122"/>
                <a:ea typeface="微软雅黑" panose="020B0503020204020204" pitchFamily="34" charset="-122"/>
              </a:rPr>
              <a:t>应用案例</a:t>
            </a:r>
          </a:p>
        </p:txBody>
      </p:sp>
      <p:sp>
        <p:nvSpPr>
          <p:cNvPr id="3" name="内容占位符 2"/>
          <p:cNvSpPr>
            <a:spLocks noGrp="1"/>
          </p:cNvSpPr>
          <p:nvPr>
            <p:ph idx="1"/>
          </p:nvPr>
        </p:nvSpPr>
        <p:spPr>
          <a:xfrm>
            <a:off x="3581400" y="2047137"/>
            <a:ext cx="4009571" cy="2291104"/>
          </a:xfrm>
        </p:spPr>
        <p:txBody>
          <a:bodyPr/>
          <a:lstStyle/>
          <a:p>
            <a:r>
              <a:rPr lang="zh-CN" altLang="en-US" b="1" dirty="0">
                <a:solidFill>
                  <a:srgbClr val="0000CC"/>
                </a:solidFill>
                <a:effectLst/>
                <a:latin typeface="微软雅黑" panose="020B0503020204020204" pitchFamily="34" charset="-122"/>
                <a:ea typeface="微软雅黑" panose="020B0503020204020204" pitchFamily="34" charset="-122"/>
              </a:rPr>
              <a:t>远程直播互动课堂</a:t>
            </a:r>
            <a:endParaRPr lang="en-US" altLang="zh-CN" b="1" dirty="0">
              <a:solidFill>
                <a:srgbClr val="0000CC"/>
              </a:solidFill>
              <a:effectLst/>
              <a:latin typeface="微软雅黑" panose="020B0503020204020204" pitchFamily="34" charset="-122"/>
              <a:ea typeface="微软雅黑" panose="020B0503020204020204" pitchFamily="34" charset="-122"/>
            </a:endParaRPr>
          </a:p>
          <a:p>
            <a:r>
              <a:rPr lang="zh-CN" altLang="en-US" b="1" dirty="0">
                <a:solidFill>
                  <a:srgbClr val="0000CC"/>
                </a:solidFill>
                <a:effectLst/>
                <a:latin typeface="微软雅黑" panose="020B0503020204020204" pitchFamily="34" charset="-122"/>
                <a:ea typeface="微软雅黑" panose="020B0503020204020204" pitchFamily="34" charset="-122"/>
              </a:rPr>
              <a:t>校园智能化管理</a:t>
            </a:r>
            <a:endParaRPr lang="en-US" altLang="zh-CN" b="1" dirty="0">
              <a:solidFill>
                <a:srgbClr val="0000CC"/>
              </a:solidFill>
              <a:effectLst/>
              <a:latin typeface="微软雅黑" panose="020B0503020204020204" pitchFamily="34" charset="-122"/>
              <a:ea typeface="微软雅黑" panose="020B0503020204020204" pitchFamily="34" charset="-122"/>
            </a:endParaRPr>
          </a:p>
          <a:p>
            <a:r>
              <a:rPr lang="zh-CN" altLang="en-US" b="1" dirty="0">
                <a:solidFill>
                  <a:srgbClr val="0000CC"/>
                </a:solidFill>
                <a:effectLst/>
                <a:latin typeface="微软雅黑" panose="020B0503020204020204" pitchFamily="34" charset="-122"/>
                <a:ea typeface="微软雅黑" panose="020B0503020204020204" pitchFamily="34" charset="-122"/>
              </a:rPr>
              <a:t>虚拟现实教学</a:t>
            </a:r>
            <a:endParaRPr lang="en-US" altLang="zh-CN" b="1" dirty="0">
              <a:solidFill>
                <a:srgbClr val="0000CC"/>
              </a:solidFill>
              <a:effectLst/>
              <a:latin typeface="微软雅黑" panose="020B0503020204020204" pitchFamily="34" charset="-122"/>
              <a:ea typeface="微软雅黑" panose="020B0503020204020204" pitchFamily="34" charset="-122"/>
            </a:endParaRPr>
          </a:p>
          <a:p>
            <a:r>
              <a:rPr lang="en-US" altLang="zh-CN" b="1" dirty="0">
                <a:solidFill>
                  <a:srgbClr val="0000CC"/>
                </a:solidFill>
                <a:effectLst/>
                <a:latin typeface="微软雅黑" panose="020B0503020204020204" pitchFamily="34" charset="-122"/>
                <a:ea typeface="微软雅黑" panose="020B0503020204020204" pitchFamily="34" charset="-122"/>
              </a:rPr>
              <a:t>AI</a:t>
            </a:r>
            <a:r>
              <a:rPr lang="zh-CN" altLang="en-US" b="1" dirty="0">
                <a:solidFill>
                  <a:srgbClr val="0000CC"/>
                </a:solidFill>
                <a:effectLst/>
                <a:latin typeface="微软雅黑" panose="020B0503020204020204" pitchFamily="34" charset="-122"/>
                <a:ea typeface="微软雅黑" panose="020B0503020204020204" pitchFamily="34" charset="-122"/>
              </a:rPr>
              <a:t>教育教学评测</a:t>
            </a:r>
            <a:endParaRPr lang="en-US" altLang="zh-CN" b="1" dirty="0">
              <a:solidFill>
                <a:srgbClr val="0000CC"/>
              </a:solidFill>
              <a:effectLst/>
              <a:latin typeface="微软雅黑" panose="020B0503020204020204" pitchFamily="34" charset="-122"/>
              <a:ea typeface="微软雅黑" panose="020B0503020204020204" pitchFamily="34" charset="-122"/>
            </a:endParaRPr>
          </a:p>
          <a:p>
            <a:endParaRPr lang="zh-CN" altLang="en-US" b="1" dirty="0">
              <a:solidFill>
                <a:srgbClr val="0000CC"/>
              </a:solidFill>
              <a:latin typeface="微软雅黑" panose="020B0503020204020204" pitchFamily="34" charset="-122"/>
              <a:ea typeface="微软雅黑" panose="020B0503020204020204" pitchFamily="34" charset="-122"/>
            </a:endParaRPr>
          </a:p>
        </p:txBody>
      </p:sp>
      <p:sp>
        <p:nvSpPr>
          <p:cNvPr id="5" name="日期占位符 4">
            <a:extLst>
              <a:ext uri="{FF2B5EF4-FFF2-40B4-BE49-F238E27FC236}">
                <a16:creationId xmlns:a16="http://schemas.microsoft.com/office/drawing/2014/main" id="{6BFD28FE-1BFB-4AC3-B6D0-079D3D1F7D35}"/>
              </a:ext>
            </a:extLst>
          </p:cNvPr>
          <p:cNvSpPr>
            <a:spLocks noGrp="1"/>
          </p:cNvSpPr>
          <p:nvPr>
            <p:ph type="dt" sz="half" idx="10"/>
          </p:nvPr>
        </p:nvSpPr>
        <p:spPr/>
        <p:txBody>
          <a:bodyPr/>
          <a:lstStyle/>
          <a:p>
            <a:fld id="{66818BB0-598D-4AD1-933E-E710496A1387}" type="datetime8">
              <a:rPr lang="zh-CN" altLang="en-US" smtClean="0"/>
              <a:t>2019年8月6日11时23分</a:t>
            </a:fld>
            <a:endParaRPr lang="zh-CN" altLang="en-US"/>
          </a:p>
        </p:txBody>
      </p:sp>
      <p:sp>
        <p:nvSpPr>
          <p:cNvPr id="6" name="灯片编号占位符 5">
            <a:extLst>
              <a:ext uri="{FF2B5EF4-FFF2-40B4-BE49-F238E27FC236}">
                <a16:creationId xmlns:a16="http://schemas.microsoft.com/office/drawing/2014/main" id="{016D061A-E43E-403D-8A2C-6195CCEB7D04}"/>
              </a:ext>
            </a:extLst>
          </p:cNvPr>
          <p:cNvSpPr>
            <a:spLocks noGrp="1"/>
          </p:cNvSpPr>
          <p:nvPr>
            <p:ph type="sldNum" sz="quarter" idx="12"/>
          </p:nvPr>
        </p:nvSpPr>
        <p:spPr/>
        <p:txBody>
          <a:bodyPr/>
          <a:lstStyle/>
          <a:p>
            <a:fld id="{244AB02C-D067-4537-9C64-D0FEFD4F6812}" type="slidenum">
              <a:rPr lang="zh-CN" altLang="en-US" smtClean="0"/>
              <a:t>122</a:t>
            </a:fld>
            <a:endParaRPr lang="zh-CN" altLang="en-US"/>
          </a:p>
        </p:txBody>
      </p:sp>
      <p:sp>
        <p:nvSpPr>
          <p:cNvPr id="7" name="页脚占位符 6">
            <a:extLst>
              <a:ext uri="{FF2B5EF4-FFF2-40B4-BE49-F238E27FC236}">
                <a16:creationId xmlns:a16="http://schemas.microsoft.com/office/drawing/2014/main" id="{4B470307-4E77-41FA-B1DC-8A5835DD8360}"/>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0583944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a:effectLst/>
                <a:hlinkClick r:id="rId2"/>
              </a:rPr>
              <a:t>帮关注 </a:t>
            </a:r>
            <a:r>
              <a:rPr lang="en-US" altLang="zh-CN" i="1" dirty="0">
                <a:effectLst/>
                <a:hlinkClick r:id="rId2"/>
              </a:rPr>
              <a:t>5G</a:t>
            </a:r>
            <a:r>
              <a:rPr lang="en-US" altLang="zh-CN" dirty="0">
                <a:effectLst/>
                <a:hlinkClick r:id="rId2"/>
              </a:rPr>
              <a:t>+</a:t>
            </a:r>
            <a:r>
              <a:rPr lang="zh-CN" altLang="en-US" dirty="0">
                <a:effectLst/>
                <a:hlinkClick r:id="rId2"/>
              </a:rPr>
              <a:t>智能教育进</a:t>
            </a:r>
            <a:r>
              <a:rPr lang="zh-CN" altLang="en-US" i="1" dirty="0">
                <a:effectLst/>
                <a:hlinkClick r:id="rId2"/>
              </a:rPr>
              <a:t>课堂</a:t>
            </a:r>
            <a:r>
              <a:rPr lang="zh-CN" altLang="en-US" dirty="0">
                <a:effectLst/>
                <a:hlinkClick r:id="rId2"/>
              </a:rPr>
              <a:t> 异地双师</a:t>
            </a:r>
            <a:r>
              <a:rPr lang="zh-CN" altLang="en-US" i="1" dirty="0">
                <a:effectLst/>
                <a:hlinkClick r:id="rId2"/>
              </a:rPr>
              <a:t>互动</a:t>
            </a:r>
            <a:r>
              <a:rPr lang="zh-CN" altLang="en-US" dirty="0">
                <a:effectLst/>
                <a:hlinkClick r:id="rId2"/>
              </a:rPr>
              <a:t>教学</a:t>
            </a:r>
            <a:r>
              <a:rPr lang="zh-CN" altLang="en-US" dirty="0"/>
              <a:t>去年起三大运营商公布将在不同城市试点</a:t>
            </a:r>
            <a:r>
              <a:rPr lang="en-US" altLang="zh-CN" dirty="0"/>
              <a:t>5G</a:t>
            </a:r>
            <a:r>
              <a:rPr lang="zh-CN" altLang="en-US" dirty="0"/>
              <a:t>网络。</a:t>
            </a:r>
            <a:r>
              <a:rPr lang="en-US" altLang="zh-CN" dirty="0"/>
              <a:t>2</a:t>
            </a:r>
            <a:r>
              <a:rPr lang="zh-CN" altLang="en-US" dirty="0"/>
              <a:t>月</a:t>
            </a:r>
            <a:r>
              <a:rPr lang="en-US" altLang="zh-CN" dirty="0"/>
              <a:t>28</a:t>
            </a:r>
            <a:r>
              <a:rPr lang="zh-CN" altLang="en-US" dirty="0"/>
              <a:t>日在华中师范大学第一附属中学，通过中国联通</a:t>
            </a:r>
            <a:r>
              <a:rPr lang="en-US" altLang="zh-CN" dirty="0"/>
              <a:t>5G</a:t>
            </a:r>
            <a:r>
              <a:rPr lang="zh-CN" altLang="en-US" dirty="0"/>
              <a:t>网络，实现了一堂横跨武汉、福州两地的公开课。</a:t>
            </a:r>
            <a:br>
              <a:rPr lang="en-US" altLang="zh-CN" dirty="0"/>
            </a:br>
            <a:br>
              <a:rPr lang="en-US" altLang="zh-CN" dirty="0"/>
            </a:br>
            <a:r>
              <a:rPr lang="en-US" altLang="zh-CN" dirty="0"/>
              <a:t>https://v.qq.com/x/page/k0843zurwig.html?</a:t>
            </a:r>
            <a:endParaRPr lang="zh-CN" altLang="en-US" dirty="0"/>
          </a:p>
        </p:txBody>
      </p:sp>
      <p:sp>
        <p:nvSpPr>
          <p:cNvPr id="3" name="内容占位符 2"/>
          <p:cNvSpPr>
            <a:spLocks noGrp="1"/>
          </p:cNvSpPr>
          <p:nvPr>
            <p:ph idx="1"/>
          </p:nvPr>
        </p:nvSpPr>
        <p:spPr/>
        <p:txBody>
          <a:bodyPr/>
          <a:lstStyle/>
          <a:p>
            <a:endParaRPr lang="zh-CN" altLang="en-US" dirty="0"/>
          </a:p>
        </p:txBody>
      </p:sp>
      <p:pic>
        <p:nvPicPr>
          <p:cNvPr id="4" name="图片 3">
            <a:hlinkClick r:id="rId3"/>
          </p:cNvPr>
          <p:cNvPicPr>
            <a:picLocks noChangeAspect="1"/>
          </p:cNvPicPr>
          <p:nvPr/>
        </p:nvPicPr>
        <p:blipFill>
          <a:blip r:embed="rId4"/>
          <a:stretch>
            <a:fillRect/>
          </a:stretch>
        </p:blipFill>
        <p:spPr>
          <a:xfrm>
            <a:off x="0" y="1673"/>
            <a:ext cx="12192000" cy="6854653"/>
          </a:xfrm>
          <a:prstGeom prst="rect">
            <a:avLst/>
          </a:prstGeom>
        </p:spPr>
      </p:pic>
      <p:sp>
        <p:nvSpPr>
          <p:cNvPr id="5" name="日期占位符 4">
            <a:extLst>
              <a:ext uri="{FF2B5EF4-FFF2-40B4-BE49-F238E27FC236}">
                <a16:creationId xmlns:a16="http://schemas.microsoft.com/office/drawing/2014/main" id="{12519B60-C450-4762-93E5-AA8CFF8D7FB9}"/>
              </a:ext>
            </a:extLst>
          </p:cNvPr>
          <p:cNvSpPr>
            <a:spLocks noGrp="1"/>
          </p:cNvSpPr>
          <p:nvPr>
            <p:ph type="dt" sz="half" idx="10"/>
          </p:nvPr>
        </p:nvSpPr>
        <p:spPr/>
        <p:txBody>
          <a:bodyPr/>
          <a:lstStyle/>
          <a:p>
            <a:fld id="{922C81FD-B8DA-456B-A007-993CD6444E10}" type="datetime8">
              <a:rPr lang="zh-CN" altLang="en-US" smtClean="0"/>
              <a:t>2019年8月6日11时23分</a:t>
            </a:fld>
            <a:endParaRPr lang="zh-CN" altLang="en-US"/>
          </a:p>
        </p:txBody>
      </p:sp>
      <p:sp>
        <p:nvSpPr>
          <p:cNvPr id="6" name="灯片编号占位符 5">
            <a:extLst>
              <a:ext uri="{FF2B5EF4-FFF2-40B4-BE49-F238E27FC236}">
                <a16:creationId xmlns:a16="http://schemas.microsoft.com/office/drawing/2014/main" id="{F56CED8A-D190-43ED-A2C3-E78B6FE67A30}"/>
              </a:ext>
            </a:extLst>
          </p:cNvPr>
          <p:cNvSpPr>
            <a:spLocks noGrp="1"/>
          </p:cNvSpPr>
          <p:nvPr>
            <p:ph type="sldNum" sz="quarter" idx="12"/>
          </p:nvPr>
        </p:nvSpPr>
        <p:spPr/>
        <p:txBody>
          <a:bodyPr/>
          <a:lstStyle/>
          <a:p>
            <a:fld id="{244AB02C-D067-4537-9C64-D0FEFD4F6812}" type="slidenum">
              <a:rPr lang="zh-CN" altLang="en-US" smtClean="0"/>
              <a:t>123</a:t>
            </a:fld>
            <a:endParaRPr lang="zh-CN" altLang="en-US"/>
          </a:p>
        </p:txBody>
      </p:sp>
      <p:sp>
        <p:nvSpPr>
          <p:cNvPr id="7" name="页脚占位符 6">
            <a:extLst>
              <a:ext uri="{FF2B5EF4-FFF2-40B4-BE49-F238E27FC236}">
                <a16:creationId xmlns:a16="http://schemas.microsoft.com/office/drawing/2014/main" id="{9F0E2A59-5B32-4CED-B729-43E46363C4EA}"/>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16917124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科技改变生活 </a:t>
            </a:r>
            <a:r>
              <a:rPr lang="en-US" altLang="zh-CN" b="1" dirty="0"/>
              <a:t>5G+</a:t>
            </a:r>
            <a:r>
              <a:rPr lang="zh-CN" altLang="en-US" b="1" dirty="0"/>
              <a:t>智能教育 杭城首个</a:t>
            </a:r>
            <a:r>
              <a:rPr lang="en-US" altLang="zh-CN" b="1" dirty="0"/>
              <a:t>5G</a:t>
            </a:r>
            <a:r>
              <a:rPr lang="zh-CN" altLang="en-US" b="1" dirty="0"/>
              <a:t>校园即将诞生</a:t>
            </a:r>
            <a:endParaRPr lang="zh-CN" altLang="en-US" dirty="0"/>
          </a:p>
        </p:txBody>
      </p:sp>
      <p:sp>
        <p:nvSpPr>
          <p:cNvPr id="3" name="内容占位符 2"/>
          <p:cNvSpPr>
            <a:spLocks noGrp="1"/>
          </p:cNvSpPr>
          <p:nvPr>
            <p:ph idx="1"/>
          </p:nvPr>
        </p:nvSpPr>
        <p:spPr/>
        <p:txBody>
          <a:bodyPr/>
          <a:lstStyle/>
          <a:p>
            <a:r>
              <a:rPr lang="en-US" altLang="zh-CN" dirty="0"/>
              <a:t>https://v.youku.com/v_show/id_XNDIzNjI4NDkxNg==.html?refer=seo_operation.liuxiao.liux_00003303_3000_Qzu6ve_19042900</a:t>
            </a:r>
            <a:endParaRPr lang="zh-CN" altLang="en-US" dirty="0"/>
          </a:p>
        </p:txBody>
      </p:sp>
      <p:pic>
        <p:nvPicPr>
          <p:cNvPr id="4" name="图片 3">
            <a:hlinkClick r:id="rId2"/>
          </p:cNvPr>
          <p:cNvPicPr>
            <a:picLocks noChangeAspect="1"/>
          </p:cNvPicPr>
          <p:nvPr/>
        </p:nvPicPr>
        <p:blipFill>
          <a:blip r:embed="rId3"/>
          <a:stretch>
            <a:fillRect/>
          </a:stretch>
        </p:blipFill>
        <p:spPr>
          <a:xfrm>
            <a:off x="-242046" y="3347"/>
            <a:ext cx="12192000" cy="6854653"/>
          </a:xfrm>
          <a:prstGeom prst="rect">
            <a:avLst/>
          </a:prstGeom>
        </p:spPr>
      </p:pic>
      <p:sp>
        <p:nvSpPr>
          <p:cNvPr id="5" name="日期占位符 4">
            <a:extLst>
              <a:ext uri="{FF2B5EF4-FFF2-40B4-BE49-F238E27FC236}">
                <a16:creationId xmlns:a16="http://schemas.microsoft.com/office/drawing/2014/main" id="{E1DE06A4-23B5-4135-BDAD-C367212CAEA7}"/>
              </a:ext>
            </a:extLst>
          </p:cNvPr>
          <p:cNvSpPr>
            <a:spLocks noGrp="1"/>
          </p:cNvSpPr>
          <p:nvPr>
            <p:ph type="dt" sz="half" idx="10"/>
          </p:nvPr>
        </p:nvSpPr>
        <p:spPr/>
        <p:txBody>
          <a:bodyPr/>
          <a:lstStyle/>
          <a:p>
            <a:fld id="{F3E8F3B9-8B31-40AF-9F5B-4B6B93844688}" type="datetime8">
              <a:rPr lang="zh-CN" altLang="en-US" smtClean="0"/>
              <a:t>2019年8月6日11时23分</a:t>
            </a:fld>
            <a:endParaRPr lang="zh-CN" altLang="en-US"/>
          </a:p>
        </p:txBody>
      </p:sp>
      <p:sp>
        <p:nvSpPr>
          <p:cNvPr id="6" name="灯片编号占位符 5">
            <a:extLst>
              <a:ext uri="{FF2B5EF4-FFF2-40B4-BE49-F238E27FC236}">
                <a16:creationId xmlns:a16="http://schemas.microsoft.com/office/drawing/2014/main" id="{CFF7C4C8-C150-41D1-A8B2-79D5451DCAEE}"/>
              </a:ext>
            </a:extLst>
          </p:cNvPr>
          <p:cNvSpPr>
            <a:spLocks noGrp="1"/>
          </p:cNvSpPr>
          <p:nvPr>
            <p:ph type="sldNum" sz="quarter" idx="12"/>
          </p:nvPr>
        </p:nvSpPr>
        <p:spPr/>
        <p:txBody>
          <a:bodyPr/>
          <a:lstStyle/>
          <a:p>
            <a:fld id="{244AB02C-D067-4537-9C64-D0FEFD4F6812}" type="slidenum">
              <a:rPr lang="zh-CN" altLang="en-US" smtClean="0"/>
              <a:t>124</a:t>
            </a:fld>
            <a:endParaRPr lang="zh-CN" altLang="en-US"/>
          </a:p>
        </p:txBody>
      </p:sp>
      <p:sp>
        <p:nvSpPr>
          <p:cNvPr id="7" name="页脚占位符 6">
            <a:extLst>
              <a:ext uri="{FF2B5EF4-FFF2-40B4-BE49-F238E27FC236}">
                <a16:creationId xmlns:a16="http://schemas.microsoft.com/office/drawing/2014/main" id="{C6230A5E-11A0-4C35-B35F-CFA92287FB8B}"/>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94359526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虚拟现实技术开始为课堂教学应用做准备</a:t>
            </a:r>
          </a:p>
        </p:txBody>
      </p:sp>
      <p:sp>
        <p:nvSpPr>
          <p:cNvPr id="3" name="内容占位符 2"/>
          <p:cNvSpPr>
            <a:spLocks noGrp="1"/>
          </p:cNvSpPr>
          <p:nvPr>
            <p:ph idx="1"/>
          </p:nvPr>
        </p:nvSpPr>
        <p:spPr/>
        <p:txBody>
          <a:bodyPr/>
          <a:lstStyle/>
          <a:p>
            <a:endParaRPr lang="zh-CN" altLang="en-US"/>
          </a:p>
        </p:txBody>
      </p:sp>
      <p:pic>
        <p:nvPicPr>
          <p:cNvPr id="4" name="图片 3">
            <a:hlinkClick r:id="rId2"/>
          </p:cNvPr>
          <p:cNvPicPr>
            <a:picLocks noChangeAspect="1"/>
          </p:cNvPicPr>
          <p:nvPr/>
        </p:nvPicPr>
        <p:blipFill>
          <a:blip r:embed="rId3"/>
          <a:stretch>
            <a:fillRect/>
          </a:stretch>
        </p:blipFill>
        <p:spPr>
          <a:xfrm>
            <a:off x="0" y="1673"/>
            <a:ext cx="12192000" cy="6854653"/>
          </a:xfrm>
          <a:prstGeom prst="rect">
            <a:avLst/>
          </a:prstGeom>
        </p:spPr>
      </p:pic>
      <p:sp>
        <p:nvSpPr>
          <p:cNvPr id="5" name="日期占位符 4">
            <a:extLst>
              <a:ext uri="{FF2B5EF4-FFF2-40B4-BE49-F238E27FC236}">
                <a16:creationId xmlns:a16="http://schemas.microsoft.com/office/drawing/2014/main" id="{5320BE7E-B02C-4D58-B4E5-A8FB36D02DEA}"/>
              </a:ext>
            </a:extLst>
          </p:cNvPr>
          <p:cNvSpPr>
            <a:spLocks noGrp="1"/>
          </p:cNvSpPr>
          <p:nvPr>
            <p:ph type="dt" sz="half" idx="10"/>
          </p:nvPr>
        </p:nvSpPr>
        <p:spPr/>
        <p:txBody>
          <a:bodyPr/>
          <a:lstStyle/>
          <a:p>
            <a:fld id="{E00D8FCA-C1F1-4B2F-BFD2-00AFE8EEFDA5}" type="datetime8">
              <a:rPr lang="zh-CN" altLang="en-US" smtClean="0"/>
              <a:t>2019年8月6日11时23分</a:t>
            </a:fld>
            <a:endParaRPr lang="zh-CN" altLang="en-US"/>
          </a:p>
        </p:txBody>
      </p:sp>
      <p:sp>
        <p:nvSpPr>
          <p:cNvPr id="6" name="灯片编号占位符 5">
            <a:extLst>
              <a:ext uri="{FF2B5EF4-FFF2-40B4-BE49-F238E27FC236}">
                <a16:creationId xmlns:a16="http://schemas.microsoft.com/office/drawing/2014/main" id="{B0392AEC-DC00-4F48-89E4-A1174D8AC041}"/>
              </a:ext>
            </a:extLst>
          </p:cNvPr>
          <p:cNvSpPr>
            <a:spLocks noGrp="1"/>
          </p:cNvSpPr>
          <p:nvPr>
            <p:ph type="sldNum" sz="quarter" idx="12"/>
          </p:nvPr>
        </p:nvSpPr>
        <p:spPr/>
        <p:txBody>
          <a:bodyPr/>
          <a:lstStyle/>
          <a:p>
            <a:fld id="{244AB02C-D067-4537-9C64-D0FEFD4F6812}" type="slidenum">
              <a:rPr lang="zh-CN" altLang="en-US" smtClean="0"/>
              <a:t>125</a:t>
            </a:fld>
            <a:endParaRPr lang="zh-CN" altLang="en-US"/>
          </a:p>
        </p:txBody>
      </p:sp>
      <p:sp>
        <p:nvSpPr>
          <p:cNvPr id="7" name="页脚占位符 6">
            <a:extLst>
              <a:ext uri="{FF2B5EF4-FFF2-40B4-BE49-F238E27FC236}">
                <a16:creationId xmlns:a16="http://schemas.microsoft.com/office/drawing/2014/main" id="{047B2D2B-C6BE-4F7A-89E8-21AEFC50E128}"/>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9062843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BED8BF8-C7E3-4F05-8EE1-C26F4568A9EB}"/>
              </a:ext>
            </a:extLst>
          </p:cNvPr>
          <p:cNvSpPr>
            <a:spLocks noGrp="1"/>
          </p:cNvSpPr>
          <p:nvPr>
            <p:ph type="dt" sz="half" idx="10"/>
          </p:nvPr>
        </p:nvSpPr>
        <p:spPr/>
        <p:txBody>
          <a:bodyPr/>
          <a:lstStyle/>
          <a:p>
            <a:fld id="{74D1705C-B549-41CC-B01C-5D7F7879C40F}" type="datetime8">
              <a:rPr lang="zh-CN" altLang="en-US" smtClean="0"/>
              <a:t>2019年8月6日11时23分</a:t>
            </a:fld>
            <a:endParaRPr lang="zh-CN" altLang="en-US"/>
          </a:p>
        </p:txBody>
      </p:sp>
      <p:sp>
        <p:nvSpPr>
          <p:cNvPr id="3" name="灯片编号占位符 2">
            <a:extLst>
              <a:ext uri="{FF2B5EF4-FFF2-40B4-BE49-F238E27FC236}">
                <a16:creationId xmlns:a16="http://schemas.microsoft.com/office/drawing/2014/main" id="{00F60AE5-B795-4CF2-A167-4AD3BD76944C}"/>
              </a:ext>
            </a:extLst>
          </p:cNvPr>
          <p:cNvSpPr>
            <a:spLocks noGrp="1"/>
          </p:cNvSpPr>
          <p:nvPr>
            <p:ph type="sldNum" sz="quarter" idx="12"/>
          </p:nvPr>
        </p:nvSpPr>
        <p:spPr/>
        <p:txBody>
          <a:bodyPr/>
          <a:lstStyle/>
          <a:p>
            <a:fld id="{244AB02C-D067-4537-9C64-D0FEFD4F6812}" type="slidenum">
              <a:rPr lang="zh-CN" altLang="en-US" smtClean="0"/>
              <a:t>126</a:t>
            </a:fld>
            <a:endParaRPr lang="zh-CN" altLang="en-US"/>
          </a:p>
        </p:txBody>
      </p:sp>
      <p:pic>
        <p:nvPicPr>
          <p:cNvPr id="4" name="图片 3">
            <a:extLst>
              <a:ext uri="{FF2B5EF4-FFF2-40B4-BE49-F238E27FC236}">
                <a16:creationId xmlns:a16="http://schemas.microsoft.com/office/drawing/2014/main" id="{4232C6F8-4DDB-4DB0-828A-C0D4291955B9}"/>
              </a:ext>
            </a:extLst>
          </p:cNvPr>
          <p:cNvPicPr>
            <a:picLocks noChangeAspect="1"/>
          </p:cNvPicPr>
          <p:nvPr/>
        </p:nvPicPr>
        <p:blipFill>
          <a:blip r:embed="rId2"/>
          <a:stretch>
            <a:fillRect/>
          </a:stretch>
        </p:blipFill>
        <p:spPr>
          <a:xfrm>
            <a:off x="0" y="1673"/>
            <a:ext cx="12192000" cy="6854653"/>
          </a:xfrm>
          <a:prstGeom prst="rect">
            <a:avLst/>
          </a:prstGeom>
        </p:spPr>
      </p:pic>
      <p:sp>
        <p:nvSpPr>
          <p:cNvPr id="5" name="页脚占位符 4">
            <a:extLst>
              <a:ext uri="{FF2B5EF4-FFF2-40B4-BE49-F238E27FC236}">
                <a16:creationId xmlns:a16="http://schemas.microsoft.com/office/drawing/2014/main" id="{9F6FA36E-AB4B-4190-BAAD-E36A06D38FBB}"/>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31212000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071126" y="1078024"/>
            <a:ext cx="7209182" cy="5016758"/>
          </a:xfrm>
          <a:prstGeom prst="rect">
            <a:avLst/>
          </a:prstGeom>
        </p:spPr>
        <p:txBody>
          <a:bodyPr wrap="square">
            <a:spAutoFit/>
          </a:bodyPr>
          <a:lstStyle/>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智能时代：未来已来</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未来教育：学习的升级</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未来教育应用构想</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未来教育应用场景与案例</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0000"/>
                </a:solidFill>
                <a:latin typeface="微软雅黑" panose="020B0503020204020204" pitchFamily="34" charset="-122"/>
                <a:ea typeface="微软雅黑" panose="020B0503020204020204" pitchFamily="34" charset="-122"/>
              </a:rPr>
              <a:t>未来中小学教育信息化建设的建议</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127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1360919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5.1 </a:t>
            </a:r>
            <a:r>
              <a:rPr lang="zh-CN" altLang="en-US" sz="4000" b="1" dirty="0">
                <a:solidFill>
                  <a:srgbClr val="FF0000"/>
                </a:solidFill>
                <a:latin typeface="微软雅黑" panose="020B0503020204020204" pitchFamily="34" charset="-122"/>
                <a:ea typeface="微软雅黑" panose="020B0503020204020204" pitchFamily="34" charset="-122"/>
              </a:rPr>
              <a:t>新技术赋能教育的体现</a:t>
            </a: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128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90099749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文本框 33">
            <a:extLst>
              <a:ext uri="{FF2B5EF4-FFF2-40B4-BE49-F238E27FC236}">
                <a16:creationId xmlns:a16="http://schemas.microsoft.com/office/drawing/2014/main" id="{178B0698-28F1-47BA-A771-4730426E0AB1}"/>
              </a:ext>
            </a:extLst>
          </p:cNvPr>
          <p:cNvSpPr txBox="1"/>
          <p:nvPr/>
        </p:nvSpPr>
        <p:spPr>
          <a:xfrm>
            <a:off x="7463995" y="1919191"/>
            <a:ext cx="3352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000" b="1" dirty="0">
                <a:solidFill>
                  <a:srgbClr val="FF0000"/>
                </a:solidFill>
                <a:latin typeface="微软雅黑" pitchFamily="34" charset="-122"/>
                <a:ea typeface="微软雅黑" pitchFamily="34" charset="-122"/>
              </a:rPr>
              <a:t>再造教学流程</a:t>
            </a:r>
          </a:p>
        </p:txBody>
      </p:sp>
      <p:sp>
        <p:nvSpPr>
          <p:cNvPr id="35" name="文本框 34">
            <a:extLst>
              <a:ext uri="{FF2B5EF4-FFF2-40B4-BE49-F238E27FC236}">
                <a16:creationId xmlns:a16="http://schemas.microsoft.com/office/drawing/2014/main" id="{EE505DEB-D05C-4C9D-A35B-FE7C285179A1}"/>
              </a:ext>
            </a:extLst>
          </p:cNvPr>
          <p:cNvSpPr txBox="1"/>
          <p:nvPr/>
        </p:nvSpPr>
        <p:spPr>
          <a:xfrm>
            <a:off x="7494276" y="3159826"/>
            <a:ext cx="351510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000" b="1" dirty="0">
                <a:solidFill>
                  <a:srgbClr val="FF0000"/>
                </a:solidFill>
                <a:latin typeface="微软雅黑" pitchFamily="34" charset="-122"/>
                <a:ea typeface="微软雅黑" pitchFamily="34" charset="-122"/>
              </a:rPr>
              <a:t>变革教育供给</a:t>
            </a:r>
          </a:p>
        </p:txBody>
      </p:sp>
      <p:sp>
        <p:nvSpPr>
          <p:cNvPr id="36" name="文本框 35">
            <a:extLst>
              <a:ext uri="{FF2B5EF4-FFF2-40B4-BE49-F238E27FC236}">
                <a16:creationId xmlns:a16="http://schemas.microsoft.com/office/drawing/2014/main" id="{7D603E07-D789-4C52-B4F4-79C4BABA0728}"/>
              </a:ext>
            </a:extLst>
          </p:cNvPr>
          <p:cNvSpPr txBox="1"/>
          <p:nvPr/>
        </p:nvSpPr>
        <p:spPr>
          <a:xfrm>
            <a:off x="7463986" y="783403"/>
            <a:ext cx="51915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重构学习环境</a:t>
            </a:r>
          </a:p>
        </p:txBody>
      </p:sp>
      <p:sp>
        <p:nvSpPr>
          <p:cNvPr id="37" name="文本框 36">
            <a:extLst>
              <a:ext uri="{FF2B5EF4-FFF2-40B4-BE49-F238E27FC236}">
                <a16:creationId xmlns:a16="http://schemas.microsoft.com/office/drawing/2014/main" id="{2B29BE1E-8302-4628-BE13-DF8465DE4DBC}"/>
              </a:ext>
            </a:extLst>
          </p:cNvPr>
          <p:cNvSpPr txBox="1"/>
          <p:nvPr/>
        </p:nvSpPr>
        <p:spPr>
          <a:xfrm>
            <a:off x="7463986" y="4400461"/>
            <a:ext cx="417849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000" b="1" dirty="0">
                <a:solidFill>
                  <a:srgbClr val="FF0000"/>
                </a:solidFill>
                <a:latin typeface="微软雅黑" pitchFamily="34" charset="-122"/>
                <a:ea typeface="微软雅黑" pitchFamily="34" charset="-122"/>
              </a:rPr>
              <a:t>变革评价方式</a:t>
            </a:r>
          </a:p>
        </p:txBody>
      </p:sp>
      <p:cxnSp>
        <p:nvCxnSpPr>
          <p:cNvPr id="42" name="淘宝网Chenying0907出品 12">
            <a:extLst>
              <a:ext uri="{FF2B5EF4-FFF2-40B4-BE49-F238E27FC236}">
                <a16:creationId xmlns:a16="http://schemas.microsoft.com/office/drawing/2014/main" id="{6D89B122-6C43-43FF-934B-0EF815E65473}"/>
              </a:ext>
            </a:extLst>
          </p:cNvPr>
          <p:cNvCxnSpPr>
            <a:cxnSpLocks/>
          </p:cNvCxnSpPr>
          <p:nvPr/>
        </p:nvCxnSpPr>
        <p:spPr>
          <a:xfrm>
            <a:off x="6436327" y="2"/>
            <a:ext cx="0" cy="6948687"/>
          </a:xfrm>
          <a:prstGeom prst="line">
            <a:avLst/>
          </a:prstGeom>
          <a:ln w="222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43" name="淘宝网Chenying0907出品 18">
            <a:extLst>
              <a:ext uri="{FF2B5EF4-FFF2-40B4-BE49-F238E27FC236}">
                <a16:creationId xmlns:a16="http://schemas.microsoft.com/office/drawing/2014/main" id="{2CCE8BF8-7615-489B-8347-250288F30AD4}"/>
              </a:ext>
            </a:extLst>
          </p:cNvPr>
          <p:cNvSpPr/>
          <p:nvPr/>
        </p:nvSpPr>
        <p:spPr bwMode="auto">
          <a:xfrm rot="5400000" flipV="1">
            <a:off x="6324608" y="1982380"/>
            <a:ext cx="271887" cy="273733"/>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4" name="淘宝网Chenying0907出品 20">
            <a:extLst>
              <a:ext uri="{FF2B5EF4-FFF2-40B4-BE49-F238E27FC236}">
                <a16:creationId xmlns:a16="http://schemas.microsoft.com/office/drawing/2014/main" id="{D3932B4C-5FAF-495E-996C-30EB14422B18}"/>
              </a:ext>
            </a:extLst>
          </p:cNvPr>
          <p:cNvSpPr/>
          <p:nvPr/>
        </p:nvSpPr>
        <p:spPr bwMode="auto">
          <a:xfrm rot="5400000" flipV="1">
            <a:off x="6324608" y="868155"/>
            <a:ext cx="271887" cy="273733"/>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5" name="淘宝网Chenying0907出品 21">
            <a:extLst>
              <a:ext uri="{FF2B5EF4-FFF2-40B4-BE49-F238E27FC236}">
                <a16:creationId xmlns:a16="http://schemas.microsoft.com/office/drawing/2014/main" id="{ED6AA5B3-F750-4F09-B73F-2B85D62E9754}"/>
              </a:ext>
            </a:extLst>
          </p:cNvPr>
          <p:cNvSpPr/>
          <p:nvPr/>
        </p:nvSpPr>
        <p:spPr bwMode="auto">
          <a:xfrm rot="5400000" flipV="1">
            <a:off x="6324608" y="3213196"/>
            <a:ext cx="271887" cy="273733"/>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6" name="淘宝网Chenying0907出品 22">
            <a:extLst>
              <a:ext uri="{FF2B5EF4-FFF2-40B4-BE49-F238E27FC236}">
                <a16:creationId xmlns:a16="http://schemas.microsoft.com/office/drawing/2014/main" id="{6C128FED-1B5E-42FE-B672-9369B696481E}"/>
              </a:ext>
            </a:extLst>
          </p:cNvPr>
          <p:cNvSpPr/>
          <p:nvPr/>
        </p:nvSpPr>
        <p:spPr bwMode="auto">
          <a:xfrm rot="5400000" flipV="1">
            <a:off x="6324609" y="4414885"/>
            <a:ext cx="271886" cy="273732"/>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7" name="文本框 46">
            <a:extLst>
              <a:ext uri="{FF2B5EF4-FFF2-40B4-BE49-F238E27FC236}">
                <a16:creationId xmlns:a16="http://schemas.microsoft.com/office/drawing/2014/main" id="{EB2F60C9-C6BF-41E7-9188-0F8CA20A6037}"/>
              </a:ext>
            </a:extLst>
          </p:cNvPr>
          <p:cNvSpPr txBox="1"/>
          <p:nvPr/>
        </p:nvSpPr>
        <p:spPr>
          <a:xfrm>
            <a:off x="6096962" y="866521"/>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01</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48" name="文本框 47">
            <a:extLst>
              <a:ext uri="{FF2B5EF4-FFF2-40B4-BE49-F238E27FC236}">
                <a16:creationId xmlns:a16="http://schemas.microsoft.com/office/drawing/2014/main" id="{B234D8FB-C47D-4F57-85AA-642E1DDBA66B}"/>
              </a:ext>
            </a:extLst>
          </p:cNvPr>
          <p:cNvSpPr txBox="1"/>
          <p:nvPr/>
        </p:nvSpPr>
        <p:spPr>
          <a:xfrm>
            <a:off x="6100859" y="1983825"/>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02</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49" name="文本框 48">
            <a:extLst>
              <a:ext uri="{FF2B5EF4-FFF2-40B4-BE49-F238E27FC236}">
                <a16:creationId xmlns:a16="http://schemas.microsoft.com/office/drawing/2014/main" id="{005314AA-1C53-4B0E-95E2-A0E6F8D343DA}"/>
              </a:ext>
            </a:extLst>
          </p:cNvPr>
          <p:cNvSpPr txBox="1"/>
          <p:nvPr/>
        </p:nvSpPr>
        <p:spPr>
          <a:xfrm>
            <a:off x="6096000" y="3214119"/>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03</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50" name="文本框 49">
            <a:extLst>
              <a:ext uri="{FF2B5EF4-FFF2-40B4-BE49-F238E27FC236}">
                <a16:creationId xmlns:a16="http://schemas.microsoft.com/office/drawing/2014/main" id="{8172639F-4E07-4372-A06A-04AB05A825C0}"/>
              </a:ext>
            </a:extLst>
          </p:cNvPr>
          <p:cNvSpPr txBox="1"/>
          <p:nvPr/>
        </p:nvSpPr>
        <p:spPr>
          <a:xfrm>
            <a:off x="6096000" y="4424540"/>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04</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51" name="Text Box 3">
            <a:extLst>
              <a:ext uri="{FF2B5EF4-FFF2-40B4-BE49-F238E27FC236}">
                <a16:creationId xmlns:a16="http://schemas.microsoft.com/office/drawing/2014/main" id="{BDF9A95B-F9AE-4DEF-80DD-CC562DFEEE23}"/>
              </a:ext>
            </a:extLst>
          </p:cNvPr>
          <p:cNvSpPr>
            <a:spLocks noChangeArrowheads="1"/>
          </p:cNvSpPr>
          <p:nvPr/>
        </p:nvSpPr>
        <p:spPr bwMode="auto">
          <a:xfrm>
            <a:off x="1682282" y="2888734"/>
            <a:ext cx="3005951" cy="1446550"/>
          </a:xfrm>
          <a:prstGeom prst="rect">
            <a:avLst/>
          </a:prstGeom>
        </p:spPr>
        <p:txBody>
          <a:bodyPr wrap="non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CN" altLang="en-US" sz="4400" b="1" dirty="0">
                <a:solidFill>
                  <a:srgbClr val="0000CC"/>
                </a:solidFill>
                <a:latin typeface="微软雅黑" panose="020B0503020204020204" charset="-122"/>
                <a:ea typeface="微软雅黑" panose="020B0503020204020204" charset="-122"/>
                <a:sym typeface="Calibri" panose="020F0502020204030204" charset="0"/>
              </a:rPr>
              <a:t>新</a:t>
            </a:r>
            <a:r>
              <a:rPr kumimoji="0" lang="zh-CN" altLang="en-US"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rPr>
              <a:t>技术赋能</a:t>
            </a:r>
            <a:endParaRPr kumimoji="0" lang="en-US" altLang="zh-CN"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rPr>
              <a:t>教育的体现</a:t>
            </a:r>
          </a:p>
        </p:txBody>
      </p:sp>
      <p:sp>
        <p:nvSpPr>
          <p:cNvPr id="25" name="文本框 24">
            <a:extLst>
              <a:ext uri="{FF2B5EF4-FFF2-40B4-BE49-F238E27FC236}">
                <a16:creationId xmlns:a16="http://schemas.microsoft.com/office/drawing/2014/main" id="{762B451B-B2C5-4D7F-9259-570ED644AF21}"/>
              </a:ext>
            </a:extLst>
          </p:cNvPr>
          <p:cNvSpPr txBox="1"/>
          <p:nvPr/>
        </p:nvSpPr>
        <p:spPr>
          <a:xfrm>
            <a:off x="7463986" y="5538202"/>
            <a:ext cx="417849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000" b="1" dirty="0">
                <a:solidFill>
                  <a:srgbClr val="FF0000"/>
                </a:solidFill>
                <a:latin typeface="微软雅黑" pitchFamily="34" charset="-122"/>
                <a:ea typeface="微软雅黑" pitchFamily="34" charset="-122"/>
              </a:rPr>
              <a:t>变革教育治理</a:t>
            </a:r>
          </a:p>
        </p:txBody>
      </p:sp>
      <p:sp>
        <p:nvSpPr>
          <p:cNvPr id="26" name="文本框 25">
            <a:extLst>
              <a:ext uri="{FF2B5EF4-FFF2-40B4-BE49-F238E27FC236}">
                <a16:creationId xmlns:a16="http://schemas.microsoft.com/office/drawing/2014/main" id="{C4C785DE-C261-413F-8786-21D3DC260A7F}"/>
              </a:ext>
            </a:extLst>
          </p:cNvPr>
          <p:cNvSpPr txBox="1"/>
          <p:nvPr/>
        </p:nvSpPr>
        <p:spPr>
          <a:xfrm>
            <a:off x="6096000" y="5562281"/>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05</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3" name="日期占位符 2">
            <a:extLst>
              <a:ext uri="{FF2B5EF4-FFF2-40B4-BE49-F238E27FC236}">
                <a16:creationId xmlns:a16="http://schemas.microsoft.com/office/drawing/2014/main" id="{BCF5D4FB-D629-4FD4-98B4-0DD2A2CE14B8}"/>
              </a:ext>
            </a:extLst>
          </p:cNvPr>
          <p:cNvSpPr>
            <a:spLocks noGrp="1"/>
          </p:cNvSpPr>
          <p:nvPr>
            <p:ph type="dt" sz="half" idx="10"/>
          </p:nvPr>
        </p:nvSpPr>
        <p:spPr/>
        <p:txBody>
          <a:bodyPr/>
          <a:lstStyle/>
          <a:p>
            <a:fld id="{5C1A8528-2CAF-4A85-A4AE-97FEF7F40658}" type="datetime8">
              <a:rPr lang="zh-CN" altLang="en-US" smtClean="0">
                <a:solidFill>
                  <a:srgbClr val="0000CC"/>
                </a:solidFill>
              </a:rPr>
              <a:t>2019年8月6日11时23分</a:t>
            </a:fld>
            <a:endParaRPr lang="zh-CN" altLang="en-US">
              <a:solidFill>
                <a:srgbClr val="0000CC"/>
              </a:solidFill>
            </a:endParaRPr>
          </a:p>
        </p:txBody>
      </p:sp>
      <p:sp>
        <p:nvSpPr>
          <p:cNvPr id="4" name="灯片编号占位符 3">
            <a:extLst>
              <a:ext uri="{FF2B5EF4-FFF2-40B4-BE49-F238E27FC236}">
                <a16:creationId xmlns:a16="http://schemas.microsoft.com/office/drawing/2014/main" id="{984DD8CC-8CE6-4B9C-BD97-1EEA8D33E580}"/>
              </a:ext>
            </a:extLst>
          </p:cNvPr>
          <p:cNvSpPr>
            <a:spLocks noGrp="1"/>
          </p:cNvSpPr>
          <p:nvPr>
            <p:ph type="sldNum" sz="quarter" idx="12"/>
          </p:nvPr>
        </p:nvSpPr>
        <p:spPr/>
        <p:txBody>
          <a:bodyPr/>
          <a:lstStyle/>
          <a:p>
            <a:fld id="{565CE74E-AB26-4998-AD42-012C4C1AD076}" type="slidenum">
              <a:rPr lang="zh-CN" altLang="en-US" smtClean="0">
                <a:solidFill>
                  <a:srgbClr val="0000CC"/>
                </a:solidFill>
              </a:rPr>
              <a:pPr/>
              <a:t>129</a:t>
            </a:fld>
            <a:endParaRPr lang="zh-CN" altLang="en-US">
              <a:solidFill>
                <a:srgbClr val="0000CC"/>
              </a:solidFill>
            </a:endParaRPr>
          </a:p>
        </p:txBody>
      </p:sp>
      <p:sp>
        <p:nvSpPr>
          <p:cNvPr id="5" name="页脚占位符 4">
            <a:extLst>
              <a:ext uri="{FF2B5EF4-FFF2-40B4-BE49-F238E27FC236}">
                <a16:creationId xmlns:a16="http://schemas.microsoft.com/office/drawing/2014/main" id="{4407AAB2-8E37-429F-9D20-E43A6B7E48F8}"/>
              </a:ext>
            </a:extLst>
          </p:cNvPr>
          <p:cNvSpPr>
            <a:spLocks noGrp="1"/>
          </p:cNvSpPr>
          <p:nvPr>
            <p:ph type="ftr" sz="quarter" idx="11"/>
          </p:nvPr>
        </p:nvSpPr>
        <p:spPr/>
        <p:txBody>
          <a:bodyPr/>
          <a:lstStyle/>
          <a:p>
            <a:endParaRPr lang="zh-CN" altLang="en-US">
              <a:solidFill>
                <a:srgbClr val="0000CC"/>
              </a:solidFill>
            </a:endParaRPr>
          </a:p>
        </p:txBody>
      </p:sp>
    </p:spTree>
    <p:custDataLst>
      <p:tags r:id="rId1"/>
    </p:custDataLst>
    <p:extLst>
      <p:ext uri="{BB962C8B-B14F-4D97-AF65-F5344CB8AC3E}">
        <p14:creationId xmlns:p14="http://schemas.microsoft.com/office/powerpoint/2010/main" val="404537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图片 9" descr="屏幕剪辑">
            <a:hlinkClick r:id="rId3" action="ppaction://hlinkfile"/>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89936" y="1265245"/>
            <a:ext cx="399891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rcRect r="1942" b="16344"/>
          <a:stretch>
            <a:fillRect/>
          </a:stretch>
        </p:blipFill>
        <p:spPr bwMode="auto">
          <a:xfrm>
            <a:off x="6412709" y="3852863"/>
            <a:ext cx="33178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89936" y="3762375"/>
            <a:ext cx="3998913"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6" name="图片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12708" y="1230313"/>
            <a:ext cx="3794125" cy="253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p:cNvSpPr txBox="1">
            <a:spLocks/>
          </p:cNvSpPr>
          <p:nvPr/>
        </p:nvSpPr>
        <p:spPr>
          <a:xfrm>
            <a:off x="1793084" y="288932"/>
            <a:ext cx="8761413" cy="601663"/>
          </a:xfrm>
          <a:prstGeom prst="rect">
            <a:avLst/>
          </a:prstGeom>
        </p:spPr>
        <p:txBody>
          <a:bodyPr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altLang="en-US" sz="4400" b="0" i="0" u="none" strike="noStrike" kern="1200" cap="none" spc="0" normalizeH="0" baseline="0" noProof="0">
                <a:ln>
                  <a:noFill/>
                </a:ln>
                <a:effectLst/>
                <a:uLnTx/>
                <a:uFillTx/>
                <a:latin typeface="Arial"/>
                <a:ea typeface="微软雅黑"/>
                <a:cs typeface="+mj-cs"/>
              </a:rPr>
              <a:t>在“新硬件时代”到来之时，传统互联网巨头布局都在硬件产业</a:t>
            </a:r>
            <a:endParaRPr kumimoji="0" lang="zh-CN" altLang="en-US" sz="4400" b="0" i="0" u="none" strike="noStrike" kern="1200" cap="none" spc="0" normalizeH="0" baseline="0" noProof="0" dirty="0">
              <a:ln>
                <a:noFill/>
              </a:ln>
              <a:effectLst/>
              <a:uLnTx/>
              <a:uFillTx/>
              <a:latin typeface="Arial"/>
              <a:ea typeface="微软雅黑"/>
              <a:cs typeface="+mj-cs"/>
            </a:endParaRPr>
          </a:p>
        </p:txBody>
      </p:sp>
      <p:sp>
        <p:nvSpPr>
          <p:cNvPr id="2" name="灯片编号占位符 1">
            <a:extLst>
              <a:ext uri="{FF2B5EF4-FFF2-40B4-BE49-F238E27FC236}">
                <a16:creationId xmlns:a16="http://schemas.microsoft.com/office/drawing/2014/main" id="{DBD3297C-E46E-4618-952B-69CE509732E3}"/>
              </a:ext>
            </a:extLst>
          </p:cNvPr>
          <p:cNvSpPr>
            <a:spLocks noGrp="1"/>
          </p:cNvSpPr>
          <p:nvPr>
            <p:ph type="sldNum" sz="quarter" idx="10"/>
          </p:nvPr>
        </p:nvSpPr>
        <p:spPr/>
        <p:txBody>
          <a:bodyPr/>
          <a:lstStyle/>
          <a:p>
            <a:pPr>
              <a:defRPr/>
            </a:pPr>
            <a:fld id="{5F629DC8-818D-F44A-880B-0172DF207AC6}" type="slidenum">
              <a:rPr lang="zh-CN" altLang="en-US" smtClean="0"/>
              <a:pPr>
                <a:defRPr/>
              </a:pPr>
              <a:t>13</a:t>
            </a:fld>
            <a:endParaRPr lang="zh-CN" altLang="en-US"/>
          </a:p>
        </p:txBody>
      </p:sp>
    </p:spTree>
    <p:extLst>
      <p:ext uri="{BB962C8B-B14F-4D97-AF65-F5344CB8AC3E}">
        <p14:creationId xmlns:p14="http://schemas.microsoft.com/office/powerpoint/2010/main" val="65357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34422EBB-191E-4509-B56B-B0422B8428C5}"/>
              </a:ext>
            </a:extLst>
          </p:cNvPr>
          <p:cNvSpPr>
            <a:spLocks noChangeArrowheads="1"/>
          </p:cNvSpPr>
          <p:nvPr/>
        </p:nvSpPr>
        <p:spPr bwMode="auto">
          <a:xfrm>
            <a:off x="4987997" y="2550151"/>
            <a:ext cx="2189559"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16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重构学习空间</a:t>
            </a:r>
            <a:endParaRPr kumimoji="0" lang="zh-CN" altLang="en-US" sz="1800" b="1" i="0" u="none" strike="noStrike" kern="0" cap="none" spc="0" normalizeH="0" baseline="0" noProof="0" dirty="0">
              <a:ln>
                <a:noFill/>
              </a:ln>
              <a:solidFill>
                <a:srgbClr val="0000CC"/>
              </a:solidFill>
              <a:effectLst/>
              <a:uLnTx/>
              <a:uFillTx/>
              <a:latin typeface="Calibri"/>
              <a:ea typeface="宋体" panose="02010600030101010101" pitchFamily="2" charset="-122"/>
              <a:cs typeface="+mn-cs"/>
            </a:endParaRPr>
          </a:p>
        </p:txBody>
      </p:sp>
      <p:grpSp>
        <p:nvGrpSpPr>
          <p:cNvPr id="14" name="组合 13">
            <a:extLst>
              <a:ext uri="{FF2B5EF4-FFF2-40B4-BE49-F238E27FC236}">
                <a16:creationId xmlns:a16="http://schemas.microsoft.com/office/drawing/2014/main" id="{D1740DDF-4871-4038-9946-6BDCD3C523C4}"/>
              </a:ext>
            </a:extLst>
          </p:cNvPr>
          <p:cNvGrpSpPr/>
          <p:nvPr/>
        </p:nvGrpSpPr>
        <p:grpSpPr>
          <a:xfrm>
            <a:off x="4523580" y="2599293"/>
            <a:ext cx="2928938" cy="3003947"/>
            <a:chOff x="4000500" y="1714500"/>
            <a:chExt cx="3905250" cy="4005263"/>
          </a:xfrm>
        </p:grpSpPr>
        <p:grpSp>
          <p:nvGrpSpPr>
            <p:cNvPr id="15" name="组合 4">
              <a:extLst>
                <a:ext uri="{FF2B5EF4-FFF2-40B4-BE49-F238E27FC236}">
                  <a16:creationId xmlns:a16="http://schemas.microsoft.com/office/drawing/2014/main" id="{6729D50D-F2E7-4D73-A311-8F5BE829F640}"/>
                </a:ext>
              </a:extLst>
            </p:cNvPr>
            <p:cNvGrpSpPr/>
            <p:nvPr/>
          </p:nvGrpSpPr>
          <p:grpSpPr bwMode="auto">
            <a:xfrm>
              <a:off x="4000500" y="1714500"/>
              <a:ext cx="3905250" cy="4005263"/>
              <a:chOff x="857223" y="954920"/>
              <a:chExt cx="3357586" cy="3406892"/>
            </a:xfrm>
          </p:grpSpPr>
          <p:sp>
            <p:nvSpPr>
              <p:cNvPr id="19" name="椭圆 18">
                <a:extLst>
                  <a:ext uri="{FF2B5EF4-FFF2-40B4-BE49-F238E27FC236}">
                    <a16:creationId xmlns:a16="http://schemas.microsoft.com/office/drawing/2014/main" id="{20BB48D7-27C5-4C5A-ADD3-AD7B1A47EF63}"/>
                  </a:ext>
                </a:extLst>
              </p:cNvPr>
              <p:cNvSpPr/>
              <p:nvPr/>
            </p:nvSpPr>
            <p:spPr>
              <a:xfrm rot="1906325">
                <a:off x="2063770" y="954920"/>
                <a:ext cx="1029114" cy="3356929"/>
              </a:xfrm>
              <a:prstGeom prst="ellipse">
                <a:avLst/>
              </a:prstGeom>
              <a:noFill/>
              <a:ln w="9525" cap="flat" cmpd="sng" algn="ctr">
                <a:solidFill>
                  <a:srgbClr val="88B7FC">
                    <a:lumMod val="10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0" name="椭圆 19">
                <a:extLst>
                  <a:ext uri="{FF2B5EF4-FFF2-40B4-BE49-F238E27FC236}">
                    <a16:creationId xmlns:a16="http://schemas.microsoft.com/office/drawing/2014/main" id="{213D3E50-4663-4835-8C8C-4D1905E2CAD4}"/>
                  </a:ext>
                </a:extLst>
              </p:cNvPr>
              <p:cNvSpPr/>
              <p:nvPr/>
            </p:nvSpPr>
            <p:spPr>
              <a:xfrm rot="19526860">
                <a:off x="2108811" y="1004883"/>
                <a:ext cx="1030478" cy="3356929"/>
              </a:xfrm>
              <a:prstGeom prst="ellipse">
                <a:avLst/>
              </a:prstGeom>
              <a:noFill/>
              <a:ln w="9525" cap="flat" cmpd="sng" algn="ctr">
                <a:solidFill>
                  <a:srgbClr val="88B7FC">
                    <a:lumMod val="10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1" name="椭圆 20">
                <a:extLst>
                  <a:ext uri="{FF2B5EF4-FFF2-40B4-BE49-F238E27FC236}">
                    <a16:creationId xmlns:a16="http://schemas.microsoft.com/office/drawing/2014/main" id="{D68FB292-6E5E-4723-A88F-4386D951525E}"/>
                  </a:ext>
                </a:extLst>
              </p:cNvPr>
              <p:cNvSpPr/>
              <p:nvPr/>
            </p:nvSpPr>
            <p:spPr>
              <a:xfrm rot="16200000">
                <a:off x="2035717" y="964719"/>
                <a:ext cx="1000598" cy="3357586"/>
              </a:xfrm>
              <a:prstGeom prst="ellipse">
                <a:avLst/>
              </a:prstGeom>
              <a:noFill/>
              <a:ln w="9525" cap="flat" cmpd="sng" algn="ctr">
                <a:solidFill>
                  <a:srgbClr val="88B7FC">
                    <a:lumMod val="10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16" name="椭圆 15">
              <a:extLst>
                <a:ext uri="{FF2B5EF4-FFF2-40B4-BE49-F238E27FC236}">
                  <a16:creationId xmlns:a16="http://schemas.microsoft.com/office/drawing/2014/main" id="{6533BFA7-7FD9-4208-BCF1-34BEE01BB7E7}"/>
                </a:ext>
              </a:extLst>
            </p:cNvPr>
            <p:cNvSpPr/>
            <p:nvPr/>
          </p:nvSpPr>
          <p:spPr>
            <a:xfrm>
              <a:off x="4776519" y="2147977"/>
              <a:ext cx="190500" cy="190500"/>
            </a:xfrm>
            <a:prstGeom prst="ellipse">
              <a:avLst/>
            </a:prstGeom>
            <a:solidFill>
              <a:srgbClr val="FFFFFF"/>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17" name="椭圆 16">
              <a:extLst>
                <a:ext uri="{FF2B5EF4-FFF2-40B4-BE49-F238E27FC236}">
                  <a16:creationId xmlns:a16="http://schemas.microsoft.com/office/drawing/2014/main" id="{A15F93D6-2950-4D47-A1B3-9159706AA94C}"/>
                </a:ext>
              </a:extLst>
            </p:cNvPr>
            <p:cNvSpPr/>
            <p:nvPr/>
          </p:nvSpPr>
          <p:spPr>
            <a:xfrm>
              <a:off x="7143750" y="4762500"/>
              <a:ext cx="190500" cy="190500"/>
            </a:xfrm>
            <a:prstGeom prst="ellipse">
              <a:avLst/>
            </a:prstGeom>
            <a:solidFill>
              <a:srgbClr val="88B7FC"/>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18" name="椭圆 17">
              <a:extLst>
                <a:ext uri="{FF2B5EF4-FFF2-40B4-BE49-F238E27FC236}">
                  <a16:creationId xmlns:a16="http://schemas.microsoft.com/office/drawing/2014/main" id="{18D31E45-8BFD-4C61-9A63-33A1C874423B}"/>
                </a:ext>
              </a:extLst>
            </p:cNvPr>
            <p:cNvSpPr/>
            <p:nvPr/>
          </p:nvSpPr>
          <p:spPr>
            <a:xfrm>
              <a:off x="4270375" y="3933825"/>
              <a:ext cx="190500" cy="190500"/>
            </a:xfrm>
            <a:prstGeom prst="ellipse">
              <a:avLst/>
            </a:prstGeom>
            <a:solidFill>
              <a:srgbClr val="00B0F0"/>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24" name="矩形 9">
            <a:extLst>
              <a:ext uri="{FF2B5EF4-FFF2-40B4-BE49-F238E27FC236}">
                <a16:creationId xmlns:a16="http://schemas.microsoft.com/office/drawing/2014/main" id="{B212E157-7455-4FFE-BC72-7D166279484D}"/>
              </a:ext>
            </a:extLst>
          </p:cNvPr>
          <p:cNvSpPr>
            <a:spLocks noChangeArrowheads="1"/>
          </p:cNvSpPr>
          <p:nvPr/>
        </p:nvSpPr>
        <p:spPr bwMode="auto">
          <a:xfrm>
            <a:off x="7080723" y="4770813"/>
            <a:ext cx="21895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16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实现教育资源的便捷获取和智能推动</a:t>
            </a:r>
            <a:endParaRPr kumimoji="0" lang="zh-CN" altLang="en-US" sz="1800" b="1" i="0" u="none" strike="noStrike" kern="0" cap="none" spc="0" normalizeH="0" baseline="0" noProof="0" dirty="0">
              <a:ln>
                <a:noFill/>
              </a:ln>
              <a:solidFill>
                <a:srgbClr val="0000CC"/>
              </a:solidFill>
              <a:effectLst/>
              <a:uLnTx/>
              <a:uFillTx/>
              <a:latin typeface="Calibri"/>
              <a:ea typeface="宋体" panose="02010600030101010101" pitchFamily="2" charset="-122"/>
              <a:cs typeface="+mn-cs"/>
            </a:endParaRPr>
          </a:p>
        </p:txBody>
      </p:sp>
      <p:sp>
        <p:nvSpPr>
          <p:cNvPr id="30" name="矩形 9">
            <a:extLst>
              <a:ext uri="{FF2B5EF4-FFF2-40B4-BE49-F238E27FC236}">
                <a16:creationId xmlns:a16="http://schemas.microsoft.com/office/drawing/2014/main" id="{340330E8-F107-4C44-AFD8-B5B9F7BD8816}"/>
              </a:ext>
            </a:extLst>
          </p:cNvPr>
          <p:cNvSpPr>
            <a:spLocks noChangeArrowheads="1"/>
          </p:cNvSpPr>
          <p:nvPr/>
        </p:nvSpPr>
        <p:spPr bwMode="auto">
          <a:xfrm>
            <a:off x="2819322" y="4584478"/>
            <a:ext cx="21895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16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现实学习空间和虚拟学习空间的结合</a:t>
            </a:r>
            <a:endParaRPr kumimoji="0" lang="zh-CN" altLang="en-US" sz="1800" b="1" i="0" u="none" strike="noStrike" kern="0" cap="none" spc="0" normalizeH="0" baseline="0" noProof="0" dirty="0">
              <a:ln>
                <a:noFill/>
              </a:ln>
              <a:solidFill>
                <a:srgbClr val="0000CC"/>
              </a:solidFill>
              <a:effectLst/>
              <a:uLnTx/>
              <a:uFillTx/>
              <a:latin typeface="Calibri"/>
              <a:ea typeface="宋体" panose="02010600030101010101" pitchFamily="2" charset="-122"/>
              <a:cs typeface="+mn-cs"/>
            </a:endParaRPr>
          </a:p>
        </p:txBody>
      </p:sp>
      <p:sp>
        <p:nvSpPr>
          <p:cNvPr id="2" name="矩形 1">
            <a:extLst>
              <a:ext uri="{FF2B5EF4-FFF2-40B4-BE49-F238E27FC236}">
                <a16:creationId xmlns:a16="http://schemas.microsoft.com/office/drawing/2014/main" id="{0CA7D35F-5C68-468E-A3FB-FCF2BA3F112D}"/>
              </a:ext>
            </a:extLst>
          </p:cNvPr>
          <p:cNvSpPr/>
          <p:nvPr/>
        </p:nvSpPr>
        <p:spPr>
          <a:xfrm>
            <a:off x="1139648" y="1066800"/>
            <a:ext cx="9432000" cy="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grpSp>
        <p:nvGrpSpPr>
          <p:cNvPr id="38" name="组合 16">
            <a:extLst>
              <a:ext uri="{FF2B5EF4-FFF2-40B4-BE49-F238E27FC236}">
                <a16:creationId xmlns:a16="http://schemas.microsoft.com/office/drawing/2014/main" id="{8E87FDC3-3A2B-41B1-B78B-F8B2DF37A9BD}"/>
              </a:ext>
            </a:extLst>
          </p:cNvPr>
          <p:cNvGrpSpPr/>
          <p:nvPr/>
        </p:nvGrpSpPr>
        <p:grpSpPr bwMode="auto">
          <a:xfrm>
            <a:off x="512120" y="577788"/>
            <a:ext cx="428625" cy="321469"/>
            <a:chOff x="3000364" y="642924"/>
            <a:chExt cx="428628" cy="321471"/>
          </a:xfrm>
        </p:grpSpPr>
        <p:sp>
          <p:nvSpPr>
            <p:cNvPr id="39" name="等腰三角形 38">
              <a:extLst>
                <a:ext uri="{FF2B5EF4-FFF2-40B4-BE49-F238E27FC236}">
                  <a16:creationId xmlns:a16="http://schemas.microsoft.com/office/drawing/2014/main" id="{BCE2665E-180B-495B-85A9-4051FADCF9C6}"/>
                </a:ext>
              </a:extLst>
            </p:cNvPr>
            <p:cNvSpPr/>
            <p:nvPr/>
          </p:nvSpPr>
          <p:spPr>
            <a:xfrm rot="5400000">
              <a:off x="3125380" y="660784"/>
              <a:ext cx="321471" cy="285752"/>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40" name="等腰三角形 39">
              <a:extLst>
                <a:ext uri="{FF2B5EF4-FFF2-40B4-BE49-F238E27FC236}">
                  <a16:creationId xmlns:a16="http://schemas.microsoft.com/office/drawing/2014/main" id="{5DD87A00-D55B-41B2-82D5-9125F01098E6}"/>
                </a:ext>
              </a:extLst>
            </p:cNvPr>
            <p:cNvSpPr/>
            <p:nvPr/>
          </p:nvSpPr>
          <p:spPr>
            <a:xfrm rot="5400000">
              <a:off x="2982504" y="696503"/>
              <a:ext cx="250033" cy="214314"/>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41" name="文本框 40">
            <a:extLst>
              <a:ext uri="{FF2B5EF4-FFF2-40B4-BE49-F238E27FC236}">
                <a16:creationId xmlns:a16="http://schemas.microsoft.com/office/drawing/2014/main" id="{9E707441-56B0-483D-9BAD-0036FE78ED77}"/>
              </a:ext>
            </a:extLst>
          </p:cNvPr>
          <p:cNvSpPr txBox="1"/>
          <p:nvPr/>
        </p:nvSpPr>
        <p:spPr>
          <a:xfrm>
            <a:off x="1318349" y="422078"/>
            <a:ext cx="5191507" cy="523220"/>
          </a:xfrm>
          <a:prstGeom prst="rect">
            <a:avLst/>
          </a:prstGeom>
          <a:noFill/>
        </p:spPr>
        <p:txBody>
          <a:bodyPr wrap="square" rtlCol="0">
            <a:spAutoFit/>
          </a:bodyPr>
          <a:lstStyle/>
          <a:p>
            <a:pPr>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1. </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800" b="1" dirty="0">
                <a:solidFill>
                  <a:srgbClr val="FF0000"/>
                </a:solidFill>
                <a:latin typeface="微软雅黑" pitchFamily="34" charset="-122"/>
                <a:ea typeface="微软雅黑" pitchFamily="34" charset="-122"/>
              </a:rPr>
              <a:t>重构学习环境</a:t>
            </a:r>
          </a:p>
        </p:txBody>
      </p:sp>
      <p:sp>
        <p:nvSpPr>
          <p:cNvPr id="3" name="矩形 2">
            <a:extLst>
              <a:ext uri="{FF2B5EF4-FFF2-40B4-BE49-F238E27FC236}">
                <a16:creationId xmlns:a16="http://schemas.microsoft.com/office/drawing/2014/main" id="{1B53BD61-1A54-4F1B-B929-18598A59ED43}"/>
              </a:ext>
            </a:extLst>
          </p:cNvPr>
          <p:cNvSpPr/>
          <p:nvPr/>
        </p:nvSpPr>
        <p:spPr>
          <a:xfrm>
            <a:off x="1392701" y="1320516"/>
            <a:ext cx="960823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24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信息不仅仅体现在信息量的几何技术扩增，还体现在信息的对称性上。</a:t>
            </a:r>
            <a:endParaRPr kumimoji="0" lang="zh-CN" altLang="en-US" sz="24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endParaRPr>
          </a:p>
        </p:txBody>
      </p:sp>
      <p:sp>
        <p:nvSpPr>
          <p:cNvPr id="4" name="矩形 3">
            <a:extLst>
              <a:ext uri="{FF2B5EF4-FFF2-40B4-BE49-F238E27FC236}">
                <a16:creationId xmlns:a16="http://schemas.microsoft.com/office/drawing/2014/main" id="{92368C95-3301-4CC3-AF6F-A5F6B8375D93}"/>
              </a:ext>
            </a:extLst>
          </p:cNvPr>
          <p:cNvSpPr/>
          <p:nvPr/>
        </p:nvSpPr>
        <p:spPr>
          <a:xfrm>
            <a:off x="5080525" y="3462375"/>
            <a:ext cx="180049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泛在的学习环境</a:t>
            </a:r>
            <a:endParaRPr kumimoji="0" lang="zh-CN" altLang="en-US" sz="1800" b="1"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endParaRPr>
          </a:p>
        </p:txBody>
      </p:sp>
      <p:sp>
        <p:nvSpPr>
          <p:cNvPr id="5" name="箭头: 下 4">
            <a:extLst>
              <a:ext uri="{FF2B5EF4-FFF2-40B4-BE49-F238E27FC236}">
                <a16:creationId xmlns:a16="http://schemas.microsoft.com/office/drawing/2014/main" id="{E2EC560A-8E9C-4D0D-823D-3CEB3AF37BEF}"/>
              </a:ext>
            </a:extLst>
          </p:cNvPr>
          <p:cNvSpPr/>
          <p:nvPr/>
        </p:nvSpPr>
        <p:spPr>
          <a:xfrm>
            <a:off x="5784197" y="3846137"/>
            <a:ext cx="410681" cy="270544"/>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2" name="矩形 41">
            <a:extLst>
              <a:ext uri="{FF2B5EF4-FFF2-40B4-BE49-F238E27FC236}">
                <a16:creationId xmlns:a16="http://schemas.microsoft.com/office/drawing/2014/main" id="{DE34D543-97CB-47AD-8772-12C14F6CDE5A}"/>
              </a:ext>
            </a:extLst>
          </p:cNvPr>
          <p:cNvSpPr/>
          <p:nvPr/>
        </p:nvSpPr>
        <p:spPr>
          <a:xfrm>
            <a:off x="5203220" y="4127739"/>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新型的学习场</a:t>
            </a:r>
          </a:p>
        </p:txBody>
      </p:sp>
      <p:sp>
        <p:nvSpPr>
          <p:cNvPr id="6" name="日期占位符 5">
            <a:extLst>
              <a:ext uri="{FF2B5EF4-FFF2-40B4-BE49-F238E27FC236}">
                <a16:creationId xmlns:a16="http://schemas.microsoft.com/office/drawing/2014/main" id="{2DCA4453-7730-4E90-A62A-7F3A3D83FD69}"/>
              </a:ext>
            </a:extLst>
          </p:cNvPr>
          <p:cNvSpPr>
            <a:spLocks noGrp="1"/>
          </p:cNvSpPr>
          <p:nvPr>
            <p:ph type="dt" sz="half" idx="10"/>
          </p:nvPr>
        </p:nvSpPr>
        <p:spPr/>
        <p:txBody>
          <a:bodyPr/>
          <a:lstStyle/>
          <a:p>
            <a:fld id="{8754F8A5-AECC-42C4-BCA0-C6255A32DDFF}" type="datetime8">
              <a:rPr lang="zh-CN" altLang="en-US" smtClean="0">
                <a:solidFill>
                  <a:srgbClr val="0000CC"/>
                </a:solidFill>
              </a:rPr>
              <a:t>2019年8月6日11时23分</a:t>
            </a:fld>
            <a:endParaRPr lang="zh-CN" altLang="en-US">
              <a:solidFill>
                <a:srgbClr val="0000CC"/>
              </a:solidFill>
            </a:endParaRPr>
          </a:p>
        </p:txBody>
      </p:sp>
      <p:sp>
        <p:nvSpPr>
          <p:cNvPr id="7" name="灯片编号占位符 6">
            <a:extLst>
              <a:ext uri="{FF2B5EF4-FFF2-40B4-BE49-F238E27FC236}">
                <a16:creationId xmlns:a16="http://schemas.microsoft.com/office/drawing/2014/main" id="{B8AA4370-986B-42ED-8C9E-9AF4104E922A}"/>
              </a:ext>
            </a:extLst>
          </p:cNvPr>
          <p:cNvSpPr>
            <a:spLocks noGrp="1"/>
          </p:cNvSpPr>
          <p:nvPr>
            <p:ph type="sldNum" sz="quarter" idx="12"/>
          </p:nvPr>
        </p:nvSpPr>
        <p:spPr/>
        <p:txBody>
          <a:bodyPr/>
          <a:lstStyle/>
          <a:p>
            <a:fld id="{565CE74E-AB26-4998-AD42-012C4C1AD076}" type="slidenum">
              <a:rPr lang="zh-CN" altLang="en-US" smtClean="0">
                <a:solidFill>
                  <a:srgbClr val="0000CC"/>
                </a:solidFill>
              </a:rPr>
              <a:pPr/>
              <a:t>130</a:t>
            </a:fld>
            <a:endParaRPr lang="zh-CN" altLang="en-US">
              <a:solidFill>
                <a:srgbClr val="0000CC"/>
              </a:solidFill>
            </a:endParaRPr>
          </a:p>
        </p:txBody>
      </p:sp>
      <p:sp>
        <p:nvSpPr>
          <p:cNvPr id="8" name="页脚占位符 7">
            <a:extLst>
              <a:ext uri="{FF2B5EF4-FFF2-40B4-BE49-F238E27FC236}">
                <a16:creationId xmlns:a16="http://schemas.microsoft.com/office/drawing/2014/main" id="{E7B0E081-225B-4E0A-A7BD-5AF702DC0289}"/>
              </a:ext>
            </a:extLst>
          </p:cNvPr>
          <p:cNvSpPr>
            <a:spLocks noGrp="1"/>
          </p:cNvSpPr>
          <p:nvPr>
            <p:ph type="ftr" sz="quarter" idx="11"/>
          </p:nvPr>
        </p:nvSpPr>
        <p:spPr/>
        <p:txBody>
          <a:bodyPr/>
          <a:lstStyle/>
          <a:p>
            <a:endParaRPr lang="zh-CN" altLang="en-US">
              <a:solidFill>
                <a:srgbClr val="0000CC"/>
              </a:solidFill>
            </a:endParaRPr>
          </a:p>
        </p:txBody>
      </p:sp>
    </p:spTree>
    <p:extLst>
      <p:ext uri="{BB962C8B-B14F-4D97-AF65-F5344CB8AC3E}">
        <p14:creationId xmlns:p14="http://schemas.microsoft.com/office/powerpoint/2010/main" val="21288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CA7D35F-5C68-468E-A3FB-FCF2BA3F112D}"/>
              </a:ext>
            </a:extLst>
          </p:cNvPr>
          <p:cNvSpPr/>
          <p:nvPr/>
        </p:nvSpPr>
        <p:spPr>
          <a:xfrm>
            <a:off x="1139648" y="1066800"/>
            <a:ext cx="9432000" cy="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grpSp>
        <p:nvGrpSpPr>
          <p:cNvPr id="38" name="组合 16">
            <a:extLst>
              <a:ext uri="{FF2B5EF4-FFF2-40B4-BE49-F238E27FC236}">
                <a16:creationId xmlns:a16="http://schemas.microsoft.com/office/drawing/2014/main" id="{8E87FDC3-3A2B-41B1-B78B-F8B2DF37A9BD}"/>
              </a:ext>
            </a:extLst>
          </p:cNvPr>
          <p:cNvGrpSpPr/>
          <p:nvPr/>
        </p:nvGrpSpPr>
        <p:grpSpPr bwMode="auto">
          <a:xfrm>
            <a:off x="512120" y="577788"/>
            <a:ext cx="428625" cy="321469"/>
            <a:chOff x="3000364" y="642924"/>
            <a:chExt cx="428628" cy="321471"/>
          </a:xfrm>
        </p:grpSpPr>
        <p:sp>
          <p:nvSpPr>
            <p:cNvPr id="39" name="等腰三角形 38">
              <a:extLst>
                <a:ext uri="{FF2B5EF4-FFF2-40B4-BE49-F238E27FC236}">
                  <a16:creationId xmlns:a16="http://schemas.microsoft.com/office/drawing/2014/main" id="{BCE2665E-180B-495B-85A9-4051FADCF9C6}"/>
                </a:ext>
              </a:extLst>
            </p:cNvPr>
            <p:cNvSpPr/>
            <p:nvPr/>
          </p:nvSpPr>
          <p:spPr>
            <a:xfrm rot="5400000">
              <a:off x="3125380" y="660784"/>
              <a:ext cx="321471" cy="285752"/>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40" name="等腰三角形 39">
              <a:extLst>
                <a:ext uri="{FF2B5EF4-FFF2-40B4-BE49-F238E27FC236}">
                  <a16:creationId xmlns:a16="http://schemas.microsoft.com/office/drawing/2014/main" id="{5DD87A00-D55B-41B2-82D5-9125F01098E6}"/>
                </a:ext>
              </a:extLst>
            </p:cNvPr>
            <p:cNvSpPr/>
            <p:nvPr/>
          </p:nvSpPr>
          <p:spPr>
            <a:xfrm rot="5400000">
              <a:off x="2982504" y="696503"/>
              <a:ext cx="250033" cy="214314"/>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41" name="文本框 40">
            <a:extLst>
              <a:ext uri="{FF2B5EF4-FFF2-40B4-BE49-F238E27FC236}">
                <a16:creationId xmlns:a16="http://schemas.microsoft.com/office/drawing/2014/main" id="{9E707441-56B0-483D-9BAD-0036FE78ED77}"/>
              </a:ext>
            </a:extLst>
          </p:cNvPr>
          <p:cNvSpPr txBox="1"/>
          <p:nvPr/>
        </p:nvSpPr>
        <p:spPr>
          <a:xfrm>
            <a:off x="1318349" y="422078"/>
            <a:ext cx="5191507" cy="523220"/>
          </a:xfrm>
          <a:prstGeom prst="rect">
            <a:avLst/>
          </a:prstGeom>
          <a:noFill/>
        </p:spPr>
        <p:txBody>
          <a:bodyPr wrap="square" rtlCol="0">
            <a:spAutoFit/>
          </a:bodyPr>
          <a:lstStyle/>
          <a:p>
            <a:pPr>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2.  </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800" b="1" dirty="0">
                <a:solidFill>
                  <a:srgbClr val="FF0000"/>
                </a:solidFill>
                <a:latin typeface="微软雅黑" pitchFamily="34" charset="-122"/>
                <a:ea typeface="微软雅黑" pitchFamily="34" charset="-122"/>
              </a:rPr>
              <a:t>再造教学流程</a:t>
            </a:r>
          </a:p>
        </p:txBody>
      </p:sp>
      <p:sp>
        <p:nvSpPr>
          <p:cNvPr id="3" name="矩形 2">
            <a:extLst>
              <a:ext uri="{FF2B5EF4-FFF2-40B4-BE49-F238E27FC236}">
                <a16:creationId xmlns:a16="http://schemas.microsoft.com/office/drawing/2014/main" id="{1B53BD61-1A54-4F1B-B929-18598A59ED43}"/>
              </a:ext>
            </a:extLst>
          </p:cNvPr>
          <p:cNvSpPr/>
          <p:nvPr/>
        </p:nvSpPr>
        <p:spPr>
          <a:xfrm>
            <a:off x="1329199" y="1320516"/>
            <a:ext cx="10024601"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FF0000"/>
                </a:solidFill>
                <a:effectLst/>
                <a:uLnTx/>
                <a:uFillTx/>
                <a:latin typeface="Calibri" panose="020F0502020204030204"/>
                <a:ea typeface="微软雅黑" pitchFamily="34" charset="-122"/>
                <a:cs typeface="+mn-cs"/>
              </a:rPr>
              <a:t>技术不仅提供更具智能、更具个性的教学内容和辅助学习工具，而且可以实现更加精准、更加耐心的智能导学。</a:t>
            </a:r>
          </a:p>
        </p:txBody>
      </p:sp>
      <p:grpSp>
        <p:nvGrpSpPr>
          <p:cNvPr id="22" name="组合 21">
            <a:extLst>
              <a:ext uri="{FF2B5EF4-FFF2-40B4-BE49-F238E27FC236}">
                <a16:creationId xmlns:a16="http://schemas.microsoft.com/office/drawing/2014/main" id="{021E2946-C3D0-4F5F-8E89-F6D2DD84673E}"/>
              </a:ext>
            </a:extLst>
          </p:cNvPr>
          <p:cNvGrpSpPr/>
          <p:nvPr/>
        </p:nvGrpSpPr>
        <p:grpSpPr>
          <a:xfrm>
            <a:off x="4393565" y="2241868"/>
            <a:ext cx="3429000" cy="3179762"/>
            <a:chOff x="4406900" y="2401888"/>
            <a:chExt cx="3429000" cy="3179762"/>
          </a:xfrm>
        </p:grpSpPr>
        <p:sp>
          <p:nvSpPr>
            <p:cNvPr id="23" name="任意多边形 16">
              <a:extLst>
                <a:ext uri="{FF2B5EF4-FFF2-40B4-BE49-F238E27FC236}">
                  <a16:creationId xmlns:a16="http://schemas.microsoft.com/office/drawing/2014/main" id="{9B23B96A-70C5-4A29-8E48-2A6DC5B5A573}"/>
                </a:ext>
              </a:extLst>
            </p:cNvPr>
            <p:cNvSpPr>
              <a:spLocks noChangeArrowheads="1"/>
            </p:cNvSpPr>
            <p:nvPr/>
          </p:nvSpPr>
          <p:spPr bwMode="auto">
            <a:xfrm rot="2796417">
              <a:off x="5012532" y="2251869"/>
              <a:ext cx="1143000" cy="1443037"/>
            </a:xfrm>
            <a:custGeom>
              <a:avLst/>
              <a:gdLst>
                <a:gd name="T0" fmla="*/ 85965 w 1997680"/>
                <a:gd name="T1" fmla="*/ 471208 h 2524712"/>
                <a:gd name="T2" fmla="*/ 531923 w 1997680"/>
                <a:gd name="T3" fmla="*/ 0 h 2524712"/>
                <a:gd name="T4" fmla="*/ 732573 w 1997680"/>
                <a:gd name="T5" fmla="*/ 189500 h 2524712"/>
                <a:gd name="T6" fmla="*/ 947302 w 1997680"/>
                <a:gd name="T7" fmla="*/ 392298 h 2524712"/>
                <a:gd name="T8" fmla="*/ 1143000 w 1997680"/>
                <a:gd name="T9" fmla="*/ 577122 h 2524712"/>
                <a:gd name="T10" fmla="*/ 966969 w 1997680"/>
                <a:gd name="T11" fmla="*/ 763120 h 2524712"/>
                <a:gd name="T12" fmla="*/ 967995 w 1997680"/>
                <a:gd name="T13" fmla="*/ 764089 h 2524712"/>
                <a:gd name="T14" fmla="*/ 953499 w 1997680"/>
                <a:gd name="T15" fmla="*/ 782868 h 2524712"/>
                <a:gd name="T16" fmla="*/ 933465 w 1997680"/>
                <a:gd name="T17" fmla="*/ 934834 h 2524712"/>
                <a:gd name="T18" fmla="*/ 934391 w 1997680"/>
                <a:gd name="T19" fmla="*/ 937169 h 2524712"/>
                <a:gd name="T20" fmla="*/ 933999 w 1997680"/>
                <a:gd name="T21" fmla="*/ 937289 h 2524712"/>
                <a:gd name="T22" fmla="*/ 1013097 w 1997680"/>
                <a:gd name="T23" fmla="*/ 1196770 h 2524712"/>
                <a:gd name="T24" fmla="*/ 203517 w 1997680"/>
                <a:gd name="T25" fmla="*/ 1443037 h 2524712"/>
                <a:gd name="T26" fmla="*/ 17510 w 1997680"/>
                <a:gd name="T27" fmla="*/ 832834 h 2524712"/>
                <a:gd name="T28" fmla="*/ 18324 w 1997680"/>
                <a:gd name="T29" fmla="*/ 832586 h 2524712"/>
                <a:gd name="T30" fmla="*/ 16402 w 1997680"/>
                <a:gd name="T31" fmla="*/ 827736 h 2524712"/>
                <a:gd name="T32" fmla="*/ 57997 w 1997680"/>
                <a:gd name="T33" fmla="*/ 512210 h 2524712"/>
                <a:gd name="T34" fmla="*/ 88095 w 1997680"/>
                <a:gd name="T35" fmla="*/ 473220 h 25247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97680"/>
                <a:gd name="T55" fmla="*/ 0 h 2524712"/>
                <a:gd name="T56" fmla="*/ 1997680 w 1997680"/>
                <a:gd name="T57" fmla="*/ 2524712 h 25247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97680" h="2524712">
                  <a:moveTo>
                    <a:pt x="150246" y="824418"/>
                  </a:moveTo>
                  <a:lnTo>
                    <a:pt x="929670" y="0"/>
                  </a:lnTo>
                  <a:lnTo>
                    <a:pt x="1280355" y="331546"/>
                  </a:lnTo>
                  <a:lnTo>
                    <a:pt x="1655649" y="686358"/>
                  </a:lnTo>
                  <a:lnTo>
                    <a:pt x="1997680" y="1009723"/>
                  </a:lnTo>
                  <a:lnTo>
                    <a:pt x="1690021" y="1335142"/>
                  </a:lnTo>
                  <a:lnTo>
                    <a:pt x="1691814" y="1336837"/>
                  </a:lnTo>
                  <a:lnTo>
                    <a:pt x="1666479" y="1369692"/>
                  </a:lnTo>
                  <a:cubicBezTo>
                    <a:pt x="1616466" y="1450265"/>
                    <a:pt x="1605036" y="1547518"/>
                    <a:pt x="1631465" y="1635569"/>
                  </a:cubicBezTo>
                  <a:lnTo>
                    <a:pt x="1633083" y="1639655"/>
                  </a:lnTo>
                  <a:lnTo>
                    <a:pt x="1632398" y="1639864"/>
                  </a:lnTo>
                  <a:lnTo>
                    <a:pt x="1770641" y="2093848"/>
                  </a:lnTo>
                  <a:lnTo>
                    <a:pt x="355698" y="2524712"/>
                  </a:lnTo>
                  <a:lnTo>
                    <a:pt x="30604" y="1457111"/>
                  </a:lnTo>
                  <a:lnTo>
                    <a:pt x="32026" y="1456678"/>
                  </a:lnTo>
                  <a:lnTo>
                    <a:pt x="28667" y="1448193"/>
                  </a:lnTo>
                  <a:cubicBezTo>
                    <a:pt x="-26207" y="1265374"/>
                    <a:pt x="-2477" y="1063448"/>
                    <a:pt x="101365" y="896153"/>
                  </a:cubicBezTo>
                  <a:lnTo>
                    <a:pt x="153968" y="827937"/>
                  </a:lnTo>
                  <a:lnTo>
                    <a:pt x="150246" y="824418"/>
                  </a:lnTo>
                  <a:close/>
                </a:path>
              </a:pathLst>
            </a:custGeom>
            <a:solidFill>
              <a:srgbClr val="88B7FC">
                <a:lumMod val="100000"/>
                <a:alpha val="6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5" name="任意多边形 17">
              <a:extLst>
                <a:ext uri="{FF2B5EF4-FFF2-40B4-BE49-F238E27FC236}">
                  <a16:creationId xmlns:a16="http://schemas.microsoft.com/office/drawing/2014/main" id="{1C197D16-BF6B-4008-9D05-4FDBA65DF1CB}"/>
                </a:ext>
              </a:extLst>
            </p:cNvPr>
            <p:cNvSpPr>
              <a:spLocks noChangeArrowheads="1"/>
            </p:cNvSpPr>
            <p:nvPr/>
          </p:nvSpPr>
          <p:spPr bwMode="auto">
            <a:xfrm rot="18803583" flipH="1">
              <a:off x="6077744" y="2258219"/>
              <a:ext cx="1133475" cy="1443037"/>
            </a:xfrm>
            <a:custGeom>
              <a:avLst/>
              <a:gdLst>
                <a:gd name="T0" fmla="*/ 531440 w 1982833"/>
                <a:gd name="T1" fmla="*/ 0 h 2524712"/>
                <a:gd name="T2" fmla="*/ 85887 w 1982833"/>
                <a:gd name="T3" fmla="*/ 471208 h 2524712"/>
                <a:gd name="T4" fmla="*/ 88015 w 1982833"/>
                <a:gd name="T5" fmla="*/ 473220 h 2524712"/>
                <a:gd name="T6" fmla="*/ 57945 w 1982833"/>
                <a:gd name="T7" fmla="*/ 512210 h 2524712"/>
                <a:gd name="T8" fmla="*/ 16387 w 1982833"/>
                <a:gd name="T9" fmla="*/ 827736 h 2524712"/>
                <a:gd name="T10" fmla="*/ 18307 w 1982833"/>
                <a:gd name="T11" fmla="*/ 832586 h 2524712"/>
                <a:gd name="T12" fmla="*/ 17495 w 1982833"/>
                <a:gd name="T13" fmla="*/ 832834 h 2524712"/>
                <a:gd name="T14" fmla="*/ 203333 w 1982833"/>
                <a:gd name="T15" fmla="*/ 1443037 h 2524712"/>
                <a:gd name="T16" fmla="*/ 971612 w 1982833"/>
                <a:gd name="T17" fmla="*/ 1209121 h 2524712"/>
                <a:gd name="T18" fmla="*/ 895708 w 1982833"/>
                <a:gd name="T19" fmla="*/ 959889 h 2524712"/>
                <a:gd name="T20" fmla="*/ 896099 w 1982833"/>
                <a:gd name="T21" fmla="*/ 959769 h 2524712"/>
                <a:gd name="T22" fmla="*/ 895174 w 1982833"/>
                <a:gd name="T23" fmla="*/ 957433 h 2524712"/>
                <a:gd name="T24" fmla="*/ 915189 w 1982833"/>
                <a:gd name="T25" fmla="*/ 805468 h 2524712"/>
                <a:gd name="T26" fmla="*/ 929672 w 1982833"/>
                <a:gd name="T27" fmla="*/ 786689 h 2524712"/>
                <a:gd name="T28" fmla="*/ 928647 w 1982833"/>
                <a:gd name="T29" fmla="*/ 785720 h 2524712"/>
                <a:gd name="T30" fmla="*/ 1133475 w 1982833"/>
                <a:gd name="T31" fmla="*/ 569099 h 2524712"/>
                <a:gd name="T32" fmla="*/ 946442 w 1982833"/>
                <a:gd name="T33" fmla="*/ 392298 h 2524712"/>
                <a:gd name="T34" fmla="*/ 731908 w 1982833"/>
                <a:gd name="T35" fmla="*/ 189500 h 25247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82833"/>
                <a:gd name="T55" fmla="*/ 0 h 2524712"/>
                <a:gd name="T56" fmla="*/ 1982833 w 1982833"/>
                <a:gd name="T57" fmla="*/ 2524712 h 25247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82833" h="2524712">
                  <a:moveTo>
                    <a:pt x="929670" y="0"/>
                  </a:moveTo>
                  <a:lnTo>
                    <a:pt x="150246" y="824418"/>
                  </a:lnTo>
                  <a:lnTo>
                    <a:pt x="153968" y="827937"/>
                  </a:lnTo>
                  <a:lnTo>
                    <a:pt x="101365" y="896153"/>
                  </a:lnTo>
                  <a:cubicBezTo>
                    <a:pt x="-2477" y="1063448"/>
                    <a:pt x="-26207" y="1265374"/>
                    <a:pt x="28667" y="1448193"/>
                  </a:cubicBezTo>
                  <a:lnTo>
                    <a:pt x="32026" y="1456678"/>
                  </a:lnTo>
                  <a:lnTo>
                    <a:pt x="30604" y="1457111"/>
                  </a:lnTo>
                  <a:lnTo>
                    <a:pt x="355698" y="2524712"/>
                  </a:lnTo>
                  <a:lnTo>
                    <a:pt x="1699679" y="2115457"/>
                  </a:lnTo>
                  <a:lnTo>
                    <a:pt x="1566897" y="1679404"/>
                  </a:lnTo>
                  <a:lnTo>
                    <a:pt x="1567582" y="1679195"/>
                  </a:lnTo>
                  <a:lnTo>
                    <a:pt x="1565964" y="1675108"/>
                  </a:lnTo>
                  <a:cubicBezTo>
                    <a:pt x="1539535" y="1587058"/>
                    <a:pt x="1550964" y="1489806"/>
                    <a:pt x="1600977" y="1409232"/>
                  </a:cubicBezTo>
                  <a:lnTo>
                    <a:pt x="1626313" y="1376377"/>
                  </a:lnTo>
                  <a:lnTo>
                    <a:pt x="1624520" y="1374682"/>
                  </a:lnTo>
                  <a:lnTo>
                    <a:pt x="1982833" y="995685"/>
                  </a:lnTo>
                  <a:lnTo>
                    <a:pt x="1655649" y="686358"/>
                  </a:lnTo>
                  <a:lnTo>
                    <a:pt x="1280355" y="331546"/>
                  </a:lnTo>
                  <a:lnTo>
                    <a:pt x="929670" y="0"/>
                  </a:lnTo>
                  <a:close/>
                </a:path>
              </a:pathLst>
            </a:custGeom>
            <a:solidFill>
              <a:srgbClr val="88B7FC">
                <a:lumMod val="100000"/>
                <a:alpha val="2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6" name="任意多边形 18">
              <a:extLst>
                <a:ext uri="{FF2B5EF4-FFF2-40B4-BE49-F238E27FC236}">
                  <a16:creationId xmlns:a16="http://schemas.microsoft.com/office/drawing/2014/main" id="{A1E26309-F68D-4687-B8C1-0C9D38E1AFC7}"/>
                </a:ext>
              </a:extLst>
            </p:cNvPr>
            <p:cNvSpPr>
              <a:spLocks noChangeArrowheads="1"/>
            </p:cNvSpPr>
            <p:nvPr/>
          </p:nvSpPr>
          <p:spPr bwMode="auto">
            <a:xfrm rot="-811666" flipH="1" flipV="1">
              <a:off x="6707188" y="3327400"/>
              <a:ext cx="1128712" cy="1443038"/>
            </a:xfrm>
            <a:custGeom>
              <a:avLst/>
              <a:gdLst>
                <a:gd name="T0" fmla="*/ 203331 w 1974521"/>
                <a:gd name="T1" fmla="*/ 1443038 h 2524712"/>
                <a:gd name="T2" fmla="*/ 17494 w 1974521"/>
                <a:gd name="T3" fmla="*/ 832834 h 2524712"/>
                <a:gd name="T4" fmla="*/ 18307 w 1974521"/>
                <a:gd name="T5" fmla="*/ 832587 h 2524712"/>
                <a:gd name="T6" fmla="*/ 16387 w 1974521"/>
                <a:gd name="T7" fmla="*/ 827737 h 2524712"/>
                <a:gd name="T8" fmla="*/ 57944 w 1974521"/>
                <a:gd name="T9" fmla="*/ 512210 h 2524712"/>
                <a:gd name="T10" fmla="*/ 88014 w 1974521"/>
                <a:gd name="T11" fmla="*/ 473220 h 2524712"/>
                <a:gd name="T12" fmla="*/ 85886 w 1974521"/>
                <a:gd name="T13" fmla="*/ 471209 h 2524712"/>
                <a:gd name="T14" fmla="*/ 531435 w 1974521"/>
                <a:gd name="T15" fmla="*/ 0 h 2524712"/>
                <a:gd name="T16" fmla="*/ 731900 w 1974521"/>
                <a:gd name="T17" fmla="*/ 189500 h 2524712"/>
                <a:gd name="T18" fmla="*/ 946433 w 1974521"/>
                <a:gd name="T19" fmla="*/ 392298 h 2524712"/>
                <a:gd name="T20" fmla="*/ 1128712 w 1974521"/>
                <a:gd name="T21" fmla="*/ 564608 h 2524712"/>
                <a:gd name="T22" fmla="*/ 931863 w 1974521"/>
                <a:gd name="T23" fmla="*/ 772794 h 2524712"/>
                <a:gd name="T24" fmla="*/ 932888 w 1974521"/>
                <a:gd name="T25" fmla="*/ 773762 h 2524712"/>
                <a:gd name="T26" fmla="*/ 918405 w 1974521"/>
                <a:gd name="T27" fmla="*/ 792541 h 2524712"/>
                <a:gd name="T28" fmla="*/ 898390 w 1974521"/>
                <a:gd name="T29" fmla="*/ 944507 h 2524712"/>
                <a:gd name="T30" fmla="*/ 899315 w 1974521"/>
                <a:gd name="T31" fmla="*/ 946843 h 2524712"/>
                <a:gd name="T32" fmla="*/ 898923 w 1974521"/>
                <a:gd name="T33" fmla="*/ 946962 h 2524712"/>
                <a:gd name="T34" fmla="*/ 978156 w 1974521"/>
                <a:gd name="T35" fmla="*/ 1207126 h 25247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4521"/>
                <a:gd name="T55" fmla="*/ 0 h 2524712"/>
                <a:gd name="T56" fmla="*/ 1974521 w 1974521"/>
                <a:gd name="T57" fmla="*/ 2524712 h 25247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4521" h="2524712">
                  <a:moveTo>
                    <a:pt x="355698" y="2524712"/>
                  </a:moveTo>
                  <a:lnTo>
                    <a:pt x="30604" y="1457111"/>
                  </a:lnTo>
                  <a:lnTo>
                    <a:pt x="32026" y="1456678"/>
                  </a:lnTo>
                  <a:lnTo>
                    <a:pt x="28667" y="1448193"/>
                  </a:lnTo>
                  <a:cubicBezTo>
                    <a:pt x="-26207" y="1265374"/>
                    <a:pt x="-2477" y="1063448"/>
                    <a:pt x="101365" y="896153"/>
                  </a:cubicBezTo>
                  <a:lnTo>
                    <a:pt x="153968" y="827937"/>
                  </a:lnTo>
                  <a:lnTo>
                    <a:pt x="150246" y="824418"/>
                  </a:lnTo>
                  <a:lnTo>
                    <a:pt x="929670" y="0"/>
                  </a:lnTo>
                  <a:lnTo>
                    <a:pt x="1280355" y="331546"/>
                  </a:lnTo>
                  <a:lnTo>
                    <a:pt x="1655649" y="686358"/>
                  </a:lnTo>
                  <a:lnTo>
                    <a:pt x="1974521" y="987827"/>
                  </a:lnTo>
                  <a:lnTo>
                    <a:pt x="1630161" y="1352065"/>
                  </a:lnTo>
                  <a:lnTo>
                    <a:pt x="1631954" y="1353760"/>
                  </a:lnTo>
                  <a:lnTo>
                    <a:pt x="1606619" y="1386615"/>
                  </a:lnTo>
                  <a:cubicBezTo>
                    <a:pt x="1556606" y="1467188"/>
                    <a:pt x="1545177" y="1564441"/>
                    <a:pt x="1571605" y="1652492"/>
                  </a:cubicBezTo>
                  <a:lnTo>
                    <a:pt x="1573223" y="1656578"/>
                  </a:lnTo>
                  <a:lnTo>
                    <a:pt x="1572538" y="1656786"/>
                  </a:lnTo>
                  <a:lnTo>
                    <a:pt x="1711144" y="2111965"/>
                  </a:lnTo>
                  <a:lnTo>
                    <a:pt x="355698" y="2524712"/>
                  </a:lnTo>
                  <a:close/>
                </a:path>
              </a:pathLst>
            </a:custGeom>
            <a:solidFill>
              <a:srgbClr val="88B7FC">
                <a:lumMod val="100000"/>
                <a:alpha val="4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7" name="任意多边形 19">
              <a:extLst>
                <a:ext uri="{FF2B5EF4-FFF2-40B4-BE49-F238E27FC236}">
                  <a16:creationId xmlns:a16="http://schemas.microsoft.com/office/drawing/2014/main" id="{7B90BA74-3112-4E67-87C7-E7C9BFFC497C}"/>
                </a:ext>
              </a:extLst>
            </p:cNvPr>
            <p:cNvSpPr>
              <a:spLocks noChangeArrowheads="1"/>
            </p:cNvSpPr>
            <p:nvPr/>
          </p:nvSpPr>
          <p:spPr bwMode="auto">
            <a:xfrm rot="811666" flipV="1">
              <a:off x="4406900" y="3328988"/>
              <a:ext cx="1144588" cy="1443037"/>
            </a:xfrm>
            <a:custGeom>
              <a:avLst/>
              <a:gdLst>
                <a:gd name="T0" fmla="*/ 203178 w 2003794"/>
                <a:gd name="T1" fmla="*/ 1443037 h 2524712"/>
                <a:gd name="T2" fmla="*/ 999303 w 2003794"/>
                <a:gd name="T3" fmla="*/ 1200459 h 2524712"/>
                <a:gd name="T4" fmla="*/ 924048 w 2003794"/>
                <a:gd name="T5" fmla="*/ 953173 h 2524712"/>
                <a:gd name="T6" fmla="*/ 924440 w 2003794"/>
                <a:gd name="T7" fmla="*/ 953053 h 2524712"/>
                <a:gd name="T8" fmla="*/ 923515 w 2003794"/>
                <a:gd name="T9" fmla="*/ 950718 h 2524712"/>
                <a:gd name="T10" fmla="*/ 943515 w 2003794"/>
                <a:gd name="T11" fmla="*/ 798752 h 2524712"/>
                <a:gd name="T12" fmla="*/ 957987 w 2003794"/>
                <a:gd name="T13" fmla="*/ 779974 h 2524712"/>
                <a:gd name="T14" fmla="*/ 956963 w 2003794"/>
                <a:gd name="T15" fmla="*/ 779004 h 2524712"/>
                <a:gd name="T16" fmla="*/ 1144588 w 2003794"/>
                <a:gd name="T17" fmla="*/ 580425 h 2524712"/>
                <a:gd name="T18" fmla="*/ 945724 w 2003794"/>
                <a:gd name="T19" fmla="*/ 392298 h 2524712"/>
                <a:gd name="T20" fmla="*/ 731352 w 2003794"/>
                <a:gd name="T21" fmla="*/ 189500 h 2524712"/>
                <a:gd name="T22" fmla="*/ 531037 w 2003794"/>
                <a:gd name="T23" fmla="*/ 0 h 2524712"/>
                <a:gd name="T24" fmla="*/ 85822 w 2003794"/>
                <a:gd name="T25" fmla="*/ 471208 h 2524712"/>
                <a:gd name="T26" fmla="*/ 87948 w 2003794"/>
                <a:gd name="T27" fmla="*/ 473220 h 2524712"/>
                <a:gd name="T28" fmla="*/ 57901 w 2003794"/>
                <a:gd name="T29" fmla="*/ 512210 h 2524712"/>
                <a:gd name="T30" fmla="*/ 16375 w 2003794"/>
                <a:gd name="T31" fmla="*/ 827736 h 2524712"/>
                <a:gd name="T32" fmla="*/ 18294 w 2003794"/>
                <a:gd name="T33" fmla="*/ 832586 h 2524712"/>
                <a:gd name="T34" fmla="*/ 17481 w 2003794"/>
                <a:gd name="T35" fmla="*/ 832834 h 25247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03794"/>
                <a:gd name="T55" fmla="*/ 0 h 2524712"/>
                <a:gd name="T56" fmla="*/ 2003794 w 2003794"/>
                <a:gd name="T57" fmla="*/ 2524712 h 25247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03794" h="2524712">
                  <a:moveTo>
                    <a:pt x="355698" y="2524712"/>
                  </a:moveTo>
                  <a:lnTo>
                    <a:pt x="1749448" y="2100302"/>
                  </a:lnTo>
                  <a:lnTo>
                    <a:pt x="1617702" y="1667654"/>
                  </a:lnTo>
                  <a:lnTo>
                    <a:pt x="1618387" y="1667445"/>
                  </a:lnTo>
                  <a:lnTo>
                    <a:pt x="1616769" y="1663359"/>
                  </a:lnTo>
                  <a:cubicBezTo>
                    <a:pt x="1590341" y="1575308"/>
                    <a:pt x="1601770" y="1478056"/>
                    <a:pt x="1651782" y="1397482"/>
                  </a:cubicBezTo>
                  <a:lnTo>
                    <a:pt x="1677117" y="1364628"/>
                  </a:lnTo>
                  <a:lnTo>
                    <a:pt x="1675325" y="1362932"/>
                  </a:lnTo>
                  <a:lnTo>
                    <a:pt x="2003794" y="1015502"/>
                  </a:lnTo>
                  <a:lnTo>
                    <a:pt x="1655649" y="686358"/>
                  </a:lnTo>
                  <a:lnTo>
                    <a:pt x="1280355" y="331546"/>
                  </a:lnTo>
                  <a:lnTo>
                    <a:pt x="929670" y="0"/>
                  </a:lnTo>
                  <a:lnTo>
                    <a:pt x="150246" y="824418"/>
                  </a:lnTo>
                  <a:lnTo>
                    <a:pt x="153968" y="827937"/>
                  </a:lnTo>
                  <a:lnTo>
                    <a:pt x="101365" y="896153"/>
                  </a:lnTo>
                  <a:cubicBezTo>
                    <a:pt x="-2477" y="1063448"/>
                    <a:pt x="-26207" y="1265374"/>
                    <a:pt x="28667" y="1448193"/>
                  </a:cubicBezTo>
                  <a:lnTo>
                    <a:pt x="32026" y="1456678"/>
                  </a:lnTo>
                  <a:lnTo>
                    <a:pt x="30604" y="1457111"/>
                  </a:lnTo>
                  <a:lnTo>
                    <a:pt x="355698" y="2524712"/>
                  </a:lnTo>
                  <a:close/>
                </a:path>
              </a:pathLst>
            </a:custGeom>
            <a:solidFill>
              <a:srgbClr val="88B7FC">
                <a:lumMod val="100000"/>
                <a:alpha val="4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8" name="任意多边形 20">
              <a:extLst>
                <a:ext uri="{FF2B5EF4-FFF2-40B4-BE49-F238E27FC236}">
                  <a16:creationId xmlns:a16="http://schemas.microsoft.com/office/drawing/2014/main" id="{E922A256-AE70-4A18-9EC5-B9AA07497C91}"/>
                </a:ext>
              </a:extLst>
            </p:cNvPr>
            <p:cNvSpPr>
              <a:spLocks noChangeArrowheads="1"/>
            </p:cNvSpPr>
            <p:nvPr/>
          </p:nvSpPr>
          <p:spPr bwMode="auto">
            <a:xfrm rot="18755030" flipV="1">
              <a:off x="5018882" y="4296568"/>
              <a:ext cx="1130300" cy="1439863"/>
            </a:xfrm>
            <a:custGeom>
              <a:avLst/>
              <a:gdLst>
                <a:gd name="T0" fmla="*/ 1007332 w 1424028"/>
                <a:gd name="T1" fmla="*/ 1195122 h 1814500"/>
                <a:gd name="T2" fmla="*/ 923615 w 1424028"/>
                <a:gd name="T3" fmla="*/ 920264 h 1814500"/>
                <a:gd name="T4" fmla="*/ 924006 w 1424028"/>
                <a:gd name="T5" fmla="*/ 920146 h 1814500"/>
                <a:gd name="T6" fmla="*/ 923081 w 1424028"/>
                <a:gd name="T7" fmla="*/ 917809 h 1814500"/>
                <a:gd name="T8" fmla="*/ 943103 w 1424028"/>
                <a:gd name="T9" fmla="*/ 765808 h 1814500"/>
                <a:gd name="T10" fmla="*/ 957591 w 1424028"/>
                <a:gd name="T11" fmla="*/ 747024 h 1814500"/>
                <a:gd name="T12" fmla="*/ 956566 w 1424028"/>
                <a:gd name="T13" fmla="*/ 746055 h 1814500"/>
                <a:gd name="T14" fmla="*/ 1130300 w 1424028"/>
                <a:gd name="T15" fmla="*/ 562339 h 1814500"/>
                <a:gd name="T16" fmla="*/ 946776 w 1424028"/>
                <a:gd name="T17" fmla="*/ 388876 h 1814500"/>
                <a:gd name="T18" fmla="*/ 780439 w 1424028"/>
                <a:gd name="T19" fmla="*/ 231657 h 1814500"/>
                <a:gd name="T20" fmla="*/ 528306 w 1424028"/>
                <a:gd name="T21" fmla="*/ 0 h 1814500"/>
                <a:gd name="T22" fmla="*/ 85918 w 1424028"/>
                <a:gd name="T23" fmla="*/ 467806 h 1814500"/>
                <a:gd name="T24" fmla="*/ 88046 w 1424028"/>
                <a:gd name="T25" fmla="*/ 469817 h 1814500"/>
                <a:gd name="T26" fmla="*/ 57965 w 1424028"/>
                <a:gd name="T27" fmla="*/ 508816 h 1814500"/>
                <a:gd name="T28" fmla="*/ 16393 w 1424028"/>
                <a:gd name="T29" fmla="*/ 824417 h 1814500"/>
                <a:gd name="T30" fmla="*/ 18314 w 1424028"/>
                <a:gd name="T31" fmla="*/ 829268 h 1814500"/>
                <a:gd name="T32" fmla="*/ 17501 w 1424028"/>
                <a:gd name="T33" fmla="*/ 829516 h 1814500"/>
                <a:gd name="T34" fmla="*/ 203405 w 1424028"/>
                <a:gd name="T35" fmla="*/ 1439863 h 18145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24028"/>
                <a:gd name="T55" fmla="*/ 0 h 1814500"/>
                <a:gd name="T56" fmla="*/ 1424028 w 1424028"/>
                <a:gd name="T57" fmla="*/ 1814500 h 18145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24028" h="1814500">
                  <a:moveTo>
                    <a:pt x="1269105" y="1506080"/>
                  </a:moveTo>
                  <a:lnTo>
                    <a:pt x="1163632" y="1159707"/>
                  </a:lnTo>
                  <a:lnTo>
                    <a:pt x="1164125" y="1159558"/>
                  </a:lnTo>
                  <a:lnTo>
                    <a:pt x="1162960" y="1156613"/>
                  </a:lnTo>
                  <a:cubicBezTo>
                    <a:pt x="1143919" y="1093177"/>
                    <a:pt x="1152153" y="1023111"/>
                    <a:pt x="1188185" y="965063"/>
                  </a:cubicBezTo>
                  <a:lnTo>
                    <a:pt x="1206437" y="941392"/>
                  </a:lnTo>
                  <a:lnTo>
                    <a:pt x="1205146" y="940171"/>
                  </a:lnTo>
                  <a:lnTo>
                    <a:pt x="1424028" y="708654"/>
                  </a:lnTo>
                  <a:lnTo>
                    <a:pt x="1192812" y="490058"/>
                  </a:lnTo>
                  <a:lnTo>
                    <a:pt x="983249" y="291932"/>
                  </a:lnTo>
                  <a:lnTo>
                    <a:pt x="665595" y="0"/>
                  </a:lnTo>
                  <a:lnTo>
                    <a:pt x="108245" y="589524"/>
                  </a:lnTo>
                  <a:lnTo>
                    <a:pt x="110926" y="592059"/>
                  </a:lnTo>
                  <a:lnTo>
                    <a:pt x="73028" y="641205"/>
                  </a:lnTo>
                  <a:cubicBezTo>
                    <a:pt x="-1785" y="761733"/>
                    <a:pt x="-18881" y="907210"/>
                    <a:pt x="20653" y="1038922"/>
                  </a:cubicBezTo>
                  <a:lnTo>
                    <a:pt x="23073" y="1045035"/>
                  </a:lnTo>
                  <a:lnTo>
                    <a:pt x="22049" y="1045347"/>
                  </a:lnTo>
                  <a:lnTo>
                    <a:pt x="256263" y="1814500"/>
                  </a:lnTo>
                  <a:lnTo>
                    <a:pt x="1269105" y="1506080"/>
                  </a:lnTo>
                  <a:close/>
                </a:path>
              </a:pathLst>
            </a:custGeom>
            <a:solidFill>
              <a:srgbClr val="88B7FC">
                <a:lumMod val="100000"/>
                <a:alpha val="2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29" name="任意多边形 21">
              <a:extLst>
                <a:ext uri="{FF2B5EF4-FFF2-40B4-BE49-F238E27FC236}">
                  <a16:creationId xmlns:a16="http://schemas.microsoft.com/office/drawing/2014/main" id="{2FED52F6-CAD0-400D-8279-F94A913DF31E}"/>
                </a:ext>
              </a:extLst>
            </p:cNvPr>
            <p:cNvSpPr>
              <a:spLocks noChangeArrowheads="1"/>
            </p:cNvSpPr>
            <p:nvPr/>
          </p:nvSpPr>
          <p:spPr bwMode="auto">
            <a:xfrm rot="2844970" flipH="1" flipV="1">
              <a:off x="6092032" y="4294981"/>
              <a:ext cx="1130300" cy="1443037"/>
            </a:xfrm>
            <a:custGeom>
              <a:avLst/>
              <a:gdLst>
                <a:gd name="T0" fmla="*/ 984607 w 1424033"/>
                <a:gd name="T1" fmla="*/ 1205269 h 1818928"/>
                <a:gd name="T2" fmla="*/ 203404 w 1424033"/>
                <a:gd name="T3" fmla="*/ 1443037 h 1818928"/>
                <a:gd name="T4" fmla="*/ 17501 w 1424033"/>
                <a:gd name="T5" fmla="*/ 832833 h 1818928"/>
                <a:gd name="T6" fmla="*/ 18314 w 1424033"/>
                <a:gd name="T7" fmla="*/ 832587 h 1818928"/>
                <a:gd name="T8" fmla="*/ 16393 w 1424033"/>
                <a:gd name="T9" fmla="*/ 827736 h 1818928"/>
                <a:gd name="T10" fmla="*/ 57965 w 1424033"/>
                <a:gd name="T11" fmla="*/ 512210 h 1818928"/>
                <a:gd name="T12" fmla="*/ 88045 w 1424033"/>
                <a:gd name="T13" fmla="*/ 473220 h 1818928"/>
                <a:gd name="T14" fmla="*/ 85917 w 1424033"/>
                <a:gd name="T15" fmla="*/ 471209 h 1818928"/>
                <a:gd name="T16" fmla="*/ 531626 w 1424033"/>
                <a:gd name="T17" fmla="*/ 0 h 1818928"/>
                <a:gd name="T18" fmla="*/ 732163 w 1424033"/>
                <a:gd name="T19" fmla="*/ 189500 h 1818928"/>
                <a:gd name="T20" fmla="*/ 946773 w 1424033"/>
                <a:gd name="T21" fmla="*/ 392298 h 1818928"/>
                <a:gd name="T22" fmla="*/ 1130300 w 1424033"/>
                <a:gd name="T23" fmla="*/ 565725 h 1818928"/>
                <a:gd name="T24" fmla="*/ 937784 w 1424033"/>
                <a:gd name="T25" fmla="*/ 769255 h 1818928"/>
                <a:gd name="T26" fmla="*/ 938809 w 1424033"/>
                <a:gd name="T27" fmla="*/ 770224 h 1818928"/>
                <a:gd name="T28" fmla="*/ 924322 w 1424033"/>
                <a:gd name="T29" fmla="*/ 789003 h 1818928"/>
                <a:gd name="T30" fmla="*/ 904299 w 1424033"/>
                <a:gd name="T31" fmla="*/ 940969 h 1818928"/>
                <a:gd name="T32" fmla="*/ 905224 w 1424033"/>
                <a:gd name="T33" fmla="*/ 943304 h 1818928"/>
                <a:gd name="T34" fmla="*/ 904833 w 1424033"/>
                <a:gd name="T35" fmla="*/ 943423 h 18189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24033"/>
                <a:gd name="T55" fmla="*/ 0 h 1818928"/>
                <a:gd name="T56" fmla="*/ 1424033 w 1424033"/>
                <a:gd name="T57" fmla="*/ 1818928 h 18189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24033" h="1818928">
                  <a:moveTo>
                    <a:pt x="1240478" y="1519225"/>
                  </a:moveTo>
                  <a:lnTo>
                    <a:pt x="256263" y="1818928"/>
                  </a:lnTo>
                  <a:lnTo>
                    <a:pt x="22049" y="1049775"/>
                  </a:lnTo>
                  <a:lnTo>
                    <a:pt x="23073" y="1049464"/>
                  </a:lnTo>
                  <a:lnTo>
                    <a:pt x="20653" y="1043350"/>
                  </a:lnTo>
                  <a:cubicBezTo>
                    <a:pt x="-18881" y="911639"/>
                    <a:pt x="-1785" y="766161"/>
                    <a:pt x="73029" y="645633"/>
                  </a:cubicBezTo>
                  <a:lnTo>
                    <a:pt x="110926" y="596487"/>
                  </a:lnTo>
                  <a:lnTo>
                    <a:pt x="108245" y="593952"/>
                  </a:lnTo>
                  <a:lnTo>
                    <a:pt x="669780" y="0"/>
                  </a:lnTo>
                  <a:lnTo>
                    <a:pt x="922431" y="238862"/>
                  </a:lnTo>
                  <a:lnTo>
                    <a:pt x="1192812" y="494486"/>
                  </a:lnTo>
                  <a:lnTo>
                    <a:pt x="1424033" y="713088"/>
                  </a:lnTo>
                  <a:lnTo>
                    <a:pt x="1181487" y="969635"/>
                  </a:lnTo>
                  <a:lnTo>
                    <a:pt x="1182779" y="970857"/>
                  </a:lnTo>
                  <a:lnTo>
                    <a:pt x="1164527" y="994527"/>
                  </a:lnTo>
                  <a:cubicBezTo>
                    <a:pt x="1128494" y="1052576"/>
                    <a:pt x="1120260" y="1122642"/>
                    <a:pt x="1139301" y="1186078"/>
                  </a:cubicBezTo>
                  <a:lnTo>
                    <a:pt x="1140466" y="1189021"/>
                  </a:lnTo>
                  <a:lnTo>
                    <a:pt x="1139973" y="1189172"/>
                  </a:lnTo>
                  <a:lnTo>
                    <a:pt x="1240478" y="1519225"/>
                  </a:lnTo>
                  <a:close/>
                </a:path>
              </a:pathLst>
            </a:custGeom>
            <a:solidFill>
              <a:srgbClr val="88B7FC">
                <a:lumMod val="100000"/>
                <a:alpha val="60000"/>
              </a:srgbClr>
            </a:solidFill>
            <a:ln>
              <a:noFill/>
            </a:ln>
            <a:extLst>
              <a:ext uri="{91240B29-F687-4F45-9708-019B960494DF}">
                <a14:hiddenLine xmlns:a14="http://schemas.microsoft.com/office/drawing/2010/main" w="12700">
                  <a:solidFill>
                    <a:srgbClr val="42719B"/>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nvGrpSpPr>
            <p:cNvPr id="31" name="组合 69">
              <a:extLst>
                <a:ext uri="{FF2B5EF4-FFF2-40B4-BE49-F238E27FC236}">
                  <a16:creationId xmlns:a16="http://schemas.microsoft.com/office/drawing/2014/main" id="{C4A1C237-21F7-4006-B990-B55A5E907954}"/>
                </a:ext>
              </a:extLst>
            </p:cNvPr>
            <p:cNvGrpSpPr/>
            <p:nvPr/>
          </p:nvGrpSpPr>
          <p:grpSpPr bwMode="auto">
            <a:xfrm>
              <a:off x="5330825" y="2720975"/>
              <a:ext cx="395288" cy="381000"/>
              <a:chOff x="0" y="0"/>
              <a:chExt cx="645684" cy="620945"/>
            </a:xfrm>
            <a:solidFill>
              <a:sysClr val="window" lastClr="FFFFFF"/>
            </a:solidFill>
          </p:grpSpPr>
          <p:sp>
            <p:nvSpPr>
              <p:cNvPr id="54" name="Oval 131">
                <a:extLst>
                  <a:ext uri="{FF2B5EF4-FFF2-40B4-BE49-F238E27FC236}">
                    <a16:creationId xmlns:a16="http://schemas.microsoft.com/office/drawing/2014/main" id="{E0D30AC0-052E-497D-A613-0A81BE50EB0A}"/>
                  </a:ext>
                </a:extLst>
              </p:cNvPr>
              <p:cNvSpPr>
                <a:spLocks noChangeArrowheads="1"/>
              </p:cNvSpPr>
              <p:nvPr/>
            </p:nvSpPr>
            <p:spPr bwMode="auto">
              <a:xfrm>
                <a:off x="177563" y="0"/>
                <a:ext cx="290558" cy="294275"/>
              </a:xfrm>
              <a:prstGeom prst="ellipse">
                <a:avLst/>
              </a:pr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55" name="Freeform 134">
                <a:extLst>
                  <a:ext uri="{FF2B5EF4-FFF2-40B4-BE49-F238E27FC236}">
                    <a16:creationId xmlns:a16="http://schemas.microsoft.com/office/drawing/2014/main" id="{E5307A5F-CAC2-4506-8171-6A2309CC669B}"/>
                  </a:ext>
                </a:extLst>
              </p:cNvPr>
              <p:cNvSpPr>
                <a:spLocks noChangeArrowheads="1"/>
              </p:cNvSpPr>
              <p:nvPr/>
            </p:nvSpPr>
            <p:spPr bwMode="auto">
              <a:xfrm>
                <a:off x="0" y="340170"/>
                <a:ext cx="645684" cy="280775"/>
              </a:xfrm>
              <a:custGeom>
                <a:avLst/>
                <a:gdLst>
                  <a:gd name="T0" fmla="*/ 35 w 200"/>
                  <a:gd name="T1" fmla="*/ 87 h 87"/>
                  <a:gd name="T2" fmla="*/ 35 w 200"/>
                  <a:gd name="T3" fmla="*/ 72 h 87"/>
                  <a:gd name="T4" fmla="*/ 46 w 200"/>
                  <a:gd name="T5" fmla="*/ 72 h 87"/>
                  <a:gd name="T6" fmla="*/ 46 w 200"/>
                  <a:gd name="T7" fmla="*/ 87 h 87"/>
                  <a:gd name="T8" fmla="*/ 155 w 200"/>
                  <a:gd name="T9" fmla="*/ 87 h 87"/>
                  <a:gd name="T10" fmla="*/ 155 w 200"/>
                  <a:gd name="T11" fmla="*/ 72 h 87"/>
                  <a:gd name="T12" fmla="*/ 166 w 200"/>
                  <a:gd name="T13" fmla="*/ 72 h 87"/>
                  <a:gd name="T14" fmla="*/ 166 w 200"/>
                  <a:gd name="T15" fmla="*/ 87 h 87"/>
                  <a:gd name="T16" fmla="*/ 199 w 200"/>
                  <a:gd name="T17" fmla="*/ 87 h 87"/>
                  <a:gd name="T18" fmla="*/ 200 w 200"/>
                  <a:gd name="T19" fmla="*/ 43 h 87"/>
                  <a:gd name="T20" fmla="*/ 156 w 200"/>
                  <a:gd name="T21" fmla="*/ 0 h 87"/>
                  <a:gd name="T22" fmla="*/ 156 w 200"/>
                  <a:gd name="T23" fmla="*/ 0 h 87"/>
                  <a:gd name="T24" fmla="*/ 156 w 200"/>
                  <a:gd name="T25" fmla="*/ 0 h 87"/>
                  <a:gd name="T26" fmla="*/ 140 w 200"/>
                  <a:gd name="T27" fmla="*/ 0 h 87"/>
                  <a:gd name="T28" fmla="*/ 100 w 200"/>
                  <a:gd name="T29" fmla="*/ 80 h 87"/>
                  <a:gd name="T30" fmla="*/ 60 w 200"/>
                  <a:gd name="T31" fmla="*/ 0 h 87"/>
                  <a:gd name="T32" fmla="*/ 45 w 200"/>
                  <a:gd name="T33" fmla="*/ 0 h 87"/>
                  <a:gd name="T34" fmla="*/ 45 w 200"/>
                  <a:gd name="T35" fmla="*/ 0 h 87"/>
                  <a:gd name="T36" fmla="*/ 44 w 200"/>
                  <a:gd name="T37" fmla="*/ 0 h 87"/>
                  <a:gd name="T38" fmla="*/ 1 w 200"/>
                  <a:gd name="T39" fmla="*/ 43 h 87"/>
                  <a:gd name="T40" fmla="*/ 0 w 200"/>
                  <a:gd name="T41" fmla="*/ 87 h 87"/>
                  <a:gd name="T42" fmla="*/ 35 w 200"/>
                  <a:gd name="T43" fmla="*/ 87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0"/>
                  <a:gd name="T67" fmla="*/ 0 h 87"/>
                  <a:gd name="T68" fmla="*/ 200 w 200"/>
                  <a:gd name="T69" fmla="*/ 87 h 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0" h="87">
                    <a:moveTo>
                      <a:pt x="35" y="87"/>
                    </a:moveTo>
                    <a:cubicBezTo>
                      <a:pt x="35" y="72"/>
                      <a:pt x="35" y="72"/>
                      <a:pt x="35" y="72"/>
                    </a:cubicBezTo>
                    <a:cubicBezTo>
                      <a:pt x="46" y="72"/>
                      <a:pt x="46" y="72"/>
                      <a:pt x="46" y="72"/>
                    </a:cubicBezTo>
                    <a:cubicBezTo>
                      <a:pt x="46" y="87"/>
                      <a:pt x="46" y="87"/>
                      <a:pt x="46" y="87"/>
                    </a:cubicBezTo>
                    <a:cubicBezTo>
                      <a:pt x="155" y="87"/>
                      <a:pt x="155" y="87"/>
                      <a:pt x="155" y="87"/>
                    </a:cubicBezTo>
                    <a:cubicBezTo>
                      <a:pt x="155" y="72"/>
                      <a:pt x="155" y="72"/>
                      <a:pt x="155" y="72"/>
                    </a:cubicBezTo>
                    <a:cubicBezTo>
                      <a:pt x="166" y="72"/>
                      <a:pt x="166" y="72"/>
                      <a:pt x="166" y="72"/>
                    </a:cubicBezTo>
                    <a:cubicBezTo>
                      <a:pt x="166" y="87"/>
                      <a:pt x="166" y="87"/>
                      <a:pt x="166" y="87"/>
                    </a:cubicBezTo>
                    <a:cubicBezTo>
                      <a:pt x="199" y="87"/>
                      <a:pt x="199" y="87"/>
                      <a:pt x="199" y="87"/>
                    </a:cubicBezTo>
                    <a:cubicBezTo>
                      <a:pt x="199" y="47"/>
                      <a:pt x="200" y="43"/>
                      <a:pt x="200" y="43"/>
                    </a:cubicBezTo>
                    <a:cubicBezTo>
                      <a:pt x="200" y="19"/>
                      <a:pt x="180" y="0"/>
                      <a:pt x="156" y="0"/>
                    </a:cubicBezTo>
                    <a:cubicBezTo>
                      <a:pt x="156" y="0"/>
                      <a:pt x="156" y="0"/>
                      <a:pt x="156" y="0"/>
                    </a:cubicBezTo>
                    <a:cubicBezTo>
                      <a:pt x="156" y="0"/>
                      <a:pt x="156" y="0"/>
                      <a:pt x="156" y="0"/>
                    </a:cubicBezTo>
                    <a:cubicBezTo>
                      <a:pt x="140" y="0"/>
                      <a:pt x="140" y="0"/>
                      <a:pt x="140" y="0"/>
                    </a:cubicBezTo>
                    <a:cubicBezTo>
                      <a:pt x="100" y="80"/>
                      <a:pt x="100" y="80"/>
                      <a:pt x="100" y="80"/>
                    </a:cubicBezTo>
                    <a:cubicBezTo>
                      <a:pt x="60" y="0"/>
                      <a:pt x="60" y="0"/>
                      <a:pt x="60" y="0"/>
                    </a:cubicBezTo>
                    <a:cubicBezTo>
                      <a:pt x="45" y="0"/>
                      <a:pt x="45" y="0"/>
                      <a:pt x="45" y="0"/>
                    </a:cubicBezTo>
                    <a:cubicBezTo>
                      <a:pt x="45" y="0"/>
                      <a:pt x="45" y="0"/>
                      <a:pt x="45" y="0"/>
                    </a:cubicBezTo>
                    <a:cubicBezTo>
                      <a:pt x="45" y="0"/>
                      <a:pt x="44" y="0"/>
                      <a:pt x="44" y="0"/>
                    </a:cubicBezTo>
                    <a:cubicBezTo>
                      <a:pt x="20" y="0"/>
                      <a:pt x="1" y="19"/>
                      <a:pt x="1" y="43"/>
                    </a:cubicBezTo>
                    <a:cubicBezTo>
                      <a:pt x="1" y="43"/>
                      <a:pt x="0" y="47"/>
                      <a:pt x="0" y="87"/>
                    </a:cubicBezTo>
                    <a:lnTo>
                      <a:pt x="35" y="87"/>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nvGrpSpPr>
            <p:cNvPr id="32" name="组合 72">
              <a:extLst>
                <a:ext uri="{FF2B5EF4-FFF2-40B4-BE49-F238E27FC236}">
                  <a16:creationId xmlns:a16="http://schemas.microsoft.com/office/drawing/2014/main" id="{877DC1BB-F1A9-4A13-9417-1984100D055C}"/>
                </a:ext>
              </a:extLst>
            </p:cNvPr>
            <p:cNvGrpSpPr/>
            <p:nvPr/>
          </p:nvGrpSpPr>
          <p:grpSpPr bwMode="auto">
            <a:xfrm>
              <a:off x="4657725" y="3832225"/>
              <a:ext cx="533400" cy="404813"/>
              <a:chOff x="0" y="0"/>
              <a:chExt cx="509646" cy="387231"/>
            </a:xfrm>
            <a:solidFill>
              <a:sysClr val="window" lastClr="FFFFFF"/>
            </a:solidFill>
          </p:grpSpPr>
          <p:sp>
            <p:nvSpPr>
              <p:cNvPr id="52" name="Freeform 20">
                <a:extLst>
                  <a:ext uri="{FF2B5EF4-FFF2-40B4-BE49-F238E27FC236}">
                    <a16:creationId xmlns:a16="http://schemas.microsoft.com/office/drawing/2014/main" id="{73A246AE-5D85-4615-966D-37FEB1FDE6B5}"/>
                  </a:ext>
                </a:extLst>
              </p:cNvPr>
              <p:cNvSpPr>
                <a:spLocks noEditPoints="1" noChangeArrowheads="1"/>
              </p:cNvSpPr>
              <p:nvPr/>
            </p:nvSpPr>
            <p:spPr bwMode="auto">
              <a:xfrm>
                <a:off x="0" y="51839"/>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
                  <a:gd name="T145" fmla="*/ 0 h 227"/>
                  <a:gd name="T146" fmla="*/ 229 w 229"/>
                  <a:gd name="T147" fmla="*/ 227 h 2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53" name="Freeform 21">
                <a:extLst>
                  <a:ext uri="{FF2B5EF4-FFF2-40B4-BE49-F238E27FC236}">
                    <a16:creationId xmlns:a16="http://schemas.microsoft.com/office/drawing/2014/main" id="{1AD320E4-9D32-4BB1-9A75-7C062162D714}"/>
                  </a:ext>
                </a:extLst>
              </p:cNvPr>
              <p:cNvSpPr>
                <a:spLocks noEditPoints="1" noChangeArrowheads="1"/>
              </p:cNvSpPr>
              <p:nvPr/>
            </p:nvSpPr>
            <p:spPr bwMode="auto">
              <a:xfrm>
                <a:off x="309785" y="0"/>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5"/>
                  <a:gd name="T145" fmla="*/ 0 h 135"/>
                  <a:gd name="T146" fmla="*/ 135 w 135"/>
                  <a:gd name="T147" fmla="*/ 135 h 1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nvGrpSpPr>
            <p:cNvPr id="33" name="组合 75">
              <a:extLst>
                <a:ext uri="{FF2B5EF4-FFF2-40B4-BE49-F238E27FC236}">
                  <a16:creationId xmlns:a16="http://schemas.microsoft.com/office/drawing/2014/main" id="{5FF46E06-1AFA-4C96-82B1-F091A86E38AD}"/>
                </a:ext>
              </a:extLst>
            </p:cNvPr>
            <p:cNvGrpSpPr/>
            <p:nvPr/>
          </p:nvGrpSpPr>
          <p:grpSpPr bwMode="auto">
            <a:xfrm>
              <a:off x="5365750" y="4833938"/>
              <a:ext cx="301625" cy="387350"/>
              <a:chOff x="0" y="0"/>
              <a:chExt cx="563562" cy="720725"/>
            </a:xfrm>
            <a:solidFill>
              <a:sysClr val="window" lastClr="FFFFFF"/>
            </a:solidFill>
          </p:grpSpPr>
          <p:sp>
            <p:nvSpPr>
              <p:cNvPr id="49" name="Freeform 32">
                <a:extLst>
                  <a:ext uri="{FF2B5EF4-FFF2-40B4-BE49-F238E27FC236}">
                    <a16:creationId xmlns:a16="http://schemas.microsoft.com/office/drawing/2014/main" id="{DB218772-3785-4C96-89BF-69ACB1682529}"/>
                  </a:ext>
                </a:extLst>
              </p:cNvPr>
              <p:cNvSpPr>
                <a:spLocks noChangeArrowheads="1"/>
              </p:cNvSpPr>
              <p:nvPr/>
            </p:nvSpPr>
            <p:spPr bwMode="auto">
              <a:xfrm>
                <a:off x="209550" y="0"/>
                <a:ext cx="142875" cy="720725"/>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 name="T14" fmla="*/ 0 60000 65536"/>
                  <a:gd name="T15" fmla="*/ 0 60000 65536"/>
                  <a:gd name="T16" fmla="*/ 0 60000 65536"/>
                  <a:gd name="T17" fmla="*/ 0 60000 65536"/>
                  <a:gd name="T18" fmla="*/ 0 60000 65536"/>
                  <a:gd name="T19" fmla="*/ 0 60000 65536"/>
                  <a:gd name="T20" fmla="*/ 0 60000 65536"/>
                  <a:gd name="T21" fmla="*/ 0 w 64"/>
                  <a:gd name="T22" fmla="*/ 0 h 321"/>
                  <a:gd name="T23" fmla="*/ 64 w 64"/>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50" name="Freeform 33">
                <a:extLst>
                  <a:ext uri="{FF2B5EF4-FFF2-40B4-BE49-F238E27FC236}">
                    <a16:creationId xmlns:a16="http://schemas.microsoft.com/office/drawing/2014/main" id="{A2EDD21C-681A-4F6C-8B35-331D6AB61BB4}"/>
                  </a:ext>
                </a:extLst>
              </p:cNvPr>
              <p:cNvSpPr>
                <a:spLocks noChangeArrowheads="1"/>
              </p:cNvSpPr>
              <p:nvPr/>
            </p:nvSpPr>
            <p:spPr bwMode="auto">
              <a:xfrm>
                <a:off x="0" y="439737"/>
                <a:ext cx="141288" cy="280988"/>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 name="T14" fmla="*/ 0 60000 65536"/>
                  <a:gd name="T15" fmla="*/ 0 60000 65536"/>
                  <a:gd name="T16" fmla="*/ 0 60000 65536"/>
                  <a:gd name="T17" fmla="*/ 0 60000 65536"/>
                  <a:gd name="T18" fmla="*/ 0 60000 65536"/>
                  <a:gd name="T19" fmla="*/ 0 60000 65536"/>
                  <a:gd name="T20" fmla="*/ 0 60000 65536"/>
                  <a:gd name="T21" fmla="*/ 0 w 63"/>
                  <a:gd name="T22" fmla="*/ 0 h 125"/>
                  <a:gd name="T23" fmla="*/ 63 w 63"/>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51" name="Freeform 34">
                <a:extLst>
                  <a:ext uri="{FF2B5EF4-FFF2-40B4-BE49-F238E27FC236}">
                    <a16:creationId xmlns:a16="http://schemas.microsoft.com/office/drawing/2014/main" id="{7244D9FE-458C-4C24-9EFA-41A27BB7C57D}"/>
                  </a:ext>
                </a:extLst>
              </p:cNvPr>
              <p:cNvSpPr>
                <a:spLocks noChangeArrowheads="1"/>
              </p:cNvSpPr>
              <p:nvPr/>
            </p:nvSpPr>
            <p:spPr bwMode="auto">
              <a:xfrm>
                <a:off x="420687" y="231775"/>
                <a:ext cx="142875" cy="488950"/>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 name="T14" fmla="*/ 0 60000 65536"/>
                  <a:gd name="T15" fmla="*/ 0 60000 65536"/>
                  <a:gd name="T16" fmla="*/ 0 60000 65536"/>
                  <a:gd name="T17" fmla="*/ 0 60000 65536"/>
                  <a:gd name="T18" fmla="*/ 0 60000 65536"/>
                  <a:gd name="T19" fmla="*/ 0 60000 65536"/>
                  <a:gd name="T20" fmla="*/ 0 60000 65536"/>
                  <a:gd name="T21" fmla="*/ 0 w 64"/>
                  <a:gd name="T22" fmla="*/ 0 h 218"/>
                  <a:gd name="T23" fmla="*/ 64 w 64"/>
                  <a:gd name="T24" fmla="*/ 218 h 2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nvGrpSpPr>
            <p:cNvPr id="34" name="组合 79">
              <a:extLst>
                <a:ext uri="{FF2B5EF4-FFF2-40B4-BE49-F238E27FC236}">
                  <a16:creationId xmlns:a16="http://schemas.microsoft.com/office/drawing/2014/main" id="{895FFD6B-5590-40F0-BBA5-5F1AEF3B7A36}"/>
                </a:ext>
              </a:extLst>
            </p:cNvPr>
            <p:cNvGrpSpPr/>
            <p:nvPr/>
          </p:nvGrpSpPr>
          <p:grpSpPr bwMode="auto">
            <a:xfrm>
              <a:off x="6588125" y="2790825"/>
              <a:ext cx="346075" cy="342900"/>
              <a:chOff x="0" y="0"/>
              <a:chExt cx="453105" cy="448433"/>
            </a:xfrm>
            <a:solidFill>
              <a:sysClr val="window" lastClr="FFFFFF"/>
            </a:solidFill>
          </p:grpSpPr>
          <p:sp>
            <p:nvSpPr>
              <p:cNvPr id="47" name="Freeform 136">
                <a:extLst>
                  <a:ext uri="{FF2B5EF4-FFF2-40B4-BE49-F238E27FC236}">
                    <a16:creationId xmlns:a16="http://schemas.microsoft.com/office/drawing/2014/main" id="{251A042C-92EA-4F9F-8FDA-1FD050775A08}"/>
                  </a:ext>
                </a:extLst>
              </p:cNvPr>
              <p:cNvSpPr>
                <a:spLocks noChangeArrowheads="1"/>
              </p:cNvSpPr>
              <p:nvPr/>
            </p:nvSpPr>
            <p:spPr bwMode="auto">
              <a:xfrm>
                <a:off x="0" y="251309"/>
                <a:ext cx="453105" cy="197124"/>
              </a:xfrm>
              <a:custGeom>
                <a:avLst/>
                <a:gdLst>
                  <a:gd name="T0" fmla="*/ 103 w 205"/>
                  <a:gd name="T1" fmla="*/ 19 h 89"/>
                  <a:gd name="T2" fmla="*/ 47 w 205"/>
                  <a:gd name="T3" fmla="*/ 0 h 89"/>
                  <a:gd name="T4" fmla="*/ 0 w 205"/>
                  <a:gd name="T5" fmla="*/ 0 h 89"/>
                  <a:gd name="T6" fmla="*/ 0 w 205"/>
                  <a:gd name="T7" fmla="*/ 67 h 89"/>
                  <a:gd name="T8" fmla="*/ 22 w 205"/>
                  <a:gd name="T9" fmla="*/ 89 h 89"/>
                  <a:gd name="T10" fmla="*/ 183 w 205"/>
                  <a:gd name="T11" fmla="*/ 89 h 89"/>
                  <a:gd name="T12" fmla="*/ 205 w 205"/>
                  <a:gd name="T13" fmla="*/ 67 h 89"/>
                  <a:gd name="T14" fmla="*/ 205 w 205"/>
                  <a:gd name="T15" fmla="*/ 0 h 89"/>
                  <a:gd name="T16" fmla="*/ 158 w 205"/>
                  <a:gd name="T17" fmla="*/ 0 h 89"/>
                  <a:gd name="T18" fmla="*/ 103 w 205"/>
                  <a:gd name="T19" fmla="*/ 19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89"/>
                  <a:gd name="T32" fmla="*/ 205 w 205"/>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89">
                    <a:moveTo>
                      <a:pt x="103" y="19"/>
                    </a:moveTo>
                    <a:cubicBezTo>
                      <a:pt x="82" y="19"/>
                      <a:pt x="62" y="12"/>
                      <a:pt x="47" y="0"/>
                    </a:cubicBezTo>
                    <a:cubicBezTo>
                      <a:pt x="0" y="0"/>
                      <a:pt x="0" y="0"/>
                      <a:pt x="0" y="0"/>
                    </a:cubicBezTo>
                    <a:cubicBezTo>
                      <a:pt x="0" y="67"/>
                      <a:pt x="0" y="67"/>
                      <a:pt x="0" y="67"/>
                    </a:cubicBezTo>
                    <a:cubicBezTo>
                      <a:pt x="0" y="79"/>
                      <a:pt x="10" y="89"/>
                      <a:pt x="22" y="89"/>
                    </a:cubicBezTo>
                    <a:cubicBezTo>
                      <a:pt x="183" y="89"/>
                      <a:pt x="183" y="89"/>
                      <a:pt x="183" y="89"/>
                    </a:cubicBezTo>
                    <a:cubicBezTo>
                      <a:pt x="195" y="89"/>
                      <a:pt x="205" y="79"/>
                      <a:pt x="205" y="67"/>
                    </a:cubicBezTo>
                    <a:cubicBezTo>
                      <a:pt x="205" y="0"/>
                      <a:pt x="205" y="0"/>
                      <a:pt x="205" y="0"/>
                    </a:cubicBezTo>
                    <a:cubicBezTo>
                      <a:pt x="158" y="0"/>
                      <a:pt x="158" y="0"/>
                      <a:pt x="158" y="0"/>
                    </a:cubicBezTo>
                    <a:cubicBezTo>
                      <a:pt x="143" y="12"/>
                      <a:pt x="124" y="19"/>
                      <a:pt x="103" y="19"/>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48" name="Freeform 137">
                <a:extLst>
                  <a:ext uri="{FF2B5EF4-FFF2-40B4-BE49-F238E27FC236}">
                    <a16:creationId xmlns:a16="http://schemas.microsoft.com/office/drawing/2014/main" id="{77142833-1A84-4C40-A28B-C163FF7F25DB}"/>
                  </a:ext>
                </a:extLst>
              </p:cNvPr>
              <p:cNvSpPr>
                <a:spLocks noEditPoints="1" noChangeArrowheads="1"/>
              </p:cNvSpPr>
              <p:nvPr/>
            </p:nvSpPr>
            <p:spPr bwMode="auto">
              <a:xfrm>
                <a:off x="0" y="0"/>
                <a:ext cx="453105" cy="260652"/>
              </a:xfrm>
              <a:custGeom>
                <a:avLst/>
                <a:gdLst>
                  <a:gd name="T0" fmla="*/ 183 w 205"/>
                  <a:gd name="T1" fmla="*/ 42 h 118"/>
                  <a:gd name="T2" fmla="*/ 180 w 205"/>
                  <a:gd name="T3" fmla="*/ 42 h 118"/>
                  <a:gd name="T4" fmla="*/ 154 w 205"/>
                  <a:gd name="T5" fmla="*/ 42 h 118"/>
                  <a:gd name="T6" fmla="*/ 154 w 205"/>
                  <a:gd name="T7" fmla="*/ 22 h 118"/>
                  <a:gd name="T8" fmla="*/ 132 w 205"/>
                  <a:gd name="T9" fmla="*/ 0 h 118"/>
                  <a:gd name="T10" fmla="*/ 73 w 205"/>
                  <a:gd name="T11" fmla="*/ 0 h 118"/>
                  <a:gd name="T12" fmla="*/ 51 w 205"/>
                  <a:gd name="T13" fmla="*/ 22 h 118"/>
                  <a:gd name="T14" fmla="*/ 51 w 205"/>
                  <a:gd name="T15" fmla="*/ 42 h 118"/>
                  <a:gd name="T16" fmla="*/ 25 w 205"/>
                  <a:gd name="T17" fmla="*/ 42 h 118"/>
                  <a:gd name="T18" fmla="*/ 22 w 205"/>
                  <a:gd name="T19" fmla="*/ 42 h 118"/>
                  <a:gd name="T20" fmla="*/ 0 w 205"/>
                  <a:gd name="T21" fmla="*/ 64 h 118"/>
                  <a:gd name="T22" fmla="*/ 0 w 205"/>
                  <a:gd name="T23" fmla="*/ 101 h 118"/>
                  <a:gd name="T24" fmla="*/ 54 w 205"/>
                  <a:gd name="T25" fmla="*/ 101 h 118"/>
                  <a:gd name="T26" fmla="*/ 103 w 205"/>
                  <a:gd name="T27" fmla="*/ 118 h 118"/>
                  <a:gd name="T28" fmla="*/ 151 w 205"/>
                  <a:gd name="T29" fmla="*/ 101 h 118"/>
                  <a:gd name="T30" fmla="*/ 205 w 205"/>
                  <a:gd name="T31" fmla="*/ 101 h 118"/>
                  <a:gd name="T32" fmla="*/ 205 w 205"/>
                  <a:gd name="T33" fmla="*/ 64 h 118"/>
                  <a:gd name="T34" fmla="*/ 183 w 205"/>
                  <a:gd name="T35" fmla="*/ 42 h 118"/>
                  <a:gd name="T36" fmla="*/ 67 w 205"/>
                  <a:gd name="T37" fmla="*/ 26 h 118"/>
                  <a:gd name="T38" fmla="*/ 67 w 205"/>
                  <a:gd name="T39" fmla="*/ 22 h 118"/>
                  <a:gd name="T40" fmla="*/ 73 w 205"/>
                  <a:gd name="T41" fmla="*/ 17 h 118"/>
                  <a:gd name="T42" fmla="*/ 132 w 205"/>
                  <a:gd name="T43" fmla="*/ 17 h 118"/>
                  <a:gd name="T44" fmla="*/ 138 w 205"/>
                  <a:gd name="T45" fmla="*/ 22 h 118"/>
                  <a:gd name="T46" fmla="*/ 138 w 205"/>
                  <a:gd name="T47" fmla="*/ 26 h 118"/>
                  <a:gd name="T48" fmla="*/ 138 w 205"/>
                  <a:gd name="T49" fmla="*/ 42 h 118"/>
                  <a:gd name="T50" fmla="*/ 67 w 205"/>
                  <a:gd name="T51" fmla="*/ 42 h 118"/>
                  <a:gd name="T52" fmla="*/ 67 w 205"/>
                  <a:gd name="T53" fmla="*/ 26 h 118"/>
                  <a:gd name="T54" fmla="*/ 101 w 205"/>
                  <a:gd name="T55" fmla="*/ 101 h 118"/>
                  <a:gd name="T56" fmla="*/ 85 w 205"/>
                  <a:gd name="T57" fmla="*/ 86 h 118"/>
                  <a:gd name="T58" fmla="*/ 101 w 205"/>
                  <a:gd name="T59" fmla="*/ 70 h 118"/>
                  <a:gd name="T60" fmla="*/ 117 w 205"/>
                  <a:gd name="T61" fmla="*/ 86 h 118"/>
                  <a:gd name="T62" fmla="*/ 101 w 205"/>
                  <a:gd name="T63" fmla="*/ 101 h 1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5"/>
                  <a:gd name="T97" fmla="*/ 0 h 118"/>
                  <a:gd name="T98" fmla="*/ 205 w 205"/>
                  <a:gd name="T99" fmla="*/ 118 h 1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5" h="118">
                    <a:moveTo>
                      <a:pt x="183" y="42"/>
                    </a:moveTo>
                    <a:cubicBezTo>
                      <a:pt x="180" y="42"/>
                      <a:pt x="180" y="42"/>
                      <a:pt x="180" y="42"/>
                    </a:cubicBezTo>
                    <a:cubicBezTo>
                      <a:pt x="154" y="42"/>
                      <a:pt x="154" y="42"/>
                      <a:pt x="154" y="42"/>
                    </a:cubicBezTo>
                    <a:cubicBezTo>
                      <a:pt x="154" y="22"/>
                      <a:pt x="154" y="22"/>
                      <a:pt x="154" y="22"/>
                    </a:cubicBezTo>
                    <a:cubicBezTo>
                      <a:pt x="154" y="10"/>
                      <a:pt x="144" y="0"/>
                      <a:pt x="132" y="0"/>
                    </a:cubicBezTo>
                    <a:cubicBezTo>
                      <a:pt x="73" y="0"/>
                      <a:pt x="73" y="0"/>
                      <a:pt x="73" y="0"/>
                    </a:cubicBezTo>
                    <a:cubicBezTo>
                      <a:pt x="61" y="0"/>
                      <a:pt x="51" y="10"/>
                      <a:pt x="51" y="22"/>
                    </a:cubicBezTo>
                    <a:cubicBezTo>
                      <a:pt x="51" y="42"/>
                      <a:pt x="51" y="42"/>
                      <a:pt x="51" y="42"/>
                    </a:cubicBezTo>
                    <a:cubicBezTo>
                      <a:pt x="25" y="42"/>
                      <a:pt x="25" y="42"/>
                      <a:pt x="25" y="42"/>
                    </a:cubicBezTo>
                    <a:cubicBezTo>
                      <a:pt x="22" y="42"/>
                      <a:pt x="22" y="42"/>
                      <a:pt x="22" y="42"/>
                    </a:cubicBezTo>
                    <a:cubicBezTo>
                      <a:pt x="10" y="42"/>
                      <a:pt x="0" y="52"/>
                      <a:pt x="0" y="64"/>
                    </a:cubicBezTo>
                    <a:cubicBezTo>
                      <a:pt x="0" y="101"/>
                      <a:pt x="0" y="101"/>
                      <a:pt x="0" y="101"/>
                    </a:cubicBezTo>
                    <a:cubicBezTo>
                      <a:pt x="54" y="101"/>
                      <a:pt x="54" y="101"/>
                      <a:pt x="54" y="101"/>
                    </a:cubicBezTo>
                    <a:cubicBezTo>
                      <a:pt x="67" y="112"/>
                      <a:pt x="84" y="118"/>
                      <a:pt x="103" y="118"/>
                    </a:cubicBezTo>
                    <a:cubicBezTo>
                      <a:pt x="121" y="118"/>
                      <a:pt x="138" y="112"/>
                      <a:pt x="151" y="101"/>
                    </a:cubicBezTo>
                    <a:cubicBezTo>
                      <a:pt x="205" y="101"/>
                      <a:pt x="205" y="101"/>
                      <a:pt x="205" y="101"/>
                    </a:cubicBezTo>
                    <a:cubicBezTo>
                      <a:pt x="205" y="64"/>
                      <a:pt x="205" y="64"/>
                      <a:pt x="205" y="64"/>
                    </a:cubicBezTo>
                    <a:cubicBezTo>
                      <a:pt x="205" y="52"/>
                      <a:pt x="195" y="42"/>
                      <a:pt x="183" y="42"/>
                    </a:cubicBezTo>
                    <a:close/>
                    <a:moveTo>
                      <a:pt x="67" y="26"/>
                    </a:moveTo>
                    <a:cubicBezTo>
                      <a:pt x="67" y="22"/>
                      <a:pt x="67" y="22"/>
                      <a:pt x="67" y="22"/>
                    </a:cubicBezTo>
                    <a:cubicBezTo>
                      <a:pt x="67" y="19"/>
                      <a:pt x="70" y="17"/>
                      <a:pt x="73" y="17"/>
                    </a:cubicBezTo>
                    <a:cubicBezTo>
                      <a:pt x="132" y="17"/>
                      <a:pt x="132" y="17"/>
                      <a:pt x="132" y="17"/>
                    </a:cubicBezTo>
                    <a:cubicBezTo>
                      <a:pt x="135" y="17"/>
                      <a:pt x="138" y="19"/>
                      <a:pt x="138" y="22"/>
                    </a:cubicBezTo>
                    <a:cubicBezTo>
                      <a:pt x="138" y="26"/>
                      <a:pt x="138" y="26"/>
                      <a:pt x="138" y="26"/>
                    </a:cubicBezTo>
                    <a:cubicBezTo>
                      <a:pt x="138" y="42"/>
                      <a:pt x="138" y="42"/>
                      <a:pt x="138" y="42"/>
                    </a:cubicBezTo>
                    <a:cubicBezTo>
                      <a:pt x="67" y="42"/>
                      <a:pt x="67" y="42"/>
                      <a:pt x="67" y="42"/>
                    </a:cubicBezTo>
                    <a:lnTo>
                      <a:pt x="67" y="26"/>
                    </a:lnTo>
                    <a:close/>
                    <a:moveTo>
                      <a:pt x="101" y="101"/>
                    </a:moveTo>
                    <a:cubicBezTo>
                      <a:pt x="92" y="101"/>
                      <a:pt x="85" y="94"/>
                      <a:pt x="85" y="86"/>
                    </a:cubicBezTo>
                    <a:cubicBezTo>
                      <a:pt x="85" y="77"/>
                      <a:pt x="92" y="70"/>
                      <a:pt x="101" y="70"/>
                    </a:cubicBezTo>
                    <a:cubicBezTo>
                      <a:pt x="110" y="70"/>
                      <a:pt x="117" y="77"/>
                      <a:pt x="117" y="86"/>
                    </a:cubicBezTo>
                    <a:cubicBezTo>
                      <a:pt x="117" y="94"/>
                      <a:pt x="110" y="101"/>
                      <a:pt x="101" y="101"/>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nvGrpSpPr>
            <p:cNvPr id="35" name="组合 82">
              <a:extLst>
                <a:ext uri="{FF2B5EF4-FFF2-40B4-BE49-F238E27FC236}">
                  <a16:creationId xmlns:a16="http://schemas.microsoft.com/office/drawing/2014/main" id="{B34A1DF7-276B-401C-A96E-6340756B7ED4}"/>
                </a:ext>
              </a:extLst>
            </p:cNvPr>
            <p:cNvGrpSpPr/>
            <p:nvPr/>
          </p:nvGrpSpPr>
          <p:grpSpPr bwMode="auto">
            <a:xfrm>
              <a:off x="7189788" y="3895725"/>
              <a:ext cx="357187" cy="341313"/>
              <a:chOff x="0" y="0"/>
              <a:chExt cx="2438400" cy="2332038"/>
            </a:xfrm>
            <a:solidFill>
              <a:sysClr val="window" lastClr="FFFFFF"/>
            </a:solidFill>
          </p:grpSpPr>
          <p:sp>
            <p:nvSpPr>
              <p:cNvPr id="45" name="Freeform 25">
                <a:extLst>
                  <a:ext uri="{FF2B5EF4-FFF2-40B4-BE49-F238E27FC236}">
                    <a16:creationId xmlns:a16="http://schemas.microsoft.com/office/drawing/2014/main" id="{5112CEFC-5129-4D26-8595-59AE490ECBB2}"/>
                  </a:ext>
                </a:extLst>
              </p:cNvPr>
              <p:cNvSpPr>
                <a:spLocks noChangeArrowheads="1"/>
              </p:cNvSpPr>
              <p:nvPr/>
            </p:nvSpPr>
            <p:spPr bwMode="auto">
              <a:xfrm>
                <a:off x="893763" y="1676400"/>
                <a:ext cx="655638" cy="655638"/>
              </a:xfrm>
              <a:custGeom>
                <a:avLst/>
                <a:gdLst>
                  <a:gd name="T0" fmla="*/ 206 w 413"/>
                  <a:gd name="T1" fmla="*/ 413 h 413"/>
                  <a:gd name="T2" fmla="*/ 0 w 413"/>
                  <a:gd name="T3" fmla="*/ 0 h 413"/>
                  <a:gd name="T4" fmla="*/ 413 w 413"/>
                  <a:gd name="T5" fmla="*/ 0 h 413"/>
                  <a:gd name="T6" fmla="*/ 206 w 413"/>
                  <a:gd name="T7" fmla="*/ 413 h 413"/>
                  <a:gd name="T8" fmla="*/ 0 60000 65536"/>
                  <a:gd name="T9" fmla="*/ 0 60000 65536"/>
                  <a:gd name="T10" fmla="*/ 0 60000 65536"/>
                  <a:gd name="T11" fmla="*/ 0 60000 65536"/>
                  <a:gd name="T12" fmla="*/ 0 w 413"/>
                  <a:gd name="T13" fmla="*/ 0 h 413"/>
                  <a:gd name="T14" fmla="*/ 413 w 413"/>
                  <a:gd name="T15" fmla="*/ 413 h 413"/>
                </a:gdLst>
                <a:ahLst/>
                <a:cxnLst>
                  <a:cxn ang="T8">
                    <a:pos x="T0" y="T1"/>
                  </a:cxn>
                  <a:cxn ang="T9">
                    <a:pos x="T2" y="T3"/>
                  </a:cxn>
                  <a:cxn ang="T10">
                    <a:pos x="T4" y="T5"/>
                  </a:cxn>
                  <a:cxn ang="T11">
                    <a:pos x="T6" y="T7"/>
                  </a:cxn>
                </a:cxnLst>
                <a:rect l="T12" t="T13" r="T14" b="T15"/>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46" name="任意多边形 84">
                <a:extLst>
                  <a:ext uri="{FF2B5EF4-FFF2-40B4-BE49-F238E27FC236}">
                    <a16:creationId xmlns:a16="http://schemas.microsoft.com/office/drawing/2014/main" id="{254D934F-F096-40BC-8AB3-3F66943684BE}"/>
                  </a:ext>
                </a:extLst>
              </p:cNvPr>
              <p:cNvSpPr>
                <a:spLocks noChangeArrowheads="1"/>
              </p:cNvSpPr>
              <p:nvPr/>
            </p:nvSpPr>
            <p:spPr bwMode="auto">
              <a:xfrm>
                <a:off x="0" y="0"/>
                <a:ext cx="2438400" cy="1774825"/>
              </a:xfrm>
              <a:custGeom>
                <a:avLst/>
                <a:gdLst>
                  <a:gd name="T0" fmla="*/ 290196 w 2438400"/>
                  <a:gd name="T1" fmla="*/ 0 h 1774825"/>
                  <a:gd name="T2" fmla="*/ 2151973 w 2438400"/>
                  <a:gd name="T3" fmla="*/ 0 h 1774825"/>
                  <a:gd name="T4" fmla="*/ 2438400 w 2438400"/>
                  <a:gd name="T5" fmla="*/ 286384 h 1774825"/>
                  <a:gd name="T6" fmla="*/ 2438400 w 2438400"/>
                  <a:gd name="T7" fmla="*/ 1484673 h 1774825"/>
                  <a:gd name="T8" fmla="*/ 2151973 w 2438400"/>
                  <a:gd name="T9" fmla="*/ 1774825 h 1774825"/>
                  <a:gd name="T10" fmla="*/ 290196 w 2438400"/>
                  <a:gd name="T11" fmla="*/ 1774825 h 1774825"/>
                  <a:gd name="T12" fmla="*/ 0 w 2438400"/>
                  <a:gd name="T13" fmla="*/ 1484673 h 1774825"/>
                  <a:gd name="T14" fmla="*/ 0 w 2438400"/>
                  <a:gd name="T15" fmla="*/ 286384 h 1774825"/>
                  <a:gd name="T16" fmla="*/ 290196 w 2438400"/>
                  <a:gd name="T17" fmla="*/ 0 h 1774825"/>
                  <a:gd name="T18" fmla="*/ 471488 w 2438400"/>
                  <a:gd name="T19" fmla="*/ 425450 h 1774825"/>
                  <a:gd name="T20" fmla="*/ 471488 w 2438400"/>
                  <a:gd name="T21" fmla="*/ 598488 h 1774825"/>
                  <a:gd name="T22" fmla="*/ 1971676 w 2438400"/>
                  <a:gd name="T23" fmla="*/ 598488 h 1774825"/>
                  <a:gd name="T24" fmla="*/ 1971676 w 2438400"/>
                  <a:gd name="T25" fmla="*/ 425450 h 1774825"/>
                  <a:gd name="T26" fmla="*/ 471488 w 2438400"/>
                  <a:gd name="T27" fmla="*/ 425450 h 1774825"/>
                  <a:gd name="T28" fmla="*/ 471488 w 2438400"/>
                  <a:gd name="T29" fmla="*/ 801688 h 1774825"/>
                  <a:gd name="T30" fmla="*/ 471488 w 2438400"/>
                  <a:gd name="T31" fmla="*/ 971551 h 1774825"/>
                  <a:gd name="T32" fmla="*/ 1971676 w 2438400"/>
                  <a:gd name="T33" fmla="*/ 971551 h 1774825"/>
                  <a:gd name="T34" fmla="*/ 1971676 w 2438400"/>
                  <a:gd name="T35" fmla="*/ 801688 h 1774825"/>
                  <a:gd name="T36" fmla="*/ 471488 w 2438400"/>
                  <a:gd name="T37" fmla="*/ 801688 h 1774825"/>
                  <a:gd name="T38" fmla="*/ 471488 w 2438400"/>
                  <a:gd name="T39" fmla="*/ 1174750 h 1774825"/>
                  <a:gd name="T40" fmla="*/ 471488 w 2438400"/>
                  <a:gd name="T41" fmla="*/ 1347788 h 1774825"/>
                  <a:gd name="T42" fmla="*/ 1971676 w 2438400"/>
                  <a:gd name="T43" fmla="*/ 1347788 h 1774825"/>
                  <a:gd name="T44" fmla="*/ 1971676 w 2438400"/>
                  <a:gd name="T45" fmla="*/ 1174750 h 1774825"/>
                  <a:gd name="T46" fmla="*/ 471488 w 2438400"/>
                  <a:gd name="T47" fmla="*/ 1174750 h 17748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38400"/>
                  <a:gd name="T73" fmla="*/ 0 h 1774825"/>
                  <a:gd name="T74" fmla="*/ 2438400 w 2438400"/>
                  <a:gd name="T75" fmla="*/ 1774825 h 17748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nvGrpSpPr>
            <p:cNvPr id="36" name="组合 85">
              <a:extLst>
                <a:ext uri="{FF2B5EF4-FFF2-40B4-BE49-F238E27FC236}">
                  <a16:creationId xmlns:a16="http://schemas.microsoft.com/office/drawing/2014/main" id="{A3701170-954C-4856-A3F4-72DCFADBDC41}"/>
                </a:ext>
              </a:extLst>
            </p:cNvPr>
            <p:cNvGrpSpPr/>
            <p:nvPr/>
          </p:nvGrpSpPr>
          <p:grpSpPr bwMode="auto">
            <a:xfrm>
              <a:off x="6556375" y="4833938"/>
              <a:ext cx="387350" cy="438150"/>
              <a:chOff x="0" y="0"/>
              <a:chExt cx="406393" cy="459645"/>
            </a:xfrm>
            <a:solidFill>
              <a:sysClr val="window" lastClr="FFFFFF"/>
            </a:solidFill>
          </p:grpSpPr>
          <p:sp>
            <p:nvSpPr>
              <p:cNvPr id="37" name="Freeform 148">
                <a:extLst>
                  <a:ext uri="{FF2B5EF4-FFF2-40B4-BE49-F238E27FC236}">
                    <a16:creationId xmlns:a16="http://schemas.microsoft.com/office/drawing/2014/main" id="{CC4CDBC7-1E69-49E1-A190-9160CD692232}"/>
                  </a:ext>
                </a:extLst>
              </p:cNvPr>
              <p:cNvSpPr>
                <a:spLocks noEditPoints="1" noChangeArrowheads="1"/>
              </p:cNvSpPr>
              <p:nvPr/>
            </p:nvSpPr>
            <p:spPr bwMode="auto">
              <a:xfrm>
                <a:off x="55120" y="0"/>
                <a:ext cx="351273" cy="456842"/>
              </a:xfrm>
              <a:custGeom>
                <a:avLst/>
                <a:gdLst>
                  <a:gd name="T0" fmla="*/ 157 w 159"/>
                  <a:gd name="T1" fmla="*/ 185 h 207"/>
                  <a:gd name="T2" fmla="*/ 89 w 159"/>
                  <a:gd name="T3" fmla="*/ 79 h 207"/>
                  <a:gd name="T4" fmla="*/ 92 w 159"/>
                  <a:gd name="T5" fmla="*/ 24 h 207"/>
                  <a:gd name="T6" fmla="*/ 42 w 159"/>
                  <a:gd name="T7" fmla="*/ 4 h 207"/>
                  <a:gd name="T8" fmla="*/ 70 w 159"/>
                  <a:gd name="T9" fmla="*/ 48 h 207"/>
                  <a:gd name="T10" fmla="*/ 37 w 159"/>
                  <a:gd name="T11" fmla="*/ 69 h 207"/>
                  <a:gd name="T12" fmla="*/ 10 w 159"/>
                  <a:gd name="T13" fmla="*/ 27 h 207"/>
                  <a:gd name="T14" fmla="*/ 10 w 159"/>
                  <a:gd name="T15" fmla="*/ 77 h 207"/>
                  <a:gd name="T16" fmla="*/ 62 w 159"/>
                  <a:gd name="T17" fmla="*/ 96 h 207"/>
                  <a:gd name="T18" fmla="*/ 130 w 159"/>
                  <a:gd name="T19" fmla="*/ 202 h 207"/>
                  <a:gd name="T20" fmla="*/ 143 w 159"/>
                  <a:gd name="T21" fmla="*/ 205 h 207"/>
                  <a:gd name="T22" fmla="*/ 154 w 159"/>
                  <a:gd name="T23" fmla="*/ 197 h 207"/>
                  <a:gd name="T24" fmla="*/ 157 w 159"/>
                  <a:gd name="T25" fmla="*/ 185 h 207"/>
                  <a:gd name="T26" fmla="*/ 144 w 159"/>
                  <a:gd name="T27" fmla="*/ 193 h 207"/>
                  <a:gd name="T28" fmla="*/ 134 w 159"/>
                  <a:gd name="T29" fmla="*/ 191 h 207"/>
                  <a:gd name="T30" fmla="*/ 137 w 159"/>
                  <a:gd name="T31" fmla="*/ 182 h 207"/>
                  <a:gd name="T32" fmla="*/ 146 w 159"/>
                  <a:gd name="T33" fmla="*/ 184 h 207"/>
                  <a:gd name="T34" fmla="*/ 144 w 159"/>
                  <a:gd name="T35" fmla="*/ 193 h 2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207"/>
                  <a:gd name="T56" fmla="*/ 159 w 159"/>
                  <a:gd name="T57" fmla="*/ 207 h 20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207">
                    <a:moveTo>
                      <a:pt x="157" y="185"/>
                    </a:moveTo>
                    <a:cubicBezTo>
                      <a:pt x="89" y="79"/>
                      <a:pt x="89" y="79"/>
                      <a:pt x="89" y="79"/>
                    </a:cubicBezTo>
                    <a:cubicBezTo>
                      <a:pt x="101" y="63"/>
                      <a:pt x="103" y="42"/>
                      <a:pt x="92" y="24"/>
                    </a:cubicBezTo>
                    <a:cubicBezTo>
                      <a:pt x="81" y="8"/>
                      <a:pt x="61" y="0"/>
                      <a:pt x="42" y="4"/>
                    </a:cubicBezTo>
                    <a:cubicBezTo>
                      <a:pt x="70" y="48"/>
                      <a:pt x="70" y="48"/>
                      <a:pt x="70" y="48"/>
                    </a:cubicBezTo>
                    <a:cubicBezTo>
                      <a:pt x="37" y="69"/>
                      <a:pt x="37" y="69"/>
                      <a:pt x="37" y="69"/>
                    </a:cubicBezTo>
                    <a:cubicBezTo>
                      <a:pt x="10" y="27"/>
                      <a:pt x="10" y="27"/>
                      <a:pt x="10" y="27"/>
                    </a:cubicBezTo>
                    <a:cubicBezTo>
                      <a:pt x="1" y="42"/>
                      <a:pt x="0" y="61"/>
                      <a:pt x="10" y="77"/>
                    </a:cubicBezTo>
                    <a:cubicBezTo>
                      <a:pt x="21" y="95"/>
                      <a:pt x="43" y="102"/>
                      <a:pt x="62" y="96"/>
                    </a:cubicBezTo>
                    <a:cubicBezTo>
                      <a:pt x="130" y="202"/>
                      <a:pt x="130" y="202"/>
                      <a:pt x="130" y="202"/>
                    </a:cubicBezTo>
                    <a:cubicBezTo>
                      <a:pt x="133" y="206"/>
                      <a:pt x="138" y="207"/>
                      <a:pt x="143" y="205"/>
                    </a:cubicBezTo>
                    <a:cubicBezTo>
                      <a:pt x="154" y="197"/>
                      <a:pt x="154" y="197"/>
                      <a:pt x="154" y="197"/>
                    </a:cubicBezTo>
                    <a:cubicBezTo>
                      <a:pt x="158" y="195"/>
                      <a:pt x="159" y="189"/>
                      <a:pt x="157" y="185"/>
                    </a:cubicBezTo>
                    <a:close/>
                    <a:moveTo>
                      <a:pt x="144" y="193"/>
                    </a:moveTo>
                    <a:cubicBezTo>
                      <a:pt x="141" y="195"/>
                      <a:pt x="136" y="195"/>
                      <a:pt x="134" y="191"/>
                    </a:cubicBezTo>
                    <a:cubicBezTo>
                      <a:pt x="132" y="188"/>
                      <a:pt x="133" y="184"/>
                      <a:pt x="137" y="182"/>
                    </a:cubicBezTo>
                    <a:cubicBezTo>
                      <a:pt x="140" y="180"/>
                      <a:pt x="144" y="181"/>
                      <a:pt x="146" y="184"/>
                    </a:cubicBezTo>
                    <a:cubicBezTo>
                      <a:pt x="148" y="187"/>
                      <a:pt x="147" y="191"/>
                      <a:pt x="144" y="193"/>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43" name="Freeform 149">
                <a:extLst>
                  <a:ext uri="{FF2B5EF4-FFF2-40B4-BE49-F238E27FC236}">
                    <a16:creationId xmlns:a16="http://schemas.microsoft.com/office/drawing/2014/main" id="{B62EB685-0B1E-447B-ABB2-201F18807A90}"/>
                  </a:ext>
                </a:extLst>
              </p:cNvPr>
              <p:cNvSpPr>
                <a:spLocks noEditPoints="1" noChangeArrowheads="1"/>
              </p:cNvSpPr>
              <p:nvPr/>
            </p:nvSpPr>
            <p:spPr bwMode="auto">
              <a:xfrm>
                <a:off x="0" y="231691"/>
                <a:ext cx="231691" cy="227954"/>
              </a:xfrm>
              <a:custGeom>
                <a:avLst/>
                <a:gdLst>
                  <a:gd name="T0" fmla="*/ 91 w 105"/>
                  <a:gd name="T1" fmla="*/ 26 h 103"/>
                  <a:gd name="T2" fmla="*/ 97 w 105"/>
                  <a:gd name="T3" fmla="*/ 20 h 103"/>
                  <a:gd name="T4" fmla="*/ 84 w 105"/>
                  <a:gd name="T5" fmla="*/ 7 h 103"/>
                  <a:gd name="T6" fmla="*/ 78 w 105"/>
                  <a:gd name="T7" fmla="*/ 13 h 103"/>
                  <a:gd name="T8" fmla="*/ 62 w 105"/>
                  <a:gd name="T9" fmla="*/ 7 h 103"/>
                  <a:gd name="T10" fmla="*/ 62 w 105"/>
                  <a:gd name="T11" fmla="*/ 0 h 103"/>
                  <a:gd name="T12" fmla="*/ 43 w 105"/>
                  <a:gd name="T13" fmla="*/ 0 h 103"/>
                  <a:gd name="T14" fmla="*/ 43 w 105"/>
                  <a:gd name="T15" fmla="*/ 7 h 103"/>
                  <a:gd name="T16" fmla="*/ 28 w 105"/>
                  <a:gd name="T17" fmla="*/ 13 h 103"/>
                  <a:gd name="T18" fmla="*/ 22 w 105"/>
                  <a:gd name="T19" fmla="*/ 7 h 103"/>
                  <a:gd name="T20" fmla="*/ 8 w 105"/>
                  <a:gd name="T21" fmla="*/ 20 h 103"/>
                  <a:gd name="T22" fmla="*/ 15 w 105"/>
                  <a:gd name="T23" fmla="*/ 27 h 103"/>
                  <a:gd name="T24" fmla="*/ 8 w 105"/>
                  <a:gd name="T25" fmla="*/ 42 h 103"/>
                  <a:gd name="T26" fmla="*/ 0 w 105"/>
                  <a:gd name="T27" fmla="*/ 42 h 103"/>
                  <a:gd name="T28" fmla="*/ 0 w 105"/>
                  <a:gd name="T29" fmla="*/ 61 h 103"/>
                  <a:gd name="T30" fmla="*/ 9 w 105"/>
                  <a:gd name="T31" fmla="*/ 61 h 103"/>
                  <a:gd name="T32" fmla="*/ 15 w 105"/>
                  <a:gd name="T33" fmla="*/ 76 h 103"/>
                  <a:gd name="T34" fmla="*/ 9 w 105"/>
                  <a:gd name="T35" fmla="*/ 82 h 103"/>
                  <a:gd name="T36" fmla="*/ 22 w 105"/>
                  <a:gd name="T37" fmla="*/ 95 h 103"/>
                  <a:gd name="T38" fmla="*/ 28 w 105"/>
                  <a:gd name="T39" fmla="*/ 89 h 103"/>
                  <a:gd name="T40" fmla="*/ 43 w 105"/>
                  <a:gd name="T41" fmla="*/ 95 h 103"/>
                  <a:gd name="T42" fmla="*/ 43 w 105"/>
                  <a:gd name="T43" fmla="*/ 103 h 103"/>
                  <a:gd name="T44" fmla="*/ 62 w 105"/>
                  <a:gd name="T45" fmla="*/ 103 h 103"/>
                  <a:gd name="T46" fmla="*/ 62 w 105"/>
                  <a:gd name="T47" fmla="*/ 95 h 103"/>
                  <a:gd name="T48" fmla="*/ 77 w 105"/>
                  <a:gd name="T49" fmla="*/ 89 h 103"/>
                  <a:gd name="T50" fmla="*/ 83 w 105"/>
                  <a:gd name="T51" fmla="*/ 95 h 103"/>
                  <a:gd name="T52" fmla="*/ 96 w 105"/>
                  <a:gd name="T53" fmla="*/ 82 h 103"/>
                  <a:gd name="T54" fmla="*/ 91 w 105"/>
                  <a:gd name="T55" fmla="*/ 76 h 103"/>
                  <a:gd name="T56" fmla="*/ 97 w 105"/>
                  <a:gd name="T57" fmla="*/ 61 h 103"/>
                  <a:gd name="T58" fmla="*/ 105 w 105"/>
                  <a:gd name="T59" fmla="*/ 61 h 103"/>
                  <a:gd name="T60" fmla="*/ 105 w 105"/>
                  <a:gd name="T61" fmla="*/ 42 h 103"/>
                  <a:gd name="T62" fmla="*/ 97 w 105"/>
                  <a:gd name="T63" fmla="*/ 42 h 103"/>
                  <a:gd name="T64" fmla="*/ 91 w 105"/>
                  <a:gd name="T65" fmla="*/ 26 h 103"/>
                  <a:gd name="T66" fmla="*/ 53 w 105"/>
                  <a:gd name="T67" fmla="*/ 83 h 103"/>
                  <a:gd name="T68" fmla="*/ 21 w 105"/>
                  <a:gd name="T69" fmla="*/ 51 h 103"/>
                  <a:gd name="T70" fmla="*/ 53 w 105"/>
                  <a:gd name="T71" fmla="*/ 19 h 103"/>
                  <a:gd name="T72" fmla="*/ 85 w 105"/>
                  <a:gd name="T73" fmla="*/ 51 h 103"/>
                  <a:gd name="T74" fmla="*/ 53 w 105"/>
                  <a:gd name="T75" fmla="*/ 83 h 10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5"/>
                  <a:gd name="T115" fmla="*/ 0 h 103"/>
                  <a:gd name="T116" fmla="*/ 105 w 105"/>
                  <a:gd name="T117" fmla="*/ 103 h 10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5" h="103">
                    <a:moveTo>
                      <a:pt x="91" y="26"/>
                    </a:moveTo>
                    <a:cubicBezTo>
                      <a:pt x="97" y="20"/>
                      <a:pt x="97" y="20"/>
                      <a:pt x="97" y="20"/>
                    </a:cubicBezTo>
                    <a:cubicBezTo>
                      <a:pt x="84" y="7"/>
                      <a:pt x="84" y="7"/>
                      <a:pt x="84" y="7"/>
                    </a:cubicBezTo>
                    <a:cubicBezTo>
                      <a:pt x="78" y="13"/>
                      <a:pt x="78" y="13"/>
                      <a:pt x="78" y="13"/>
                    </a:cubicBezTo>
                    <a:cubicBezTo>
                      <a:pt x="73" y="10"/>
                      <a:pt x="67" y="8"/>
                      <a:pt x="62" y="7"/>
                    </a:cubicBezTo>
                    <a:cubicBezTo>
                      <a:pt x="62" y="0"/>
                      <a:pt x="62" y="0"/>
                      <a:pt x="62" y="0"/>
                    </a:cubicBezTo>
                    <a:cubicBezTo>
                      <a:pt x="43" y="0"/>
                      <a:pt x="43" y="0"/>
                      <a:pt x="43" y="0"/>
                    </a:cubicBezTo>
                    <a:cubicBezTo>
                      <a:pt x="43" y="7"/>
                      <a:pt x="43" y="7"/>
                      <a:pt x="43" y="7"/>
                    </a:cubicBezTo>
                    <a:cubicBezTo>
                      <a:pt x="38" y="8"/>
                      <a:pt x="33" y="10"/>
                      <a:pt x="28" y="13"/>
                    </a:cubicBezTo>
                    <a:cubicBezTo>
                      <a:pt x="22" y="7"/>
                      <a:pt x="22" y="7"/>
                      <a:pt x="22" y="7"/>
                    </a:cubicBezTo>
                    <a:cubicBezTo>
                      <a:pt x="8" y="20"/>
                      <a:pt x="8" y="20"/>
                      <a:pt x="8" y="20"/>
                    </a:cubicBezTo>
                    <a:cubicBezTo>
                      <a:pt x="15" y="27"/>
                      <a:pt x="15" y="27"/>
                      <a:pt x="15" y="27"/>
                    </a:cubicBezTo>
                    <a:cubicBezTo>
                      <a:pt x="12" y="31"/>
                      <a:pt x="10" y="36"/>
                      <a:pt x="8" y="42"/>
                    </a:cubicBezTo>
                    <a:cubicBezTo>
                      <a:pt x="0" y="42"/>
                      <a:pt x="0" y="42"/>
                      <a:pt x="0" y="42"/>
                    </a:cubicBezTo>
                    <a:cubicBezTo>
                      <a:pt x="0" y="61"/>
                      <a:pt x="0" y="61"/>
                      <a:pt x="0" y="61"/>
                    </a:cubicBezTo>
                    <a:cubicBezTo>
                      <a:pt x="9" y="61"/>
                      <a:pt x="9" y="61"/>
                      <a:pt x="9" y="61"/>
                    </a:cubicBezTo>
                    <a:cubicBezTo>
                      <a:pt x="10" y="66"/>
                      <a:pt x="12" y="71"/>
                      <a:pt x="15" y="76"/>
                    </a:cubicBezTo>
                    <a:cubicBezTo>
                      <a:pt x="9" y="82"/>
                      <a:pt x="9" y="82"/>
                      <a:pt x="9" y="82"/>
                    </a:cubicBezTo>
                    <a:cubicBezTo>
                      <a:pt x="22" y="95"/>
                      <a:pt x="22" y="95"/>
                      <a:pt x="22" y="95"/>
                    </a:cubicBezTo>
                    <a:cubicBezTo>
                      <a:pt x="28" y="89"/>
                      <a:pt x="28" y="89"/>
                      <a:pt x="28" y="89"/>
                    </a:cubicBezTo>
                    <a:cubicBezTo>
                      <a:pt x="33" y="92"/>
                      <a:pt x="38" y="94"/>
                      <a:pt x="43" y="95"/>
                    </a:cubicBezTo>
                    <a:cubicBezTo>
                      <a:pt x="43" y="103"/>
                      <a:pt x="43" y="103"/>
                      <a:pt x="43" y="103"/>
                    </a:cubicBezTo>
                    <a:cubicBezTo>
                      <a:pt x="62" y="103"/>
                      <a:pt x="62" y="103"/>
                      <a:pt x="62" y="103"/>
                    </a:cubicBezTo>
                    <a:cubicBezTo>
                      <a:pt x="62" y="95"/>
                      <a:pt x="62" y="95"/>
                      <a:pt x="62" y="95"/>
                    </a:cubicBezTo>
                    <a:cubicBezTo>
                      <a:pt x="67" y="94"/>
                      <a:pt x="73" y="92"/>
                      <a:pt x="77" y="89"/>
                    </a:cubicBezTo>
                    <a:cubicBezTo>
                      <a:pt x="83" y="95"/>
                      <a:pt x="83" y="95"/>
                      <a:pt x="83" y="95"/>
                    </a:cubicBezTo>
                    <a:cubicBezTo>
                      <a:pt x="96" y="82"/>
                      <a:pt x="96" y="82"/>
                      <a:pt x="96" y="82"/>
                    </a:cubicBezTo>
                    <a:cubicBezTo>
                      <a:pt x="91" y="76"/>
                      <a:pt x="91" y="76"/>
                      <a:pt x="91" y="76"/>
                    </a:cubicBezTo>
                    <a:cubicBezTo>
                      <a:pt x="94" y="71"/>
                      <a:pt x="96" y="66"/>
                      <a:pt x="97" y="61"/>
                    </a:cubicBezTo>
                    <a:cubicBezTo>
                      <a:pt x="105" y="61"/>
                      <a:pt x="105" y="61"/>
                      <a:pt x="105" y="61"/>
                    </a:cubicBezTo>
                    <a:cubicBezTo>
                      <a:pt x="105" y="42"/>
                      <a:pt x="105" y="42"/>
                      <a:pt x="105" y="42"/>
                    </a:cubicBezTo>
                    <a:cubicBezTo>
                      <a:pt x="97" y="42"/>
                      <a:pt x="97" y="42"/>
                      <a:pt x="97" y="42"/>
                    </a:cubicBezTo>
                    <a:cubicBezTo>
                      <a:pt x="96" y="36"/>
                      <a:pt x="94" y="31"/>
                      <a:pt x="91" y="26"/>
                    </a:cubicBezTo>
                    <a:close/>
                    <a:moveTo>
                      <a:pt x="53" y="83"/>
                    </a:moveTo>
                    <a:cubicBezTo>
                      <a:pt x="35" y="83"/>
                      <a:pt x="21" y="69"/>
                      <a:pt x="21" y="51"/>
                    </a:cubicBezTo>
                    <a:cubicBezTo>
                      <a:pt x="21" y="33"/>
                      <a:pt x="35" y="19"/>
                      <a:pt x="53" y="19"/>
                    </a:cubicBezTo>
                    <a:cubicBezTo>
                      <a:pt x="71" y="19"/>
                      <a:pt x="85" y="33"/>
                      <a:pt x="85" y="51"/>
                    </a:cubicBezTo>
                    <a:cubicBezTo>
                      <a:pt x="85" y="69"/>
                      <a:pt x="71" y="83"/>
                      <a:pt x="53" y="83"/>
                    </a:cubicBezTo>
                    <a:close/>
                  </a:path>
                </a:pathLst>
              </a:cu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sp>
            <p:nvSpPr>
              <p:cNvPr id="44" name="Oval 150">
                <a:extLst>
                  <a:ext uri="{FF2B5EF4-FFF2-40B4-BE49-F238E27FC236}">
                    <a16:creationId xmlns:a16="http://schemas.microsoft.com/office/drawing/2014/main" id="{3AB00EC7-4DF1-45BF-A5CC-D90FD1B29A85}"/>
                  </a:ext>
                </a:extLst>
              </p:cNvPr>
              <p:cNvSpPr>
                <a:spLocks noChangeArrowheads="1"/>
              </p:cNvSpPr>
              <p:nvPr/>
            </p:nvSpPr>
            <p:spPr bwMode="auto">
              <a:xfrm>
                <a:off x="97160" y="326983"/>
                <a:ext cx="37370" cy="37370"/>
              </a:xfrm>
              <a:prstGeom prst="ellipse">
                <a:avLst/>
              </a:prstGeom>
              <a:grp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0" cap="none" spc="0" normalizeH="0" baseline="0" noProof="0">
                  <a:ln>
                    <a:noFill/>
                  </a:ln>
                  <a:solidFill>
                    <a:srgbClr val="0000CC"/>
                  </a:solidFill>
                  <a:effectLst/>
                  <a:uLnTx/>
                  <a:uFillTx/>
                  <a:latin typeface="Calibri" panose="020F0502020204030204" charset="0"/>
                  <a:ea typeface="宋体" panose="02010600030101010101" pitchFamily="2" charset="-122"/>
                  <a:cs typeface="+mn-cs"/>
                  <a:sym typeface="宋体" panose="02010600030101010101" pitchFamily="2" charset="-122"/>
                </a:endParaRPr>
              </a:p>
            </p:txBody>
          </p:sp>
        </p:grpSp>
      </p:grpSp>
      <p:sp>
        <p:nvSpPr>
          <p:cNvPr id="56" name="文本框 55">
            <a:extLst>
              <a:ext uri="{FF2B5EF4-FFF2-40B4-BE49-F238E27FC236}">
                <a16:creationId xmlns:a16="http://schemas.microsoft.com/office/drawing/2014/main" id="{978234F9-A23F-4FEA-BF4C-3D7B41C1ACA8}"/>
              </a:ext>
            </a:extLst>
          </p:cNvPr>
          <p:cNvSpPr txBox="1"/>
          <p:nvPr/>
        </p:nvSpPr>
        <p:spPr>
          <a:xfrm>
            <a:off x="7403465" y="2250964"/>
            <a:ext cx="223964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体验式学习</a:t>
            </a:r>
          </a:p>
        </p:txBody>
      </p:sp>
      <p:sp>
        <p:nvSpPr>
          <p:cNvPr id="57" name="矩形 56">
            <a:extLst>
              <a:ext uri="{FF2B5EF4-FFF2-40B4-BE49-F238E27FC236}">
                <a16:creationId xmlns:a16="http://schemas.microsoft.com/office/drawing/2014/main" id="{FD034EBB-8046-4051-901B-375CC68717DA}"/>
              </a:ext>
            </a:extLst>
          </p:cNvPr>
          <p:cNvSpPr/>
          <p:nvPr/>
        </p:nvSpPr>
        <p:spPr>
          <a:xfrm>
            <a:off x="7403465" y="2616724"/>
            <a:ext cx="2913380" cy="267124"/>
          </a:xfrm>
          <a:prstGeom prst="rect">
            <a:avLst/>
          </a:prstGeom>
        </p:spPr>
        <p:txBody>
          <a:bodyPr wrap="square">
            <a:spAutoFit/>
          </a:bodyPr>
          <a:lstStyle/>
          <a:p>
            <a:pPr marL="0" marR="0" lvl="0" indent="0" algn="l"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58" name="文本框 57">
            <a:extLst>
              <a:ext uri="{FF2B5EF4-FFF2-40B4-BE49-F238E27FC236}">
                <a16:creationId xmlns:a16="http://schemas.microsoft.com/office/drawing/2014/main" id="{7BB47C77-32ED-4A72-A9E7-8F94FEE26ECC}"/>
              </a:ext>
            </a:extLst>
          </p:cNvPr>
          <p:cNvSpPr txBox="1"/>
          <p:nvPr/>
        </p:nvSpPr>
        <p:spPr>
          <a:xfrm>
            <a:off x="8077200" y="3367405"/>
            <a:ext cx="223964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游戏化学习</a:t>
            </a:r>
          </a:p>
        </p:txBody>
      </p:sp>
      <p:sp>
        <p:nvSpPr>
          <p:cNvPr id="59" name="矩形 58">
            <a:extLst>
              <a:ext uri="{FF2B5EF4-FFF2-40B4-BE49-F238E27FC236}">
                <a16:creationId xmlns:a16="http://schemas.microsoft.com/office/drawing/2014/main" id="{6EE6BAA5-C87A-46EE-A5B5-1B6AF4F98B20}"/>
              </a:ext>
            </a:extLst>
          </p:cNvPr>
          <p:cNvSpPr/>
          <p:nvPr/>
        </p:nvSpPr>
        <p:spPr>
          <a:xfrm>
            <a:off x="8077200" y="3733165"/>
            <a:ext cx="2913380" cy="267124"/>
          </a:xfrm>
          <a:prstGeom prst="rect">
            <a:avLst/>
          </a:prstGeom>
        </p:spPr>
        <p:txBody>
          <a:bodyPr wrap="square">
            <a:spAutoFit/>
          </a:bodyPr>
          <a:lstStyle/>
          <a:p>
            <a:pPr marL="0" marR="0" lvl="0" indent="0" algn="l"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0" name="文本框 59">
            <a:extLst>
              <a:ext uri="{FF2B5EF4-FFF2-40B4-BE49-F238E27FC236}">
                <a16:creationId xmlns:a16="http://schemas.microsoft.com/office/drawing/2014/main" id="{3317931F-31C0-4350-917E-F1773F850AAA}"/>
              </a:ext>
            </a:extLst>
          </p:cNvPr>
          <p:cNvSpPr txBox="1"/>
          <p:nvPr/>
        </p:nvSpPr>
        <p:spPr>
          <a:xfrm>
            <a:off x="7403465" y="4643560"/>
            <a:ext cx="223964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研究性学习</a:t>
            </a:r>
          </a:p>
        </p:txBody>
      </p:sp>
      <p:sp>
        <p:nvSpPr>
          <p:cNvPr id="61" name="矩形 60">
            <a:extLst>
              <a:ext uri="{FF2B5EF4-FFF2-40B4-BE49-F238E27FC236}">
                <a16:creationId xmlns:a16="http://schemas.microsoft.com/office/drawing/2014/main" id="{2E77841B-5498-486A-AAC5-C3B925647D1C}"/>
              </a:ext>
            </a:extLst>
          </p:cNvPr>
          <p:cNvSpPr/>
          <p:nvPr/>
        </p:nvSpPr>
        <p:spPr>
          <a:xfrm>
            <a:off x="7403465" y="5009320"/>
            <a:ext cx="2913380" cy="267124"/>
          </a:xfrm>
          <a:prstGeom prst="rect">
            <a:avLst/>
          </a:prstGeom>
        </p:spPr>
        <p:txBody>
          <a:bodyPr wrap="square">
            <a:spAutoFit/>
          </a:bodyPr>
          <a:lstStyle/>
          <a:p>
            <a:pPr marL="0" marR="0" lvl="0" indent="0" algn="l"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2" name="文本框 61">
            <a:extLst>
              <a:ext uri="{FF2B5EF4-FFF2-40B4-BE49-F238E27FC236}">
                <a16:creationId xmlns:a16="http://schemas.microsoft.com/office/drawing/2014/main" id="{7D5700FE-5933-40FB-969B-C219843590B7}"/>
              </a:ext>
            </a:extLst>
          </p:cNvPr>
          <p:cNvSpPr txBox="1"/>
          <p:nvPr/>
        </p:nvSpPr>
        <p:spPr>
          <a:xfrm>
            <a:off x="2553970" y="2250964"/>
            <a:ext cx="2239645" cy="36830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微视频教学</a:t>
            </a:r>
          </a:p>
        </p:txBody>
      </p:sp>
      <p:sp>
        <p:nvSpPr>
          <p:cNvPr id="63" name="矩形 62">
            <a:extLst>
              <a:ext uri="{FF2B5EF4-FFF2-40B4-BE49-F238E27FC236}">
                <a16:creationId xmlns:a16="http://schemas.microsoft.com/office/drawing/2014/main" id="{64ABCA45-BBD1-4F39-8278-2F3542092089}"/>
              </a:ext>
            </a:extLst>
          </p:cNvPr>
          <p:cNvSpPr/>
          <p:nvPr/>
        </p:nvSpPr>
        <p:spPr>
          <a:xfrm>
            <a:off x="1880235" y="2616724"/>
            <a:ext cx="2913380" cy="267124"/>
          </a:xfrm>
          <a:prstGeom prst="rect">
            <a:avLst/>
          </a:prstGeom>
        </p:spPr>
        <p:txBody>
          <a:bodyPr wrap="square">
            <a:spAutoFit/>
          </a:bodyPr>
          <a:lstStyle/>
          <a:p>
            <a:pPr marL="0" marR="0" lvl="0" indent="0" algn="r"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4" name="文本框 63">
            <a:extLst>
              <a:ext uri="{FF2B5EF4-FFF2-40B4-BE49-F238E27FC236}">
                <a16:creationId xmlns:a16="http://schemas.microsoft.com/office/drawing/2014/main" id="{CF7E53C7-8C18-4F72-861E-0F60A63468D0}"/>
              </a:ext>
            </a:extLst>
          </p:cNvPr>
          <p:cNvSpPr txBox="1"/>
          <p:nvPr/>
        </p:nvSpPr>
        <p:spPr>
          <a:xfrm>
            <a:off x="1880235" y="3357880"/>
            <a:ext cx="2239645" cy="36830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翻转课堂</a:t>
            </a:r>
          </a:p>
        </p:txBody>
      </p:sp>
      <p:sp>
        <p:nvSpPr>
          <p:cNvPr id="65" name="矩形 64">
            <a:extLst>
              <a:ext uri="{FF2B5EF4-FFF2-40B4-BE49-F238E27FC236}">
                <a16:creationId xmlns:a16="http://schemas.microsoft.com/office/drawing/2014/main" id="{EC86AE18-4EAE-4993-8A2E-394F41346A78}"/>
              </a:ext>
            </a:extLst>
          </p:cNvPr>
          <p:cNvSpPr/>
          <p:nvPr/>
        </p:nvSpPr>
        <p:spPr>
          <a:xfrm>
            <a:off x="1206500" y="3723640"/>
            <a:ext cx="2913380" cy="267124"/>
          </a:xfrm>
          <a:prstGeom prst="rect">
            <a:avLst/>
          </a:prstGeom>
        </p:spPr>
        <p:txBody>
          <a:bodyPr wrap="square">
            <a:spAutoFit/>
          </a:bodyPr>
          <a:lstStyle/>
          <a:p>
            <a:pPr marL="0" marR="0" lvl="0" indent="0" algn="r"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6" name="文本框 65">
            <a:extLst>
              <a:ext uri="{FF2B5EF4-FFF2-40B4-BE49-F238E27FC236}">
                <a16:creationId xmlns:a16="http://schemas.microsoft.com/office/drawing/2014/main" id="{F03A0C20-811B-4931-8BFD-89A9404BF78F}"/>
              </a:ext>
            </a:extLst>
          </p:cNvPr>
          <p:cNvSpPr txBox="1"/>
          <p:nvPr/>
        </p:nvSpPr>
        <p:spPr>
          <a:xfrm>
            <a:off x="2414270" y="4643560"/>
            <a:ext cx="2239645" cy="36830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自适应学习</a:t>
            </a:r>
          </a:p>
        </p:txBody>
      </p:sp>
      <p:sp>
        <p:nvSpPr>
          <p:cNvPr id="67" name="矩形 66">
            <a:extLst>
              <a:ext uri="{FF2B5EF4-FFF2-40B4-BE49-F238E27FC236}">
                <a16:creationId xmlns:a16="http://schemas.microsoft.com/office/drawing/2014/main" id="{CE591D73-67F8-4460-AE80-29974D9ADC9A}"/>
              </a:ext>
            </a:extLst>
          </p:cNvPr>
          <p:cNvSpPr/>
          <p:nvPr/>
        </p:nvSpPr>
        <p:spPr>
          <a:xfrm>
            <a:off x="1740535" y="5009320"/>
            <a:ext cx="2913380" cy="267124"/>
          </a:xfrm>
          <a:prstGeom prst="rect">
            <a:avLst/>
          </a:prstGeom>
        </p:spPr>
        <p:txBody>
          <a:bodyPr wrap="square">
            <a:spAutoFit/>
          </a:bodyPr>
          <a:lstStyle/>
          <a:p>
            <a:pPr marL="0" marR="0" lvl="0" indent="0" algn="r" defTabSz="609402" rtl="0" eaLnBrk="1" fontAlgn="base" latinLnBrk="0" hangingPunct="1">
              <a:lnSpc>
                <a:spcPct val="125000"/>
              </a:lnSpc>
              <a:spcBef>
                <a:spcPct val="0"/>
              </a:spcBef>
              <a:spcAft>
                <a:spcPct val="0"/>
              </a:spcAft>
              <a:buClrTx/>
              <a:buSzTx/>
              <a:buFontTx/>
              <a:buNone/>
              <a:tabLst/>
              <a:defRPr/>
            </a:pPr>
            <a:r>
              <a:rPr kumimoji="0" lang="en-US" altLang="zh-CN" sz="1000" b="0"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10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8" name="矩形 67">
            <a:extLst>
              <a:ext uri="{FF2B5EF4-FFF2-40B4-BE49-F238E27FC236}">
                <a16:creationId xmlns:a16="http://schemas.microsoft.com/office/drawing/2014/main" id="{E8333573-3F27-4D2E-9A20-F7F79163C52C}"/>
              </a:ext>
            </a:extLst>
          </p:cNvPr>
          <p:cNvSpPr/>
          <p:nvPr/>
        </p:nvSpPr>
        <p:spPr>
          <a:xfrm>
            <a:off x="1985357" y="5365023"/>
            <a:ext cx="9291578"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教师的工作重心将会更多地转向对学生的</a:t>
            </a:r>
            <a:r>
              <a:rPr kumimoji="0" lang="zh-CN" altLang="en-US" sz="2400" b="1" i="0" u="none" strike="noStrike" kern="0" cap="none" spc="0" normalizeH="0" baseline="0" noProof="0" dirty="0">
                <a:ln>
                  <a:noFill/>
                </a:ln>
                <a:solidFill>
                  <a:srgbClr val="FF0000"/>
                </a:solidFill>
                <a:effectLst/>
                <a:uLnTx/>
                <a:uFillTx/>
                <a:latin typeface="等线"/>
                <a:ea typeface="PingFang SC"/>
                <a:cs typeface="宋体" panose="02010600030101010101" pitchFamily="2" charset="-122"/>
              </a:rPr>
              <a:t>能力培养、素养培育、心理干预、人格塑造</a:t>
            </a:r>
            <a:r>
              <a:rPr kumimoji="0" lang="zh-CN" altLang="en-US" sz="2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等，传统的课堂教学必将带来深度变革。</a:t>
            </a:r>
          </a:p>
        </p:txBody>
      </p:sp>
      <p:sp>
        <p:nvSpPr>
          <p:cNvPr id="69" name="矩形 68">
            <a:extLst>
              <a:ext uri="{FF2B5EF4-FFF2-40B4-BE49-F238E27FC236}">
                <a16:creationId xmlns:a16="http://schemas.microsoft.com/office/drawing/2014/main" id="{59CEB058-21FD-4852-BBC0-03130D1B0419}"/>
              </a:ext>
            </a:extLst>
          </p:cNvPr>
          <p:cNvSpPr/>
          <p:nvPr/>
        </p:nvSpPr>
        <p:spPr>
          <a:xfrm>
            <a:off x="5523458" y="3621883"/>
            <a:ext cx="1261884"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2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学习形态和历程</a:t>
            </a:r>
            <a:endParaRPr kumimoji="0" lang="en-US" altLang="zh-CN" sz="12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更加丰富</a:t>
            </a:r>
            <a:endParaRPr kumimoji="0" lang="zh-CN" altLang="en-US" sz="1800" b="1" i="0" u="none" strike="noStrike" kern="1200" cap="none" spc="0" normalizeH="0" baseline="0" noProof="0" dirty="0">
              <a:ln>
                <a:noFill/>
              </a:ln>
              <a:solidFill>
                <a:srgbClr val="0000CC"/>
              </a:solidFill>
              <a:effectLst/>
              <a:uLnTx/>
              <a:uFillTx/>
              <a:latin typeface="等线"/>
              <a:ea typeface="等线" panose="02010600030101010101" pitchFamily="2" charset="-122"/>
            </a:endParaRPr>
          </a:p>
        </p:txBody>
      </p:sp>
      <p:sp>
        <p:nvSpPr>
          <p:cNvPr id="4" name="日期占位符 3">
            <a:extLst>
              <a:ext uri="{FF2B5EF4-FFF2-40B4-BE49-F238E27FC236}">
                <a16:creationId xmlns:a16="http://schemas.microsoft.com/office/drawing/2014/main" id="{9780CF43-5DEE-4935-8B23-6120A640615E}"/>
              </a:ext>
            </a:extLst>
          </p:cNvPr>
          <p:cNvSpPr>
            <a:spLocks noGrp="1"/>
          </p:cNvSpPr>
          <p:nvPr>
            <p:ph type="dt" sz="half" idx="10"/>
          </p:nvPr>
        </p:nvSpPr>
        <p:spPr/>
        <p:txBody>
          <a:bodyPr/>
          <a:lstStyle/>
          <a:p>
            <a:fld id="{4381C6B7-A172-47C2-92AC-CB99FD02B2FE}" type="datetime8">
              <a:rPr lang="zh-CN" altLang="en-US" smtClean="0">
                <a:solidFill>
                  <a:srgbClr val="0000CC"/>
                </a:solidFill>
              </a:rPr>
              <a:t>2019年8月6日11时23分</a:t>
            </a:fld>
            <a:endParaRPr lang="zh-CN" altLang="en-US">
              <a:solidFill>
                <a:srgbClr val="0000CC"/>
              </a:solidFill>
            </a:endParaRPr>
          </a:p>
        </p:txBody>
      </p:sp>
      <p:sp>
        <p:nvSpPr>
          <p:cNvPr id="5" name="灯片编号占位符 4">
            <a:extLst>
              <a:ext uri="{FF2B5EF4-FFF2-40B4-BE49-F238E27FC236}">
                <a16:creationId xmlns:a16="http://schemas.microsoft.com/office/drawing/2014/main" id="{53DFEBC1-BE29-42DD-B914-6ADCBC432ECC}"/>
              </a:ext>
            </a:extLst>
          </p:cNvPr>
          <p:cNvSpPr>
            <a:spLocks noGrp="1"/>
          </p:cNvSpPr>
          <p:nvPr>
            <p:ph type="sldNum" sz="quarter" idx="12"/>
          </p:nvPr>
        </p:nvSpPr>
        <p:spPr/>
        <p:txBody>
          <a:bodyPr/>
          <a:lstStyle/>
          <a:p>
            <a:fld id="{565CE74E-AB26-4998-AD42-012C4C1AD076}" type="slidenum">
              <a:rPr lang="zh-CN" altLang="en-US" smtClean="0">
                <a:solidFill>
                  <a:srgbClr val="0000CC"/>
                </a:solidFill>
              </a:rPr>
              <a:pPr/>
              <a:t>131</a:t>
            </a:fld>
            <a:endParaRPr lang="zh-CN" altLang="en-US">
              <a:solidFill>
                <a:srgbClr val="0000CC"/>
              </a:solidFill>
            </a:endParaRPr>
          </a:p>
        </p:txBody>
      </p:sp>
      <p:sp>
        <p:nvSpPr>
          <p:cNvPr id="6" name="页脚占位符 5">
            <a:extLst>
              <a:ext uri="{FF2B5EF4-FFF2-40B4-BE49-F238E27FC236}">
                <a16:creationId xmlns:a16="http://schemas.microsoft.com/office/drawing/2014/main" id="{C10F91E1-4FEC-4CF7-A910-1FF79E559A98}"/>
              </a:ext>
            </a:extLst>
          </p:cNvPr>
          <p:cNvSpPr>
            <a:spLocks noGrp="1"/>
          </p:cNvSpPr>
          <p:nvPr>
            <p:ph type="ftr" sz="quarter" idx="11"/>
          </p:nvPr>
        </p:nvSpPr>
        <p:spPr/>
        <p:txBody>
          <a:bodyPr/>
          <a:lstStyle/>
          <a:p>
            <a:endParaRPr lang="zh-CN" altLang="en-US">
              <a:solidFill>
                <a:srgbClr val="0000CC"/>
              </a:solidFill>
            </a:endParaRPr>
          </a:p>
        </p:txBody>
      </p:sp>
    </p:spTree>
    <p:extLst>
      <p:ext uri="{BB962C8B-B14F-4D97-AF65-F5344CB8AC3E}">
        <p14:creationId xmlns:p14="http://schemas.microsoft.com/office/powerpoint/2010/main" val="372322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CA7D35F-5C68-468E-A3FB-FCF2BA3F112D}"/>
              </a:ext>
            </a:extLst>
          </p:cNvPr>
          <p:cNvSpPr/>
          <p:nvPr/>
        </p:nvSpPr>
        <p:spPr>
          <a:xfrm>
            <a:off x="1139648" y="1066800"/>
            <a:ext cx="9432000" cy="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grpSp>
        <p:nvGrpSpPr>
          <p:cNvPr id="38" name="组合 16">
            <a:extLst>
              <a:ext uri="{FF2B5EF4-FFF2-40B4-BE49-F238E27FC236}">
                <a16:creationId xmlns:a16="http://schemas.microsoft.com/office/drawing/2014/main" id="{8E87FDC3-3A2B-41B1-B78B-F8B2DF37A9BD}"/>
              </a:ext>
            </a:extLst>
          </p:cNvPr>
          <p:cNvGrpSpPr/>
          <p:nvPr/>
        </p:nvGrpSpPr>
        <p:grpSpPr bwMode="auto">
          <a:xfrm>
            <a:off x="512120" y="577788"/>
            <a:ext cx="428625" cy="321469"/>
            <a:chOff x="3000364" y="642924"/>
            <a:chExt cx="428628" cy="321471"/>
          </a:xfrm>
        </p:grpSpPr>
        <p:sp>
          <p:nvSpPr>
            <p:cNvPr id="39" name="等腰三角形 38">
              <a:extLst>
                <a:ext uri="{FF2B5EF4-FFF2-40B4-BE49-F238E27FC236}">
                  <a16:creationId xmlns:a16="http://schemas.microsoft.com/office/drawing/2014/main" id="{BCE2665E-180B-495B-85A9-4051FADCF9C6}"/>
                </a:ext>
              </a:extLst>
            </p:cNvPr>
            <p:cNvSpPr/>
            <p:nvPr/>
          </p:nvSpPr>
          <p:spPr>
            <a:xfrm rot="5400000">
              <a:off x="3125380" y="660784"/>
              <a:ext cx="321471" cy="285752"/>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40" name="等腰三角形 39">
              <a:extLst>
                <a:ext uri="{FF2B5EF4-FFF2-40B4-BE49-F238E27FC236}">
                  <a16:creationId xmlns:a16="http://schemas.microsoft.com/office/drawing/2014/main" id="{5DD87A00-D55B-41B2-82D5-9125F01098E6}"/>
                </a:ext>
              </a:extLst>
            </p:cNvPr>
            <p:cNvSpPr/>
            <p:nvPr/>
          </p:nvSpPr>
          <p:spPr>
            <a:xfrm rot="5400000">
              <a:off x="2982504" y="696503"/>
              <a:ext cx="250033" cy="214314"/>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6" name="日期占位符 5">
            <a:extLst>
              <a:ext uri="{FF2B5EF4-FFF2-40B4-BE49-F238E27FC236}">
                <a16:creationId xmlns:a16="http://schemas.microsoft.com/office/drawing/2014/main" id="{2DCA4453-7730-4E90-A62A-7F3A3D83FD6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54F8A5-AECC-42C4-BCA0-C6255A32DDFF}"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2019年8月6日11时47分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7" name="灯片编号占位符 6">
            <a:extLst>
              <a:ext uri="{FF2B5EF4-FFF2-40B4-BE49-F238E27FC236}">
                <a16:creationId xmlns:a16="http://schemas.microsoft.com/office/drawing/2014/main" id="{B8AA4370-986B-42ED-8C9E-9AF4104E922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132</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8" name="页脚占位符 7">
            <a:extLst>
              <a:ext uri="{FF2B5EF4-FFF2-40B4-BE49-F238E27FC236}">
                <a16:creationId xmlns:a16="http://schemas.microsoft.com/office/drawing/2014/main" id="{E7B0E081-225B-4E0A-A7BD-5AF702DC028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25" name="文本框 24">
            <a:extLst>
              <a:ext uri="{FF2B5EF4-FFF2-40B4-BE49-F238E27FC236}">
                <a16:creationId xmlns:a16="http://schemas.microsoft.com/office/drawing/2014/main" id="{AD8CFE9D-B154-495A-8F7C-2BAC82F55816}"/>
              </a:ext>
            </a:extLst>
          </p:cNvPr>
          <p:cNvSpPr txBox="1"/>
          <p:nvPr/>
        </p:nvSpPr>
        <p:spPr>
          <a:xfrm>
            <a:off x="1318349" y="422078"/>
            <a:ext cx="5191507" cy="523220"/>
          </a:xfrm>
          <a:prstGeom prst="rect">
            <a:avLst/>
          </a:prstGeom>
          <a:noFill/>
        </p:spPr>
        <p:txBody>
          <a:bodyPr wrap="square" rtlCol="0">
            <a:spAutoFit/>
          </a:bodyPr>
          <a:lstStyle/>
          <a:p>
            <a:pPr>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3.  </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lang="zh-CN" altLang="en-US" sz="2800" b="1" dirty="0">
                <a:solidFill>
                  <a:srgbClr val="FF0000"/>
                </a:solidFill>
                <a:latin typeface="微软雅黑" pitchFamily="34" charset="-122"/>
                <a:ea typeface="微软雅黑" pitchFamily="34" charset="-122"/>
              </a:rPr>
              <a:t>变革教育供给</a:t>
            </a:r>
          </a:p>
        </p:txBody>
      </p:sp>
      <p:sp>
        <p:nvSpPr>
          <p:cNvPr id="26" name="矩形 25">
            <a:extLst>
              <a:ext uri="{FF2B5EF4-FFF2-40B4-BE49-F238E27FC236}">
                <a16:creationId xmlns:a16="http://schemas.microsoft.com/office/drawing/2014/main" id="{81ABB25F-D154-4EEE-A1EC-A159F02D708F}"/>
              </a:ext>
            </a:extLst>
          </p:cNvPr>
          <p:cNvSpPr/>
          <p:nvPr/>
        </p:nvSpPr>
        <p:spPr>
          <a:xfrm>
            <a:off x="1318349" y="1472372"/>
            <a:ext cx="8757336" cy="166776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400" dirty="0">
                <a:solidFill>
                  <a:srgbClr val="0000CC"/>
                </a:solidFill>
                <a:latin typeface="宋体" panose="02010600030101010101" pitchFamily="2" charset="-122"/>
              </a:rPr>
              <a:t>    </a:t>
            </a:r>
            <a:r>
              <a:rPr lang="zh-CN" altLang="en-US" sz="2400" b="1" dirty="0">
                <a:solidFill>
                  <a:srgbClr val="0000CC"/>
                </a:solidFill>
                <a:latin typeface="宋体" panose="02010600030101010101" pitchFamily="2" charset="-122"/>
              </a:rPr>
              <a:t>教育供给侧改革将因为信息技术的支撑而取得突破。传统的名师名校资源将与现代高科技互联网公司协同进化，教育将变得越来越廉价、越来越高效。</a:t>
            </a:r>
          </a:p>
        </p:txBody>
      </p:sp>
      <p:sp>
        <p:nvSpPr>
          <p:cNvPr id="27" name="矩形 26">
            <a:extLst>
              <a:ext uri="{FF2B5EF4-FFF2-40B4-BE49-F238E27FC236}">
                <a16:creationId xmlns:a16="http://schemas.microsoft.com/office/drawing/2014/main" id="{BE3FBB72-6A7E-4E4D-AFAF-7ACA41F5A0F3}"/>
              </a:ext>
            </a:extLst>
          </p:cNvPr>
          <p:cNvSpPr/>
          <p:nvPr/>
        </p:nvSpPr>
        <p:spPr>
          <a:xfrm>
            <a:off x="1527145" y="3192720"/>
            <a:ext cx="8548540" cy="2175596"/>
          </a:xfrm>
          <a:prstGeom prst="rect">
            <a:avLst/>
          </a:prstGeom>
        </p:spPr>
        <p:txBody>
          <a:bodyPr wrap="square">
            <a:spAutoFit/>
          </a:bodyPr>
          <a:lstStyle/>
          <a:p>
            <a:pPr marL="0" marR="0" lvl="0" indent="342900" algn="l" defTabSz="914400" rtl="0" eaLnBrk="1" fontAlgn="auto" latinLnBrk="0" hangingPunct="1">
              <a:lnSpc>
                <a:spcPct val="2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 </a:t>
            </a:r>
            <a:r>
              <a:rPr kumimoji="0" lang="zh-CN" altLang="zh-CN" sz="2400" b="0"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而基于创新、实践和体验的教育资源将成为新的需求热点。教育从传统的知识供给转向创新供给，</a:t>
            </a:r>
            <a:r>
              <a:rPr kumimoji="0" lang="zh-CN" altLang="zh-CN" sz="2400" b="1"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创客学习，</a:t>
            </a:r>
            <a:r>
              <a:rPr kumimoji="0" lang="en-US" altLang="zh-CN" sz="2400" b="1"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STEAM</a:t>
            </a:r>
            <a:r>
              <a:rPr kumimoji="0" lang="zh-CN" altLang="zh-CN" sz="2400" b="1"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课程</a:t>
            </a:r>
            <a:r>
              <a:rPr kumimoji="0" lang="zh-CN" altLang="zh-CN" sz="2400" b="0" i="0" u="none" strike="noStrike" kern="1200" cap="none" spc="0" normalizeH="0" baseline="0" noProof="0" dirty="0">
                <a:ln>
                  <a:noFill/>
                </a:ln>
                <a:solidFill>
                  <a:srgbClr val="0000CC"/>
                </a:solidFill>
                <a:effectLst/>
                <a:uLnTx/>
                <a:uFillTx/>
                <a:latin typeface="宋体" panose="02010600030101010101" pitchFamily="2" charset="-122"/>
                <a:ea typeface="PingFang SC"/>
                <a:cs typeface="宋体" panose="02010600030101010101" pitchFamily="2" charset="-122"/>
              </a:rPr>
              <a:t>成为人们教育追求的新热点，从而催生教育供给侧的改革。</a:t>
            </a:r>
            <a:endParaRPr kumimoji="0" lang="zh-CN" altLang="zh-CN" sz="2400" b="0" i="0" u="none" strike="noStrike" kern="1200" cap="none" spc="0" normalizeH="0" baseline="0" noProof="0" dirty="0">
              <a:ln>
                <a:noFill/>
              </a:ln>
              <a:solidFill>
                <a:srgbClr val="0000CC"/>
              </a:solidFill>
              <a:effectLst/>
              <a:uLnTx/>
              <a:uFillTx/>
              <a:latin typeface="宋体" panose="02010600030101010101" pitchFamily="2" charset="-122"/>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240276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CA7D35F-5C68-468E-A3FB-FCF2BA3F112D}"/>
              </a:ext>
            </a:extLst>
          </p:cNvPr>
          <p:cNvSpPr/>
          <p:nvPr/>
        </p:nvSpPr>
        <p:spPr>
          <a:xfrm>
            <a:off x="1139648" y="1066800"/>
            <a:ext cx="9432000" cy="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grpSp>
        <p:nvGrpSpPr>
          <p:cNvPr id="38" name="组合 16">
            <a:extLst>
              <a:ext uri="{FF2B5EF4-FFF2-40B4-BE49-F238E27FC236}">
                <a16:creationId xmlns:a16="http://schemas.microsoft.com/office/drawing/2014/main" id="{8E87FDC3-3A2B-41B1-B78B-F8B2DF37A9BD}"/>
              </a:ext>
            </a:extLst>
          </p:cNvPr>
          <p:cNvGrpSpPr/>
          <p:nvPr/>
        </p:nvGrpSpPr>
        <p:grpSpPr bwMode="auto">
          <a:xfrm>
            <a:off x="512120" y="577788"/>
            <a:ext cx="428625" cy="321469"/>
            <a:chOff x="3000364" y="642924"/>
            <a:chExt cx="428628" cy="321471"/>
          </a:xfrm>
        </p:grpSpPr>
        <p:sp>
          <p:nvSpPr>
            <p:cNvPr id="39" name="等腰三角形 38">
              <a:extLst>
                <a:ext uri="{FF2B5EF4-FFF2-40B4-BE49-F238E27FC236}">
                  <a16:creationId xmlns:a16="http://schemas.microsoft.com/office/drawing/2014/main" id="{BCE2665E-180B-495B-85A9-4051FADCF9C6}"/>
                </a:ext>
              </a:extLst>
            </p:cNvPr>
            <p:cNvSpPr/>
            <p:nvPr/>
          </p:nvSpPr>
          <p:spPr>
            <a:xfrm rot="5400000">
              <a:off x="3125380" y="660784"/>
              <a:ext cx="321471" cy="285752"/>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40" name="等腰三角形 39">
              <a:extLst>
                <a:ext uri="{FF2B5EF4-FFF2-40B4-BE49-F238E27FC236}">
                  <a16:creationId xmlns:a16="http://schemas.microsoft.com/office/drawing/2014/main" id="{5DD87A00-D55B-41B2-82D5-9125F01098E6}"/>
                </a:ext>
              </a:extLst>
            </p:cNvPr>
            <p:cNvSpPr/>
            <p:nvPr/>
          </p:nvSpPr>
          <p:spPr>
            <a:xfrm rot="5400000">
              <a:off x="2982504" y="696503"/>
              <a:ext cx="250033" cy="214314"/>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6" name="日期占位符 5">
            <a:extLst>
              <a:ext uri="{FF2B5EF4-FFF2-40B4-BE49-F238E27FC236}">
                <a16:creationId xmlns:a16="http://schemas.microsoft.com/office/drawing/2014/main" id="{2DCA4453-7730-4E90-A62A-7F3A3D83FD6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54F8A5-AECC-42C4-BCA0-C6255A32DDFF}"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2019年8月6日11时48分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7" name="灯片编号占位符 6">
            <a:extLst>
              <a:ext uri="{FF2B5EF4-FFF2-40B4-BE49-F238E27FC236}">
                <a16:creationId xmlns:a16="http://schemas.microsoft.com/office/drawing/2014/main" id="{B8AA4370-986B-42ED-8C9E-9AF4104E922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133</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8" name="页脚占位符 7">
            <a:extLst>
              <a:ext uri="{FF2B5EF4-FFF2-40B4-BE49-F238E27FC236}">
                <a16:creationId xmlns:a16="http://schemas.microsoft.com/office/drawing/2014/main" id="{E7B0E081-225B-4E0A-A7BD-5AF702DC028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12" name="文本框 11">
            <a:extLst>
              <a:ext uri="{FF2B5EF4-FFF2-40B4-BE49-F238E27FC236}">
                <a16:creationId xmlns:a16="http://schemas.microsoft.com/office/drawing/2014/main" id="{4C56D688-1B77-434A-9889-94B27A1221DF}"/>
              </a:ext>
            </a:extLst>
          </p:cNvPr>
          <p:cNvSpPr txBox="1"/>
          <p:nvPr/>
        </p:nvSpPr>
        <p:spPr>
          <a:xfrm>
            <a:off x="1318349" y="422078"/>
            <a:ext cx="5191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4.  </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a:t>
            </a:r>
            <a:r>
              <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变革评价方式</a:t>
            </a:r>
          </a:p>
        </p:txBody>
      </p:sp>
      <p:sp>
        <p:nvSpPr>
          <p:cNvPr id="13" name="矩形 12">
            <a:extLst>
              <a:ext uri="{FF2B5EF4-FFF2-40B4-BE49-F238E27FC236}">
                <a16:creationId xmlns:a16="http://schemas.microsoft.com/office/drawing/2014/main" id="{5C7A965E-7998-4481-9D74-5DEA304008D1}"/>
              </a:ext>
            </a:extLst>
          </p:cNvPr>
          <p:cNvSpPr/>
          <p:nvPr/>
        </p:nvSpPr>
        <p:spPr>
          <a:xfrm>
            <a:off x="1971184" y="1305331"/>
            <a:ext cx="6195103"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教育信息化将在学习评价领域不断创新突破。</a:t>
            </a:r>
          </a:p>
        </p:txBody>
      </p:sp>
      <p:sp>
        <p:nvSpPr>
          <p:cNvPr id="14" name="Arc 16">
            <a:extLst>
              <a:ext uri="{FF2B5EF4-FFF2-40B4-BE49-F238E27FC236}">
                <a16:creationId xmlns:a16="http://schemas.microsoft.com/office/drawing/2014/main" id="{F5AD30BB-C146-424E-B5C2-652CC8A680DE}"/>
              </a:ext>
            </a:extLst>
          </p:cNvPr>
          <p:cNvSpPr/>
          <p:nvPr/>
        </p:nvSpPr>
        <p:spPr>
          <a:xfrm flipH="1">
            <a:off x="2701477" y="3103208"/>
            <a:ext cx="4275455" cy="2224405"/>
          </a:xfrm>
          <a:prstGeom prst="arc">
            <a:avLst/>
          </a:prstGeom>
          <a:noFill/>
          <a:ln w="12700" cap="flat" cmpd="sng" algn="ctr">
            <a:solidFill>
              <a:srgbClr val="88B7FC">
                <a:lumMod val="10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15" name="Arc 17">
            <a:extLst>
              <a:ext uri="{FF2B5EF4-FFF2-40B4-BE49-F238E27FC236}">
                <a16:creationId xmlns:a16="http://schemas.microsoft.com/office/drawing/2014/main" id="{FB99C6D1-9878-44A3-83C6-4982FE913137}"/>
              </a:ext>
            </a:extLst>
          </p:cNvPr>
          <p:cNvSpPr/>
          <p:nvPr/>
        </p:nvSpPr>
        <p:spPr>
          <a:xfrm>
            <a:off x="4838887" y="3103208"/>
            <a:ext cx="4275455" cy="2224405"/>
          </a:xfrm>
          <a:prstGeom prst="arc">
            <a:avLst/>
          </a:prstGeom>
          <a:noFill/>
          <a:ln w="12700" cap="flat" cmpd="sng" algn="ctr">
            <a:solidFill>
              <a:srgbClr val="88B7FC">
                <a:lumMod val="10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16" name="Arc 18">
            <a:extLst>
              <a:ext uri="{FF2B5EF4-FFF2-40B4-BE49-F238E27FC236}">
                <a16:creationId xmlns:a16="http://schemas.microsoft.com/office/drawing/2014/main" id="{0A991DD7-3139-48D9-A67A-D4B2F50DC95B}"/>
              </a:ext>
            </a:extLst>
          </p:cNvPr>
          <p:cNvSpPr/>
          <p:nvPr/>
        </p:nvSpPr>
        <p:spPr>
          <a:xfrm flipH="1">
            <a:off x="4739827" y="3682963"/>
            <a:ext cx="828675" cy="1064895"/>
          </a:xfrm>
          <a:prstGeom prst="arc">
            <a:avLst/>
          </a:prstGeom>
          <a:noFill/>
          <a:ln w="12700" cap="flat" cmpd="sng" algn="ctr">
            <a:solidFill>
              <a:srgbClr val="88B7FC">
                <a:lumMod val="10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17" name="Arc 19">
            <a:extLst>
              <a:ext uri="{FF2B5EF4-FFF2-40B4-BE49-F238E27FC236}">
                <a16:creationId xmlns:a16="http://schemas.microsoft.com/office/drawing/2014/main" id="{32F4A426-23A2-41EF-986B-9F082B947ECA}"/>
              </a:ext>
            </a:extLst>
          </p:cNvPr>
          <p:cNvSpPr/>
          <p:nvPr/>
        </p:nvSpPr>
        <p:spPr>
          <a:xfrm>
            <a:off x="6263192" y="3682963"/>
            <a:ext cx="828675" cy="1064895"/>
          </a:xfrm>
          <a:prstGeom prst="arc">
            <a:avLst/>
          </a:prstGeom>
          <a:noFill/>
          <a:ln w="12700" cap="flat" cmpd="sng" algn="ctr">
            <a:solidFill>
              <a:srgbClr val="88B7FC">
                <a:lumMod val="10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grpSp>
        <p:nvGrpSpPr>
          <p:cNvPr id="18" name="组合 17">
            <a:extLst>
              <a:ext uri="{FF2B5EF4-FFF2-40B4-BE49-F238E27FC236}">
                <a16:creationId xmlns:a16="http://schemas.microsoft.com/office/drawing/2014/main" id="{AB3790EE-C580-47FD-A6C1-40FB38A1D05D}"/>
              </a:ext>
            </a:extLst>
          </p:cNvPr>
          <p:cNvGrpSpPr/>
          <p:nvPr/>
        </p:nvGrpSpPr>
        <p:grpSpPr>
          <a:xfrm>
            <a:off x="4190337" y="4316749"/>
            <a:ext cx="1094740" cy="1101090"/>
            <a:chOff x="13841" y="5401"/>
            <a:chExt cx="1724" cy="1734"/>
          </a:xfrm>
        </p:grpSpPr>
        <p:sp>
          <p:nvSpPr>
            <p:cNvPr id="19" name="Oval 4">
              <a:extLst>
                <a:ext uri="{FF2B5EF4-FFF2-40B4-BE49-F238E27FC236}">
                  <a16:creationId xmlns:a16="http://schemas.microsoft.com/office/drawing/2014/main" id="{22057BAB-296D-4E5B-B247-8D8A42208DD9}"/>
                </a:ext>
              </a:extLst>
            </p:cNvPr>
            <p:cNvSpPr/>
            <p:nvPr/>
          </p:nvSpPr>
          <p:spPr>
            <a:xfrm flipH="1">
              <a:off x="13841" y="5401"/>
              <a:ext cx="1725" cy="1735"/>
            </a:xfrm>
            <a:prstGeom prst="ellipse">
              <a:avLst/>
            </a:prstGeom>
            <a:solidFill>
              <a:srgbClr val="88B7FC">
                <a:lumMod val="100000"/>
                <a:alpha val="50000"/>
              </a:srgbClr>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0" cap="none" spc="0" normalizeH="0" baseline="0" noProof="0">
                <a:ln>
                  <a:noFill/>
                </a:ln>
                <a:solidFill>
                  <a:srgbClr val="0000CC"/>
                </a:solidFill>
                <a:effectLst/>
                <a:uLnTx/>
                <a:uFillTx/>
                <a:latin typeface="Calibri"/>
                <a:ea typeface="+mn-ea"/>
                <a:cs typeface="+mn-cs"/>
              </a:endParaRPr>
            </a:p>
          </p:txBody>
        </p:sp>
        <p:grpSp>
          <p:nvGrpSpPr>
            <p:cNvPr id="20" name="Group 20">
              <a:extLst>
                <a:ext uri="{FF2B5EF4-FFF2-40B4-BE49-F238E27FC236}">
                  <a16:creationId xmlns:a16="http://schemas.microsoft.com/office/drawing/2014/main" id="{EDB7EDF6-1EF8-456E-B216-7F580015E271}"/>
                </a:ext>
              </a:extLst>
            </p:cNvPr>
            <p:cNvGrpSpPr/>
            <p:nvPr/>
          </p:nvGrpSpPr>
          <p:grpSpPr>
            <a:xfrm flipH="1">
              <a:off x="14379" y="5891"/>
              <a:ext cx="649" cy="662"/>
              <a:chOff x="7160655" y="2178006"/>
              <a:chExt cx="379359" cy="386846"/>
            </a:xfrm>
            <a:solidFill>
              <a:sysClr val="window" lastClr="FFFFFF"/>
            </a:solidFill>
          </p:grpSpPr>
          <p:sp>
            <p:nvSpPr>
              <p:cNvPr id="21" name="Freeform 36">
                <a:extLst>
                  <a:ext uri="{FF2B5EF4-FFF2-40B4-BE49-F238E27FC236}">
                    <a16:creationId xmlns:a16="http://schemas.microsoft.com/office/drawing/2014/main" id="{B5A70BF5-F220-493A-A8EB-BA9307531FDF}"/>
                  </a:ext>
                </a:extLst>
              </p:cNvPr>
              <p:cNvSpPr>
                <a:spLocks noEditPoints="1"/>
              </p:cNvSpPr>
              <p:nvPr/>
            </p:nvSpPr>
            <p:spPr bwMode="auto">
              <a:xfrm>
                <a:off x="7277956" y="2178006"/>
                <a:ext cx="262058" cy="262058"/>
              </a:xfrm>
              <a:custGeom>
                <a:avLst/>
                <a:gdLst>
                  <a:gd name="T0" fmla="*/ 65 w 79"/>
                  <a:gd name="T1" fmla="*/ 14 h 79"/>
                  <a:gd name="T2" fmla="*/ 14 w 79"/>
                  <a:gd name="T3" fmla="*/ 14 h 79"/>
                  <a:gd name="T4" fmla="*/ 11 w 79"/>
                  <a:gd name="T5" fmla="*/ 63 h 79"/>
                  <a:gd name="T6" fmla="*/ 11 w 79"/>
                  <a:gd name="T7" fmla="*/ 63 h 79"/>
                  <a:gd name="T8" fmla="*/ 17 w 79"/>
                  <a:gd name="T9" fmla="*/ 68 h 79"/>
                  <a:gd name="T10" fmla="*/ 64 w 79"/>
                  <a:gd name="T11" fmla="*/ 65 h 79"/>
                  <a:gd name="T12" fmla="*/ 65 w 79"/>
                  <a:gd name="T13" fmla="*/ 14 h 79"/>
                  <a:gd name="T14" fmla="*/ 58 w 79"/>
                  <a:gd name="T15" fmla="*/ 59 h 79"/>
                  <a:gd name="T16" fmla="*/ 20 w 79"/>
                  <a:gd name="T17" fmla="*/ 59 h 79"/>
                  <a:gd name="T18" fmla="*/ 20 w 79"/>
                  <a:gd name="T19" fmla="*/ 21 h 79"/>
                  <a:gd name="T20" fmla="*/ 58 w 79"/>
                  <a:gd name="T21" fmla="*/ 21 h 79"/>
                  <a:gd name="T22" fmla="*/ 58 w 79"/>
                  <a:gd name="T23" fmla="*/ 5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9">
                    <a:moveTo>
                      <a:pt x="65" y="14"/>
                    </a:moveTo>
                    <a:cubicBezTo>
                      <a:pt x="51" y="0"/>
                      <a:pt x="28" y="0"/>
                      <a:pt x="14" y="14"/>
                    </a:cubicBezTo>
                    <a:cubicBezTo>
                      <a:pt x="0" y="28"/>
                      <a:pt x="0" y="49"/>
                      <a:pt x="11" y="63"/>
                    </a:cubicBezTo>
                    <a:cubicBezTo>
                      <a:pt x="11" y="63"/>
                      <a:pt x="11" y="63"/>
                      <a:pt x="11" y="63"/>
                    </a:cubicBezTo>
                    <a:cubicBezTo>
                      <a:pt x="14" y="66"/>
                      <a:pt x="15" y="67"/>
                      <a:pt x="17" y="68"/>
                    </a:cubicBezTo>
                    <a:cubicBezTo>
                      <a:pt x="31" y="79"/>
                      <a:pt x="51" y="78"/>
                      <a:pt x="64" y="65"/>
                    </a:cubicBezTo>
                    <a:cubicBezTo>
                      <a:pt x="78" y="51"/>
                      <a:pt x="79" y="29"/>
                      <a:pt x="65" y="14"/>
                    </a:cubicBezTo>
                    <a:close/>
                    <a:moveTo>
                      <a:pt x="58" y="59"/>
                    </a:moveTo>
                    <a:cubicBezTo>
                      <a:pt x="47" y="69"/>
                      <a:pt x="30" y="69"/>
                      <a:pt x="20" y="59"/>
                    </a:cubicBezTo>
                    <a:cubicBezTo>
                      <a:pt x="9" y="48"/>
                      <a:pt x="9" y="31"/>
                      <a:pt x="20" y="21"/>
                    </a:cubicBezTo>
                    <a:cubicBezTo>
                      <a:pt x="31" y="10"/>
                      <a:pt x="48" y="10"/>
                      <a:pt x="58" y="21"/>
                    </a:cubicBezTo>
                    <a:cubicBezTo>
                      <a:pt x="69" y="31"/>
                      <a:pt x="69" y="48"/>
                      <a:pt x="58"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22" name="Freeform 37">
                <a:extLst>
                  <a:ext uri="{FF2B5EF4-FFF2-40B4-BE49-F238E27FC236}">
                    <a16:creationId xmlns:a16="http://schemas.microsoft.com/office/drawing/2014/main" id="{709B11D3-5764-4942-B79C-C4322CB68A1B}"/>
                  </a:ext>
                </a:extLst>
              </p:cNvPr>
              <p:cNvSpPr/>
              <p:nvPr/>
            </p:nvSpPr>
            <p:spPr bwMode="auto">
              <a:xfrm>
                <a:off x="7160655" y="2400130"/>
                <a:ext cx="159730" cy="164722"/>
              </a:xfrm>
              <a:custGeom>
                <a:avLst/>
                <a:gdLst>
                  <a:gd name="T0" fmla="*/ 0 w 64"/>
                  <a:gd name="T1" fmla="*/ 52 h 66"/>
                  <a:gd name="T2" fmla="*/ 12 w 64"/>
                  <a:gd name="T3" fmla="*/ 66 h 66"/>
                  <a:gd name="T4" fmla="*/ 64 w 64"/>
                  <a:gd name="T5" fmla="*/ 8 h 66"/>
                  <a:gd name="T6" fmla="*/ 55 w 64"/>
                  <a:gd name="T7" fmla="*/ 0 h 66"/>
                  <a:gd name="T8" fmla="*/ 0 w 64"/>
                  <a:gd name="T9" fmla="*/ 52 h 66"/>
                </a:gdLst>
                <a:ahLst/>
                <a:cxnLst>
                  <a:cxn ang="0">
                    <a:pos x="T0" y="T1"/>
                  </a:cxn>
                  <a:cxn ang="0">
                    <a:pos x="T2" y="T3"/>
                  </a:cxn>
                  <a:cxn ang="0">
                    <a:pos x="T4" y="T5"/>
                  </a:cxn>
                  <a:cxn ang="0">
                    <a:pos x="T6" y="T7"/>
                  </a:cxn>
                  <a:cxn ang="0">
                    <a:pos x="T8" y="T9"/>
                  </a:cxn>
                </a:cxnLst>
                <a:rect l="0" t="0" r="r" b="b"/>
                <a:pathLst>
                  <a:path w="64" h="66">
                    <a:moveTo>
                      <a:pt x="0" y="52"/>
                    </a:moveTo>
                    <a:lnTo>
                      <a:pt x="12" y="66"/>
                    </a:lnTo>
                    <a:lnTo>
                      <a:pt x="64" y="8"/>
                    </a:lnTo>
                    <a:lnTo>
                      <a:pt x="55" y="0"/>
                    </a:lnTo>
                    <a:lnTo>
                      <a:pt x="0" y="52"/>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23" name="Freeform 38">
                <a:extLst>
                  <a:ext uri="{FF2B5EF4-FFF2-40B4-BE49-F238E27FC236}">
                    <a16:creationId xmlns:a16="http://schemas.microsoft.com/office/drawing/2014/main" id="{BA08F1FA-A13E-4C7B-91BC-0E61B7126873}"/>
                  </a:ext>
                </a:extLst>
              </p:cNvPr>
              <p:cNvSpPr/>
              <p:nvPr/>
            </p:nvSpPr>
            <p:spPr bwMode="auto">
              <a:xfrm>
                <a:off x="7412728" y="2265358"/>
                <a:ext cx="99831" cy="119797"/>
              </a:xfrm>
              <a:custGeom>
                <a:avLst/>
                <a:gdLst>
                  <a:gd name="T0" fmla="*/ 16 w 30"/>
                  <a:gd name="T1" fmla="*/ 0 h 36"/>
                  <a:gd name="T2" fmla="*/ 0 w 30"/>
                  <a:gd name="T3" fmla="*/ 34 h 36"/>
                  <a:gd name="T4" fmla="*/ 6 w 30"/>
                  <a:gd name="T5" fmla="*/ 36 h 36"/>
                  <a:gd name="T6" fmla="*/ 16 w 30"/>
                  <a:gd name="T7" fmla="*/ 0 h 36"/>
                </a:gdLst>
                <a:ahLst/>
                <a:cxnLst>
                  <a:cxn ang="0">
                    <a:pos x="T0" y="T1"/>
                  </a:cxn>
                  <a:cxn ang="0">
                    <a:pos x="T2" y="T3"/>
                  </a:cxn>
                  <a:cxn ang="0">
                    <a:pos x="T4" y="T5"/>
                  </a:cxn>
                  <a:cxn ang="0">
                    <a:pos x="T6" y="T7"/>
                  </a:cxn>
                </a:cxnLst>
                <a:rect l="0" t="0" r="r" b="b"/>
                <a:pathLst>
                  <a:path w="30" h="36">
                    <a:moveTo>
                      <a:pt x="16" y="0"/>
                    </a:moveTo>
                    <a:cubicBezTo>
                      <a:pt x="20" y="26"/>
                      <a:pt x="0" y="34"/>
                      <a:pt x="0" y="34"/>
                    </a:cubicBezTo>
                    <a:cubicBezTo>
                      <a:pt x="6" y="36"/>
                      <a:pt x="6" y="36"/>
                      <a:pt x="6" y="36"/>
                    </a:cubicBezTo>
                    <a:cubicBezTo>
                      <a:pt x="30" y="21"/>
                      <a:pt x="16" y="0"/>
                      <a:pt x="1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grpSp>
      </p:grpSp>
      <p:grpSp>
        <p:nvGrpSpPr>
          <p:cNvPr id="24" name="组合 23">
            <a:extLst>
              <a:ext uri="{FF2B5EF4-FFF2-40B4-BE49-F238E27FC236}">
                <a16:creationId xmlns:a16="http://schemas.microsoft.com/office/drawing/2014/main" id="{9E4DC5D2-5B4F-48B2-A259-CE813CC59D7C}"/>
              </a:ext>
            </a:extLst>
          </p:cNvPr>
          <p:cNvGrpSpPr/>
          <p:nvPr/>
        </p:nvGrpSpPr>
        <p:grpSpPr>
          <a:xfrm>
            <a:off x="2038537" y="4321138"/>
            <a:ext cx="1094740" cy="1101090"/>
            <a:chOff x="3535" y="5492"/>
            <a:chExt cx="1724" cy="1734"/>
          </a:xfrm>
        </p:grpSpPr>
        <p:sp>
          <p:nvSpPr>
            <p:cNvPr id="28" name="Oval 7">
              <a:extLst>
                <a:ext uri="{FF2B5EF4-FFF2-40B4-BE49-F238E27FC236}">
                  <a16:creationId xmlns:a16="http://schemas.microsoft.com/office/drawing/2014/main" id="{AABE65A7-49BE-4019-8F14-0A06298EDCBC}"/>
                </a:ext>
              </a:extLst>
            </p:cNvPr>
            <p:cNvSpPr/>
            <p:nvPr/>
          </p:nvSpPr>
          <p:spPr>
            <a:xfrm flipH="1">
              <a:off x="3535" y="5492"/>
              <a:ext cx="1725" cy="1735"/>
            </a:xfrm>
            <a:prstGeom prst="ellipse">
              <a:avLst/>
            </a:prstGeom>
            <a:solidFill>
              <a:srgbClr val="88B7FC">
                <a:lumMod val="100000"/>
                <a:alpha val="50000"/>
              </a:srgbClr>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0" cap="none" spc="0" normalizeH="0" baseline="0" noProof="0" dirty="0">
                <a:ln>
                  <a:noFill/>
                </a:ln>
                <a:solidFill>
                  <a:srgbClr val="0000CC"/>
                </a:solidFill>
                <a:effectLst/>
                <a:uLnTx/>
                <a:uFillTx/>
                <a:latin typeface="Calibri"/>
                <a:ea typeface="+mn-ea"/>
                <a:cs typeface="+mn-cs"/>
              </a:endParaRPr>
            </a:p>
          </p:txBody>
        </p:sp>
        <p:sp>
          <p:nvSpPr>
            <p:cNvPr id="29" name="Freeform 62">
              <a:extLst>
                <a:ext uri="{FF2B5EF4-FFF2-40B4-BE49-F238E27FC236}">
                  <a16:creationId xmlns:a16="http://schemas.microsoft.com/office/drawing/2014/main" id="{42865904-1634-4D1E-91F2-F448C14692A4}"/>
                </a:ext>
              </a:extLst>
            </p:cNvPr>
            <p:cNvSpPr>
              <a:spLocks noEditPoints="1"/>
            </p:cNvSpPr>
            <p:nvPr/>
          </p:nvSpPr>
          <p:spPr bwMode="auto">
            <a:xfrm flipH="1">
              <a:off x="4090" y="5908"/>
              <a:ext cx="615" cy="829"/>
            </a:xfrm>
            <a:custGeom>
              <a:avLst/>
              <a:gdLst>
                <a:gd name="T0" fmla="*/ 108 w 108"/>
                <a:gd name="T1" fmla="*/ 145 h 145"/>
                <a:gd name="T2" fmla="*/ 0 w 108"/>
                <a:gd name="T3" fmla="*/ 145 h 145"/>
                <a:gd name="T4" fmla="*/ 0 w 108"/>
                <a:gd name="T5" fmla="*/ 136 h 145"/>
                <a:gd name="T6" fmla="*/ 13 w 108"/>
                <a:gd name="T7" fmla="*/ 125 h 145"/>
                <a:gd name="T8" fmla="*/ 96 w 108"/>
                <a:gd name="T9" fmla="*/ 125 h 145"/>
                <a:gd name="T10" fmla="*/ 108 w 108"/>
                <a:gd name="T11" fmla="*/ 135 h 145"/>
                <a:gd name="T12" fmla="*/ 108 w 108"/>
                <a:gd name="T13" fmla="*/ 145 h 145"/>
                <a:gd name="T14" fmla="*/ 16 w 108"/>
                <a:gd name="T15" fmla="*/ 116 h 145"/>
                <a:gd name="T16" fmla="*/ 24 w 108"/>
                <a:gd name="T17" fmla="*/ 91 h 145"/>
                <a:gd name="T18" fmla="*/ 85 w 108"/>
                <a:gd name="T19" fmla="*/ 91 h 145"/>
                <a:gd name="T20" fmla="*/ 92 w 108"/>
                <a:gd name="T21" fmla="*/ 116 h 145"/>
                <a:gd name="T22" fmla="*/ 16 w 108"/>
                <a:gd name="T23" fmla="*/ 116 h 145"/>
                <a:gd name="T24" fmla="*/ 28 w 108"/>
                <a:gd name="T25" fmla="*/ 76 h 145"/>
                <a:gd name="T26" fmla="*/ 36 w 108"/>
                <a:gd name="T27" fmla="*/ 51 h 145"/>
                <a:gd name="T28" fmla="*/ 72 w 108"/>
                <a:gd name="T29" fmla="*/ 51 h 145"/>
                <a:gd name="T30" fmla="*/ 80 w 108"/>
                <a:gd name="T31" fmla="*/ 76 h 145"/>
                <a:gd name="T32" fmla="*/ 28 w 108"/>
                <a:gd name="T33" fmla="*/ 76 h 145"/>
                <a:gd name="T34" fmla="*/ 48 w 108"/>
                <a:gd name="T35" fmla="*/ 12 h 145"/>
                <a:gd name="T36" fmla="*/ 60 w 108"/>
                <a:gd name="T37" fmla="*/ 12 h 145"/>
                <a:gd name="T38" fmla="*/ 67 w 108"/>
                <a:gd name="T39" fmla="*/ 37 h 145"/>
                <a:gd name="T40" fmla="*/ 41 w 108"/>
                <a:gd name="T41" fmla="*/ 37 h 145"/>
                <a:gd name="T42" fmla="*/ 48 w 108"/>
                <a:gd name="T43" fmla="*/ 1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145">
                  <a:moveTo>
                    <a:pt x="108" y="145"/>
                  </a:moveTo>
                  <a:cubicBezTo>
                    <a:pt x="0" y="145"/>
                    <a:pt x="0" y="145"/>
                    <a:pt x="0" y="145"/>
                  </a:cubicBezTo>
                  <a:cubicBezTo>
                    <a:pt x="0" y="136"/>
                    <a:pt x="0" y="136"/>
                    <a:pt x="0" y="136"/>
                  </a:cubicBezTo>
                  <a:cubicBezTo>
                    <a:pt x="13" y="125"/>
                    <a:pt x="13" y="125"/>
                    <a:pt x="13" y="125"/>
                  </a:cubicBezTo>
                  <a:cubicBezTo>
                    <a:pt x="96" y="125"/>
                    <a:pt x="96" y="125"/>
                    <a:pt x="96" y="125"/>
                  </a:cubicBezTo>
                  <a:cubicBezTo>
                    <a:pt x="108" y="135"/>
                    <a:pt x="108" y="135"/>
                    <a:pt x="108" y="135"/>
                  </a:cubicBezTo>
                  <a:lnTo>
                    <a:pt x="108" y="145"/>
                  </a:lnTo>
                  <a:close/>
                  <a:moveTo>
                    <a:pt x="16" y="116"/>
                  </a:moveTo>
                  <a:cubicBezTo>
                    <a:pt x="24" y="91"/>
                    <a:pt x="24" y="91"/>
                    <a:pt x="24" y="91"/>
                  </a:cubicBezTo>
                  <a:cubicBezTo>
                    <a:pt x="85" y="91"/>
                    <a:pt x="85" y="91"/>
                    <a:pt x="85" y="91"/>
                  </a:cubicBezTo>
                  <a:cubicBezTo>
                    <a:pt x="92" y="116"/>
                    <a:pt x="92" y="116"/>
                    <a:pt x="92" y="116"/>
                  </a:cubicBezTo>
                  <a:lnTo>
                    <a:pt x="16" y="116"/>
                  </a:lnTo>
                  <a:close/>
                  <a:moveTo>
                    <a:pt x="28" y="76"/>
                  </a:moveTo>
                  <a:cubicBezTo>
                    <a:pt x="36" y="51"/>
                    <a:pt x="36" y="51"/>
                    <a:pt x="36" y="51"/>
                  </a:cubicBezTo>
                  <a:cubicBezTo>
                    <a:pt x="72" y="51"/>
                    <a:pt x="72" y="51"/>
                    <a:pt x="72" y="51"/>
                  </a:cubicBezTo>
                  <a:cubicBezTo>
                    <a:pt x="80" y="76"/>
                    <a:pt x="80" y="76"/>
                    <a:pt x="80" y="76"/>
                  </a:cubicBezTo>
                  <a:lnTo>
                    <a:pt x="28" y="76"/>
                  </a:lnTo>
                  <a:close/>
                  <a:moveTo>
                    <a:pt x="48" y="12"/>
                  </a:moveTo>
                  <a:cubicBezTo>
                    <a:pt x="48" y="12"/>
                    <a:pt x="54" y="0"/>
                    <a:pt x="60" y="12"/>
                  </a:cubicBezTo>
                  <a:cubicBezTo>
                    <a:pt x="67" y="37"/>
                    <a:pt x="67" y="37"/>
                    <a:pt x="67" y="37"/>
                  </a:cubicBezTo>
                  <a:cubicBezTo>
                    <a:pt x="41" y="37"/>
                    <a:pt x="41" y="37"/>
                    <a:pt x="41" y="37"/>
                  </a:cubicBezTo>
                  <a:lnTo>
                    <a:pt x="48" y="12"/>
                  </a:lnTo>
                  <a:close/>
                </a:path>
              </a:pathLst>
            </a:custGeom>
            <a:solidFill>
              <a:sysClr val="window" lastClr="FFFFFF"/>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grpSp>
      <p:sp>
        <p:nvSpPr>
          <p:cNvPr id="30" name="Oval 5">
            <a:extLst>
              <a:ext uri="{FF2B5EF4-FFF2-40B4-BE49-F238E27FC236}">
                <a16:creationId xmlns:a16="http://schemas.microsoft.com/office/drawing/2014/main" id="{DFCC5319-4DB0-4B29-A5A5-4775D22DBD8E}"/>
              </a:ext>
            </a:extLst>
          </p:cNvPr>
          <p:cNvSpPr/>
          <p:nvPr/>
        </p:nvSpPr>
        <p:spPr>
          <a:xfrm flipH="1">
            <a:off x="6428927" y="4286848"/>
            <a:ext cx="1095375" cy="1101725"/>
          </a:xfrm>
          <a:prstGeom prst="ellipse">
            <a:avLst/>
          </a:prstGeom>
          <a:solidFill>
            <a:srgbClr val="88B7FC">
              <a:lumMod val="100000"/>
              <a:alpha val="50000"/>
            </a:srgbClr>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0" cap="none" spc="0" normalizeH="0" baseline="0" noProof="0">
              <a:ln>
                <a:noFill/>
              </a:ln>
              <a:solidFill>
                <a:srgbClr val="0000CC"/>
              </a:solidFill>
              <a:effectLst/>
              <a:uLnTx/>
              <a:uFillTx/>
              <a:latin typeface="Calibri"/>
              <a:ea typeface="+mn-ea"/>
              <a:cs typeface="+mn-cs"/>
            </a:endParaRPr>
          </a:p>
        </p:txBody>
      </p:sp>
      <p:grpSp>
        <p:nvGrpSpPr>
          <p:cNvPr id="31" name="组合 30">
            <a:extLst>
              <a:ext uri="{FF2B5EF4-FFF2-40B4-BE49-F238E27FC236}">
                <a16:creationId xmlns:a16="http://schemas.microsoft.com/office/drawing/2014/main" id="{CB830528-FAC8-4C48-9868-370FC0B3AFB8}"/>
              </a:ext>
            </a:extLst>
          </p:cNvPr>
          <p:cNvGrpSpPr/>
          <p:nvPr/>
        </p:nvGrpSpPr>
        <p:grpSpPr>
          <a:xfrm>
            <a:off x="8582847" y="4316749"/>
            <a:ext cx="1094740" cy="1101090"/>
            <a:chOff x="6927" y="5455"/>
            <a:chExt cx="1724" cy="1734"/>
          </a:xfrm>
        </p:grpSpPr>
        <p:sp>
          <p:nvSpPr>
            <p:cNvPr id="32" name="Oval 6">
              <a:extLst>
                <a:ext uri="{FF2B5EF4-FFF2-40B4-BE49-F238E27FC236}">
                  <a16:creationId xmlns:a16="http://schemas.microsoft.com/office/drawing/2014/main" id="{24BAF665-A99E-4E43-AA8A-3A4B73811819}"/>
                </a:ext>
              </a:extLst>
            </p:cNvPr>
            <p:cNvSpPr/>
            <p:nvPr/>
          </p:nvSpPr>
          <p:spPr>
            <a:xfrm flipH="1">
              <a:off x="6927" y="5455"/>
              <a:ext cx="1725" cy="1735"/>
            </a:xfrm>
            <a:prstGeom prst="ellipse">
              <a:avLst/>
            </a:prstGeom>
            <a:solidFill>
              <a:srgbClr val="88B7FC">
                <a:lumMod val="100000"/>
                <a:alpha val="50000"/>
              </a:srgbClr>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0" cap="none" spc="0" normalizeH="0" baseline="0" noProof="0">
                <a:ln>
                  <a:noFill/>
                </a:ln>
                <a:solidFill>
                  <a:srgbClr val="0000CC"/>
                </a:solidFill>
                <a:effectLst/>
                <a:uLnTx/>
                <a:uFillTx/>
                <a:latin typeface="Calibri"/>
                <a:ea typeface="+mn-ea"/>
                <a:cs typeface="+mn-cs"/>
              </a:endParaRPr>
            </a:p>
          </p:txBody>
        </p:sp>
        <p:grpSp>
          <p:nvGrpSpPr>
            <p:cNvPr id="33" name="Group 35">
              <a:extLst>
                <a:ext uri="{FF2B5EF4-FFF2-40B4-BE49-F238E27FC236}">
                  <a16:creationId xmlns:a16="http://schemas.microsoft.com/office/drawing/2014/main" id="{4D472CAC-E507-4258-B4FD-B830B892FEDD}"/>
                </a:ext>
              </a:extLst>
            </p:cNvPr>
            <p:cNvGrpSpPr/>
            <p:nvPr/>
          </p:nvGrpSpPr>
          <p:grpSpPr>
            <a:xfrm flipH="1">
              <a:off x="7358" y="5877"/>
              <a:ext cx="897" cy="891"/>
              <a:chOff x="6853673" y="3715407"/>
              <a:chExt cx="379359" cy="376864"/>
            </a:xfrm>
            <a:solidFill>
              <a:sysClr val="window" lastClr="FFFFFF"/>
            </a:solidFill>
          </p:grpSpPr>
          <p:sp>
            <p:nvSpPr>
              <p:cNvPr id="34" name="Freeform 150">
                <a:extLst>
                  <a:ext uri="{FF2B5EF4-FFF2-40B4-BE49-F238E27FC236}">
                    <a16:creationId xmlns:a16="http://schemas.microsoft.com/office/drawing/2014/main" id="{075759AC-6605-4AE6-ADF8-531538654852}"/>
                  </a:ext>
                </a:extLst>
              </p:cNvPr>
              <p:cNvSpPr>
                <a:spLocks noEditPoints="1"/>
              </p:cNvSpPr>
              <p:nvPr/>
            </p:nvSpPr>
            <p:spPr bwMode="auto">
              <a:xfrm>
                <a:off x="6853673" y="3715407"/>
                <a:ext cx="379359" cy="376864"/>
              </a:xfrm>
              <a:custGeom>
                <a:avLst/>
                <a:gdLst>
                  <a:gd name="T0" fmla="*/ 57 w 114"/>
                  <a:gd name="T1" fmla="*/ 0 h 114"/>
                  <a:gd name="T2" fmla="*/ 0 w 114"/>
                  <a:gd name="T3" fmla="*/ 57 h 114"/>
                  <a:gd name="T4" fmla="*/ 57 w 114"/>
                  <a:gd name="T5" fmla="*/ 114 h 114"/>
                  <a:gd name="T6" fmla="*/ 114 w 114"/>
                  <a:gd name="T7" fmla="*/ 57 h 114"/>
                  <a:gd name="T8" fmla="*/ 57 w 114"/>
                  <a:gd name="T9" fmla="*/ 0 h 114"/>
                  <a:gd name="T10" fmla="*/ 57 w 114"/>
                  <a:gd name="T11" fmla="*/ 108 h 114"/>
                  <a:gd name="T12" fmla="*/ 6 w 114"/>
                  <a:gd name="T13" fmla="*/ 57 h 114"/>
                  <a:gd name="T14" fmla="*/ 57 w 114"/>
                  <a:gd name="T15" fmla="*/ 6 h 114"/>
                  <a:gd name="T16" fmla="*/ 108 w 114"/>
                  <a:gd name="T17" fmla="*/ 57 h 114"/>
                  <a:gd name="T18" fmla="*/ 57 w 114"/>
                  <a:gd name="T19" fmla="*/ 10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4">
                    <a:moveTo>
                      <a:pt x="57" y="0"/>
                    </a:moveTo>
                    <a:cubicBezTo>
                      <a:pt x="25" y="0"/>
                      <a:pt x="0" y="25"/>
                      <a:pt x="0" y="57"/>
                    </a:cubicBezTo>
                    <a:cubicBezTo>
                      <a:pt x="0" y="89"/>
                      <a:pt x="25" y="114"/>
                      <a:pt x="57" y="114"/>
                    </a:cubicBezTo>
                    <a:cubicBezTo>
                      <a:pt x="89" y="114"/>
                      <a:pt x="114" y="89"/>
                      <a:pt x="114" y="57"/>
                    </a:cubicBezTo>
                    <a:cubicBezTo>
                      <a:pt x="114" y="25"/>
                      <a:pt x="89" y="0"/>
                      <a:pt x="57" y="0"/>
                    </a:cubicBezTo>
                    <a:close/>
                    <a:moveTo>
                      <a:pt x="57" y="108"/>
                    </a:moveTo>
                    <a:cubicBezTo>
                      <a:pt x="29" y="108"/>
                      <a:pt x="6" y="85"/>
                      <a:pt x="6" y="57"/>
                    </a:cubicBezTo>
                    <a:cubicBezTo>
                      <a:pt x="6" y="29"/>
                      <a:pt x="29" y="6"/>
                      <a:pt x="57" y="6"/>
                    </a:cubicBezTo>
                    <a:cubicBezTo>
                      <a:pt x="85" y="6"/>
                      <a:pt x="108" y="29"/>
                      <a:pt x="108" y="57"/>
                    </a:cubicBezTo>
                    <a:cubicBezTo>
                      <a:pt x="108" y="85"/>
                      <a:pt x="85" y="108"/>
                      <a:pt x="57" y="108"/>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35" name="Rectangle 151">
                <a:extLst>
                  <a:ext uri="{FF2B5EF4-FFF2-40B4-BE49-F238E27FC236}">
                    <a16:creationId xmlns:a16="http://schemas.microsoft.com/office/drawing/2014/main" id="{5FFFE189-0315-484C-8DE5-A2D5AE2D8FBE}"/>
                  </a:ext>
                </a:extLst>
              </p:cNvPr>
              <p:cNvSpPr>
                <a:spLocks noChangeArrowheads="1"/>
              </p:cNvSpPr>
              <p:nvPr/>
            </p:nvSpPr>
            <p:spPr bwMode="auto">
              <a:xfrm>
                <a:off x="6998429" y="3987447"/>
                <a:ext cx="22463" cy="424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36" name="Rectangle 152">
                <a:extLst>
                  <a:ext uri="{FF2B5EF4-FFF2-40B4-BE49-F238E27FC236}">
                    <a16:creationId xmlns:a16="http://schemas.microsoft.com/office/drawing/2014/main" id="{16A307A2-FDEA-47D3-BBF3-80B454D70292}"/>
                  </a:ext>
                </a:extLst>
              </p:cNvPr>
              <p:cNvSpPr>
                <a:spLocks noChangeArrowheads="1"/>
              </p:cNvSpPr>
              <p:nvPr/>
            </p:nvSpPr>
            <p:spPr bwMode="auto">
              <a:xfrm>
                <a:off x="7033370" y="3987447"/>
                <a:ext cx="19966" cy="424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37" name="Rectangle 153">
                <a:extLst>
                  <a:ext uri="{FF2B5EF4-FFF2-40B4-BE49-F238E27FC236}">
                    <a16:creationId xmlns:a16="http://schemas.microsoft.com/office/drawing/2014/main" id="{381107BC-B2D7-4C8F-B694-EBA4F5A9B9CD}"/>
                  </a:ext>
                </a:extLst>
              </p:cNvPr>
              <p:cNvSpPr>
                <a:spLocks noChangeArrowheads="1"/>
              </p:cNvSpPr>
              <p:nvPr/>
            </p:nvSpPr>
            <p:spPr bwMode="auto">
              <a:xfrm>
                <a:off x="7068311" y="3987447"/>
                <a:ext cx="19966" cy="42429"/>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1" name="Freeform 154">
                <a:extLst>
                  <a:ext uri="{FF2B5EF4-FFF2-40B4-BE49-F238E27FC236}">
                    <a16:creationId xmlns:a16="http://schemas.microsoft.com/office/drawing/2014/main" id="{373F0489-4A8A-407F-95D6-136E972CF587}"/>
                  </a:ext>
                </a:extLst>
              </p:cNvPr>
              <p:cNvSpPr/>
              <p:nvPr/>
            </p:nvSpPr>
            <p:spPr bwMode="auto">
              <a:xfrm>
                <a:off x="6970976" y="3822725"/>
                <a:ext cx="82362" cy="84857"/>
              </a:xfrm>
              <a:custGeom>
                <a:avLst/>
                <a:gdLst>
                  <a:gd name="T0" fmla="*/ 19 w 25"/>
                  <a:gd name="T1" fmla="*/ 22 h 25"/>
                  <a:gd name="T2" fmla="*/ 22 w 25"/>
                  <a:gd name="T3" fmla="*/ 25 h 25"/>
                  <a:gd name="T4" fmla="*/ 25 w 25"/>
                  <a:gd name="T5" fmla="*/ 22 h 25"/>
                  <a:gd name="T6" fmla="*/ 22 w 25"/>
                  <a:gd name="T7" fmla="*/ 19 h 25"/>
                  <a:gd name="T8" fmla="*/ 21 w 25"/>
                  <a:gd name="T9" fmla="*/ 19 h 25"/>
                  <a:gd name="T10" fmla="*/ 0 w 25"/>
                  <a:gd name="T11" fmla="*/ 0 h 25"/>
                  <a:gd name="T12" fmla="*/ 19 w 25"/>
                  <a:gd name="T13" fmla="*/ 22 h 25"/>
                  <a:gd name="T14" fmla="*/ 19 w 25"/>
                  <a:gd name="T15" fmla="*/ 22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5">
                    <a:moveTo>
                      <a:pt x="19" y="22"/>
                    </a:moveTo>
                    <a:cubicBezTo>
                      <a:pt x="19" y="24"/>
                      <a:pt x="20" y="25"/>
                      <a:pt x="22" y="25"/>
                    </a:cubicBezTo>
                    <a:cubicBezTo>
                      <a:pt x="24" y="25"/>
                      <a:pt x="25" y="24"/>
                      <a:pt x="25" y="22"/>
                    </a:cubicBezTo>
                    <a:cubicBezTo>
                      <a:pt x="25" y="21"/>
                      <a:pt x="24" y="19"/>
                      <a:pt x="22" y="19"/>
                    </a:cubicBezTo>
                    <a:cubicBezTo>
                      <a:pt x="22" y="19"/>
                      <a:pt x="22" y="19"/>
                      <a:pt x="21" y="19"/>
                    </a:cubicBezTo>
                    <a:cubicBezTo>
                      <a:pt x="0" y="0"/>
                      <a:pt x="0" y="0"/>
                      <a:pt x="0" y="0"/>
                    </a:cubicBezTo>
                    <a:cubicBezTo>
                      <a:pt x="19" y="22"/>
                      <a:pt x="19" y="22"/>
                      <a:pt x="19" y="22"/>
                    </a:cubicBezTo>
                    <a:cubicBezTo>
                      <a:pt x="19" y="22"/>
                      <a:pt x="19" y="22"/>
                      <a:pt x="19" y="22"/>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2" name="Freeform 155">
                <a:extLst>
                  <a:ext uri="{FF2B5EF4-FFF2-40B4-BE49-F238E27FC236}">
                    <a16:creationId xmlns:a16="http://schemas.microsoft.com/office/drawing/2014/main" id="{31459029-F6FE-438B-B76D-240E86BEEB25}"/>
                  </a:ext>
                </a:extLst>
              </p:cNvPr>
              <p:cNvSpPr/>
              <p:nvPr/>
            </p:nvSpPr>
            <p:spPr bwMode="auto">
              <a:xfrm>
                <a:off x="6921060" y="3987447"/>
                <a:ext cx="22463" cy="19966"/>
              </a:xfrm>
              <a:custGeom>
                <a:avLst/>
                <a:gdLst>
                  <a:gd name="T0" fmla="*/ 0 w 9"/>
                  <a:gd name="T1" fmla="*/ 6 h 8"/>
                  <a:gd name="T2" fmla="*/ 3 w 9"/>
                  <a:gd name="T3" fmla="*/ 8 h 8"/>
                  <a:gd name="T4" fmla="*/ 9 w 9"/>
                  <a:gd name="T5" fmla="*/ 1 h 8"/>
                  <a:gd name="T6" fmla="*/ 7 w 9"/>
                  <a:gd name="T7" fmla="*/ 0 h 8"/>
                  <a:gd name="T8" fmla="*/ 0 w 9"/>
                  <a:gd name="T9" fmla="*/ 6 h 8"/>
                </a:gdLst>
                <a:ahLst/>
                <a:cxnLst>
                  <a:cxn ang="0">
                    <a:pos x="T0" y="T1"/>
                  </a:cxn>
                  <a:cxn ang="0">
                    <a:pos x="T2" y="T3"/>
                  </a:cxn>
                  <a:cxn ang="0">
                    <a:pos x="T4" y="T5"/>
                  </a:cxn>
                  <a:cxn ang="0">
                    <a:pos x="T6" y="T7"/>
                  </a:cxn>
                  <a:cxn ang="0">
                    <a:pos x="T8" y="T9"/>
                  </a:cxn>
                </a:cxnLst>
                <a:rect l="0" t="0" r="r" b="b"/>
                <a:pathLst>
                  <a:path w="9" h="8">
                    <a:moveTo>
                      <a:pt x="0" y="6"/>
                    </a:moveTo>
                    <a:lnTo>
                      <a:pt x="3" y="8"/>
                    </a:lnTo>
                    <a:lnTo>
                      <a:pt x="9" y="1"/>
                    </a:lnTo>
                    <a:lnTo>
                      <a:pt x="7" y="0"/>
                    </a:lnTo>
                    <a:lnTo>
                      <a:pt x="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3" name="Freeform 156">
                <a:extLst>
                  <a:ext uri="{FF2B5EF4-FFF2-40B4-BE49-F238E27FC236}">
                    <a16:creationId xmlns:a16="http://schemas.microsoft.com/office/drawing/2014/main" id="{1E3E580C-9538-4DD4-9BEA-ADFA974FE0D3}"/>
                  </a:ext>
                </a:extLst>
              </p:cNvPr>
              <p:cNvSpPr/>
              <p:nvPr/>
            </p:nvSpPr>
            <p:spPr bwMode="auto">
              <a:xfrm>
                <a:off x="6901094" y="3942523"/>
                <a:ext cx="27454" cy="14975"/>
              </a:xfrm>
              <a:custGeom>
                <a:avLst/>
                <a:gdLst>
                  <a:gd name="T0" fmla="*/ 9 w 11"/>
                  <a:gd name="T1" fmla="*/ 0 h 6"/>
                  <a:gd name="T2" fmla="*/ 0 w 11"/>
                  <a:gd name="T3" fmla="*/ 3 h 6"/>
                  <a:gd name="T4" fmla="*/ 1 w 11"/>
                  <a:gd name="T5" fmla="*/ 6 h 6"/>
                  <a:gd name="T6" fmla="*/ 11 w 11"/>
                  <a:gd name="T7" fmla="*/ 3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lnTo>
                      <a:pt x="0" y="3"/>
                    </a:lnTo>
                    <a:lnTo>
                      <a:pt x="1" y="6"/>
                    </a:lnTo>
                    <a:lnTo>
                      <a:pt x="11" y="3"/>
                    </a:lnTo>
                    <a:lnTo>
                      <a:pt x="9"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4" name="Freeform 157">
                <a:extLst>
                  <a:ext uri="{FF2B5EF4-FFF2-40B4-BE49-F238E27FC236}">
                    <a16:creationId xmlns:a16="http://schemas.microsoft.com/office/drawing/2014/main" id="{0441A7DA-3856-4670-ACEE-914029013A66}"/>
                  </a:ext>
                </a:extLst>
              </p:cNvPr>
              <p:cNvSpPr/>
              <p:nvPr/>
            </p:nvSpPr>
            <p:spPr bwMode="auto">
              <a:xfrm>
                <a:off x="6933538" y="3790281"/>
                <a:ext cx="19966" cy="22463"/>
              </a:xfrm>
              <a:custGeom>
                <a:avLst/>
                <a:gdLst>
                  <a:gd name="T0" fmla="*/ 0 w 8"/>
                  <a:gd name="T1" fmla="*/ 3 h 9"/>
                  <a:gd name="T2" fmla="*/ 7 w 8"/>
                  <a:gd name="T3" fmla="*/ 9 h 9"/>
                  <a:gd name="T4" fmla="*/ 8 w 8"/>
                  <a:gd name="T5" fmla="*/ 7 h 9"/>
                  <a:gd name="T6" fmla="*/ 2 w 8"/>
                  <a:gd name="T7" fmla="*/ 0 h 9"/>
                  <a:gd name="T8" fmla="*/ 0 w 8"/>
                  <a:gd name="T9" fmla="*/ 3 h 9"/>
                </a:gdLst>
                <a:ahLst/>
                <a:cxnLst>
                  <a:cxn ang="0">
                    <a:pos x="T0" y="T1"/>
                  </a:cxn>
                  <a:cxn ang="0">
                    <a:pos x="T2" y="T3"/>
                  </a:cxn>
                  <a:cxn ang="0">
                    <a:pos x="T4" y="T5"/>
                  </a:cxn>
                  <a:cxn ang="0">
                    <a:pos x="T6" y="T7"/>
                  </a:cxn>
                  <a:cxn ang="0">
                    <a:pos x="T8" y="T9"/>
                  </a:cxn>
                </a:cxnLst>
                <a:rect l="0" t="0" r="r" b="b"/>
                <a:pathLst>
                  <a:path w="8" h="9">
                    <a:moveTo>
                      <a:pt x="0" y="3"/>
                    </a:moveTo>
                    <a:lnTo>
                      <a:pt x="7" y="9"/>
                    </a:lnTo>
                    <a:lnTo>
                      <a:pt x="8" y="7"/>
                    </a:lnTo>
                    <a:lnTo>
                      <a:pt x="2" y="0"/>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5" name="Freeform 158">
                <a:extLst>
                  <a:ext uri="{FF2B5EF4-FFF2-40B4-BE49-F238E27FC236}">
                    <a16:creationId xmlns:a16="http://schemas.microsoft.com/office/drawing/2014/main" id="{1833C8CD-609E-471C-81A4-15B1A7615453}"/>
                  </a:ext>
                </a:extLst>
              </p:cNvPr>
              <p:cNvSpPr/>
              <p:nvPr/>
            </p:nvSpPr>
            <p:spPr bwMode="auto">
              <a:xfrm>
                <a:off x="6903589" y="3840196"/>
                <a:ext cx="27454" cy="12480"/>
              </a:xfrm>
              <a:custGeom>
                <a:avLst/>
                <a:gdLst>
                  <a:gd name="T0" fmla="*/ 11 w 11"/>
                  <a:gd name="T1" fmla="*/ 3 h 5"/>
                  <a:gd name="T2" fmla="*/ 2 w 11"/>
                  <a:gd name="T3" fmla="*/ 0 h 5"/>
                  <a:gd name="T4" fmla="*/ 0 w 11"/>
                  <a:gd name="T5" fmla="*/ 3 h 5"/>
                  <a:gd name="T6" fmla="*/ 10 w 11"/>
                  <a:gd name="T7" fmla="*/ 5 h 5"/>
                  <a:gd name="T8" fmla="*/ 11 w 11"/>
                  <a:gd name="T9" fmla="*/ 3 h 5"/>
                </a:gdLst>
                <a:ahLst/>
                <a:cxnLst>
                  <a:cxn ang="0">
                    <a:pos x="T0" y="T1"/>
                  </a:cxn>
                  <a:cxn ang="0">
                    <a:pos x="T2" y="T3"/>
                  </a:cxn>
                  <a:cxn ang="0">
                    <a:pos x="T4" y="T5"/>
                  </a:cxn>
                  <a:cxn ang="0">
                    <a:pos x="T6" y="T7"/>
                  </a:cxn>
                  <a:cxn ang="0">
                    <a:pos x="T8" y="T9"/>
                  </a:cxn>
                </a:cxnLst>
                <a:rect l="0" t="0" r="r" b="b"/>
                <a:pathLst>
                  <a:path w="11" h="5">
                    <a:moveTo>
                      <a:pt x="11" y="3"/>
                    </a:moveTo>
                    <a:lnTo>
                      <a:pt x="2" y="0"/>
                    </a:lnTo>
                    <a:lnTo>
                      <a:pt x="0" y="3"/>
                    </a:lnTo>
                    <a:lnTo>
                      <a:pt x="10" y="5"/>
                    </a:lnTo>
                    <a:lnTo>
                      <a:pt x="11" y="3"/>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6" name="Rectangle 159">
                <a:extLst>
                  <a:ext uri="{FF2B5EF4-FFF2-40B4-BE49-F238E27FC236}">
                    <a16:creationId xmlns:a16="http://schemas.microsoft.com/office/drawing/2014/main" id="{9E9A5628-8C5A-4795-B7AC-1B9F85F81132}"/>
                  </a:ext>
                </a:extLst>
              </p:cNvPr>
              <p:cNvSpPr>
                <a:spLocks noChangeArrowheads="1"/>
              </p:cNvSpPr>
              <p:nvPr/>
            </p:nvSpPr>
            <p:spPr bwMode="auto">
              <a:xfrm>
                <a:off x="7040858" y="3750348"/>
                <a:ext cx="7488" cy="22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7" name="Freeform 160">
                <a:extLst>
                  <a:ext uri="{FF2B5EF4-FFF2-40B4-BE49-F238E27FC236}">
                    <a16:creationId xmlns:a16="http://schemas.microsoft.com/office/drawing/2014/main" id="{F3E000E3-67BA-42EF-AD5D-9252EAD043CC}"/>
                  </a:ext>
                </a:extLst>
              </p:cNvPr>
              <p:cNvSpPr/>
              <p:nvPr/>
            </p:nvSpPr>
            <p:spPr bwMode="auto">
              <a:xfrm>
                <a:off x="6973471" y="3760331"/>
                <a:ext cx="17471" cy="22463"/>
              </a:xfrm>
              <a:custGeom>
                <a:avLst/>
                <a:gdLst>
                  <a:gd name="T0" fmla="*/ 7 w 7"/>
                  <a:gd name="T1" fmla="*/ 8 h 9"/>
                  <a:gd name="T2" fmla="*/ 3 w 7"/>
                  <a:gd name="T3" fmla="*/ 0 h 9"/>
                  <a:gd name="T4" fmla="*/ 0 w 7"/>
                  <a:gd name="T5" fmla="*/ 2 h 9"/>
                  <a:gd name="T6" fmla="*/ 4 w 7"/>
                  <a:gd name="T7" fmla="*/ 9 h 9"/>
                  <a:gd name="T8" fmla="*/ 7 w 7"/>
                  <a:gd name="T9" fmla="*/ 8 h 9"/>
                </a:gdLst>
                <a:ahLst/>
                <a:cxnLst>
                  <a:cxn ang="0">
                    <a:pos x="T0" y="T1"/>
                  </a:cxn>
                  <a:cxn ang="0">
                    <a:pos x="T2" y="T3"/>
                  </a:cxn>
                  <a:cxn ang="0">
                    <a:pos x="T4" y="T5"/>
                  </a:cxn>
                  <a:cxn ang="0">
                    <a:pos x="T6" y="T7"/>
                  </a:cxn>
                  <a:cxn ang="0">
                    <a:pos x="T8" y="T9"/>
                  </a:cxn>
                </a:cxnLst>
                <a:rect l="0" t="0" r="r" b="b"/>
                <a:pathLst>
                  <a:path w="7" h="9">
                    <a:moveTo>
                      <a:pt x="7" y="8"/>
                    </a:moveTo>
                    <a:lnTo>
                      <a:pt x="3" y="0"/>
                    </a:lnTo>
                    <a:lnTo>
                      <a:pt x="0" y="2"/>
                    </a:lnTo>
                    <a:lnTo>
                      <a:pt x="4" y="9"/>
                    </a:lnTo>
                    <a:lnTo>
                      <a:pt x="7"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8" name="Freeform 161">
                <a:extLst>
                  <a:ext uri="{FF2B5EF4-FFF2-40B4-BE49-F238E27FC236}">
                    <a16:creationId xmlns:a16="http://schemas.microsoft.com/office/drawing/2014/main" id="{80F7096C-C4BB-46C5-BCF5-C689DE618405}"/>
                  </a:ext>
                </a:extLst>
              </p:cNvPr>
              <p:cNvSpPr/>
              <p:nvPr/>
            </p:nvSpPr>
            <p:spPr bwMode="auto">
              <a:xfrm>
                <a:off x="7088277" y="3760331"/>
                <a:ext cx="12480" cy="27454"/>
              </a:xfrm>
              <a:custGeom>
                <a:avLst/>
                <a:gdLst>
                  <a:gd name="T0" fmla="*/ 0 w 5"/>
                  <a:gd name="T1" fmla="*/ 9 h 11"/>
                  <a:gd name="T2" fmla="*/ 2 w 5"/>
                  <a:gd name="T3" fmla="*/ 11 h 11"/>
                  <a:gd name="T4" fmla="*/ 5 w 5"/>
                  <a:gd name="T5" fmla="*/ 2 h 11"/>
                  <a:gd name="T6" fmla="*/ 2 w 5"/>
                  <a:gd name="T7" fmla="*/ 0 h 11"/>
                  <a:gd name="T8" fmla="*/ 0 w 5"/>
                  <a:gd name="T9" fmla="*/ 9 h 11"/>
                </a:gdLst>
                <a:ahLst/>
                <a:cxnLst>
                  <a:cxn ang="0">
                    <a:pos x="T0" y="T1"/>
                  </a:cxn>
                  <a:cxn ang="0">
                    <a:pos x="T2" y="T3"/>
                  </a:cxn>
                  <a:cxn ang="0">
                    <a:pos x="T4" y="T5"/>
                  </a:cxn>
                  <a:cxn ang="0">
                    <a:pos x="T6" y="T7"/>
                  </a:cxn>
                  <a:cxn ang="0">
                    <a:pos x="T8" y="T9"/>
                  </a:cxn>
                </a:cxnLst>
                <a:rect l="0" t="0" r="r" b="b"/>
                <a:pathLst>
                  <a:path w="5" h="11">
                    <a:moveTo>
                      <a:pt x="0" y="9"/>
                    </a:moveTo>
                    <a:lnTo>
                      <a:pt x="2" y="11"/>
                    </a:lnTo>
                    <a:lnTo>
                      <a:pt x="5" y="2"/>
                    </a:lnTo>
                    <a:lnTo>
                      <a:pt x="2" y="0"/>
                    </a:lnTo>
                    <a:lnTo>
                      <a:pt x="0"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49" name="Freeform 162">
                <a:extLst>
                  <a:ext uri="{FF2B5EF4-FFF2-40B4-BE49-F238E27FC236}">
                    <a16:creationId xmlns:a16="http://schemas.microsoft.com/office/drawing/2014/main" id="{91CBD44C-1A09-4FE0-A32B-54D72F01AFA6}"/>
                  </a:ext>
                </a:extLst>
              </p:cNvPr>
              <p:cNvSpPr/>
              <p:nvPr/>
            </p:nvSpPr>
            <p:spPr bwMode="auto">
              <a:xfrm>
                <a:off x="7130706" y="3987447"/>
                <a:ext cx="22463" cy="19966"/>
              </a:xfrm>
              <a:custGeom>
                <a:avLst/>
                <a:gdLst>
                  <a:gd name="T0" fmla="*/ 0 w 9"/>
                  <a:gd name="T1" fmla="*/ 1 h 8"/>
                  <a:gd name="T2" fmla="*/ 8 w 9"/>
                  <a:gd name="T3" fmla="*/ 8 h 8"/>
                  <a:gd name="T4" fmla="*/ 9 w 9"/>
                  <a:gd name="T5" fmla="*/ 6 h 8"/>
                  <a:gd name="T6" fmla="*/ 3 w 9"/>
                  <a:gd name="T7" fmla="*/ 0 h 8"/>
                  <a:gd name="T8" fmla="*/ 0 w 9"/>
                  <a:gd name="T9" fmla="*/ 1 h 8"/>
                </a:gdLst>
                <a:ahLst/>
                <a:cxnLst>
                  <a:cxn ang="0">
                    <a:pos x="T0" y="T1"/>
                  </a:cxn>
                  <a:cxn ang="0">
                    <a:pos x="T2" y="T3"/>
                  </a:cxn>
                  <a:cxn ang="0">
                    <a:pos x="T4" y="T5"/>
                  </a:cxn>
                  <a:cxn ang="0">
                    <a:pos x="T6" y="T7"/>
                  </a:cxn>
                  <a:cxn ang="0">
                    <a:pos x="T8" y="T9"/>
                  </a:cxn>
                </a:cxnLst>
                <a:rect l="0" t="0" r="r" b="b"/>
                <a:pathLst>
                  <a:path w="9" h="8">
                    <a:moveTo>
                      <a:pt x="0" y="1"/>
                    </a:moveTo>
                    <a:lnTo>
                      <a:pt x="8" y="8"/>
                    </a:lnTo>
                    <a:lnTo>
                      <a:pt x="9" y="6"/>
                    </a:lnTo>
                    <a:lnTo>
                      <a:pt x="3" y="0"/>
                    </a:lnTo>
                    <a:lnTo>
                      <a:pt x="0"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50" name="Freeform 163">
                <a:extLst>
                  <a:ext uri="{FF2B5EF4-FFF2-40B4-BE49-F238E27FC236}">
                    <a16:creationId xmlns:a16="http://schemas.microsoft.com/office/drawing/2014/main" id="{52F7475B-0FAD-40AC-88C8-6B7E25337DC6}"/>
                  </a:ext>
                </a:extLst>
              </p:cNvPr>
              <p:cNvSpPr/>
              <p:nvPr/>
            </p:nvSpPr>
            <p:spPr bwMode="auto">
              <a:xfrm>
                <a:off x="7158159" y="3942523"/>
                <a:ext cx="24958" cy="14975"/>
              </a:xfrm>
              <a:custGeom>
                <a:avLst/>
                <a:gdLst>
                  <a:gd name="T0" fmla="*/ 0 w 10"/>
                  <a:gd name="T1" fmla="*/ 3 h 6"/>
                  <a:gd name="T2" fmla="*/ 9 w 10"/>
                  <a:gd name="T3" fmla="*/ 6 h 6"/>
                  <a:gd name="T4" fmla="*/ 10 w 10"/>
                  <a:gd name="T5" fmla="*/ 3 h 6"/>
                  <a:gd name="T6" fmla="*/ 1 w 10"/>
                  <a:gd name="T7" fmla="*/ 0 h 6"/>
                  <a:gd name="T8" fmla="*/ 0 w 10"/>
                  <a:gd name="T9" fmla="*/ 3 h 6"/>
                </a:gdLst>
                <a:ahLst/>
                <a:cxnLst>
                  <a:cxn ang="0">
                    <a:pos x="T0" y="T1"/>
                  </a:cxn>
                  <a:cxn ang="0">
                    <a:pos x="T2" y="T3"/>
                  </a:cxn>
                  <a:cxn ang="0">
                    <a:pos x="T4" y="T5"/>
                  </a:cxn>
                  <a:cxn ang="0">
                    <a:pos x="T6" y="T7"/>
                  </a:cxn>
                  <a:cxn ang="0">
                    <a:pos x="T8" y="T9"/>
                  </a:cxn>
                </a:cxnLst>
                <a:rect l="0" t="0" r="r" b="b"/>
                <a:pathLst>
                  <a:path w="10" h="6">
                    <a:moveTo>
                      <a:pt x="0" y="3"/>
                    </a:moveTo>
                    <a:lnTo>
                      <a:pt x="9" y="6"/>
                    </a:lnTo>
                    <a:lnTo>
                      <a:pt x="10" y="3"/>
                    </a:lnTo>
                    <a:lnTo>
                      <a:pt x="1" y="0"/>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51" name="Freeform 164">
                <a:extLst>
                  <a:ext uri="{FF2B5EF4-FFF2-40B4-BE49-F238E27FC236}">
                    <a16:creationId xmlns:a16="http://schemas.microsoft.com/office/drawing/2014/main" id="{48A9EF55-046E-4747-8509-99EF01C6B4D6}"/>
                  </a:ext>
                </a:extLst>
              </p:cNvPr>
              <p:cNvSpPr/>
              <p:nvPr/>
            </p:nvSpPr>
            <p:spPr bwMode="auto">
              <a:xfrm>
                <a:off x="7128209" y="3790281"/>
                <a:ext cx="22463" cy="22463"/>
              </a:xfrm>
              <a:custGeom>
                <a:avLst/>
                <a:gdLst>
                  <a:gd name="T0" fmla="*/ 9 w 9"/>
                  <a:gd name="T1" fmla="*/ 3 h 9"/>
                  <a:gd name="T2" fmla="*/ 8 w 9"/>
                  <a:gd name="T3" fmla="*/ 0 h 9"/>
                  <a:gd name="T4" fmla="*/ 0 w 9"/>
                  <a:gd name="T5" fmla="*/ 7 h 9"/>
                  <a:gd name="T6" fmla="*/ 2 w 9"/>
                  <a:gd name="T7" fmla="*/ 9 h 9"/>
                  <a:gd name="T8" fmla="*/ 9 w 9"/>
                  <a:gd name="T9" fmla="*/ 3 h 9"/>
                </a:gdLst>
                <a:ahLst/>
                <a:cxnLst>
                  <a:cxn ang="0">
                    <a:pos x="T0" y="T1"/>
                  </a:cxn>
                  <a:cxn ang="0">
                    <a:pos x="T2" y="T3"/>
                  </a:cxn>
                  <a:cxn ang="0">
                    <a:pos x="T4" y="T5"/>
                  </a:cxn>
                  <a:cxn ang="0">
                    <a:pos x="T6" y="T7"/>
                  </a:cxn>
                  <a:cxn ang="0">
                    <a:pos x="T8" y="T9"/>
                  </a:cxn>
                </a:cxnLst>
                <a:rect l="0" t="0" r="r" b="b"/>
                <a:pathLst>
                  <a:path w="9" h="9">
                    <a:moveTo>
                      <a:pt x="9" y="3"/>
                    </a:moveTo>
                    <a:lnTo>
                      <a:pt x="8" y="0"/>
                    </a:lnTo>
                    <a:lnTo>
                      <a:pt x="0" y="7"/>
                    </a:lnTo>
                    <a:lnTo>
                      <a:pt x="2" y="9"/>
                    </a:lnTo>
                    <a:lnTo>
                      <a:pt x="9"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52" name="Freeform 165">
                <a:extLst>
                  <a:ext uri="{FF2B5EF4-FFF2-40B4-BE49-F238E27FC236}">
                    <a16:creationId xmlns:a16="http://schemas.microsoft.com/office/drawing/2014/main" id="{7DA45B8F-1A9B-4FBB-B517-7A2A872EE43E}"/>
                  </a:ext>
                </a:extLst>
              </p:cNvPr>
              <p:cNvSpPr/>
              <p:nvPr/>
            </p:nvSpPr>
            <p:spPr bwMode="auto">
              <a:xfrm>
                <a:off x="7153167" y="3840196"/>
                <a:ext cx="27454" cy="12480"/>
              </a:xfrm>
              <a:custGeom>
                <a:avLst/>
                <a:gdLst>
                  <a:gd name="T0" fmla="*/ 10 w 11"/>
                  <a:gd name="T1" fmla="*/ 0 h 5"/>
                  <a:gd name="T2" fmla="*/ 0 w 11"/>
                  <a:gd name="T3" fmla="*/ 3 h 5"/>
                  <a:gd name="T4" fmla="*/ 2 w 11"/>
                  <a:gd name="T5" fmla="*/ 5 h 5"/>
                  <a:gd name="T6" fmla="*/ 11 w 11"/>
                  <a:gd name="T7" fmla="*/ 3 h 5"/>
                  <a:gd name="T8" fmla="*/ 10 w 11"/>
                  <a:gd name="T9" fmla="*/ 0 h 5"/>
                </a:gdLst>
                <a:ahLst/>
                <a:cxnLst>
                  <a:cxn ang="0">
                    <a:pos x="T0" y="T1"/>
                  </a:cxn>
                  <a:cxn ang="0">
                    <a:pos x="T2" y="T3"/>
                  </a:cxn>
                  <a:cxn ang="0">
                    <a:pos x="T4" y="T5"/>
                  </a:cxn>
                  <a:cxn ang="0">
                    <a:pos x="T6" y="T7"/>
                  </a:cxn>
                  <a:cxn ang="0">
                    <a:pos x="T8" y="T9"/>
                  </a:cxn>
                </a:cxnLst>
                <a:rect l="0" t="0" r="r" b="b"/>
                <a:pathLst>
                  <a:path w="11" h="5">
                    <a:moveTo>
                      <a:pt x="10" y="0"/>
                    </a:moveTo>
                    <a:lnTo>
                      <a:pt x="0" y="3"/>
                    </a:lnTo>
                    <a:lnTo>
                      <a:pt x="2" y="5"/>
                    </a:lnTo>
                    <a:lnTo>
                      <a:pt x="11" y="3"/>
                    </a:lnTo>
                    <a:lnTo>
                      <a:pt x="1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53" name="Rectangle 166">
                <a:extLst>
                  <a:ext uri="{FF2B5EF4-FFF2-40B4-BE49-F238E27FC236}">
                    <a16:creationId xmlns:a16="http://schemas.microsoft.com/office/drawing/2014/main" id="{50BFF656-1CE8-4DE9-B167-B1CE2FCE3422}"/>
                  </a:ext>
                </a:extLst>
              </p:cNvPr>
              <p:cNvSpPr>
                <a:spLocks noChangeArrowheads="1"/>
              </p:cNvSpPr>
              <p:nvPr/>
            </p:nvSpPr>
            <p:spPr bwMode="auto">
              <a:xfrm>
                <a:off x="6893606" y="3890112"/>
                <a:ext cx="24958" cy="7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
            <p:nvSpPr>
              <p:cNvPr id="54" name="Rectangle 167">
                <a:extLst>
                  <a:ext uri="{FF2B5EF4-FFF2-40B4-BE49-F238E27FC236}">
                    <a16:creationId xmlns:a16="http://schemas.microsoft.com/office/drawing/2014/main" id="{BEEE3C12-525D-48DC-90BC-9157821EE996}"/>
                  </a:ext>
                </a:extLst>
              </p:cNvPr>
              <p:cNvSpPr>
                <a:spLocks noChangeArrowheads="1"/>
              </p:cNvSpPr>
              <p:nvPr/>
            </p:nvSpPr>
            <p:spPr bwMode="auto">
              <a:xfrm>
                <a:off x="7170638" y="3892607"/>
                <a:ext cx="27454" cy="7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grpSp>
      </p:grpSp>
      <p:grpSp>
        <p:nvGrpSpPr>
          <p:cNvPr id="55" name="组合 54">
            <a:extLst>
              <a:ext uri="{FF2B5EF4-FFF2-40B4-BE49-F238E27FC236}">
                <a16:creationId xmlns:a16="http://schemas.microsoft.com/office/drawing/2014/main" id="{53AEF1CB-C36B-466F-91C5-1BB96E8CB766}"/>
              </a:ext>
            </a:extLst>
          </p:cNvPr>
          <p:cNvGrpSpPr/>
          <p:nvPr/>
        </p:nvGrpSpPr>
        <p:grpSpPr>
          <a:xfrm>
            <a:off x="5103682" y="2348828"/>
            <a:ext cx="1574165" cy="1583055"/>
            <a:chOff x="8362" y="2386"/>
            <a:chExt cx="2479" cy="2493"/>
          </a:xfrm>
        </p:grpSpPr>
        <p:sp>
          <p:nvSpPr>
            <p:cNvPr id="56" name="Oval 12">
              <a:extLst>
                <a:ext uri="{FF2B5EF4-FFF2-40B4-BE49-F238E27FC236}">
                  <a16:creationId xmlns:a16="http://schemas.microsoft.com/office/drawing/2014/main" id="{1CB519AC-549F-43DF-AD91-0A529830AD10}"/>
                </a:ext>
              </a:extLst>
            </p:cNvPr>
            <p:cNvSpPr/>
            <p:nvPr/>
          </p:nvSpPr>
          <p:spPr>
            <a:xfrm flipH="1">
              <a:off x="8362" y="2386"/>
              <a:ext cx="2479" cy="2493"/>
            </a:xfrm>
            <a:prstGeom prst="ellipse">
              <a:avLst/>
            </a:prstGeom>
            <a:solidFill>
              <a:srgbClr val="88B7FC">
                <a:lumMod val="100000"/>
                <a:alpha val="70000"/>
              </a:srgbClr>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0" cap="none" spc="0" normalizeH="0" baseline="0" noProof="0">
                <a:ln>
                  <a:noFill/>
                </a:ln>
                <a:solidFill>
                  <a:srgbClr val="0000CC"/>
                </a:solidFill>
                <a:effectLst/>
                <a:uLnTx/>
                <a:uFillTx/>
                <a:latin typeface="Calibri"/>
                <a:ea typeface="+mn-ea"/>
                <a:cs typeface="+mn-cs"/>
              </a:endParaRPr>
            </a:p>
          </p:txBody>
        </p:sp>
        <p:sp>
          <p:nvSpPr>
            <p:cNvPr id="57" name="Text Box 10">
              <a:extLst>
                <a:ext uri="{FF2B5EF4-FFF2-40B4-BE49-F238E27FC236}">
                  <a16:creationId xmlns:a16="http://schemas.microsoft.com/office/drawing/2014/main" id="{CB260523-F4C8-40FC-9E29-88F2E4D21485}"/>
                </a:ext>
              </a:extLst>
            </p:cNvPr>
            <p:cNvSpPr txBox="1">
              <a:spLocks noChangeArrowheads="1"/>
            </p:cNvSpPr>
            <p:nvPr/>
          </p:nvSpPr>
          <p:spPr bwMode="auto">
            <a:xfrm flipH="1">
              <a:off x="8362" y="3073"/>
              <a:ext cx="2479" cy="1236"/>
            </a:xfrm>
            <a:prstGeom prst="rect">
              <a:avLst/>
            </a:prstGeom>
            <a:noFill/>
            <a:ln w="9525">
              <a:noFill/>
              <a:miter lim="800000"/>
            </a:ln>
          </p:spPr>
          <p:txBody>
            <a:bodyPr wrap="square" lIns="45720" tIns="22860" rIns="45720" bIns="22860">
              <a:spAutoFit/>
            </a:bodyPr>
            <a:lstStyle/>
            <a:p>
              <a:pPr marL="0" marR="0" lvl="0" indent="0" algn="ctr" defTabSz="1087755" rtl="0" eaLnBrk="1" fontAlgn="auto" latinLnBrk="0" hangingPunct="1">
                <a:lnSpc>
                  <a:spcPct val="100000"/>
                </a:lnSpc>
                <a:spcBef>
                  <a:spcPts val="0"/>
                </a:spcBef>
                <a:spcAft>
                  <a:spcPts val="0"/>
                </a:spcAft>
                <a:buClrTx/>
                <a:buSzTx/>
                <a:buFontTx/>
                <a:buNone/>
                <a:tabLst/>
                <a:defRPr/>
              </a:pPr>
              <a:r>
                <a:rPr kumimoji="0" lang="zh-CN" altLang="en-US" sz="24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Open Sans" panose="020B0606030504020204" pitchFamily="34" charset="0"/>
                </a:rPr>
                <a:t>综合素质</a:t>
              </a:r>
              <a:endParaRPr kumimoji="0" lang="en-US" altLang="zh-CN" sz="24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Open Sans" panose="020B0606030504020204" pitchFamily="34" charset="0"/>
              </a:endParaRPr>
            </a:p>
            <a:p>
              <a:pPr marL="0" marR="0" lvl="0" indent="0" algn="ctr" defTabSz="1087755" rtl="0" eaLnBrk="1" fontAlgn="auto" latinLnBrk="0" hangingPunct="1">
                <a:lnSpc>
                  <a:spcPct val="100000"/>
                </a:lnSpc>
                <a:spcBef>
                  <a:spcPts val="0"/>
                </a:spcBef>
                <a:spcAft>
                  <a:spcPts val="0"/>
                </a:spcAft>
                <a:buClrTx/>
                <a:buSzTx/>
                <a:buFontTx/>
                <a:buNone/>
                <a:tabLst/>
                <a:defRPr/>
              </a:pPr>
              <a:r>
                <a:rPr kumimoji="0" lang="zh-CN" altLang="en-US" sz="2400" b="1" i="0" u="none" strike="noStrike" kern="0" cap="none" spc="0" normalizeH="0" baseline="0" noProof="0" dirty="0">
                  <a:ln>
                    <a:noFill/>
                  </a:ln>
                  <a:solidFill>
                    <a:srgbClr val="0000CC"/>
                  </a:solidFill>
                  <a:effectLst/>
                  <a:uLnTx/>
                  <a:uFillTx/>
                  <a:latin typeface="微软雅黑" panose="020B0503020204020204" charset="-122"/>
                  <a:ea typeface="微软雅黑" panose="020B0503020204020204" charset="-122"/>
                  <a:cs typeface="Open Sans" panose="020B0606030504020204" pitchFamily="34" charset="0"/>
                </a:rPr>
                <a:t>评价</a:t>
              </a:r>
            </a:p>
          </p:txBody>
        </p:sp>
      </p:grpSp>
      <p:sp>
        <p:nvSpPr>
          <p:cNvPr id="58" name="矩形 57">
            <a:extLst>
              <a:ext uri="{FF2B5EF4-FFF2-40B4-BE49-F238E27FC236}">
                <a16:creationId xmlns:a16="http://schemas.microsoft.com/office/drawing/2014/main" id="{B9E6DB0A-8FBE-45B0-B542-B12BC1A79CF8}"/>
              </a:ext>
            </a:extLst>
          </p:cNvPr>
          <p:cNvSpPr/>
          <p:nvPr/>
        </p:nvSpPr>
        <p:spPr>
          <a:xfrm>
            <a:off x="1613722" y="5596853"/>
            <a:ext cx="1944370" cy="441916"/>
          </a:xfrm>
          <a:prstGeom prst="rect">
            <a:avLst/>
          </a:prstGeom>
        </p:spPr>
        <p:txBody>
          <a:bodyPr wrap="square">
            <a:spAutoFit/>
          </a:bodyPr>
          <a:lstStyle/>
          <a:p>
            <a:pPr marL="0" marR="0" lvl="0" indent="0" algn="ctr" defTabSz="609402" rtl="0" eaLnBrk="1" fontAlgn="base" latinLnBrk="0" hangingPunct="1">
              <a:lnSpc>
                <a:spcPct val="125000"/>
              </a:lnSpc>
              <a:spcBef>
                <a:spcPct val="0"/>
              </a:spcBef>
              <a:spcAft>
                <a:spcPct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a:ea typeface="微软雅黑"/>
                <a:sym typeface="Gill Sans" charset="0"/>
              </a:rPr>
              <a:t>创新精神</a:t>
            </a:r>
            <a:endParaRPr kumimoji="0" lang="en-US" altLang="zh-CN" sz="2000" b="1"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59" name="矩形 58">
            <a:extLst>
              <a:ext uri="{FF2B5EF4-FFF2-40B4-BE49-F238E27FC236}">
                <a16:creationId xmlns:a16="http://schemas.microsoft.com/office/drawing/2014/main" id="{47982C4A-06DC-4903-9F31-8465EA809A75}"/>
              </a:ext>
            </a:extLst>
          </p:cNvPr>
          <p:cNvSpPr/>
          <p:nvPr/>
        </p:nvSpPr>
        <p:spPr>
          <a:xfrm>
            <a:off x="3759387" y="5596853"/>
            <a:ext cx="1961515" cy="441916"/>
          </a:xfrm>
          <a:prstGeom prst="rect">
            <a:avLst/>
          </a:prstGeom>
        </p:spPr>
        <p:txBody>
          <a:bodyPr wrap="square">
            <a:spAutoFit/>
          </a:bodyPr>
          <a:lstStyle/>
          <a:p>
            <a:pPr marL="0" marR="0" lvl="0" indent="0" algn="ctr" defTabSz="609402" rtl="0" eaLnBrk="1" fontAlgn="base" latinLnBrk="0" hangingPunct="1">
              <a:lnSpc>
                <a:spcPct val="125000"/>
              </a:lnSpc>
              <a:spcBef>
                <a:spcPct val="0"/>
              </a:spcBef>
              <a:spcAft>
                <a:spcPct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a:ea typeface="微软雅黑"/>
                <a:sym typeface="Gill Sans" charset="0"/>
              </a:rPr>
              <a:t>实践能力</a:t>
            </a:r>
            <a:endParaRPr kumimoji="0" lang="en-US" altLang="zh-CN" sz="2000" b="1"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0" name="矩形 59">
            <a:extLst>
              <a:ext uri="{FF2B5EF4-FFF2-40B4-BE49-F238E27FC236}">
                <a16:creationId xmlns:a16="http://schemas.microsoft.com/office/drawing/2014/main" id="{F91FD5B0-EC90-4593-995D-7EF080A64F7E}"/>
              </a:ext>
            </a:extLst>
          </p:cNvPr>
          <p:cNvSpPr/>
          <p:nvPr/>
        </p:nvSpPr>
        <p:spPr>
          <a:xfrm>
            <a:off x="5988872" y="5596853"/>
            <a:ext cx="1974850" cy="441916"/>
          </a:xfrm>
          <a:prstGeom prst="rect">
            <a:avLst/>
          </a:prstGeom>
        </p:spPr>
        <p:txBody>
          <a:bodyPr wrap="square">
            <a:spAutoFit/>
          </a:bodyPr>
          <a:lstStyle/>
          <a:p>
            <a:pPr marL="0" marR="0" lvl="0" indent="0" algn="ctr" defTabSz="609402" rtl="0" eaLnBrk="1" fontAlgn="base" latinLnBrk="0" hangingPunct="1">
              <a:lnSpc>
                <a:spcPct val="125000"/>
              </a:lnSpc>
              <a:spcBef>
                <a:spcPct val="0"/>
              </a:spcBef>
              <a:spcAft>
                <a:spcPct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a:ea typeface="微软雅黑"/>
                <a:sym typeface="Gill Sans" charset="0"/>
              </a:rPr>
              <a:t>社会责任</a:t>
            </a:r>
            <a:endParaRPr kumimoji="0" lang="en-US" altLang="zh-CN" sz="2000" b="1"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61" name="矩形 60">
            <a:extLst>
              <a:ext uri="{FF2B5EF4-FFF2-40B4-BE49-F238E27FC236}">
                <a16:creationId xmlns:a16="http://schemas.microsoft.com/office/drawing/2014/main" id="{E75BF6FA-6CA5-4A30-B433-98923AE3806D}"/>
              </a:ext>
            </a:extLst>
          </p:cNvPr>
          <p:cNvSpPr/>
          <p:nvPr/>
        </p:nvSpPr>
        <p:spPr>
          <a:xfrm>
            <a:off x="8166287" y="5596853"/>
            <a:ext cx="1929130" cy="441916"/>
          </a:xfrm>
          <a:prstGeom prst="rect">
            <a:avLst/>
          </a:prstGeom>
        </p:spPr>
        <p:txBody>
          <a:bodyPr wrap="square">
            <a:spAutoFit/>
          </a:bodyPr>
          <a:lstStyle/>
          <a:p>
            <a:pPr marL="0" marR="0" lvl="0" indent="0" algn="ctr" defTabSz="609402" rtl="0" eaLnBrk="1" fontAlgn="base" latinLnBrk="0" hangingPunct="1">
              <a:lnSpc>
                <a:spcPct val="125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CC"/>
                </a:solidFill>
                <a:effectLst/>
                <a:uLnTx/>
                <a:uFillTx/>
                <a:latin typeface="微软雅黑"/>
                <a:ea typeface="微软雅黑"/>
                <a:sym typeface="Gill Sans" charset="0"/>
              </a:rPr>
              <a:t>……</a:t>
            </a:r>
            <a:endParaRPr kumimoji="0" lang="en-US" altLang="zh-CN" sz="2000" b="1"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pic>
        <p:nvPicPr>
          <p:cNvPr id="62" name="图片 61">
            <a:extLst>
              <a:ext uri="{FF2B5EF4-FFF2-40B4-BE49-F238E27FC236}">
                <a16:creationId xmlns:a16="http://schemas.microsoft.com/office/drawing/2014/main" id="{2A7B3D1F-B4CE-485F-9F68-7BC69CE31691}"/>
              </a:ext>
            </a:extLst>
          </p:cNvPr>
          <p:cNvPicPr>
            <a:picLocks noChangeAspect="1"/>
          </p:cNvPicPr>
          <p:nvPr/>
        </p:nvPicPr>
        <p:blipFill>
          <a:blip r:embed="rId2"/>
          <a:stretch>
            <a:fillRect/>
          </a:stretch>
        </p:blipFill>
        <p:spPr>
          <a:xfrm>
            <a:off x="6763388" y="4662399"/>
            <a:ext cx="403008" cy="387942"/>
          </a:xfrm>
          <a:prstGeom prst="rect">
            <a:avLst/>
          </a:prstGeom>
        </p:spPr>
      </p:pic>
      <p:sp>
        <p:nvSpPr>
          <p:cNvPr id="63" name="Freeform 85">
            <a:extLst>
              <a:ext uri="{FF2B5EF4-FFF2-40B4-BE49-F238E27FC236}">
                <a16:creationId xmlns:a16="http://schemas.microsoft.com/office/drawing/2014/main" id="{C6BF8FED-6EAA-4558-BFDF-5A116058B98D}"/>
              </a:ext>
            </a:extLst>
          </p:cNvPr>
          <p:cNvSpPr/>
          <p:nvPr/>
        </p:nvSpPr>
        <p:spPr bwMode="auto">
          <a:xfrm flipH="1">
            <a:off x="7188721" y="4755352"/>
            <a:ext cx="37633" cy="201783"/>
          </a:xfrm>
          <a:custGeom>
            <a:avLst/>
            <a:gdLst>
              <a:gd name="T0" fmla="*/ 0 w 8"/>
              <a:gd name="T1" fmla="*/ 8 h 44"/>
              <a:gd name="T2" fmla="*/ 0 w 8"/>
              <a:gd name="T3" fmla="*/ 38 h 44"/>
              <a:gd name="T4" fmla="*/ 8 w 8"/>
              <a:gd name="T5" fmla="*/ 44 h 44"/>
              <a:gd name="T6" fmla="*/ 8 w 8"/>
              <a:gd name="T7" fmla="*/ 0 h 44"/>
              <a:gd name="T8" fmla="*/ 0 w 8"/>
              <a:gd name="T9" fmla="*/ 8 h 44"/>
            </a:gdLst>
            <a:ahLst/>
            <a:cxnLst>
              <a:cxn ang="0">
                <a:pos x="T0" y="T1"/>
              </a:cxn>
              <a:cxn ang="0">
                <a:pos x="T2" y="T3"/>
              </a:cxn>
              <a:cxn ang="0">
                <a:pos x="T4" y="T5"/>
              </a:cxn>
              <a:cxn ang="0">
                <a:pos x="T6" y="T7"/>
              </a:cxn>
              <a:cxn ang="0">
                <a:pos x="T8" y="T9"/>
              </a:cxn>
            </a:cxnLst>
            <a:rect l="0" t="0" r="r" b="b"/>
            <a:pathLst>
              <a:path w="8" h="44">
                <a:moveTo>
                  <a:pt x="0" y="8"/>
                </a:moveTo>
                <a:cubicBezTo>
                  <a:pt x="0" y="16"/>
                  <a:pt x="0" y="32"/>
                  <a:pt x="0" y="38"/>
                </a:cubicBezTo>
                <a:cubicBezTo>
                  <a:pt x="0" y="40"/>
                  <a:pt x="4" y="42"/>
                  <a:pt x="8" y="44"/>
                </a:cubicBezTo>
                <a:cubicBezTo>
                  <a:pt x="8" y="0"/>
                  <a:pt x="8" y="0"/>
                  <a:pt x="8" y="0"/>
                </a:cubicBezTo>
                <a:cubicBezTo>
                  <a:pt x="4" y="2"/>
                  <a:pt x="0" y="4"/>
                  <a:pt x="0" y="8"/>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CC"/>
              </a:solidFill>
              <a:effectLst/>
              <a:uLnTx/>
              <a:uFillTx/>
              <a:latin typeface="Calibri"/>
              <a:ea typeface="+mn-ea"/>
              <a:cs typeface="+mn-cs"/>
            </a:endParaRPr>
          </a:p>
        </p:txBody>
      </p:sp>
    </p:spTree>
    <p:extLst>
      <p:ext uri="{BB962C8B-B14F-4D97-AF65-F5344CB8AC3E}">
        <p14:creationId xmlns:p14="http://schemas.microsoft.com/office/powerpoint/2010/main" val="409036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CA7D35F-5C68-468E-A3FB-FCF2BA3F112D}"/>
              </a:ext>
            </a:extLst>
          </p:cNvPr>
          <p:cNvSpPr/>
          <p:nvPr/>
        </p:nvSpPr>
        <p:spPr>
          <a:xfrm>
            <a:off x="1139648" y="1066800"/>
            <a:ext cx="9432000" cy="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grpSp>
        <p:nvGrpSpPr>
          <p:cNvPr id="38" name="组合 16">
            <a:extLst>
              <a:ext uri="{FF2B5EF4-FFF2-40B4-BE49-F238E27FC236}">
                <a16:creationId xmlns:a16="http://schemas.microsoft.com/office/drawing/2014/main" id="{8E87FDC3-3A2B-41B1-B78B-F8B2DF37A9BD}"/>
              </a:ext>
            </a:extLst>
          </p:cNvPr>
          <p:cNvGrpSpPr/>
          <p:nvPr/>
        </p:nvGrpSpPr>
        <p:grpSpPr bwMode="auto">
          <a:xfrm>
            <a:off x="512120" y="577788"/>
            <a:ext cx="428625" cy="321469"/>
            <a:chOff x="3000364" y="642924"/>
            <a:chExt cx="428628" cy="321471"/>
          </a:xfrm>
        </p:grpSpPr>
        <p:sp>
          <p:nvSpPr>
            <p:cNvPr id="39" name="等腰三角形 38">
              <a:extLst>
                <a:ext uri="{FF2B5EF4-FFF2-40B4-BE49-F238E27FC236}">
                  <a16:creationId xmlns:a16="http://schemas.microsoft.com/office/drawing/2014/main" id="{BCE2665E-180B-495B-85A9-4051FADCF9C6}"/>
                </a:ext>
              </a:extLst>
            </p:cNvPr>
            <p:cNvSpPr/>
            <p:nvPr/>
          </p:nvSpPr>
          <p:spPr>
            <a:xfrm rot="5400000">
              <a:off x="3125380" y="660784"/>
              <a:ext cx="321471" cy="285752"/>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sp>
          <p:nvSpPr>
            <p:cNvPr id="40" name="等腰三角形 39">
              <a:extLst>
                <a:ext uri="{FF2B5EF4-FFF2-40B4-BE49-F238E27FC236}">
                  <a16:creationId xmlns:a16="http://schemas.microsoft.com/office/drawing/2014/main" id="{5DD87A00-D55B-41B2-82D5-9125F01098E6}"/>
                </a:ext>
              </a:extLst>
            </p:cNvPr>
            <p:cNvSpPr/>
            <p:nvPr/>
          </p:nvSpPr>
          <p:spPr>
            <a:xfrm rot="5400000">
              <a:off x="2982504" y="696503"/>
              <a:ext cx="250033" cy="214314"/>
            </a:xfrm>
            <a:prstGeom prst="triangle">
              <a:avLst/>
            </a:prstGeom>
            <a:solidFill>
              <a:srgbClr val="88B7FC">
                <a:alpha val="50000"/>
              </a:srgbClr>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CC"/>
                </a:solidFill>
                <a:effectLst/>
                <a:uLnTx/>
                <a:uFillTx/>
                <a:latin typeface="Calibri"/>
                <a:ea typeface="宋体" panose="02010600030101010101" pitchFamily="2" charset="-122"/>
                <a:cs typeface="+mn-cs"/>
              </a:endParaRPr>
            </a:p>
          </p:txBody>
        </p:sp>
      </p:grpSp>
      <p:sp>
        <p:nvSpPr>
          <p:cNvPr id="6" name="日期占位符 5">
            <a:extLst>
              <a:ext uri="{FF2B5EF4-FFF2-40B4-BE49-F238E27FC236}">
                <a16:creationId xmlns:a16="http://schemas.microsoft.com/office/drawing/2014/main" id="{2DCA4453-7730-4E90-A62A-7F3A3D83FD6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54F8A5-AECC-42C4-BCA0-C6255A32DDFF}"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2019年8月6日11时48分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7" name="灯片编号占位符 6">
            <a:extLst>
              <a:ext uri="{FF2B5EF4-FFF2-40B4-BE49-F238E27FC236}">
                <a16:creationId xmlns:a16="http://schemas.microsoft.com/office/drawing/2014/main" id="{B8AA4370-986B-42ED-8C9E-9AF4104E922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134</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8" name="页脚占位符 7">
            <a:extLst>
              <a:ext uri="{FF2B5EF4-FFF2-40B4-BE49-F238E27FC236}">
                <a16:creationId xmlns:a16="http://schemas.microsoft.com/office/drawing/2014/main" id="{E7B0E081-225B-4E0A-A7BD-5AF702DC028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64" name="文本框 63">
            <a:extLst>
              <a:ext uri="{FF2B5EF4-FFF2-40B4-BE49-F238E27FC236}">
                <a16:creationId xmlns:a16="http://schemas.microsoft.com/office/drawing/2014/main" id="{1D12EA52-FCD9-4787-B555-0CC8854572FD}"/>
              </a:ext>
            </a:extLst>
          </p:cNvPr>
          <p:cNvSpPr txBox="1"/>
          <p:nvPr/>
        </p:nvSpPr>
        <p:spPr>
          <a:xfrm>
            <a:off x="1318349" y="422078"/>
            <a:ext cx="5191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5.  </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教育信息化变革</a:t>
            </a:r>
            <a:r>
              <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教育治理</a:t>
            </a:r>
          </a:p>
        </p:txBody>
      </p:sp>
      <p:sp>
        <p:nvSpPr>
          <p:cNvPr id="65" name="矩形 64">
            <a:extLst>
              <a:ext uri="{FF2B5EF4-FFF2-40B4-BE49-F238E27FC236}">
                <a16:creationId xmlns:a16="http://schemas.microsoft.com/office/drawing/2014/main" id="{F9AB4CA1-A4B9-4A62-8B7A-59D252BB7C84}"/>
              </a:ext>
            </a:extLst>
          </p:cNvPr>
          <p:cNvSpPr/>
          <p:nvPr/>
        </p:nvSpPr>
        <p:spPr>
          <a:xfrm>
            <a:off x="1329199" y="1320516"/>
            <a:ext cx="760600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全面推进基于大数据的教育数据挖掘与学习分析，以及教育精准治理和科学决策。</a:t>
            </a:r>
          </a:p>
        </p:txBody>
      </p:sp>
      <p:sp>
        <p:nvSpPr>
          <p:cNvPr id="66" name="椭圆 65">
            <a:extLst>
              <a:ext uri="{FF2B5EF4-FFF2-40B4-BE49-F238E27FC236}">
                <a16:creationId xmlns:a16="http://schemas.microsoft.com/office/drawing/2014/main" id="{1E6BC3C6-DA84-4DEF-953A-8881B95B2C31}"/>
              </a:ext>
            </a:extLst>
          </p:cNvPr>
          <p:cNvSpPr/>
          <p:nvPr/>
        </p:nvSpPr>
        <p:spPr>
          <a:xfrm>
            <a:off x="1817427" y="2534771"/>
            <a:ext cx="3592991" cy="3668713"/>
          </a:xfrm>
          <a:prstGeom prst="ellipse">
            <a:avLst/>
          </a:prstGeom>
          <a:noFill/>
          <a:ln w="44450" cap="flat" cmpd="sng" algn="ctr">
            <a:solidFill>
              <a:sysClr val="window" lastClr="FFFFFF"/>
            </a:solidFill>
            <a:prstDash val="solid"/>
            <a:miter lim="800000"/>
          </a:ln>
          <a:effectLst/>
        </p:spPr>
        <p:txBody>
          <a:bodyPr lIns="49619" tIns="24810" rIns="49619" bIns="2481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Calibri" panose="020F0502020204030204"/>
              <a:ea typeface="宋体" panose="02010600030101010101" pitchFamily="2" charset="-122"/>
              <a:cs typeface="+mn-cs"/>
            </a:endParaRPr>
          </a:p>
        </p:txBody>
      </p:sp>
      <p:grpSp>
        <p:nvGrpSpPr>
          <p:cNvPr id="67" name="组合 83">
            <a:extLst>
              <a:ext uri="{FF2B5EF4-FFF2-40B4-BE49-F238E27FC236}">
                <a16:creationId xmlns:a16="http://schemas.microsoft.com/office/drawing/2014/main" id="{7B567238-3BE9-4A92-84F0-28A2DCD67F64}"/>
              </a:ext>
            </a:extLst>
          </p:cNvPr>
          <p:cNvGrpSpPr>
            <a:grpSpLocks/>
          </p:cNvGrpSpPr>
          <p:nvPr/>
        </p:nvGrpSpPr>
        <p:grpSpPr bwMode="auto">
          <a:xfrm>
            <a:off x="1728552" y="2242671"/>
            <a:ext cx="1633035" cy="1666874"/>
            <a:chOff x="8223541" y="4032225"/>
            <a:chExt cx="2880320" cy="2880320"/>
          </a:xfrm>
        </p:grpSpPr>
        <p:sp>
          <p:nvSpPr>
            <p:cNvPr id="68" name="泪滴形 67">
              <a:extLst>
                <a:ext uri="{FF2B5EF4-FFF2-40B4-BE49-F238E27FC236}">
                  <a16:creationId xmlns:a16="http://schemas.microsoft.com/office/drawing/2014/main" id="{50F6026F-C889-43E4-83CF-DF8402A9A0E9}"/>
                </a:ext>
              </a:extLst>
            </p:cNvPr>
            <p:cNvSpPr/>
            <p:nvPr/>
          </p:nvSpPr>
          <p:spPr>
            <a:xfrm flipV="1">
              <a:off x="8223541" y="4032225"/>
              <a:ext cx="2880320" cy="2880320"/>
            </a:xfrm>
            <a:prstGeom prst="teardrop">
              <a:avLst/>
            </a:prstGeom>
            <a:solidFill>
              <a:srgbClr val="FFFFFF">
                <a:alpha val="70000"/>
              </a:srgbClr>
            </a:solidFill>
            <a:ln w="12700" cap="flat" cmpd="sng" algn="ctr">
              <a:noFill/>
              <a:prstDash val="solid"/>
              <a:miter lim="800000"/>
            </a:ln>
            <a:effectLst/>
          </p:spPr>
          <p:txBody>
            <a:bodyPr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微软雅黑" panose="020B0503020204020204" pitchFamily="34" charset="-122"/>
                <a:ea typeface="微软雅黑" panose="020B0503020204020204" pitchFamily="34" charset="-122"/>
                <a:cs typeface="+mn-cs"/>
              </a:endParaRPr>
            </a:p>
          </p:txBody>
        </p:sp>
        <p:sp>
          <p:nvSpPr>
            <p:cNvPr id="69" name="TextBox 58">
              <a:extLst>
                <a:ext uri="{FF2B5EF4-FFF2-40B4-BE49-F238E27FC236}">
                  <a16:creationId xmlns:a16="http://schemas.microsoft.com/office/drawing/2014/main" id="{21929492-2260-47C9-AE1B-078EBFC64F1E}"/>
                </a:ext>
              </a:extLst>
            </p:cNvPr>
            <p:cNvSpPr txBox="1">
              <a:spLocks noChangeArrowheads="1"/>
            </p:cNvSpPr>
            <p:nvPr/>
          </p:nvSpPr>
          <p:spPr bwMode="auto">
            <a:xfrm>
              <a:off x="8907617" y="5149464"/>
              <a:ext cx="1949303" cy="1116624"/>
            </a:xfrm>
            <a:prstGeom prst="rect">
              <a:avLst/>
            </a:prstGeom>
            <a:noFill/>
            <a:ln w="9525">
              <a:noFill/>
              <a:miter lim="800000"/>
              <a:headEnd/>
              <a:tailEnd/>
            </a:ln>
          </p:spPr>
          <p:txBody>
            <a:bodyPr>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3599"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家庭</a:t>
              </a:r>
            </a:p>
          </p:txBody>
        </p:sp>
      </p:grpSp>
      <p:grpSp>
        <p:nvGrpSpPr>
          <p:cNvPr id="70" name="组合 80">
            <a:extLst>
              <a:ext uri="{FF2B5EF4-FFF2-40B4-BE49-F238E27FC236}">
                <a16:creationId xmlns:a16="http://schemas.microsoft.com/office/drawing/2014/main" id="{2AF34D33-C662-4838-85FE-656E485B07F1}"/>
              </a:ext>
            </a:extLst>
          </p:cNvPr>
          <p:cNvGrpSpPr>
            <a:grpSpLocks/>
          </p:cNvGrpSpPr>
          <p:nvPr/>
        </p:nvGrpSpPr>
        <p:grpSpPr bwMode="auto">
          <a:xfrm>
            <a:off x="3905930" y="2242671"/>
            <a:ext cx="1633035" cy="1666875"/>
            <a:chOff x="12065445" y="4032225"/>
            <a:chExt cx="2880320" cy="2880320"/>
          </a:xfrm>
        </p:grpSpPr>
        <p:sp>
          <p:nvSpPr>
            <p:cNvPr id="71" name="泪滴形 70">
              <a:extLst>
                <a:ext uri="{FF2B5EF4-FFF2-40B4-BE49-F238E27FC236}">
                  <a16:creationId xmlns:a16="http://schemas.microsoft.com/office/drawing/2014/main" id="{5BDD1E4D-EC04-4769-A4A9-EBB5E92BC555}"/>
                </a:ext>
              </a:extLst>
            </p:cNvPr>
            <p:cNvSpPr/>
            <p:nvPr/>
          </p:nvSpPr>
          <p:spPr>
            <a:xfrm flipH="1" flipV="1">
              <a:off x="12065445" y="4032225"/>
              <a:ext cx="2880320" cy="2880320"/>
            </a:xfrm>
            <a:prstGeom prst="teardrop">
              <a:avLst/>
            </a:prstGeom>
            <a:solidFill>
              <a:srgbClr val="88B7FC"/>
            </a:solidFill>
            <a:ln w="12700" cap="flat" cmpd="sng" algn="ctr">
              <a:noFill/>
              <a:prstDash val="solid"/>
              <a:miter lim="800000"/>
            </a:ln>
            <a:effectLst/>
          </p:spPr>
          <p:txBody>
            <a:bodyPr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微软雅黑" panose="020B0503020204020204" pitchFamily="34" charset="-122"/>
                <a:ea typeface="微软雅黑" panose="020B0503020204020204" pitchFamily="34" charset="-122"/>
                <a:cs typeface="+mn-cs"/>
              </a:endParaRPr>
            </a:p>
          </p:txBody>
        </p:sp>
        <p:sp>
          <p:nvSpPr>
            <p:cNvPr id="72" name="TextBox 63">
              <a:extLst>
                <a:ext uri="{FF2B5EF4-FFF2-40B4-BE49-F238E27FC236}">
                  <a16:creationId xmlns:a16="http://schemas.microsoft.com/office/drawing/2014/main" id="{E8157DB9-A0B3-4F42-B61E-02705680850D}"/>
                </a:ext>
              </a:extLst>
            </p:cNvPr>
            <p:cNvSpPr txBox="1">
              <a:spLocks noChangeArrowheads="1"/>
            </p:cNvSpPr>
            <p:nvPr/>
          </p:nvSpPr>
          <p:spPr bwMode="auto">
            <a:xfrm>
              <a:off x="12541501" y="4900658"/>
              <a:ext cx="2196244" cy="1116624"/>
            </a:xfrm>
            <a:prstGeom prst="rect">
              <a:avLst/>
            </a:prstGeom>
            <a:noFill/>
            <a:ln w="9525">
              <a:noFill/>
              <a:miter lim="800000"/>
              <a:headEnd/>
              <a:tailEnd/>
            </a:ln>
          </p:spPr>
          <p:txBody>
            <a:bodyPr>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3599"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社区</a:t>
              </a:r>
            </a:p>
          </p:txBody>
        </p:sp>
      </p:grpSp>
      <p:grpSp>
        <p:nvGrpSpPr>
          <p:cNvPr id="73" name="组合 81">
            <a:extLst>
              <a:ext uri="{FF2B5EF4-FFF2-40B4-BE49-F238E27FC236}">
                <a16:creationId xmlns:a16="http://schemas.microsoft.com/office/drawing/2014/main" id="{BB5F598E-9C59-4FEA-AD4C-82C409E843DA}"/>
              </a:ext>
            </a:extLst>
          </p:cNvPr>
          <p:cNvGrpSpPr>
            <a:grpSpLocks/>
          </p:cNvGrpSpPr>
          <p:nvPr/>
        </p:nvGrpSpPr>
        <p:grpSpPr bwMode="auto">
          <a:xfrm>
            <a:off x="3905930" y="4485809"/>
            <a:ext cx="1633035" cy="1666874"/>
            <a:chOff x="12065445" y="7906092"/>
            <a:chExt cx="2880320" cy="2880320"/>
          </a:xfrm>
        </p:grpSpPr>
        <p:sp>
          <p:nvSpPr>
            <p:cNvPr id="74" name="泪滴形 73">
              <a:extLst>
                <a:ext uri="{FF2B5EF4-FFF2-40B4-BE49-F238E27FC236}">
                  <a16:creationId xmlns:a16="http://schemas.microsoft.com/office/drawing/2014/main" id="{B80E7A61-145E-4474-B12B-849A1328231B}"/>
                </a:ext>
              </a:extLst>
            </p:cNvPr>
            <p:cNvSpPr/>
            <p:nvPr/>
          </p:nvSpPr>
          <p:spPr>
            <a:xfrm flipH="1">
              <a:off x="12065445" y="7906092"/>
              <a:ext cx="2880320" cy="2880320"/>
            </a:xfrm>
            <a:prstGeom prst="teardrop">
              <a:avLst/>
            </a:prstGeom>
            <a:solidFill>
              <a:srgbClr val="FFFFFF">
                <a:alpha val="54000"/>
              </a:srgbClr>
            </a:solidFill>
            <a:ln w="12700" cap="flat" cmpd="sng" algn="ctr">
              <a:noFill/>
              <a:prstDash val="solid"/>
              <a:miter lim="800000"/>
            </a:ln>
            <a:effectLst/>
          </p:spPr>
          <p:txBody>
            <a:bodyPr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微软雅黑" panose="020B0503020204020204" pitchFamily="34" charset="-122"/>
                <a:ea typeface="微软雅黑" panose="020B0503020204020204" pitchFamily="34" charset="-122"/>
                <a:cs typeface="+mn-cs"/>
              </a:endParaRPr>
            </a:p>
          </p:txBody>
        </p:sp>
        <p:sp>
          <p:nvSpPr>
            <p:cNvPr id="75" name="TextBox 64">
              <a:extLst>
                <a:ext uri="{FF2B5EF4-FFF2-40B4-BE49-F238E27FC236}">
                  <a16:creationId xmlns:a16="http://schemas.microsoft.com/office/drawing/2014/main" id="{DC3970A0-860B-4A36-A7B3-D750DCAADFFA}"/>
                </a:ext>
              </a:extLst>
            </p:cNvPr>
            <p:cNvSpPr txBox="1">
              <a:spLocks noChangeArrowheads="1"/>
            </p:cNvSpPr>
            <p:nvPr/>
          </p:nvSpPr>
          <p:spPr bwMode="auto">
            <a:xfrm>
              <a:off x="12663454" y="8799759"/>
              <a:ext cx="1970017" cy="1116624"/>
            </a:xfrm>
            <a:prstGeom prst="rect">
              <a:avLst/>
            </a:prstGeom>
            <a:noFill/>
            <a:ln w="9525">
              <a:noFill/>
              <a:miter lim="800000"/>
              <a:headEnd/>
              <a:tailEnd/>
            </a:ln>
          </p:spPr>
          <p:txBody>
            <a:bodyPr>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3599"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机构</a:t>
              </a:r>
            </a:p>
          </p:txBody>
        </p:sp>
      </p:grpSp>
      <p:grpSp>
        <p:nvGrpSpPr>
          <p:cNvPr id="76" name="组合 82">
            <a:extLst>
              <a:ext uri="{FF2B5EF4-FFF2-40B4-BE49-F238E27FC236}">
                <a16:creationId xmlns:a16="http://schemas.microsoft.com/office/drawing/2014/main" id="{7177C28D-3C0B-4AB2-B7E9-1D2A658F2306}"/>
              </a:ext>
            </a:extLst>
          </p:cNvPr>
          <p:cNvGrpSpPr>
            <a:grpSpLocks/>
          </p:cNvGrpSpPr>
          <p:nvPr/>
        </p:nvGrpSpPr>
        <p:grpSpPr bwMode="auto">
          <a:xfrm>
            <a:off x="1728552" y="4485809"/>
            <a:ext cx="1721910" cy="1666874"/>
            <a:chOff x="8223541" y="7906092"/>
            <a:chExt cx="3037076" cy="2880320"/>
          </a:xfrm>
        </p:grpSpPr>
        <p:sp>
          <p:nvSpPr>
            <p:cNvPr id="77" name="泪滴形 76">
              <a:extLst>
                <a:ext uri="{FF2B5EF4-FFF2-40B4-BE49-F238E27FC236}">
                  <a16:creationId xmlns:a16="http://schemas.microsoft.com/office/drawing/2014/main" id="{390BE323-506F-464C-BDC6-7B0334ED8B5A}"/>
                </a:ext>
              </a:extLst>
            </p:cNvPr>
            <p:cNvSpPr/>
            <p:nvPr/>
          </p:nvSpPr>
          <p:spPr>
            <a:xfrm>
              <a:off x="8223541" y="7906092"/>
              <a:ext cx="2880320" cy="2880320"/>
            </a:xfrm>
            <a:prstGeom prst="teardrop">
              <a:avLst/>
            </a:prstGeom>
            <a:solidFill>
              <a:srgbClr val="88B7FC"/>
            </a:solidFill>
            <a:ln w="12700" cap="flat" cmpd="sng" algn="ctr">
              <a:noFill/>
              <a:prstDash val="solid"/>
              <a:miter lim="800000"/>
            </a:ln>
            <a:effectLst/>
          </p:spPr>
          <p:txBody>
            <a:bodyPr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微软雅黑" panose="020B0503020204020204" pitchFamily="34" charset="-122"/>
                <a:ea typeface="微软雅黑" panose="020B0503020204020204" pitchFamily="34" charset="-122"/>
                <a:cs typeface="+mn-cs"/>
              </a:endParaRPr>
            </a:p>
          </p:txBody>
        </p:sp>
        <p:sp>
          <p:nvSpPr>
            <p:cNvPr id="78" name="TextBox 65">
              <a:extLst>
                <a:ext uri="{FF2B5EF4-FFF2-40B4-BE49-F238E27FC236}">
                  <a16:creationId xmlns:a16="http://schemas.microsoft.com/office/drawing/2014/main" id="{BF432CC3-1940-41A3-9A17-DBB9356FC37C}"/>
                </a:ext>
              </a:extLst>
            </p:cNvPr>
            <p:cNvSpPr txBox="1">
              <a:spLocks noChangeArrowheads="1"/>
            </p:cNvSpPr>
            <p:nvPr/>
          </p:nvSpPr>
          <p:spPr bwMode="auto">
            <a:xfrm>
              <a:off x="8840696" y="8799759"/>
              <a:ext cx="2419921" cy="1116624"/>
            </a:xfrm>
            <a:prstGeom prst="rect">
              <a:avLst/>
            </a:prstGeom>
            <a:noFill/>
            <a:ln w="9525">
              <a:noFill/>
              <a:miter lim="800000"/>
              <a:headEnd/>
              <a:tailEnd/>
            </a:ln>
          </p:spPr>
          <p:txBody>
            <a:bodyPr wrap="squar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3599"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资源</a:t>
              </a:r>
            </a:p>
          </p:txBody>
        </p:sp>
      </p:grpSp>
      <p:sp>
        <p:nvSpPr>
          <p:cNvPr id="79" name="椭圆 78">
            <a:extLst>
              <a:ext uri="{FF2B5EF4-FFF2-40B4-BE49-F238E27FC236}">
                <a16:creationId xmlns:a16="http://schemas.microsoft.com/office/drawing/2014/main" id="{50603525-262B-4094-88FF-7D53C1E60D4F}"/>
              </a:ext>
            </a:extLst>
          </p:cNvPr>
          <p:cNvSpPr/>
          <p:nvPr/>
        </p:nvSpPr>
        <p:spPr>
          <a:xfrm>
            <a:off x="3258431" y="3817471"/>
            <a:ext cx="712568" cy="728663"/>
          </a:xfrm>
          <a:prstGeom prst="ellipse">
            <a:avLst/>
          </a:prstGeom>
          <a:solidFill>
            <a:srgbClr val="88B7FC"/>
          </a:solidFill>
          <a:ln w="12700" cap="flat" cmpd="sng" algn="ctr">
            <a:noFill/>
            <a:prstDash val="solid"/>
            <a:miter lim="800000"/>
          </a:ln>
          <a:effectLst/>
        </p:spPr>
        <p:txBody>
          <a:bodyPr lIns="49619" tIns="24810" rIns="49619" bIns="2481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1">
              <a:ln>
                <a:noFill/>
              </a:ln>
              <a:solidFill>
                <a:srgbClr val="0000CC"/>
              </a:solidFill>
              <a:effectLst/>
              <a:uLnTx/>
              <a:uFillTx/>
              <a:latin typeface="Calibri" panose="020F0502020204030204"/>
              <a:ea typeface="宋体" panose="02010600030101010101" pitchFamily="2" charset="-122"/>
              <a:cs typeface="+mn-cs"/>
            </a:endParaRPr>
          </a:p>
        </p:txBody>
      </p:sp>
      <p:sp>
        <p:nvSpPr>
          <p:cNvPr id="80" name="矩形 79">
            <a:extLst>
              <a:ext uri="{FF2B5EF4-FFF2-40B4-BE49-F238E27FC236}">
                <a16:creationId xmlns:a16="http://schemas.microsoft.com/office/drawing/2014/main" id="{6DCD22F4-6235-4285-A417-DBECAB9EA950}"/>
              </a:ext>
            </a:extLst>
          </p:cNvPr>
          <p:cNvSpPr/>
          <p:nvPr/>
        </p:nvSpPr>
        <p:spPr>
          <a:xfrm>
            <a:off x="3095509" y="3908621"/>
            <a:ext cx="110799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学校协同</a:t>
            </a:r>
            <a:endParaRPr kumimoji="0" lang="en-US" altLang="zh-CN" sz="1800"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的教育场</a:t>
            </a:r>
          </a:p>
        </p:txBody>
      </p:sp>
      <p:sp>
        <p:nvSpPr>
          <p:cNvPr id="81" name="矩形 80">
            <a:extLst>
              <a:ext uri="{FF2B5EF4-FFF2-40B4-BE49-F238E27FC236}">
                <a16:creationId xmlns:a16="http://schemas.microsoft.com/office/drawing/2014/main" id="{EB7FCAAB-C985-4155-B711-B3A441D87BA6}"/>
              </a:ext>
            </a:extLst>
          </p:cNvPr>
          <p:cNvSpPr/>
          <p:nvPr/>
        </p:nvSpPr>
        <p:spPr>
          <a:xfrm>
            <a:off x="6197295" y="3817471"/>
            <a:ext cx="4747370"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        鼓励教育创新，给予学校创新有更大的宽容度，构建强大的教育创新容错机制，促进办学方式、学习方式的多样性，这将成为教育治理转型的风向标。</a:t>
            </a:r>
          </a:p>
        </p:txBody>
      </p:sp>
    </p:spTree>
    <p:extLst>
      <p:ext uri="{BB962C8B-B14F-4D97-AF65-F5344CB8AC3E}">
        <p14:creationId xmlns:p14="http://schemas.microsoft.com/office/powerpoint/2010/main" val="111028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5.2 </a:t>
            </a:r>
            <a:r>
              <a:rPr lang="zh-CN" altLang="en-US" sz="4000" b="1" dirty="0">
                <a:solidFill>
                  <a:srgbClr val="FF0000"/>
                </a:solidFill>
                <a:latin typeface="微软雅黑" panose="020B0503020204020204" pitchFamily="34" charset="-122"/>
                <a:ea typeface="微软雅黑" panose="020B0503020204020204" pitchFamily="34" charset="-122"/>
              </a:rPr>
              <a:t>中小学教育信息化建设建议</a:t>
            </a: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135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13179380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2019年8月6日11时43分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136</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12" name="文本框 11">
            <a:extLst>
              <a:ext uri="{FF2B5EF4-FFF2-40B4-BE49-F238E27FC236}">
                <a16:creationId xmlns:a16="http://schemas.microsoft.com/office/drawing/2014/main" id="{DFBE79A5-7FD0-4506-89DB-8F4AEA06234F}"/>
              </a:ext>
            </a:extLst>
          </p:cNvPr>
          <p:cNvSpPr txBox="1"/>
          <p:nvPr/>
        </p:nvSpPr>
        <p:spPr>
          <a:xfrm>
            <a:off x="1318349" y="422078"/>
            <a:ext cx="5191507" cy="523220"/>
          </a:xfrm>
          <a:prstGeom prst="rect">
            <a:avLst/>
          </a:prstGeom>
          <a:noFill/>
        </p:spPr>
        <p:txBody>
          <a:bodyPr wrap="square" rtlCol="0">
            <a:spAutoFit/>
          </a:bodyPr>
          <a:lstStyle/>
          <a:p>
            <a:pPr>
              <a:defRPr/>
            </a:pPr>
            <a:r>
              <a:rPr lang="en-US" altLang="zh-CN" sz="2800" b="1" dirty="0">
                <a:solidFill>
                  <a:srgbClr val="0000CC"/>
                </a:solidFill>
                <a:latin typeface="微软雅黑" pitchFamily="34" charset="-122"/>
                <a:ea typeface="微软雅黑" pitchFamily="34" charset="-122"/>
              </a:rPr>
              <a:t>1.  </a:t>
            </a:r>
            <a:r>
              <a:rPr lang="zh-CN" altLang="en-US" sz="2800" b="1" dirty="0">
                <a:solidFill>
                  <a:srgbClr val="0000CC"/>
                </a:solidFill>
                <a:latin typeface="微软雅黑" pitchFamily="34" charset="-122"/>
                <a:ea typeface="微软雅黑" pitchFamily="34" charset="-122"/>
              </a:rPr>
              <a:t>大规模因材施教的系统规划</a:t>
            </a:r>
            <a:endParaRPr lang="zh-CN" altLang="en-US" sz="2800" b="1" dirty="0">
              <a:solidFill>
                <a:srgbClr val="FF0000"/>
              </a:solidFill>
              <a:latin typeface="微软雅黑" pitchFamily="34" charset="-122"/>
              <a:ea typeface="微软雅黑" pitchFamily="34" charset="-122"/>
            </a:endParaRPr>
          </a:p>
        </p:txBody>
      </p:sp>
      <p:sp>
        <p:nvSpPr>
          <p:cNvPr id="13" name="矩形 12">
            <a:extLst>
              <a:ext uri="{FF2B5EF4-FFF2-40B4-BE49-F238E27FC236}">
                <a16:creationId xmlns:a16="http://schemas.microsoft.com/office/drawing/2014/main" id="{5AB38D1F-0605-4F23-AC4B-5CE672EA97B3}"/>
              </a:ext>
            </a:extLst>
          </p:cNvPr>
          <p:cNvSpPr/>
          <p:nvPr/>
        </p:nvSpPr>
        <p:spPr>
          <a:xfrm>
            <a:off x="1318349" y="1940560"/>
            <a:ext cx="8951066" cy="2308324"/>
          </a:xfrm>
          <a:prstGeom prst="rect">
            <a:avLst/>
          </a:prstGeom>
        </p:spPr>
        <p:txBody>
          <a:bodyPr wrap="square">
            <a:spAutoFit/>
          </a:bodyPr>
          <a:lstStyle/>
          <a:p>
            <a:pPr>
              <a:lnSpc>
                <a:spcPct val="150000"/>
              </a:lnSpc>
              <a:defRPr/>
            </a:pPr>
            <a:r>
              <a:rPr lang="zh-CN" altLang="en-US" sz="2400" dirty="0">
                <a:solidFill>
                  <a:srgbClr val="0000CC"/>
                </a:solidFill>
                <a:latin typeface="宋体" panose="02010600030101010101" pitchFamily="2" charset="-122"/>
              </a:rPr>
              <a:t>   </a:t>
            </a:r>
            <a:r>
              <a:rPr lang="zh-CN" altLang="en-US" sz="2400" b="1" dirty="0">
                <a:solidFill>
                  <a:srgbClr val="0000CC"/>
                </a:solidFill>
                <a:latin typeface="宋体" panose="02010600030101010101" pitchFamily="2" charset="-122"/>
              </a:rPr>
              <a:t>以</a:t>
            </a:r>
            <a:r>
              <a:rPr lang="en-US" altLang="zh-CN" sz="2400" b="1" dirty="0">
                <a:solidFill>
                  <a:srgbClr val="0000CC"/>
                </a:solidFill>
                <a:latin typeface="宋体" panose="02010600030101010101" pitchFamily="2" charset="-122"/>
              </a:rPr>
              <a:t>“</a:t>
            </a:r>
            <a:r>
              <a:rPr lang="zh-CN" altLang="en-US" sz="2400" b="1" dirty="0">
                <a:solidFill>
                  <a:srgbClr val="0000CC"/>
                </a:solidFill>
                <a:latin typeface="宋体" panose="02010600030101010101" pitchFamily="2" charset="-122"/>
              </a:rPr>
              <a:t>为每个学生提供最适合的教育</a:t>
            </a:r>
            <a:r>
              <a:rPr lang="en-US" altLang="zh-CN" sz="2400" b="1" dirty="0">
                <a:solidFill>
                  <a:srgbClr val="0000CC"/>
                </a:solidFill>
                <a:latin typeface="宋体" panose="02010600030101010101" pitchFamily="2" charset="-122"/>
              </a:rPr>
              <a:t>”</a:t>
            </a:r>
            <a:r>
              <a:rPr lang="zh-CN" altLang="en-US" sz="2400" b="1" dirty="0">
                <a:solidFill>
                  <a:srgbClr val="0000CC"/>
                </a:solidFill>
                <a:latin typeface="宋体" panose="02010600030101010101" pitchFamily="2" charset="-122"/>
              </a:rPr>
              <a:t>为目标，以立德树人为根本，以激发兴趣为途径，以数据驱动大规模因材施教为指引，立足于信息时代人才培养需求，规划学校面向未来的新时代教育信息化建设、管理、运行、评价。</a:t>
            </a:r>
          </a:p>
        </p:txBody>
      </p:sp>
    </p:spTree>
    <p:custDataLst>
      <p:tags r:id="rId1"/>
    </p:custDataLst>
    <p:extLst>
      <p:ext uri="{BB962C8B-B14F-4D97-AF65-F5344CB8AC3E}">
        <p14:creationId xmlns:p14="http://schemas.microsoft.com/office/powerpoint/2010/main" val="49583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2019年8月6日11时44分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137</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7" name="文本框 6">
            <a:extLst>
              <a:ext uri="{FF2B5EF4-FFF2-40B4-BE49-F238E27FC236}">
                <a16:creationId xmlns:a16="http://schemas.microsoft.com/office/drawing/2014/main" id="{51C04734-A092-4767-8DF3-C26D6B3A1893}"/>
              </a:ext>
            </a:extLst>
          </p:cNvPr>
          <p:cNvSpPr txBox="1"/>
          <p:nvPr/>
        </p:nvSpPr>
        <p:spPr>
          <a:xfrm>
            <a:off x="1318349" y="422078"/>
            <a:ext cx="5191507" cy="523220"/>
          </a:xfrm>
          <a:prstGeom prst="rect">
            <a:avLst/>
          </a:prstGeom>
          <a:noFill/>
        </p:spPr>
        <p:txBody>
          <a:bodyPr wrap="square" rtlCol="0">
            <a:spAutoFit/>
          </a:bodyPr>
          <a:lstStyle/>
          <a:p>
            <a:pPr>
              <a:defRPr/>
            </a:pPr>
            <a:r>
              <a:rPr lang="en-US" altLang="zh-CN" sz="2800" b="1" dirty="0">
                <a:solidFill>
                  <a:srgbClr val="0000CC"/>
                </a:solidFill>
                <a:latin typeface="微软雅黑" pitchFamily="34" charset="-122"/>
                <a:ea typeface="微软雅黑" pitchFamily="34" charset="-122"/>
              </a:rPr>
              <a:t>2.  CIO</a:t>
            </a:r>
            <a:r>
              <a:rPr lang="zh-CN" altLang="en-US" sz="2800" b="1" dirty="0">
                <a:solidFill>
                  <a:srgbClr val="0000CC"/>
                </a:solidFill>
                <a:latin typeface="微软雅黑" pitchFamily="34" charset="-122"/>
                <a:ea typeface="微软雅黑" pitchFamily="34" charset="-122"/>
              </a:rPr>
              <a:t>与应用高端人才培育</a:t>
            </a:r>
            <a:endParaRPr lang="zh-CN" altLang="en-US" sz="2800" b="1" dirty="0">
              <a:solidFill>
                <a:srgbClr val="FF0000"/>
              </a:solidFill>
              <a:latin typeface="微软雅黑" pitchFamily="34" charset="-122"/>
              <a:ea typeface="微软雅黑" pitchFamily="34" charset="-122"/>
            </a:endParaRPr>
          </a:p>
        </p:txBody>
      </p:sp>
      <p:sp>
        <p:nvSpPr>
          <p:cNvPr id="8" name="矩形 7">
            <a:extLst>
              <a:ext uri="{FF2B5EF4-FFF2-40B4-BE49-F238E27FC236}">
                <a16:creationId xmlns:a16="http://schemas.microsoft.com/office/drawing/2014/main" id="{AFD1C2EF-E7B0-46BE-B404-B295622BB425}"/>
              </a:ext>
            </a:extLst>
          </p:cNvPr>
          <p:cNvSpPr/>
          <p:nvPr/>
        </p:nvSpPr>
        <p:spPr>
          <a:xfrm>
            <a:off x="1318349" y="2077283"/>
            <a:ext cx="8757336" cy="1137812"/>
          </a:xfrm>
          <a:prstGeom prst="rect">
            <a:avLst/>
          </a:prstGeom>
        </p:spPr>
        <p:txBody>
          <a:bodyPr wrap="square">
            <a:spAutoFit/>
          </a:bodyPr>
          <a:lstStyle/>
          <a:p>
            <a:pPr>
              <a:lnSpc>
                <a:spcPct val="150000"/>
              </a:lnSpc>
              <a:defRPr/>
            </a:pPr>
            <a:r>
              <a:rPr lang="zh-CN" altLang="en-US" sz="2400" dirty="0">
                <a:solidFill>
                  <a:srgbClr val="FF0000"/>
                </a:solidFill>
                <a:latin typeface="宋体" panose="02010600030101010101" pitchFamily="2" charset="-122"/>
              </a:rPr>
              <a:t>    培养教育信息管理的及应用高端人才，为学校教育信息化管理及应用提供人力支撑保障</a:t>
            </a:r>
            <a:r>
              <a:rPr lang="zh-CN" altLang="en-US" sz="2400" b="1" dirty="0">
                <a:solidFill>
                  <a:srgbClr val="FF0000"/>
                </a:solidFill>
                <a:latin typeface="宋体" panose="02010600030101010101" pitchFamily="2" charset="-122"/>
              </a:rPr>
              <a:t>。</a:t>
            </a:r>
          </a:p>
        </p:txBody>
      </p:sp>
    </p:spTree>
    <p:custDataLst>
      <p:tags r:id="rId1"/>
    </p:custDataLst>
    <p:extLst>
      <p:ext uri="{BB962C8B-B14F-4D97-AF65-F5344CB8AC3E}">
        <p14:creationId xmlns:p14="http://schemas.microsoft.com/office/powerpoint/2010/main" val="7049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2019年8月6日11时44分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138</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9" name="文本框 8">
            <a:extLst>
              <a:ext uri="{FF2B5EF4-FFF2-40B4-BE49-F238E27FC236}">
                <a16:creationId xmlns:a16="http://schemas.microsoft.com/office/drawing/2014/main" id="{637D0733-A1EE-4099-9856-B03979369A6C}"/>
              </a:ext>
            </a:extLst>
          </p:cNvPr>
          <p:cNvSpPr txBox="1"/>
          <p:nvPr/>
        </p:nvSpPr>
        <p:spPr>
          <a:xfrm>
            <a:off x="1318349" y="422078"/>
            <a:ext cx="6679022" cy="523220"/>
          </a:xfrm>
          <a:prstGeom prst="rect">
            <a:avLst/>
          </a:prstGeom>
          <a:noFill/>
        </p:spPr>
        <p:txBody>
          <a:bodyPr wrap="square" rtlCol="0">
            <a:spAutoFit/>
          </a:bodyPr>
          <a:lstStyle/>
          <a:p>
            <a:pPr>
              <a:defRPr/>
            </a:pPr>
            <a:r>
              <a:rPr lang="en-US" altLang="zh-CN" sz="2800" b="1" dirty="0">
                <a:solidFill>
                  <a:srgbClr val="0000CC"/>
                </a:solidFill>
                <a:latin typeface="微软雅黑" pitchFamily="34" charset="-122"/>
                <a:ea typeface="微软雅黑" pitchFamily="34" charset="-122"/>
              </a:rPr>
              <a:t>3. </a:t>
            </a:r>
            <a:r>
              <a:rPr lang="zh-CN" altLang="en-US" sz="2800" b="1" dirty="0">
                <a:solidFill>
                  <a:srgbClr val="0000CC"/>
                </a:solidFill>
                <a:latin typeface="微软雅黑" pitchFamily="34" charset="-122"/>
                <a:ea typeface="微软雅黑" pitchFamily="34" charset="-122"/>
              </a:rPr>
              <a:t>面向学习的智适应教育资源建设</a:t>
            </a:r>
            <a:endParaRPr lang="zh-CN" altLang="en-US" sz="2800" b="1" dirty="0">
              <a:solidFill>
                <a:srgbClr val="FF0000"/>
              </a:solidFill>
              <a:latin typeface="微软雅黑" pitchFamily="34" charset="-122"/>
              <a:ea typeface="微软雅黑" pitchFamily="34" charset="-122"/>
            </a:endParaRPr>
          </a:p>
        </p:txBody>
      </p:sp>
      <p:sp>
        <p:nvSpPr>
          <p:cNvPr id="10" name="矩形 9">
            <a:extLst>
              <a:ext uri="{FF2B5EF4-FFF2-40B4-BE49-F238E27FC236}">
                <a16:creationId xmlns:a16="http://schemas.microsoft.com/office/drawing/2014/main" id="{3BD6A0F9-932D-40DC-AC82-D3931E18131D}"/>
              </a:ext>
            </a:extLst>
          </p:cNvPr>
          <p:cNvSpPr/>
          <p:nvPr/>
        </p:nvSpPr>
        <p:spPr>
          <a:xfrm>
            <a:off x="1318349" y="1472372"/>
            <a:ext cx="8757336" cy="1137812"/>
          </a:xfrm>
          <a:prstGeom prst="rect">
            <a:avLst/>
          </a:prstGeom>
        </p:spPr>
        <p:txBody>
          <a:bodyPr wrap="square">
            <a:spAutoFit/>
          </a:bodyPr>
          <a:lstStyle/>
          <a:p>
            <a:pPr>
              <a:lnSpc>
                <a:spcPct val="150000"/>
              </a:lnSpc>
              <a:defRPr/>
            </a:pPr>
            <a:r>
              <a:rPr lang="zh-CN" altLang="en-US" sz="2400" b="1" dirty="0">
                <a:solidFill>
                  <a:srgbClr val="0000CC"/>
                </a:solidFill>
                <a:latin typeface="宋体" panose="02010600030101010101" pitchFamily="2" charset="-122"/>
              </a:rPr>
              <a:t>    基于</a:t>
            </a:r>
            <a:r>
              <a:rPr lang="en-US" altLang="zh-CN" sz="2400" b="1" dirty="0">
                <a:solidFill>
                  <a:srgbClr val="0000CC"/>
                </a:solidFill>
                <a:latin typeface="宋体" panose="02010600030101010101" pitchFamily="2" charset="-122"/>
              </a:rPr>
              <a:t>AI+</a:t>
            </a:r>
            <a:r>
              <a:rPr lang="zh-CN" altLang="en-US" sz="2400" b="1" dirty="0">
                <a:solidFill>
                  <a:srgbClr val="0000CC"/>
                </a:solidFill>
                <a:latin typeface="宋体" panose="02010600030101010101" pitchFamily="2" charset="-122"/>
              </a:rPr>
              <a:t>自适应学习，建立互动、个性、智慧的教育资源，实现以知识为连接的资源网络，助推大规模个性化学习。</a:t>
            </a:r>
          </a:p>
        </p:txBody>
      </p:sp>
      <p:sp>
        <p:nvSpPr>
          <p:cNvPr id="11" name="矩形 10">
            <a:extLst>
              <a:ext uri="{FF2B5EF4-FFF2-40B4-BE49-F238E27FC236}">
                <a16:creationId xmlns:a16="http://schemas.microsoft.com/office/drawing/2014/main" id="{367A40EC-7DF0-4CA5-99A7-EAFDEFB93E47}"/>
              </a:ext>
            </a:extLst>
          </p:cNvPr>
          <p:cNvSpPr/>
          <p:nvPr/>
        </p:nvSpPr>
        <p:spPr>
          <a:xfrm>
            <a:off x="1312487" y="3305262"/>
            <a:ext cx="8548540" cy="1569660"/>
          </a:xfrm>
          <a:prstGeom prst="rect">
            <a:avLst/>
          </a:prstGeom>
        </p:spPr>
        <p:txBody>
          <a:bodyPr wrap="square">
            <a:spAutoFit/>
          </a:bodyPr>
          <a:lstStyle/>
          <a:p>
            <a:pPr indent="342900">
              <a:lnSpc>
                <a:spcPct val="200000"/>
              </a:lnSpc>
              <a:defRPr/>
            </a:pPr>
            <a:r>
              <a:rPr lang="en-US" altLang="zh-CN" dirty="0">
                <a:solidFill>
                  <a:srgbClr val="0000CC"/>
                </a:solidFill>
                <a:latin typeface="宋体" panose="02010600030101010101" pitchFamily="2" charset="-122"/>
                <a:ea typeface="PingFang SC"/>
                <a:cs typeface="宋体" panose="02010600030101010101" pitchFamily="2" charset="-122"/>
              </a:rPr>
              <a:t> </a:t>
            </a:r>
            <a:r>
              <a:rPr lang="zh-CN" altLang="en-US" sz="2400" dirty="0">
                <a:solidFill>
                  <a:srgbClr val="0000CC"/>
                </a:solidFill>
                <a:latin typeface="宋体" panose="02010600030101010101" pitchFamily="2" charset="-122"/>
                <a:ea typeface="PingFang SC"/>
                <a:cs typeface="宋体" panose="02010600030101010101" pitchFamily="2" charset="-122"/>
              </a:rPr>
              <a:t>进行品牌优质资源的结构化汇聚，形成资源集群，围绕应用核心，创新资源应用模式，激活资源活力</a:t>
            </a:r>
            <a:r>
              <a:rPr lang="zh-CN" altLang="zh-CN" sz="2400" dirty="0">
                <a:solidFill>
                  <a:srgbClr val="0000CC"/>
                </a:solidFill>
                <a:latin typeface="宋体" panose="02010600030101010101" pitchFamily="2" charset="-122"/>
                <a:ea typeface="PingFang SC"/>
                <a:cs typeface="宋体" panose="02010600030101010101" pitchFamily="2" charset="-122"/>
              </a:rPr>
              <a:t>。</a:t>
            </a:r>
            <a:endParaRPr lang="zh-CN" altLang="zh-CN" sz="2400" dirty="0">
              <a:solidFill>
                <a:srgbClr val="0000CC"/>
              </a:solidFill>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extLst>
      <p:ext uri="{BB962C8B-B14F-4D97-AF65-F5344CB8AC3E}">
        <p14:creationId xmlns:p14="http://schemas.microsoft.com/office/powerpoint/2010/main" val="37972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2019年8月6日11时45分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139</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9" name="文本框 8">
            <a:extLst>
              <a:ext uri="{FF2B5EF4-FFF2-40B4-BE49-F238E27FC236}">
                <a16:creationId xmlns:a16="http://schemas.microsoft.com/office/drawing/2014/main" id="{CED714D9-A38B-44B4-8B66-263D73502FC9}"/>
              </a:ext>
            </a:extLst>
          </p:cNvPr>
          <p:cNvSpPr txBox="1"/>
          <p:nvPr/>
        </p:nvSpPr>
        <p:spPr>
          <a:xfrm>
            <a:off x="1318349" y="422078"/>
            <a:ext cx="7259594" cy="523220"/>
          </a:xfrm>
          <a:prstGeom prst="rect">
            <a:avLst/>
          </a:prstGeom>
          <a:noFill/>
        </p:spPr>
        <p:txBody>
          <a:bodyPr wrap="square" rtlCol="0">
            <a:spAutoFit/>
          </a:bodyPr>
          <a:lstStyle/>
          <a:p>
            <a:pPr>
              <a:defRPr/>
            </a:pPr>
            <a:r>
              <a:rPr lang="en-US" altLang="zh-CN" sz="2800" b="1" dirty="0">
                <a:solidFill>
                  <a:srgbClr val="0000CC"/>
                </a:solidFill>
                <a:latin typeface="微软雅黑" pitchFamily="34" charset="-122"/>
                <a:ea typeface="微软雅黑" pitchFamily="34" charset="-122"/>
              </a:rPr>
              <a:t>4.  </a:t>
            </a:r>
            <a:r>
              <a:rPr lang="zh-CN" altLang="en-US" sz="2800" b="1" dirty="0">
                <a:solidFill>
                  <a:srgbClr val="0000CC"/>
                </a:solidFill>
                <a:latin typeface="微软雅黑" pitchFamily="34" charset="-122"/>
                <a:ea typeface="微软雅黑" pitchFamily="34" charset="-122"/>
              </a:rPr>
              <a:t>面向创新素养培育的学习方式变革</a:t>
            </a:r>
            <a:endParaRPr lang="zh-CN" altLang="en-US" sz="2800" b="1" dirty="0">
              <a:solidFill>
                <a:srgbClr val="FF0000"/>
              </a:solidFill>
              <a:latin typeface="微软雅黑" pitchFamily="34" charset="-122"/>
              <a:ea typeface="微软雅黑" pitchFamily="34" charset="-122"/>
            </a:endParaRPr>
          </a:p>
        </p:txBody>
      </p:sp>
      <p:sp>
        <p:nvSpPr>
          <p:cNvPr id="10" name="矩形 9">
            <a:extLst>
              <a:ext uri="{FF2B5EF4-FFF2-40B4-BE49-F238E27FC236}">
                <a16:creationId xmlns:a16="http://schemas.microsoft.com/office/drawing/2014/main" id="{318232D1-BAA1-4C12-8823-2AE472A157BC}"/>
              </a:ext>
            </a:extLst>
          </p:cNvPr>
          <p:cNvSpPr/>
          <p:nvPr/>
        </p:nvSpPr>
        <p:spPr>
          <a:xfrm>
            <a:off x="984903" y="2228671"/>
            <a:ext cx="9755579" cy="1137812"/>
          </a:xfrm>
          <a:prstGeom prst="rect">
            <a:avLst/>
          </a:prstGeom>
        </p:spPr>
        <p:txBody>
          <a:bodyPr wrap="square">
            <a:spAutoFit/>
          </a:bodyPr>
          <a:lstStyle/>
          <a:p>
            <a:pPr>
              <a:lnSpc>
                <a:spcPct val="150000"/>
              </a:lnSpc>
              <a:defRPr/>
            </a:pPr>
            <a:r>
              <a:rPr lang="zh-CN" altLang="en-US" sz="2400" dirty="0">
                <a:solidFill>
                  <a:srgbClr val="FF0000"/>
                </a:solidFill>
                <a:latin typeface="宋体" panose="02010600030101010101" pitchFamily="2" charset="-122"/>
              </a:rPr>
              <a:t>    变革学习方式，围绕学生创新素养培育，探索基于资源应用项目化学习方式，探索信息化支持的新型学习方式。</a:t>
            </a:r>
            <a:endParaRPr lang="zh-CN" altLang="en-US" sz="2400" b="1" dirty="0">
              <a:solidFill>
                <a:srgbClr val="FF0000"/>
              </a:solidFill>
              <a:latin typeface="宋体" panose="02010600030101010101" pitchFamily="2" charset="-122"/>
            </a:endParaRPr>
          </a:p>
        </p:txBody>
      </p:sp>
    </p:spTree>
    <p:custDataLst>
      <p:tags r:id="rId1"/>
    </p:custDataLst>
    <p:extLst>
      <p:ext uri="{BB962C8B-B14F-4D97-AF65-F5344CB8AC3E}">
        <p14:creationId xmlns:p14="http://schemas.microsoft.com/office/powerpoint/2010/main" val="133230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1" name="标题 1"/>
          <p:cNvSpPr>
            <a:spLocks noGrp="1"/>
          </p:cNvSpPr>
          <p:nvPr>
            <p:ph type="title"/>
          </p:nvPr>
        </p:nvSpPr>
        <p:spPr/>
        <p:txBody>
          <a:bodyPr/>
          <a:lstStyle/>
          <a:p>
            <a:r>
              <a:rPr lang="zh-CN" altLang="en-US" sz="4000" dirty="0"/>
              <a:t>世界上市值最大的公司在做什么？</a:t>
            </a:r>
          </a:p>
        </p:txBody>
      </p:sp>
      <p:pic>
        <p:nvPicPr>
          <p:cNvPr id="158722"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797" y="2135195"/>
            <a:ext cx="5238751"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3"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3447" y="1874843"/>
            <a:ext cx="47625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4" name="文本框 4"/>
          <p:cNvSpPr txBox="1">
            <a:spLocks noChangeArrowheads="1"/>
          </p:cNvSpPr>
          <p:nvPr/>
        </p:nvSpPr>
        <p:spPr bwMode="auto">
          <a:xfrm>
            <a:off x="6096796" y="5889628"/>
            <a:ext cx="18748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effectLst/>
                <a:uLnTx/>
                <a:uFillTx/>
                <a:latin typeface="Arial"/>
                <a:ea typeface="微软雅黑"/>
                <a:cs typeface="+mn-cs"/>
                <a:hlinkClick r:id="rId4" action="ppaction://hlinkfile"/>
              </a:rPr>
              <a:t>IWATCH </a:t>
            </a:r>
            <a:r>
              <a:rPr kumimoji="0" lang="zh-CN" altLang="en-US" sz="1800" b="0" i="0" u="none" strike="noStrike" kern="1200" cap="none" spc="0" normalizeH="0" baseline="0" noProof="0">
                <a:ln>
                  <a:noFill/>
                </a:ln>
                <a:effectLst/>
                <a:uLnTx/>
                <a:uFillTx/>
                <a:latin typeface="Arial"/>
                <a:ea typeface="微软雅黑"/>
                <a:cs typeface="+mn-cs"/>
                <a:hlinkClick r:id="rId4" action="ppaction://hlinkfile"/>
              </a:rPr>
              <a:t>视频</a:t>
            </a:r>
            <a:endParaRPr kumimoji="0" lang="zh-CN" altLang="en-US" sz="1800" b="0" i="0" u="none" strike="noStrike" kern="1200" cap="none" spc="0" normalizeH="0" baseline="0" noProof="0">
              <a:ln>
                <a:noFill/>
              </a:ln>
              <a:effectLst/>
              <a:uLnTx/>
              <a:uFillTx/>
              <a:latin typeface="Arial"/>
              <a:ea typeface="微软雅黑"/>
              <a:cs typeface="+mn-cs"/>
            </a:endParaRPr>
          </a:p>
        </p:txBody>
      </p:sp>
      <p:sp>
        <p:nvSpPr>
          <p:cNvPr id="2" name="灯片编号占位符 1">
            <a:extLst>
              <a:ext uri="{FF2B5EF4-FFF2-40B4-BE49-F238E27FC236}">
                <a16:creationId xmlns:a16="http://schemas.microsoft.com/office/drawing/2014/main" id="{E2A4CDB6-944E-45DB-9CC5-245F3D81CFB9}"/>
              </a:ext>
            </a:extLst>
          </p:cNvPr>
          <p:cNvSpPr>
            <a:spLocks noGrp="1"/>
          </p:cNvSpPr>
          <p:nvPr>
            <p:ph type="sldNum" sz="quarter" idx="10"/>
          </p:nvPr>
        </p:nvSpPr>
        <p:spPr/>
        <p:txBody>
          <a:bodyPr/>
          <a:lstStyle/>
          <a:p>
            <a:pPr>
              <a:defRPr/>
            </a:pPr>
            <a:fld id="{5F629DC8-818D-F44A-880B-0172DF207AC6}" type="slidenum">
              <a:rPr lang="zh-CN" altLang="en-US" smtClean="0"/>
              <a:pPr>
                <a:defRPr/>
              </a:pPr>
              <a:t>14</a:t>
            </a:fld>
            <a:endParaRPr lang="zh-CN" altLang="en-US"/>
          </a:p>
        </p:txBody>
      </p:sp>
    </p:spTree>
    <p:extLst>
      <p:ext uri="{BB962C8B-B14F-4D97-AF65-F5344CB8AC3E}">
        <p14:creationId xmlns:p14="http://schemas.microsoft.com/office/powerpoint/2010/main" val="366359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文本框 33">
            <a:extLst>
              <a:ext uri="{FF2B5EF4-FFF2-40B4-BE49-F238E27FC236}">
                <a16:creationId xmlns:a16="http://schemas.microsoft.com/office/drawing/2014/main" id="{178B0698-28F1-47BA-A771-4730426E0AB1}"/>
              </a:ext>
            </a:extLst>
          </p:cNvPr>
          <p:cNvSpPr txBox="1"/>
          <p:nvPr/>
        </p:nvSpPr>
        <p:spPr>
          <a:xfrm>
            <a:off x="7463995" y="1919191"/>
            <a:ext cx="3352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网络学习空间覆盖行动</a:t>
            </a:r>
          </a:p>
        </p:txBody>
      </p:sp>
      <p:sp>
        <p:nvSpPr>
          <p:cNvPr id="35" name="文本框 34">
            <a:extLst>
              <a:ext uri="{FF2B5EF4-FFF2-40B4-BE49-F238E27FC236}">
                <a16:creationId xmlns:a16="http://schemas.microsoft.com/office/drawing/2014/main" id="{EE505DEB-D05C-4C9D-A35B-FE7C285179A1}"/>
              </a:ext>
            </a:extLst>
          </p:cNvPr>
          <p:cNvSpPr txBox="1"/>
          <p:nvPr/>
        </p:nvSpPr>
        <p:spPr>
          <a:xfrm>
            <a:off x="7494276" y="3159826"/>
            <a:ext cx="351510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数字画像普及行动</a:t>
            </a:r>
          </a:p>
        </p:txBody>
      </p:sp>
      <p:sp>
        <p:nvSpPr>
          <p:cNvPr id="37" name="文本框 36">
            <a:extLst>
              <a:ext uri="{FF2B5EF4-FFF2-40B4-BE49-F238E27FC236}">
                <a16:creationId xmlns:a16="http://schemas.microsoft.com/office/drawing/2014/main" id="{2B29BE1E-8302-4628-BE13-DF8465DE4DBC}"/>
              </a:ext>
            </a:extLst>
          </p:cNvPr>
          <p:cNvSpPr txBox="1"/>
          <p:nvPr/>
        </p:nvSpPr>
        <p:spPr>
          <a:xfrm>
            <a:off x="7463986" y="4400461"/>
            <a:ext cx="417849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数字资源应用创新行动</a:t>
            </a:r>
          </a:p>
        </p:txBody>
      </p:sp>
      <p:cxnSp>
        <p:nvCxnSpPr>
          <p:cNvPr id="42" name="淘宝网Chenying0907出品 12">
            <a:extLst>
              <a:ext uri="{FF2B5EF4-FFF2-40B4-BE49-F238E27FC236}">
                <a16:creationId xmlns:a16="http://schemas.microsoft.com/office/drawing/2014/main" id="{6D89B122-6C43-43FF-934B-0EF815E65473}"/>
              </a:ext>
            </a:extLst>
          </p:cNvPr>
          <p:cNvCxnSpPr>
            <a:cxnSpLocks/>
          </p:cNvCxnSpPr>
          <p:nvPr/>
        </p:nvCxnSpPr>
        <p:spPr>
          <a:xfrm>
            <a:off x="6436327" y="2"/>
            <a:ext cx="0" cy="6948687"/>
          </a:xfrm>
          <a:prstGeom prst="line">
            <a:avLst/>
          </a:prstGeom>
          <a:ln w="222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43" name="淘宝网Chenying0907出品 18">
            <a:extLst>
              <a:ext uri="{FF2B5EF4-FFF2-40B4-BE49-F238E27FC236}">
                <a16:creationId xmlns:a16="http://schemas.microsoft.com/office/drawing/2014/main" id="{2CCE8BF8-7615-489B-8347-250288F30AD4}"/>
              </a:ext>
            </a:extLst>
          </p:cNvPr>
          <p:cNvSpPr/>
          <p:nvPr/>
        </p:nvSpPr>
        <p:spPr bwMode="auto">
          <a:xfrm rot="5400000" flipV="1">
            <a:off x="6324608" y="1982380"/>
            <a:ext cx="271887" cy="273733"/>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Calibri" panose="020F0502020204030204"/>
              <a:ea typeface="宋体" panose="02010600030101010101" pitchFamily="2" charset="-122"/>
              <a:cs typeface="+mn-cs"/>
            </a:endParaRPr>
          </a:p>
        </p:txBody>
      </p:sp>
      <p:sp>
        <p:nvSpPr>
          <p:cNvPr id="45" name="淘宝网Chenying0907出品 21">
            <a:extLst>
              <a:ext uri="{FF2B5EF4-FFF2-40B4-BE49-F238E27FC236}">
                <a16:creationId xmlns:a16="http://schemas.microsoft.com/office/drawing/2014/main" id="{ED6AA5B3-F750-4F09-B73F-2B85D62E9754}"/>
              </a:ext>
            </a:extLst>
          </p:cNvPr>
          <p:cNvSpPr/>
          <p:nvPr/>
        </p:nvSpPr>
        <p:spPr bwMode="auto">
          <a:xfrm rot="5400000" flipV="1">
            <a:off x="6324608" y="3213196"/>
            <a:ext cx="271887" cy="273733"/>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Calibri" panose="020F0502020204030204"/>
              <a:ea typeface="宋体" panose="02010600030101010101" pitchFamily="2" charset="-122"/>
              <a:cs typeface="+mn-cs"/>
            </a:endParaRPr>
          </a:p>
        </p:txBody>
      </p:sp>
      <p:sp>
        <p:nvSpPr>
          <p:cNvPr id="46" name="淘宝网Chenying0907出品 22">
            <a:extLst>
              <a:ext uri="{FF2B5EF4-FFF2-40B4-BE49-F238E27FC236}">
                <a16:creationId xmlns:a16="http://schemas.microsoft.com/office/drawing/2014/main" id="{6C128FED-1B5E-42FE-B672-9369B696481E}"/>
              </a:ext>
            </a:extLst>
          </p:cNvPr>
          <p:cNvSpPr/>
          <p:nvPr/>
        </p:nvSpPr>
        <p:spPr bwMode="auto">
          <a:xfrm rot="5400000" flipV="1">
            <a:off x="6324609" y="4414885"/>
            <a:ext cx="271886" cy="273732"/>
          </a:xfrm>
          <a:prstGeom prst="ellipse">
            <a:avLst/>
          </a:prstGeom>
          <a:solidFill>
            <a:srgbClr val="730172"/>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CC"/>
              </a:solidFill>
              <a:effectLst/>
              <a:uLnTx/>
              <a:uFillTx/>
              <a:latin typeface="Calibri" panose="020F0502020204030204"/>
              <a:ea typeface="宋体" panose="02010600030101010101" pitchFamily="2" charset="-122"/>
              <a:cs typeface="+mn-cs"/>
            </a:endParaRPr>
          </a:p>
        </p:txBody>
      </p:sp>
      <p:sp>
        <p:nvSpPr>
          <p:cNvPr id="48" name="文本框 47">
            <a:extLst>
              <a:ext uri="{FF2B5EF4-FFF2-40B4-BE49-F238E27FC236}">
                <a16:creationId xmlns:a16="http://schemas.microsoft.com/office/drawing/2014/main" id="{B234D8FB-C47D-4F57-85AA-642E1DDBA66B}"/>
              </a:ext>
            </a:extLst>
          </p:cNvPr>
          <p:cNvSpPr txBox="1"/>
          <p:nvPr/>
        </p:nvSpPr>
        <p:spPr>
          <a:xfrm>
            <a:off x="6100859" y="1983825"/>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01</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49" name="文本框 48">
            <a:extLst>
              <a:ext uri="{FF2B5EF4-FFF2-40B4-BE49-F238E27FC236}">
                <a16:creationId xmlns:a16="http://schemas.microsoft.com/office/drawing/2014/main" id="{005314AA-1C53-4B0E-95E2-A0E6F8D343DA}"/>
              </a:ext>
            </a:extLst>
          </p:cNvPr>
          <p:cNvSpPr txBox="1"/>
          <p:nvPr/>
        </p:nvSpPr>
        <p:spPr>
          <a:xfrm>
            <a:off x="6096000" y="3214119"/>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02</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50" name="文本框 49">
            <a:extLst>
              <a:ext uri="{FF2B5EF4-FFF2-40B4-BE49-F238E27FC236}">
                <a16:creationId xmlns:a16="http://schemas.microsoft.com/office/drawing/2014/main" id="{8172639F-4E07-4372-A06A-04AB05A825C0}"/>
              </a:ext>
            </a:extLst>
          </p:cNvPr>
          <p:cNvSpPr txBox="1"/>
          <p:nvPr/>
        </p:nvSpPr>
        <p:spPr>
          <a:xfrm>
            <a:off x="6096000" y="4424540"/>
            <a:ext cx="729107" cy="369332"/>
          </a:xfrm>
          <a:prstGeom prst="rect">
            <a:avLst/>
          </a:prstGeom>
          <a:solidFill>
            <a:schemeClr val="accent1">
              <a:lumMod val="75000"/>
              <a:lumOff val="25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rPr>
              <a:t>03</a:t>
            </a:r>
            <a:endParaRPr kumimoji="0" lang="zh-CN" altLang="en-US" sz="18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mn-ea"/>
            </a:endParaRPr>
          </a:p>
        </p:txBody>
      </p:sp>
      <p:sp>
        <p:nvSpPr>
          <p:cNvPr id="51" name="Text Box 3">
            <a:extLst>
              <a:ext uri="{FF2B5EF4-FFF2-40B4-BE49-F238E27FC236}">
                <a16:creationId xmlns:a16="http://schemas.microsoft.com/office/drawing/2014/main" id="{BDF9A95B-F9AE-4DEF-80DD-CC562DFEEE23}"/>
              </a:ext>
            </a:extLst>
          </p:cNvPr>
          <p:cNvSpPr>
            <a:spLocks noChangeArrowheads="1"/>
          </p:cNvSpPr>
          <p:nvPr/>
        </p:nvSpPr>
        <p:spPr bwMode="auto">
          <a:xfrm>
            <a:off x="1118026" y="2888734"/>
            <a:ext cx="4134465" cy="1446550"/>
          </a:xfrm>
          <a:prstGeom prst="rect">
            <a:avLst/>
          </a:prstGeom>
        </p:spPr>
        <p:txBody>
          <a:bodyPr wrap="non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rPr>
              <a:t>上海教育信息化</a:t>
            </a:r>
            <a:endParaRPr kumimoji="0" lang="en-US" altLang="zh-CN"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4400" b="1" i="0" u="none" strike="noStrike" kern="1200" cap="none" spc="0" normalizeH="0" baseline="0" noProof="0" dirty="0">
                <a:ln>
                  <a:noFill/>
                </a:ln>
                <a:solidFill>
                  <a:srgbClr val="0000CC"/>
                </a:solidFill>
                <a:effectLst/>
                <a:uLnTx/>
                <a:uFillTx/>
                <a:latin typeface="微软雅黑" panose="020B0503020204020204" charset="-122"/>
                <a:ea typeface="微软雅黑" panose="020B0503020204020204" charset="-122"/>
                <a:cs typeface="+mn-cs"/>
                <a:sym typeface="Calibri" panose="020F0502020204030204" charset="0"/>
              </a:rPr>
              <a:t>突破口</a:t>
            </a:r>
          </a:p>
        </p:txBody>
      </p:sp>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fld id="{45451D22-DD5A-4C08-8123-02560E0EBF1E}" type="datetime8">
              <a:rPr lang="zh-CN" altLang="en-US" smtClean="0">
                <a:solidFill>
                  <a:srgbClr val="0000CC"/>
                </a:solidFill>
              </a:rPr>
              <a:t>2019年8月6日11时23分</a:t>
            </a:fld>
            <a:endParaRPr lang="zh-CN" altLang="en-US">
              <a:solidFill>
                <a:srgbClr val="0000CC"/>
              </a:solidFill>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fld id="{565CE74E-AB26-4998-AD42-012C4C1AD076}" type="slidenum">
              <a:rPr lang="zh-CN" altLang="en-US" smtClean="0">
                <a:solidFill>
                  <a:srgbClr val="0000CC"/>
                </a:solidFill>
              </a:rPr>
              <a:pPr/>
              <a:t>140</a:t>
            </a:fld>
            <a:endParaRPr lang="zh-CN" altLang="en-US">
              <a:solidFill>
                <a:srgbClr val="0000CC"/>
              </a:solidFill>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endParaRPr lang="zh-CN" altLang="en-US">
              <a:solidFill>
                <a:srgbClr val="0000CC"/>
              </a:solidFill>
            </a:endParaRPr>
          </a:p>
        </p:txBody>
      </p:sp>
      <p:sp>
        <p:nvSpPr>
          <p:cNvPr id="18" name="Text Box 3">
            <a:extLst>
              <a:ext uri="{FF2B5EF4-FFF2-40B4-BE49-F238E27FC236}">
                <a16:creationId xmlns:a16="http://schemas.microsoft.com/office/drawing/2014/main" id="{BDF9A95B-F9AE-4DEF-80DD-CC562DFEEE23}"/>
              </a:ext>
            </a:extLst>
          </p:cNvPr>
          <p:cNvSpPr>
            <a:spLocks noChangeArrowheads="1"/>
          </p:cNvSpPr>
          <p:nvPr/>
        </p:nvSpPr>
        <p:spPr bwMode="auto">
          <a:xfrm>
            <a:off x="565939" y="604839"/>
            <a:ext cx="3005951" cy="769441"/>
          </a:xfrm>
          <a:prstGeom prst="rect">
            <a:avLst/>
          </a:prstGeom>
        </p:spPr>
        <p:txBody>
          <a:bodyPr wrap="non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44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Calibri" panose="020F0502020204030204" charset="0"/>
              </a:rPr>
              <a:t>以上海为例</a:t>
            </a:r>
          </a:p>
        </p:txBody>
      </p:sp>
    </p:spTree>
    <p:custDataLst>
      <p:tags r:id="rId1"/>
    </p:custDataLst>
    <p:extLst>
      <p:ext uri="{BB962C8B-B14F-4D97-AF65-F5344CB8AC3E}">
        <p14:creationId xmlns:p14="http://schemas.microsoft.com/office/powerpoint/2010/main" val="12636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2019年8月6日11时38分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141</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17" name="文本框 16">
            <a:extLst>
              <a:ext uri="{FF2B5EF4-FFF2-40B4-BE49-F238E27FC236}">
                <a16:creationId xmlns:a16="http://schemas.microsoft.com/office/drawing/2014/main" id="{77CD2287-79F7-49C1-9B56-BD918BB3353B}"/>
              </a:ext>
            </a:extLst>
          </p:cNvPr>
          <p:cNvSpPr txBox="1"/>
          <p:nvPr/>
        </p:nvSpPr>
        <p:spPr>
          <a:xfrm>
            <a:off x="1318349" y="422078"/>
            <a:ext cx="5191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1.  </a:t>
            </a:r>
            <a:r>
              <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网络学习空间</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覆盖行动</a:t>
            </a:r>
          </a:p>
        </p:txBody>
      </p:sp>
      <p:sp>
        <p:nvSpPr>
          <p:cNvPr id="20" name="Rectangle 2">
            <a:extLst>
              <a:ext uri="{FF2B5EF4-FFF2-40B4-BE49-F238E27FC236}">
                <a16:creationId xmlns:a16="http://schemas.microsoft.com/office/drawing/2014/main" id="{C5E835C1-6698-4980-8EC6-339B37F30137}"/>
              </a:ext>
            </a:extLst>
          </p:cNvPr>
          <p:cNvSpPr/>
          <p:nvPr/>
        </p:nvSpPr>
        <p:spPr bwMode="auto">
          <a:xfrm>
            <a:off x="2109305" y="1919823"/>
            <a:ext cx="5725848" cy="1502967"/>
          </a:xfrm>
          <a:prstGeom prst="rect">
            <a:avLst/>
          </a:prstGeom>
          <a:solidFill>
            <a:schemeClr val="accent1">
              <a:alpha val="64000"/>
            </a:schemeClr>
          </a:solidFill>
          <a:ln>
            <a:no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86320" tIns="86324" rIns="86320" bIns="86324"/>
          <a:lstStyle/>
          <a:p>
            <a:pPr marL="0" marR="0" lvl="0" indent="0" algn="l" defTabSz="609402" rtl="0" eaLnBrk="1" fontAlgn="base" latinLnBrk="0" hangingPunct="1">
              <a:lnSpc>
                <a:spcPct val="125000"/>
              </a:lnSpc>
              <a:spcBef>
                <a:spcPct val="0"/>
              </a:spcBef>
              <a:spcAft>
                <a:spcPct val="0"/>
              </a:spcAft>
              <a:buClrTx/>
              <a:buSzTx/>
              <a:buFontTx/>
              <a:buNone/>
              <a:tabLst/>
              <a:defRPr/>
            </a:pPr>
            <a:endParaRPr kumimoji="0" lang="en-US" altLang="zh-CN" sz="1200"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grpSp>
        <p:nvGrpSpPr>
          <p:cNvPr id="21" name="组合 22">
            <a:extLst>
              <a:ext uri="{FF2B5EF4-FFF2-40B4-BE49-F238E27FC236}">
                <a16:creationId xmlns:a16="http://schemas.microsoft.com/office/drawing/2014/main" id="{6496E5C1-90F9-4A6D-9424-5CF6D8EBB5C4}"/>
              </a:ext>
            </a:extLst>
          </p:cNvPr>
          <p:cNvGrpSpPr>
            <a:grpSpLocks/>
          </p:cNvGrpSpPr>
          <p:nvPr/>
        </p:nvGrpSpPr>
        <p:grpSpPr bwMode="auto">
          <a:xfrm>
            <a:off x="2109305" y="3517020"/>
            <a:ext cx="5725848" cy="2778221"/>
            <a:chOff x="1621077" y="2621482"/>
            <a:chExt cx="3890323" cy="1826032"/>
          </a:xfrm>
          <a:blipFill dpi="0" rotWithShape="1">
            <a:blip r:embed="rId3">
              <a:extLst>
                <a:ext uri="{28A0092B-C50C-407E-A947-70E740481C1C}">
                  <a14:useLocalDpi xmlns:a14="http://schemas.microsoft.com/office/drawing/2010/main" val="0"/>
                </a:ext>
              </a:extLst>
            </a:blip>
            <a:srcRect/>
            <a:stretch>
              <a:fillRect/>
            </a:stretch>
          </a:blipFill>
        </p:grpSpPr>
        <p:sp>
          <p:nvSpPr>
            <p:cNvPr id="22" name="Rectangle 3">
              <a:extLst>
                <a:ext uri="{FF2B5EF4-FFF2-40B4-BE49-F238E27FC236}">
                  <a16:creationId xmlns:a16="http://schemas.microsoft.com/office/drawing/2014/main" id="{5418D86E-B5FA-4E90-9098-DA38BB6742E6}"/>
                </a:ext>
              </a:extLst>
            </p:cNvPr>
            <p:cNvSpPr/>
            <p:nvPr/>
          </p:nvSpPr>
          <p:spPr bwMode="auto">
            <a:xfrm>
              <a:off x="1621077" y="2621482"/>
              <a:ext cx="3890323" cy="1826032"/>
            </a:xfrm>
            <a:prstGeom prst="rect">
              <a:avLst/>
            </a:prstGeom>
            <a:grpFill/>
            <a:ln>
              <a:no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91364" tIns="91368" rIns="91364" bIns="91368"/>
            <a:lstStyle/>
            <a:p>
              <a:pPr marL="0" marR="0" lvl="0" indent="0" algn="l" defTabSz="609402" rtl="0" eaLnBrk="1" fontAlgn="base" latinLnBrk="0" hangingPunct="1">
                <a:lnSpc>
                  <a:spcPct val="125000"/>
                </a:lnSpc>
                <a:spcBef>
                  <a:spcPct val="0"/>
                </a:spcBef>
                <a:spcAft>
                  <a:spcPct val="0"/>
                </a:spcAft>
                <a:buClrTx/>
                <a:buSzTx/>
                <a:buFontTx/>
                <a:buNone/>
                <a:tabLst/>
                <a:defRPr/>
              </a:pPr>
              <a:endParaRPr kumimoji="0" lang="en-US" altLang="zh-CN" sz="2133" b="0" i="0" u="none" strike="noStrike" kern="1200" cap="none" spc="0" normalizeH="0" baseline="0" noProof="0" dirty="0">
                <a:ln>
                  <a:noFill/>
                </a:ln>
                <a:solidFill>
                  <a:srgbClr val="0000CC"/>
                </a:solidFill>
                <a:effectLst/>
                <a:uLnTx/>
                <a:uFillTx/>
                <a:latin typeface="微软雅黑"/>
                <a:ea typeface="微软雅黑"/>
                <a:cs typeface="Lato Light" charset="0"/>
                <a:sym typeface="Lato Light" charset="0"/>
              </a:endParaRPr>
            </a:p>
          </p:txBody>
        </p:sp>
        <p:sp>
          <p:nvSpPr>
            <p:cNvPr id="23" name="Freeform 72">
              <a:extLst>
                <a:ext uri="{FF2B5EF4-FFF2-40B4-BE49-F238E27FC236}">
                  <a16:creationId xmlns:a16="http://schemas.microsoft.com/office/drawing/2014/main" id="{4A49F8F4-908D-4EF8-8827-00CA9C78F93C}"/>
                </a:ext>
              </a:extLst>
            </p:cNvPr>
            <p:cNvSpPr>
              <a:spLocks noEditPoints="1"/>
            </p:cNvSpPr>
            <p:nvPr/>
          </p:nvSpPr>
          <p:spPr bwMode="auto">
            <a:xfrm>
              <a:off x="4567270" y="3534499"/>
              <a:ext cx="743144" cy="744482"/>
            </a:xfrm>
            <a:custGeom>
              <a:avLst/>
              <a:gdLst>
                <a:gd name="T0" fmla="*/ 609342 w 411"/>
                <a:gd name="T1" fmla="*/ 357785 h 412"/>
                <a:gd name="T2" fmla="*/ 513511 w 411"/>
                <a:gd name="T3" fmla="*/ 397539 h 412"/>
                <a:gd name="T4" fmla="*/ 450226 w 411"/>
                <a:gd name="T5" fmla="*/ 334294 h 412"/>
                <a:gd name="T6" fmla="*/ 511703 w 411"/>
                <a:gd name="T7" fmla="*/ 193348 h 412"/>
                <a:gd name="T8" fmla="*/ 318232 w 411"/>
                <a:gd name="T9" fmla="*/ 0 h 412"/>
                <a:gd name="T10" fmla="*/ 122953 w 411"/>
                <a:gd name="T11" fmla="*/ 193348 h 412"/>
                <a:gd name="T12" fmla="*/ 209744 w 411"/>
                <a:gd name="T13" fmla="*/ 354171 h 412"/>
                <a:gd name="T14" fmla="*/ 173581 w 411"/>
                <a:gd name="T15" fmla="*/ 480661 h 412"/>
                <a:gd name="T16" fmla="*/ 133802 w 411"/>
                <a:gd name="T17" fmla="*/ 475240 h 412"/>
                <a:gd name="T18" fmla="*/ 0 w 411"/>
                <a:gd name="T19" fmla="*/ 608957 h 412"/>
                <a:gd name="T20" fmla="*/ 133802 w 411"/>
                <a:gd name="T21" fmla="*/ 744482 h 412"/>
                <a:gd name="T22" fmla="*/ 269412 w 411"/>
                <a:gd name="T23" fmla="*/ 608957 h 412"/>
                <a:gd name="T24" fmla="*/ 198895 w 411"/>
                <a:gd name="T25" fmla="*/ 491503 h 412"/>
                <a:gd name="T26" fmla="*/ 235058 w 411"/>
                <a:gd name="T27" fmla="*/ 368627 h 412"/>
                <a:gd name="T28" fmla="*/ 318232 w 411"/>
                <a:gd name="T29" fmla="*/ 386697 h 412"/>
                <a:gd name="T30" fmla="*/ 430336 w 411"/>
                <a:gd name="T31" fmla="*/ 352364 h 412"/>
                <a:gd name="T32" fmla="*/ 497238 w 411"/>
                <a:gd name="T33" fmla="*/ 419223 h 412"/>
                <a:gd name="T34" fmla="*/ 473732 w 411"/>
                <a:gd name="T35" fmla="*/ 493310 h 412"/>
                <a:gd name="T36" fmla="*/ 609342 w 411"/>
                <a:gd name="T37" fmla="*/ 627027 h 412"/>
                <a:gd name="T38" fmla="*/ 743144 w 411"/>
                <a:gd name="T39" fmla="*/ 493310 h 412"/>
                <a:gd name="T40" fmla="*/ 609342 w 411"/>
                <a:gd name="T41" fmla="*/ 357785 h 412"/>
                <a:gd name="T42" fmla="*/ 242290 w 411"/>
                <a:gd name="T43" fmla="*/ 608957 h 412"/>
                <a:gd name="T44" fmla="*/ 133802 w 411"/>
                <a:gd name="T45" fmla="*/ 717377 h 412"/>
                <a:gd name="T46" fmla="*/ 25314 w 411"/>
                <a:gd name="T47" fmla="*/ 608957 h 412"/>
                <a:gd name="T48" fmla="*/ 133802 w 411"/>
                <a:gd name="T49" fmla="*/ 502345 h 412"/>
                <a:gd name="T50" fmla="*/ 242290 w 411"/>
                <a:gd name="T51" fmla="*/ 608957 h 412"/>
                <a:gd name="T52" fmla="*/ 150075 w 411"/>
                <a:gd name="T53" fmla="*/ 193348 h 412"/>
                <a:gd name="T54" fmla="*/ 318232 w 411"/>
                <a:gd name="T55" fmla="*/ 25298 h 412"/>
                <a:gd name="T56" fmla="*/ 484581 w 411"/>
                <a:gd name="T57" fmla="*/ 193348 h 412"/>
                <a:gd name="T58" fmla="*/ 318232 w 411"/>
                <a:gd name="T59" fmla="*/ 361399 h 412"/>
                <a:gd name="T60" fmla="*/ 150075 w 411"/>
                <a:gd name="T61" fmla="*/ 193348 h 412"/>
                <a:gd name="T62" fmla="*/ 609342 w 411"/>
                <a:gd name="T63" fmla="*/ 599922 h 412"/>
                <a:gd name="T64" fmla="*/ 500854 w 411"/>
                <a:gd name="T65" fmla="*/ 493310 h 412"/>
                <a:gd name="T66" fmla="*/ 609342 w 411"/>
                <a:gd name="T67" fmla="*/ 384890 h 412"/>
                <a:gd name="T68" fmla="*/ 717830 w 411"/>
                <a:gd name="T69" fmla="*/ 493310 h 412"/>
                <a:gd name="T70" fmla="*/ 609342 w 411"/>
                <a:gd name="T71" fmla="*/ 599922 h 4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11"/>
                <a:gd name="T109" fmla="*/ 0 h 412"/>
                <a:gd name="T110" fmla="*/ 411 w 411"/>
                <a:gd name="T111" fmla="*/ 412 h 4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91368" tIns="45685" rIns="91368" bIns="45685"/>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120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sp>
        <p:nvSpPr>
          <p:cNvPr id="24" name="矩形 23">
            <a:extLst>
              <a:ext uri="{FF2B5EF4-FFF2-40B4-BE49-F238E27FC236}">
                <a16:creationId xmlns:a16="http://schemas.microsoft.com/office/drawing/2014/main" id="{09AC6E7E-AC4A-44A6-9D42-EA811B6A3D53}"/>
              </a:ext>
            </a:extLst>
          </p:cNvPr>
          <p:cNvSpPr/>
          <p:nvPr/>
        </p:nvSpPr>
        <p:spPr>
          <a:xfrm>
            <a:off x="2109305" y="1960009"/>
            <a:ext cx="5519660" cy="1384995"/>
          </a:xfrm>
          <a:prstGeom prst="rect">
            <a:avLst/>
          </a:prstGeom>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为每个学生打造一个数字书房</a:t>
            </a:r>
            <a:endParaRPr kumimoji="0" lang="en-US"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为每位教师打造一个数字办公室</a:t>
            </a:r>
            <a:endParaRPr kumimoji="0" lang="en-US"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实现基于空间的教育资源供给</a:t>
            </a:r>
            <a:endParaRPr kumimoji="0" lang="en-US"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zh-CN" altLang="zh-CN" sz="1400" b="0" i="0" u="none" strike="noStrike" kern="0" cap="none" spc="0" normalizeH="0" baseline="0" noProof="0" dirty="0">
                <a:ln>
                  <a:noFill/>
                </a:ln>
                <a:solidFill>
                  <a:srgbClr val="0000CC"/>
                </a:solidFill>
                <a:effectLst/>
                <a:uLnTx/>
                <a:uFillTx/>
                <a:latin typeface="等线"/>
                <a:ea typeface="PingFang SC"/>
                <a:cs typeface="宋体" panose="02010600030101010101" pitchFamily="2" charset="-122"/>
              </a:rPr>
              <a:t>实现人人皆学、时时能学、处处能学的智慧教育服务空间</a:t>
            </a:r>
            <a:endParaRPr kumimoji="0" lang="zh-CN" altLang="en-US" sz="1400" b="0" i="0" u="none" strike="noStrike" kern="1200" cap="none" spc="0" normalizeH="0" baseline="0" noProof="0" dirty="0">
              <a:ln>
                <a:noFill/>
              </a:ln>
              <a:solidFill>
                <a:srgbClr val="0000CC"/>
              </a:solidFill>
              <a:effectLst/>
              <a:uLnTx/>
              <a:uFillTx/>
              <a:latin typeface="等线"/>
              <a:ea typeface="等线" panose="02010600030101010101" pitchFamily="2" charset="-122"/>
            </a:endParaRPr>
          </a:p>
        </p:txBody>
      </p:sp>
      <p:sp>
        <p:nvSpPr>
          <p:cNvPr id="25" name="矩形 24">
            <a:extLst>
              <a:ext uri="{FF2B5EF4-FFF2-40B4-BE49-F238E27FC236}">
                <a16:creationId xmlns:a16="http://schemas.microsoft.com/office/drawing/2014/main" id="{08A30BB9-1C29-4E47-9372-4087EDBAD3A9}"/>
              </a:ext>
            </a:extLst>
          </p:cNvPr>
          <p:cNvSpPr/>
          <p:nvPr/>
        </p:nvSpPr>
        <p:spPr>
          <a:xfrm>
            <a:off x="1638689" y="1322938"/>
            <a:ext cx="7606005"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solidFill>
                  <a:srgbClr val="0000CC"/>
                </a:solidFill>
                <a:latin typeface="Calibri" panose="020F0502020204030204"/>
                <a:ea typeface="微软雅黑" pitchFamily="34" charset="-122"/>
              </a:rPr>
              <a:t>  </a:t>
            </a:r>
            <a:r>
              <a:rPr kumimoji="0" lang="zh-CN" altLang="en-US" sz="20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整合信息化软硬件设施，加快构建网络学习空间人人通。</a:t>
            </a:r>
          </a:p>
        </p:txBody>
      </p:sp>
    </p:spTree>
    <p:custDataLst>
      <p:tags r:id="rId1"/>
    </p:custDataLst>
    <p:extLst>
      <p:ext uri="{BB962C8B-B14F-4D97-AF65-F5344CB8AC3E}">
        <p14:creationId xmlns:p14="http://schemas.microsoft.com/office/powerpoint/2010/main" val="39096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2019年8月6日11时40分</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142</a:t>
            </a:fld>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CC"/>
              </a:solidFill>
              <a:effectLst/>
              <a:uLnTx/>
              <a:uFillTx/>
              <a:latin typeface="等线"/>
              <a:ea typeface="等线" panose="02010600030101010101" pitchFamily="2" charset="-122"/>
              <a:cs typeface="+mn-cs"/>
            </a:endParaRPr>
          </a:p>
        </p:txBody>
      </p:sp>
      <p:sp>
        <p:nvSpPr>
          <p:cNvPr id="12" name="文本框 11">
            <a:extLst>
              <a:ext uri="{FF2B5EF4-FFF2-40B4-BE49-F238E27FC236}">
                <a16:creationId xmlns:a16="http://schemas.microsoft.com/office/drawing/2014/main" id="{225F9971-8E1D-4BBE-9AA4-BFBBF276E158}"/>
              </a:ext>
            </a:extLst>
          </p:cNvPr>
          <p:cNvSpPr txBox="1"/>
          <p:nvPr/>
        </p:nvSpPr>
        <p:spPr>
          <a:xfrm>
            <a:off x="1318349" y="422078"/>
            <a:ext cx="5191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2. </a:t>
            </a:r>
            <a:r>
              <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数字画像</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普及行动</a:t>
            </a:r>
          </a:p>
        </p:txBody>
      </p:sp>
      <p:sp>
        <p:nvSpPr>
          <p:cNvPr id="13" name="矩形 12">
            <a:extLst>
              <a:ext uri="{FF2B5EF4-FFF2-40B4-BE49-F238E27FC236}">
                <a16:creationId xmlns:a16="http://schemas.microsoft.com/office/drawing/2014/main" id="{4398B815-F819-465C-BF39-19C19887E27D}"/>
              </a:ext>
            </a:extLst>
          </p:cNvPr>
          <p:cNvSpPr/>
          <p:nvPr/>
        </p:nvSpPr>
        <p:spPr>
          <a:xfrm>
            <a:off x="1329199" y="1320516"/>
            <a:ext cx="9242449"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基于数据汇聚，我们不仅可以实时了解学生学了什么、学的如何，还可以发现学生的能力倾向和缺点劣势，从而为每个学生构建数字画像，实现大规模的因材施教。</a:t>
            </a:r>
          </a:p>
        </p:txBody>
      </p:sp>
      <p:grpSp>
        <p:nvGrpSpPr>
          <p:cNvPr id="14" name="组合 12">
            <a:extLst>
              <a:ext uri="{FF2B5EF4-FFF2-40B4-BE49-F238E27FC236}">
                <a16:creationId xmlns:a16="http://schemas.microsoft.com/office/drawing/2014/main" id="{D6E5D8CE-CE3A-4F35-BD07-4C548D64809E}"/>
              </a:ext>
            </a:extLst>
          </p:cNvPr>
          <p:cNvGrpSpPr>
            <a:grpSpLocks/>
          </p:cNvGrpSpPr>
          <p:nvPr/>
        </p:nvGrpSpPr>
        <p:grpSpPr bwMode="auto">
          <a:xfrm>
            <a:off x="2501603" y="2448136"/>
            <a:ext cx="2164015" cy="1529878"/>
            <a:chOff x="0" y="0"/>
            <a:chExt cx="1624019" cy="1147515"/>
          </a:xfrm>
        </p:grpSpPr>
        <p:grpSp>
          <p:nvGrpSpPr>
            <p:cNvPr id="15" name="组合 7">
              <a:extLst>
                <a:ext uri="{FF2B5EF4-FFF2-40B4-BE49-F238E27FC236}">
                  <a16:creationId xmlns:a16="http://schemas.microsoft.com/office/drawing/2014/main" id="{3A424DDB-E0AE-41E1-9F6B-C1FFB843F21C}"/>
                </a:ext>
              </a:extLst>
            </p:cNvPr>
            <p:cNvGrpSpPr>
              <a:grpSpLocks/>
            </p:cNvGrpSpPr>
            <p:nvPr/>
          </p:nvGrpSpPr>
          <p:grpSpPr bwMode="auto">
            <a:xfrm>
              <a:off x="0" y="0"/>
              <a:ext cx="1624019" cy="1147515"/>
              <a:chOff x="0" y="0"/>
              <a:chExt cx="2070437" cy="1462949"/>
            </a:xfrm>
          </p:grpSpPr>
          <p:sp>
            <p:nvSpPr>
              <p:cNvPr id="18" name="等腰三角形 6">
                <a:extLst>
                  <a:ext uri="{FF2B5EF4-FFF2-40B4-BE49-F238E27FC236}">
                    <a16:creationId xmlns:a16="http://schemas.microsoft.com/office/drawing/2014/main" id="{CD1C48F6-23C7-4C26-8D12-1D77C90F8548}"/>
                  </a:ext>
                </a:extLst>
              </p:cNvPr>
              <p:cNvSpPr>
                <a:spLocks/>
              </p:cNvSpPr>
              <p:nvPr/>
            </p:nvSpPr>
            <p:spPr bwMode="auto">
              <a:xfrm>
                <a:off x="10120" y="900432"/>
                <a:ext cx="597046" cy="562517"/>
              </a:xfrm>
              <a:custGeom>
                <a:avLst/>
                <a:gdLst>
                  <a:gd name="T0" fmla="*/ 25306 w 595852"/>
                  <a:gd name="T1" fmla="*/ 449309 h 562574"/>
                  <a:gd name="T2" fmla="*/ 595852 w 595852"/>
                  <a:gd name="T3" fmla="*/ 0 h 562574"/>
                  <a:gd name="T4" fmla="*/ 145089 w 595852"/>
                  <a:gd name="T5" fmla="*/ 516627 h 562574"/>
                  <a:gd name="T6" fmla="*/ 25306 w 595852"/>
                  <a:gd name="T7" fmla="*/ 449309 h 562574"/>
                </a:gdLst>
                <a:ahLst/>
                <a:cxnLst>
                  <a:cxn ang="0">
                    <a:pos x="T0" y="T1"/>
                  </a:cxn>
                  <a:cxn ang="0">
                    <a:pos x="T2" y="T3"/>
                  </a:cxn>
                  <a:cxn ang="0">
                    <a:pos x="T4" y="T5"/>
                  </a:cxn>
                  <a:cxn ang="0">
                    <a:pos x="T6" y="T7"/>
                  </a:cxn>
                </a:cxnLst>
                <a:rect l="0" t="0" r="r" b="b"/>
                <a:pathLst>
                  <a:path w="595852" h="562574">
                    <a:moveTo>
                      <a:pt x="25306" y="449309"/>
                    </a:moveTo>
                    <a:cubicBezTo>
                      <a:pt x="-54198" y="152174"/>
                      <a:pt x="32189" y="76940"/>
                      <a:pt x="595852" y="0"/>
                    </a:cubicBezTo>
                    <a:lnTo>
                      <a:pt x="145089" y="516627"/>
                    </a:lnTo>
                    <a:cubicBezTo>
                      <a:pt x="54671" y="611059"/>
                      <a:pt x="45599" y="545610"/>
                      <a:pt x="25306" y="449309"/>
                    </a:cubicBezTo>
                    <a:close/>
                  </a:path>
                </a:pathLst>
              </a:custGeom>
              <a:solidFill>
                <a:srgbClr val="88B7F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sp>
            <p:nvSpPr>
              <p:cNvPr id="19" name="右箭头 5">
                <a:extLst>
                  <a:ext uri="{FF2B5EF4-FFF2-40B4-BE49-F238E27FC236}">
                    <a16:creationId xmlns:a16="http://schemas.microsoft.com/office/drawing/2014/main" id="{DF507862-F6D0-484A-A45C-A7743D9875B4}"/>
                  </a:ext>
                </a:extLst>
              </p:cNvPr>
              <p:cNvSpPr>
                <a:spLocks/>
              </p:cNvSpPr>
              <p:nvPr/>
            </p:nvSpPr>
            <p:spPr bwMode="auto">
              <a:xfrm>
                <a:off x="0" y="0"/>
                <a:ext cx="2070437" cy="1175620"/>
              </a:xfrm>
              <a:custGeom>
                <a:avLst/>
                <a:gdLst>
                  <a:gd name="T0" fmla="*/ 13051 w 2070437"/>
                  <a:gd name="T1" fmla="*/ 1173182 h 1175256"/>
                  <a:gd name="T2" fmla="*/ 42486 w 2070437"/>
                  <a:gd name="T3" fmla="*/ 1015377 h 1175256"/>
                  <a:gd name="T4" fmla="*/ 757739 w 2070437"/>
                  <a:gd name="T5" fmla="*/ 305735 h 1175256"/>
                  <a:gd name="T6" fmla="*/ 1063474 w 2070437"/>
                  <a:gd name="T7" fmla="*/ 196343 h 1175256"/>
                  <a:gd name="T8" fmla="*/ 1482809 w 2070437"/>
                  <a:gd name="T9" fmla="*/ 194963 h 1175256"/>
                  <a:gd name="T10" fmla="*/ 1482809 w 2070437"/>
                  <a:gd name="T11" fmla="*/ 0 h 1175256"/>
                  <a:gd name="T12" fmla="*/ 2070437 w 2070437"/>
                  <a:gd name="T13" fmla="*/ 587628 h 1175256"/>
                  <a:gd name="T14" fmla="*/ 1482809 w 2070437"/>
                  <a:gd name="T15" fmla="*/ 1175256 h 1175256"/>
                  <a:gd name="T16" fmla="*/ 1482809 w 2070437"/>
                  <a:gd name="T17" fmla="*/ 980293 h 1175256"/>
                  <a:gd name="T18" fmla="*/ 575421 w 2070437"/>
                  <a:gd name="T19" fmla="*/ 980293 h 1175256"/>
                  <a:gd name="T20" fmla="*/ 13051 w 2070437"/>
                  <a:gd name="T21" fmla="*/ 1173182 h 1175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0437" h="1175256">
                    <a:moveTo>
                      <a:pt x="13051" y="1173182"/>
                    </a:moveTo>
                    <a:cubicBezTo>
                      <a:pt x="-2844" y="1119414"/>
                      <a:pt x="-14547" y="1071950"/>
                      <a:pt x="42486" y="1015377"/>
                    </a:cubicBezTo>
                    <a:lnTo>
                      <a:pt x="757739" y="305735"/>
                    </a:lnTo>
                    <a:cubicBezTo>
                      <a:pt x="865261" y="182319"/>
                      <a:pt x="897049" y="187928"/>
                      <a:pt x="1063474" y="196343"/>
                    </a:cubicBezTo>
                    <a:lnTo>
                      <a:pt x="1482809" y="194963"/>
                    </a:lnTo>
                    <a:lnTo>
                      <a:pt x="1482809" y="0"/>
                    </a:lnTo>
                    <a:lnTo>
                      <a:pt x="2070437" y="587628"/>
                    </a:lnTo>
                    <a:lnTo>
                      <a:pt x="1482809" y="1175256"/>
                    </a:lnTo>
                    <a:lnTo>
                      <a:pt x="1482809" y="980293"/>
                    </a:lnTo>
                    <a:lnTo>
                      <a:pt x="575421" y="980293"/>
                    </a:lnTo>
                    <a:cubicBezTo>
                      <a:pt x="196758" y="984047"/>
                      <a:pt x="69150" y="967474"/>
                      <a:pt x="13051" y="1173182"/>
                    </a:cubicBezTo>
                    <a:close/>
                  </a:path>
                </a:pathLst>
              </a:custGeom>
              <a:solidFill>
                <a:srgbClr val="88B7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sp>
          <p:nvSpPr>
            <p:cNvPr id="16" name="Freeform 6">
              <a:extLst>
                <a:ext uri="{FF2B5EF4-FFF2-40B4-BE49-F238E27FC236}">
                  <a16:creationId xmlns:a16="http://schemas.microsoft.com/office/drawing/2014/main" id="{8204BAA6-9FDA-4BFA-8FD3-6C8BDEA9CAF6}"/>
                </a:ext>
              </a:extLst>
            </p:cNvPr>
            <p:cNvSpPr>
              <a:spLocks noEditPoints="1"/>
            </p:cNvSpPr>
            <p:nvPr/>
          </p:nvSpPr>
          <p:spPr bwMode="auto">
            <a:xfrm>
              <a:off x="1055100" y="277244"/>
              <a:ext cx="282917" cy="367363"/>
            </a:xfrm>
            <a:custGeom>
              <a:avLst/>
              <a:gdLst>
                <a:gd name="T0" fmla="*/ 2147483646 w 251"/>
                <a:gd name="T1" fmla="*/ 2147483646 h 326"/>
                <a:gd name="T2" fmla="*/ 2147483646 w 251"/>
                <a:gd name="T3" fmla="*/ 2147483646 h 326"/>
                <a:gd name="T4" fmla="*/ 2147483646 w 251"/>
                <a:gd name="T5" fmla="*/ 2147483646 h 326"/>
                <a:gd name="T6" fmla="*/ 2147483646 w 251"/>
                <a:gd name="T7" fmla="*/ 2147483646 h 326"/>
                <a:gd name="T8" fmla="*/ 2147483646 w 251"/>
                <a:gd name="T9" fmla="*/ 2147483646 h 326"/>
                <a:gd name="T10" fmla="*/ 2147483646 w 251"/>
                <a:gd name="T11" fmla="*/ 2147483646 h 326"/>
                <a:gd name="T12" fmla="*/ 2147483646 w 251"/>
                <a:gd name="T13" fmla="*/ 2147483646 h 326"/>
                <a:gd name="T14" fmla="*/ 2147483646 w 251"/>
                <a:gd name="T15" fmla="*/ 2147483646 h 326"/>
                <a:gd name="T16" fmla="*/ 2147483646 w 251"/>
                <a:gd name="T17" fmla="*/ 2147483646 h 326"/>
                <a:gd name="T18" fmla="*/ 2147483646 w 251"/>
                <a:gd name="T19" fmla="*/ 2147483646 h 326"/>
                <a:gd name="T20" fmla="*/ 2147483646 w 251"/>
                <a:gd name="T21" fmla="*/ 2147483646 h 326"/>
                <a:gd name="T22" fmla="*/ 2147483646 w 251"/>
                <a:gd name="T23" fmla="*/ 2147483646 h 326"/>
                <a:gd name="T24" fmla="*/ 2147483646 w 251"/>
                <a:gd name="T25" fmla="*/ 2147483646 h 326"/>
                <a:gd name="T26" fmla="*/ 2147483646 w 251"/>
                <a:gd name="T27" fmla="*/ 2147483646 h 326"/>
                <a:gd name="T28" fmla="*/ 2147483646 w 251"/>
                <a:gd name="T29" fmla="*/ 2147483646 h 326"/>
                <a:gd name="T30" fmla="*/ 2147483646 w 251"/>
                <a:gd name="T31" fmla="*/ 2147483646 h 326"/>
                <a:gd name="T32" fmla="*/ 2147483646 w 251"/>
                <a:gd name="T33" fmla="*/ 2147483646 h 326"/>
                <a:gd name="T34" fmla="*/ 2147483646 w 251"/>
                <a:gd name="T35" fmla="*/ 2147483646 h 326"/>
                <a:gd name="T36" fmla="*/ 2147483646 w 251"/>
                <a:gd name="T37" fmla="*/ 2147483646 h 326"/>
                <a:gd name="T38" fmla="*/ 2147483646 w 251"/>
                <a:gd name="T39" fmla="*/ 2147483646 h 326"/>
                <a:gd name="T40" fmla="*/ 2147483646 w 251"/>
                <a:gd name="T41" fmla="*/ 2147483646 h 326"/>
                <a:gd name="T42" fmla="*/ 2147483646 w 251"/>
                <a:gd name="T43" fmla="*/ 2147483646 h 326"/>
                <a:gd name="T44" fmla="*/ 2147483646 w 251"/>
                <a:gd name="T45" fmla="*/ 2147483646 h 326"/>
                <a:gd name="T46" fmla="*/ 2147483646 w 251"/>
                <a:gd name="T47" fmla="*/ 2147483646 h 326"/>
                <a:gd name="T48" fmla="*/ 2147483646 w 251"/>
                <a:gd name="T49" fmla="*/ 2147483646 h 326"/>
                <a:gd name="T50" fmla="*/ 2147483646 w 251"/>
                <a:gd name="T51" fmla="*/ 2147483646 h 326"/>
                <a:gd name="T52" fmla="*/ 2147483646 w 251"/>
                <a:gd name="T53" fmla="*/ 2147483646 h 326"/>
                <a:gd name="T54" fmla="*/ 2147483646 w 251"/>
                <a:gd name="T55" fmla="*/ 2147483646 h 326"/>
                <a:gd name="T56" fmla="*/ 2147483646 w 251"/>
                <a:gd name="T57" fmla="*/ 2147483646 h 326"/>
                <a:gd name="T58" fmla="*/ 2147483646 w 251"/>
                <a:gd name="T59" fmla="*/ 2147483646 h 326"/>
                <a:gd name="T60" fmla="*/ 2147483646 w 251"/>
                <a:gd name="T61" fmla="*/ 2147483646 h 326"/>
                <a:gd name="T62" fmla="*/ 2147483646 w 251"/>
                <a:gd name="T63" fmla="*/ 2147483646 h 326"/>
                <a:gd name="T64" fmla="*/ 2147483646 w 251"/>
                <a:gd name="T65" fmla="*/ 2147483646 h 326"/>
                <a:gd name="T66" fmla="*/ 2147483646 w 251"/>
                <a:gd name="T67" fmla="*/ 2147483646 h 326"/>
                <a:gd name="T68" fmla="*/ 2147483646 w 251"/>
                <a:gd name="T69" fmla="*/ 2147483646 h 326"/>
                <a:gd name="T70" fmla="*/ 2147483646 w 251"/>
                <a:gd name="T71" fmla="*/ 2147483646 h 326"/>
                <a:gd name="T72" fmla="*/ 2147483646 w 251"/>
                <a:gd name="T73" fmla="*/ 2147483646 h 3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1" h="326">
                  <a:moveTo>
                    <a:pt x="45" y="298"/>
                  </a:moveTo>
                  <a:cubicBezTo>
                    <a:pt x="33" y="298"/>
                    <a:pt x="33" y="298"/>
                    <a:pt x="33" y="298"/>
                  </a:cubicBezTo>
                  <a:cubicBezTo>
                    <a:pt x="4" y="298"/>
                    <a:pt x="0" y="279"/>
                    <a:pt x="7" y="253"/>
                  </a:cubicBezTo>
                  <a:cubicBezTo>
                    <a:pt x="26" y="180"/>
                    <a:pt x="26" y="180"/>
                    <a:pt x="26" y="180"/>
                  </a:cubicBezTo>
                  <a:cubicBezTo>
                    <a:pt x="29" y="168"/>
                    <a:pt x="35" y="158"/>
                    <a:pt x="42" y="151"/>
                  </a:cubicBezTo>
                  <a:cubicBezTo>
                    <a:pt x="44" y="150"/>
                    <a:pt x="44" y="150"/>
                    <a:pt x="44" y="150"/>
                  </a:cubicBezTo>
                  <a:cubicBezTo>
                    <a:pt x="45" y="149"/>
                    <a:pt x="45" y="149"/>
                    <a:pt x="45" y="149"/>
                  </a:cubicBezTo>
                  <a:cubicBezTo>
                    <a:pt x="77" y="141"/>
                    <a:pt x="77" y="141"/>
                    <a:pt x="77" y="141"/>
                  </a:cubicBezTo>
                  <a:cubicBezTo>
                    <a:pt x="74" y="171"/>
                    <a:pt x="74" y="171"/>
                    <a:pt x="74" y="171"/>
                  </a:cubicBezTo>
                  <a:cubicBezTo>
                    <a:pt x="83" y="170"/>
                    <a:pt x="83" y="170"/>
                    <a:pt x="83" y="170"/>
                  </a:cubicBezTo>
                  <a:cubicBezTo>
                    <a:pt x="76" y="177"/>
                    <a:pt x="76" y="177"/>
                    <a:pt x="76" y="177"/>
                  </a:cubicBezTo>
                  <a:cubicBezTo>
                    <a:pt x="76" y="178"/>
                    <a:pt x="76" y="178"/>
                    <a:pt x="76" y="178"/>
                  </a:cubicBezTo>
                  <a:cubicBezTo>
                    <a:pt x="77" y="178"/>
                    <a:pt x="81" y="186"/>
                    <a:pt x="87" y="197"/>
                  </a:cubicBezTo>
                  <a:cubicBezTo>
                    <a:pt x="54" y="197"/>
                    <a:pt x="54" y="197"/>
                    <a:pt x="54" y="197"/>
                  </a:cubicBezTo>
                  <a:cubicBezTo>
                    <a:pt x="45" y="206"/>
                    <a:pt x="45" y="206"/>
                    <a:pt x="45" y="206"/>
                  </a:cubicBezTo>
                  <a:cubicBezTo>
                    <a:pt x="45" y="298"/>
                    <a:pt x="45" y="298"/>
                    <a:pt x="45" y="298"/>
                  </a:cubicBezTo>
                  <a:close/>
                  <a:moveTo>
                    <a:pt x="58" y="210"/>
                  </a:moveTo>
                  <a:cubicBezTo>
                    <a:pt x="58" y="297"/>
                    <a:pt x="58" y="297"/>
                    <a:pt x="58" y="297"/>
                  </a:cubicBezTo>
                  <a:cubicBezTo>
                    <a:pt x="198" y="297"/>
                    <a:pt x="198" y="297"/>
                    <a:pt x="198" y="297"/>
                  </a:cubicBezTo>
                  <a:cubicBezTo>
                    <a:pt x="198" y="210"/>
                    <a:pt x="198" y="210"/>
                    <a:pt x="198" y="210"/>
                  </a:cubicBezTo>
                  <a:cubicBezTo>
                    <a:pt x="58" y="210"/>
                    <a:pt x="58" y="210"/>
                    <a:pt x="58" y="210"/>
                  </a:cubicBezTo>
                  <a:close/>
                  <a:moveTo>
                    <a:pt x="82" y="92"/>
                  </a:moveTo>
                  <a:cubicBezTo>
                    <a:pt x="80" y="74"/>
                    <a:pt x="79" y="66"/>
                    <a:pt x="85" y="48"/>
                  </a:cubicBezTo>
                  <a:cubicBezTo>
                    <a:pt x="96" y="56"/>
                    <a:pt x="123" y="52"/>
                    <a:pt x="134" y="47"/>
                  </a:cubicBezTo>
                  <a:cubicBezTo>
                    <a:pt x="140" y="56"/>
                    <a:pt x="151" y="58"/>
                    <a:pt x="161" y="55"/>
                  </a:cubicBezTo>
                  <a:cubicBezTo>
                    <a:pt x="164" y="70"/>
                    <a:pt x="164" y="72"/>
                    <a:pt x="164" y="92"/>
                  </a:cubicBezTo>
                  <a:cubicBezTo>
                    <a:pt x="164" y="92"/>
                    <a:pt x="175" y="82"/>
                    <a:pt x="177" y="74"/>
                  </a:cubicBezTo>
                  <a:cubicBezTo>
                    <a:pt x="179" y="65"/>
                    <a:pt x="175" y="32"/>
                    <a:pt x="171" y="25"/>
                  </a:cubicBezTo>
                  <a:cubicBezTo>
                    <a:pt x="167" y="14"/>
                    <a:pt x="154" y="6"/>
                    <a:pt x="132" y="9"/>
                  </a:cubicBezTo>
                  <a:cubicBezTo>
                    <a:pt x="111" y="0"/>
                    <a:pt x="86" y="9"/>
                    <a:pt x="75" y="21"/>
                  </a:cubicBezTo>
                  <a:cubicBezTo>
                    <a:pt x="71" y="27"/>
                    <a:pt x="65" y="74"/>
                    <a:pt x="70" y="81"/>
                  </a:cubicBezTo>
                  <a:cubicBezTo>
                    <a:pt x="76" y="88"/>
                    <a:pt x="82" y="92"/>
                    <a:pt x="82" y="92"/>
                  </a:cubicBezTo>
                  <a:close/>
                  <a:moveTo>
                    <a:pt x="40" y="311"/>
                  </a:moveTo>
                  <a:cubicBezTo>
                    <a:pt x="215" y="311"/>
                    <a:pt x="215" y="311"/>
                    <a:pt x="215" y="311"/>
                  </a:cubicBezTo>
                  <a:cubicBezTo>
                    <a:pt x="205" y="326"/>
                    <a:pt x="205" y="326"/>
                    <a:pt x="205" y="326"/>
                  </a:cubicBezTo>
                  <a:cubicBezTo>
                    <a:pt x="49" y="326"/>
                    <a:pt x="49" y="326"/>
                    <a:pt x="49" y="326"/>
                  </a:cubicBezTo>
                  <a:cubicBezTo>
                    <a:pt x="40" y="311"/>
                    <a:pt x="40" y="311"/>
                    <a:pt x="40" y="311"/>
                  </a:cubicBezTo>
                  <a:close/>
                  <a:moveTo>
                    <a:pt x="225" y="180"/>
                  </a:moveTo>
                  <a:cubicBezTo>
                    <a:pt x="244" y="253"/>
                    <a:pt x="244" y="253"/>
                    <a:pt x="244" y="253"/>
                  </a:cubicBezTo>
                  <a:cubicBezTo>
                    <a:pt x="251" y="279"/>
                    <a:pt x="248" y="298"/>
                    <a:pt x="218" y="298"/>
                  </a:cubicBezTo>
                  <a:cubicBezTo>
                    <a:pt x="211" y="298"/>
                    <a:pt x="211" y="298"/>
                    <a:pt x="211" y="298"/>
                  </a:cubicBezTo>
                  <a:cubicBezTo>
                    <a:pt x="211" y="206"/>
                    <a:pt x="211" y="206"/>
                    <a:pt x="211" y="206"/>
                  </a:cubicBezTo>
                  <a:cubicBezTo>
                    <a:pt x="201" y="197"/>
                    <a:pt x="201" y="197"/>
                    <a:pt x="201" y="197"/>
                  </a:cubicBezTo>
                  <a:cubicBezTo>
                    <a:pt x="167" y="197"/>
                    <a:pt x="167" y="197"/>
                    <a:pt x="167" y="197"/>
                  </a:cubicBezTo>
                  <a:cubicBezTo>
                    <a:pt x="172" y="186"/>
                    <a:pt x="177" y="178"/>
                    <a:pt x="177" y="178"/>
                  </a:cubicBezTo>
                  <a:cubicBezTo>
                    <a:pt x="177" y="177"/>
                    <a:pt x="177" y="177"/>
                    <a:pt x="177" y="177"/>
                  </a:cubicBezTo>
                  <a:cubicBezTo>
                    <a:pt x="170" y="170"/>
                    <a:pt x="170" y="170"/>
                    <a:pt x="170" y="170"/>
                  </a:cubicBezTo>
                  <a:cubicBezTo>
                    <a:pt x="179" y="171"/>
                    <a:pt x="179" y="171"/>
                    <a:pt x="179" y="171"/>
                  </a:cubicBezTo>
                  <a:cubicBezTo>
                    <a:pt x="177" y="142"/>
                    <a:pt x="177" y="142"/>
                    <a:pt x="177" y="142"/>
                  </a:cubicBezTo>
                  <a:cubicBezTo>
                    <a:pt x="208" y="149"/>
                    <a:pt x="208" y="149"/>
                    <a:pt x="208" y="149"/>
                  </a:cubicBezTo>
                  <a:cubicBezTo>
                    <a:pt x="210" y="150"/>
                    <a:pt x="210" y="150"/>
                    <a:pt x="210" y="150"/>
                  </a:cubicBezTo>
                  <a:cubicBezTo>
                    <a:pt x="211" y="152"/>
                    <a:pt x="211" y="152"/>
                    <a:pt x="211" y="152"/>
                  </a:cubicBezTo>
                  <a:cubicBezTo>
                    <a:pt x="218" y="160"/>
                    <a:pt x="222" y="170"/>
                    <a:pt x="224" y="180"/>
                  </a:cubicBezTo>
                  <a:cubicBezTo>
                    <a:pt x="225" y="180"/>
                    <a:pt x="225" y="180"/>
                    <a:pt x="225" y="180"/>
                  </a:cubicBezTo>
                  <a:close/>
                  <a:moveTo>
                    <a:pt x="162" y="197"/>
                  </a:moveTo>
                  <a:cubicBezTo>
                    <a:pt x="167" y="188"/>
                    <a:pt x="171" y="181"/>
                    <a:pt x="172" y="178"/>
                  </a:cubicBezTo>
                  <a:cubicBezTo>
                    <a:pt x="163" y="168"/>
                    <a:pt x="163" y="168"/>
                    <a:pt x="163" y="168"/>
                  </a:cubicBezTo>
                  <a:cubicBezTo>
                    <a:pt x="164" y="165"/>
                    <a:pt x="164" y="165"/>
                    <a:pt x="164" y="165"/>
                  </a:cubicBezTo>
                  <a:cubicBezTo>
                    <a:pt x="175" y="166"/>
                    <a:pt x="175" y="166"/>
                    <a:pt x="175" y="166"/>
                  </a:cubicBezTo>
                  <a:cubicBezTo>
                    <a:pt x="174" y="141"/>
                    <a:pt x="174" y="141"/>
                    <a:pt x="174" y="141"/>
                  </a:cubicBezTo>
                  <a:cubicBezTo>
                    <a:pt x="164" y="138"/>
                    <a:pt x="164" y="138"/>
                    <a:pt x="164" y="138"/>
                  </a:cubicBezTo>
                  <a:cubicBezTo>
                    <a:pt x="155" y="145"/>
                    <a:pt x="155" y="145"/>
                    <a:pt x="155" y="145"/>
                  </a:cubicBezTo>
                  <a:cubicBezTo>
                    <a:pt x="133" y="197"/>
                    <a:pt x="133" y="197"/>
                    <a:pt x="133" y="197"/>
                  </a:cubicBezTo>
                  <a:cubicBezTo>
                    <a:pt x="162" y="197"/>
                    <a:pt x="162" y="197"/>
                    <a:pt x="162" y="197"/>
                  </a:cubicBezTo>
                  <a:close/>
                  <a:moveTo>
                    <a:pt x="79" y="141"/>
                  </a:moveTo>
                  <a:cubicBezTo>
                    <a:pt x="78" y="166"/>
                    <a:pt x="78" y="166"/>
                    <a:pt x="78" y="166"/>
                  </a:cubicBezTo>
                  <a:cubicBezTo>
                    <a:pt x="89" y="165"/>
                    <a:pt x="89" y="165"/>
                    <a:pt x="89" y="165"/>
                  </a:cubicBezTo>
                  <a:cubicBezTo>
                    <a:pt x="90" y="168"/>
                    <a:pt x="90" y="168"/>
                    <a:pt x="90" y="168"/>
                  </a:cubicBezTo>
                  <a:cubicBezTo>
                    <a:pt x="81" y="178"/>
                    <a:pt x="81" y="178"/>
                    <a:pt x="81" y="178"/>
                  </a:cubicBezTo>
                  <a:cubicBezTo>
                    <a:pt x="82" y="181"/>
                    <a:pt x="86" y="188"/>
                    <a:pt x="91" y="197"/>
                  </a:cubicBezTo>
                  <a:cubicBezTo>
                    <a:pt x="121" y="197"/>
                    <a:pt x="121" y="197"/>
                    <a:pt x="121" y="197"/>
                  </a:cubicBezTo>
                  <a:cubicBezTo>
                    <a:pt x="96" y="145"/>
                    <a:pt x="96" y="145"/>
                    <a:pt x="96" y="145"/>
                  </a:cubicBezTo>
                  <a:cubicBezTo>
                    <a:pt x="88" y="138"/>
                    <a:pt x="88" y="138"/>
                    <a:pt x="88" y="138"/>
                  </a:cubicBezTo>
                  <a:lnTo>
                    <a:pt x="79" y="141"/>
                  </a:lnTo>
                  <a:close/>
                </a:path>
              </a:pathLst>
            </a:custGeom>
            <a:solidFill>
              <a:sysClr val="window" lastClr="FFFFFF"/>
            </a:solidFill>
            <a:ln w="9525">
              <a:noFill/>
              <a:round/>
              <a:headEnd/>
              <a:tailEnd/>
            </a:ln>
          </p:spPr>
          <p:txBody>
            <a:bodyP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grpSp>
        <p:nvGrpSpPr>
          <p:cNvPr id="31" name="组合 14">
            <a:extLst>
              <a:ext uri="{FF2B5EF4-FFF2-40B4-BE49-F238E27FC236}">
                <a16:creationId xmlns:a16="http://schemas.microsoft.com/office/drawing/2014/main" id="{03E794D3-620D-40B0-9825-D4D35CBC1356}"/>
              </a:ext>
            </a:extLst>
          </p:cNvPr>
          <p:cNvGrpSpPr>
            <a:grpSpLocks/>
          </p:cNvGrpSpPr>
          <p:nvPr/>
        </p:nvGrpSpPr>
        <p:grpSpPr bwMode="auto">
          <a:xfrm>
            <a:off x="3825819" y="4805375"/>
            <a:ext cx="2164015" cy="1529878"/>
            <a:chOff x="0" y="0"/>
            <a:chExt cx="1624019" cy="1147515"/>
          </a:xfrm>
        </p:grpSpPr>
        <p:grpSp>
          <p:nvGrpSpPr>
            <p:cNvPr id="32" name="组合 19">
              <a:extLst>
                <a:ext uri="{FF2B5EF4-FFF2-40B4-BE49-F238E27FC236}">
                  <a16:creationId xmlns:a16="http://schemas.microsoft.com/office/drawing/2014/main" id="{59EDE274-A2B4-44CC-B2F7-F6D26AEC3607}"/>
                </a:ext>
              </a:extLst>
            </p:cNvPr>
            <p:cNvGrpSpPr>
              <a:grpSpLocks/>
            </p:cNvGrpSpPr>
            <p:nvPr/>
          </p:nvGrpSpPr>
          <p:grpSpPr bwMode="auto">
            <a:xfrm rot="10800000">
              <a:off x="0" y="0"/>
              <a:ext cx="1624019" cy="1147515"/>
              <a:chOff x="0" y="0"/>
              <a:chExt cx="2070437" cy="1462949"/>
            </a:xfrm>
          </p:grpSpPr>
          <p:sp>
            <p:nvSpPr>
              <p:cNvPr id="34" name="等腰三角形 6">
                <a:extLst>
                  <a:ext uri="{FF2B5EF4-FFF2-40B4-BE49-F238E27FC236}">
                    <a16:creationId xmlns:a16="http://schemas.microsoft.com/office/drawing/2014/main" id="{52E9A08F-50F1-4A19-BDD1-8D8F430EDEEE}"/>
                  </a:ext>
                </a:extLst>
              </p:cNvPr>
              <p:cNvSpPr>
                <a:spLocks/>
              </p:cNvSpPr>
              <p:nvPr/>
            </p:nvSpPr>
            <p:spPr bwMode="auto">
              <a:xfrm>
                <a:off x="16191" y="894361"/>
                <a:ext cx="597047" cy="562517"/>
              </a:xfrm>
              <a:custGeom>
                <a:avLst/>
                <a:gdLst>
                  <a:gd name="T0" fmla="*/ 25306 w 595852"/>
                  <a:gd name="T1" fmla="*/ 449309 h 562574"/>
                  <a:gd name="T2" fmla="*/ 595852 w 595852"/>
                  <a:gd name="T3" fmla="*/ 0 h 562574"/>
                  <a:gd name="T4" fmla="*/ 145089 w 595852"/>
                  <a:gd name="T5" fmla="*/ 516627 h 562574"/>
                  <a:gd name="T6" fmla="*/ 25306 w 595852"/>
                  <a:gd name="T7" fmla="*/ 449309 h 562574"/>
                </a:gdLst>
                <a:ahLst/>
                <a:cxnLst>
                  <a:cxn ang="0">
                    <a:pos x="T0" y="T1"/>
                  </a:cxn>
                  <a:cxn ang="0">
                    <a:pos x="T2" y="T3"/>
                  </a:cxn>
                  <a:cxn ang="0">
                    <a:pos x="T4" y="T5"/>
                  </a:cxn>
                  <a:cxn ang="0">
                    <a:pos x="T6" y="T7"/>
                  </a:cxn>
                </a:cxnLst>
                <a:rect l="0" t="0" r="r" b="b"/>
                <a:pathLst>
                  <a:path w="595852" h="562574">
                    <a:moveTo>
                      <a:pt x="25306" y="449309"/>
                    </a:moveTo>
                    <a:cubicBezTo>
                      <a:pt x="-54198" y="152174"/>
                      <a:pt x="32189" y="76940"/>
                      <a:pt x="595852" y="0"/>
                    </a:cubicBezTo>
                    <a:lnTo>
                      <a:pt x="145089" y="516627"/>
                    </a:lnTo>
                    <a:cubicBezTo>
                      <a:pt x="54671" y="611059"/>
                      <a:pt x="45599" y="545610"/>
                      <a:pt x="25306" y="449309"/>
                    </a:cubicBezTo>
                    <a:close/>
                  </a:path>
                </a:pathLst>
              </a:custGeom>
              <a:solidFill>
                <a:srgbClr val="88B7F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sp>
            <p:nvSpPr>
              <p:cNvPr id="35" name="右箭头 5">
                <a:extLst>
                  <a:ext uri="{FF2B5EF4-FFF2-40B4-BE49-F238E27FC236}">
                    <a16:creationId xmlns:a16="http://schemas.microsoft.com/office/drawing/2014/main" id="{3341EB75-3484-4254-AB56-9A0D083DCFA6}"/>
                  </a:ext>
                </a:extLst>
              </p:cNvPr>
              <p:cNvSpPr>
                <a:spLocks/>
              </p:cNvSpPr>
              <p:nvPr/>
            </p:nvSpPr>
            <p:spPr bwMode="auto">
              <a:xfrm>
                <a:off x="6072" y="0"/>
                <a:ext cx="2070436" cy="1175620"/>
              </a:xfrm>
              <a:custGeom>
                <a:avLst/>
                <a:gdLst>
                  <a:gd name="T0" fmla="*/ 13051 w 2070437"/>
                  <a:gd name="T1" fmla="*/ 1173182 h 1175256"/>
                  <a:gd name="T2" fmla="*/ 42486 w 2070437"/>
                  <a:gd name="T3" fmla="*/ 1015377 h 1175256"/>
                  <a:gd name="T4" fmla="*/ 757739 w 2070437"/>
                  <a:gd name="T5" fmla="*/ 305735 h 1175256"/>
                  <a:gd name="T6" fmla="*/ 1063474 w 2070437"/>
                  <a:gd name="T7" fmla="*/ 196343 h 1175256"/>
                  <a:gd name="T8" fmla="*/ 1482809 w 2070437"/>
                  <a:gd name="T9" fmla="*/ 194963 h 1175256"/>
                  <a:gd name="T10" fmla="*/ 1482809 w 2070437"/>
                  <a:gd name="T11" fmla="*/ 0 h 1175256"/>
                  <a:gd name="T12" fmla="*/ 2070437 w 2070437"/>
                  <a:gd name="T13" fmla="*/ 587628 h 1175256"/>
                  <a:gd name="T14" fmla="*/ 1482809 w 2070437"/>
                  <a:gd name="T15" fmla="*/ 1175256 h 1175256"/>
                  <a:gd name="T16" fmla="*/ 1482809 w 2070437"/>
                  <a:gd name="T17" fmla="*/ 980293 h 1175256"/>
                  <a:gd name="T18" fmla="*/ 575421 w 2070437"/>
                  <a:gd name="T19" fmla="*/ 980293 h 1175256"/>
                  <a:gd name="T20" fmla="*/ 13051 w 2070437"/>
                  <a:gd name="T21" fmla="*/ 1173182 h 1175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0437" h="1175256">
                    <a:moveTo>
                      <a:pt x="13051" y="1173182"/>
                    </a:moveTo>
                    <a:cubicBezTo>
                      <a:pt x="-2844" y="1119414"/>
                      <a:pt x="-14547" y="1071950"/>
                      <a:pt x="42486" y="1015377"/>
                    </a:cubicBezTo>
                    <a:lnTo>
                      <a:pt x="757739" y="305735"/>
                    </a:lnTo>
                    <a:cubicBezTo>
                      <a:pt x="865261" y="182319"/>
                      <a:pt x="897049" y="187928"/>
                      <a:pt x="1063474" y="196343"/>
                    </a:cubicBezTo>
                    <a:lnTo>
                      <a:pt x="1482809" y="194963"/>
                    </a:lnTo>
                    <a:lnTo>
                      <a:pt x="1482809" y="0"/>
                    </a:lnTo>
                    <a:lnTo>
                      <a:pt x="2070437" y="587628"/>
                    </a:lnTo>
                    <a:lnTo>
                      <a:pt x="1482809" y="1175256"/>
                    </a:lnTo>
                    <a:lnTo>
                      <a:pt x="1482809" y="980293"/>
                    </a:lnTo>
                    <a:lnTo>
                      <a:pt x="575421" y="980293"/>
                    </a:lnTo>
                    <a:cubicBezTo>
                      <a:pt x="196758" y="984047"/>
                      <a:pt x="69150" y="967474"/>
                      <a:pt x="13051" y="1173182"/>
                    </a:cubicBezTo>
                    <a:close/>
                  </a:path>
                </a:pathLst>
              </a:custGeom>
              <a:solidFill>
                <a:srgbClr val="88B7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sp>
          <p:nvSpPr>
            <p:cNvPr id="33" name="Freeform 16">
              <a:extLst>
                <a:ext uri="{FF2B5EF4-FFF2-40B4-BE49-F238E27FC236}">
                  <a16:creationId xmlns:a16="http://schemas.microsoft.com/office/drawing/2014/main" id="{B717F4A4-12EC-4C8C-9940-08D5F797580E}"/>
                </a:ext>
              </a:extLst>
            </p:cNvPr>
            <p:cNvSpPr>
              <a:spLocks noEditPoints="1"/>
            </p:cNvSpPr>
            <p:nvPr/>
          </p:nvSpPr>
          <p:spPr bwMode="auto">
            <a:xfrm>
              <a:off x="256299" y="532166"/>
              <a:ext cx="372990" cy="308845"/>
            </a:xfrm>
            <a:custGeom>
              <a:avLst/>
              <a:gdLst>
                <a:gd name="T0" fmla="*/ 2147483646 w 332"/>
                <a:gd name="T1" fmla="*/ 2147483646 h 275"/>
                <a:gd name="T2" fmla="*/ 2147483646 w 332"/>
                <a:gd name="T3" fmla="*/ 2147483646 h 275"/>
                <a:gd name="T4" fmla="*/ 2147483646 w 332"/>
                <a:gd name="T5" fmla="*/ 2147483646 h 275"/>
                <a:gd name="T6" fmla="*/ 2147483646 w 332"/>
                <a:gd name="T7" fmla="*/ 2147483646 h 275"/>
                <a:gd name="T8" fmla="*/ 2147483646 w 332"/>
                <a:gd name="T9" fmla="*/ 2147483646 h 275"/>
                <a:gd name="T10" fmla="*/ 2147483646 w 332"/>
                <a:gd name="T11" fmla="*/ 2147483646 h 275"/>
                <a:gd name="T12" fmla="*/ 2147483646 w 332"/>
                <a:gd name="T13" fmla="*/ 2147483646 h 275"/>
                <a:gd name="T14" fmla="*/ 2147483646 w 332"/>
                <a:gd name="T15" fmla="*/ 2147483646 h 275"/>
                <a:gd name="T16" fmla="*/ 2147483646 w 332"/>
                <a:gd name="T17" fmla="*/ 2147483646 h 275"/>
                <a:gd name="T18" fmla="*/ 2147483646 w 332"/>
                <a:gd name="T19" fmla="*/ 2147483646 h 275"/>
                <a:gd name="T20" fmla="*/ 0 w 332"/>
                <a:gd name="T21" fmla="*/ 2147483646 h 275"/>
                <a:gd name="T22" fmla="*/ 2147483646 w 332"/>
                <a:gd name="T23" fmla="*/ 2147483646 h 275"/>
                <a:gd name="T24" fmla="*/ 2147483646 w 332"/>
                <a:gd name="T25" fmla="*/ 2147483646 h 275"/>
                <a:gd name="T26" fmla="*/ 2147483646 w 332"/>
                <a:gd name="T27" fmla="*/ 2147483646 h 275"/>
                <a:gd name="T28" fmla="*/ 2147483646 w 332"/>
                <a:gd name="T29" fmla="*/ 2147483646 h 275"/>
                <a:gd name="T30" fmla="*/ 2147483646 w 332"/>
                <a:gd name="T31" fmla="*/ 2147483646 h 275"/>
                <a:gd name="T32" fmla="*/ 2147483646 w 332"/>
                <a:gd name="T33" fmla="*/ 2147483646 h 275"/>
                <a:gd name="T34" fmla="*/ 2147483646 w 332"/>
                <a:gd name="T35" fmla="*/ 2147483646 h 275"/>
                <a:gd name="T36" fmla="*/ 2147483646 w 332"/>
                <a:gd name="T37" fmla="*/ 2147483646 h 275"/>
                <a:gd name="T38" fmla="*/ 2147483646 w 332"/>
                <a:gd name="T39" fmla="*/ 2147483646 h 275"/>
                <a:gd name="T40" fmla="*/ 2147483646 w 332"/>
                <a:gd name="T41" fmla="*/ 2147483646 h 275"/>
                <a:gd name="T42" fmla="*/ 2147483646 w 332"/>
                <a:gd name="T43" fmla="*/ 2147483646 h 275"/>
                <a:gd name="T44" fmla="*/ 2147483646 w 332"/>
                <a:gd name="T45" fmla="*/ 2147483646 h 275"/>
                <a:gd name="T46" fmla="*/ 2147483646 w 332"/>
                <a:gd name="T47" fmla="*/ 2147483646 h 275"/>
                <a:gd name="T48" fmla="*/ 2147483646 w 332"/>
                <a:gd name="T49" fmla="*/ 2147483646 h 275"/>
                <a:gd name="T50" fmla="*/ 2147483646 w 332"/>
                <a:gd name="T51" fmla="*/ 2147483646 h 275"/>
                <a:gd name="T52" fmla="*/ 2147483646 w 332"/>
                <a:gd name="T53" fmla="*/ 2147483646 h 275"/>
                <a:gd name="T54" fmla="*/ 2147483646 w 332"/>
                <a:gd name="T55" fmla="*/ 2147483646 h 275"/>
                <a:gd name="T56" fmla="*/ 2147483646 w 332"/>
                <a:gd name="T57" fmla="*/ 2147483646 h 275"/>
                <a:gd name="T58" fmla="*/ 2147483646 w 332"/>
                <a:gd name="T59" fmla="*/ 2147483646 h 275"/>
                <a:gd name="T60" fmla="*/ 2147483646 w 332"/>
                <a:gd name="T61" fmla="*/ 2147483646 h 275"/>
                <a:gd name="T62" fmla="*/ 2147483646 w 332"/>
                <a:gd name="T63" fmla="*/ 2147483646 h 275"/>
                <a:gd name="T64" fmla="*/ 2147483646 w 332"/>
                <a:gd name="T65" fmla="*/ 2147483646 h 275"/>
                <a:gd name="T66" fmla="*/ 2147483646 w 332"/>
                <a:gd name="T67" fmla="*/ 2147483646 h 275"/>
                <a:gd name="T68" fmla="*/ 2147483646 w 332"/>
                <a:gd name="T69" fmla="*/ 2147483646 h 275"/>
                <a:gd name="T70" fmla="*/ 2147483646 w 332"/>
                <a:gd name="T71" fmla="*/ 2147483646 h 275"/>
                <a:gd name="T72" fmla="*/ 2147483646 w 332"/>
                <a:gd name="T73" fmla="*/ 2147483646 h 275"/>
                <a:gd name="T74" fmla="*/ 2147483646 w 332"/>
                <a:gd name="T75" fmla="*/ 2147483646 h 275"/>
                <a:gd name="T76" fmla="*/ 2147483646 w 332"/>
                <a:gd name="T77" fmla="*/ 2147483646 h 275"/>
                <a:gd name="T78" fmla="*/ 2147483646 w 332"/>
                <a:gd name="T79" fmla="*/ 2147483646 h 275"/>
                <a:gd name="T80" fmla="*/ 2147483646 w 332"/>
                <a:gd name="T81" fmla="*/ 2147483646 h 275"/>
                <a:gd name="T82" fmla="*/ 2147483646 w 332"/>
                <a:gd name="T83" fmla="*/ 2147483646 h 275"/>
                <a:gd name="T84" fmla="*/ 2147483646 w 332"/>
                <a:gd name="T85" fmla="*/ 2147483646 h 275"/>
                <a:gd name="T86" fmla="*/ 2147483646 w 332"/>
                <a:gd name="T87" fmla="*/ 2147483646 h 275"/>
                <a:gd name="T88" fmla="*/ 2147483646 w 332"/>
                <a:gd name="T89" fmla="*/ 2147483646 h 275"/>
                <a:gd name="T90" fmla="*/ 2147483646 w 332"/>
                <a:gd name="T91" fmla="*/ 2147483646 h 275"/>
                <a:gd name="T92" fmla="*/ 2147483646 w 332"/>
                <a:gd name="T93" fmla="*/ 2147483646 h 275"/>
                <a:gd name="T94" fmla="*/ 2147483646 w 332"/>
                <a:gd name="T95" fmla="*/ 2147483646 h 275"/>
                <a:gd name="T96" fmla="*/ 2147483646 w 332"/>
                <a:gd name="T97" fmla="*/ 2147483646 h 275"/>
                <a:gd name="T98" fmla="*/ 2147483646 w 332"/>
                <a:gd name="T99" fmla="*/ 2147483646 h 275"/>
                <a:gd name="T100" fmla="*/ 2147483646 w 332"/>
                <a:gd name="T101" fmla="*/ 2147483646 h 275"/>
                <a:gd name="T102" fmla="*/ 2147483646 w 332"/>
                <a:gd name="T103" fmla="*/ 2147483646 h 275"/>
                <a:gd name="T104" fmla="*/ 2147483646 w 332"/>
                <a:gd name="T105" fmla="*/ 2147483646 h 275"/>
                <a:gd name="T106" fmla="*/ 2147483646 w 332"/>
                <a:gd name="T107" fmla="*/ 2147483646 h 275"/>
                <a:gd name="T108" fmla="*/ 2147483646 w 332"/>
                <a:gd name="T109" fmla="*/ 2147483646 h 275"/>
                <a:gd name="T110" fmla="*/ 2147483646 w 332"/>
                <a:gd name="T111" fmla="*/ 2147483646 h 275"/>
                <a:gd name="T112" fmla="*/ 2147483646 w 332"/>
                <a:gd name="T113" fmla="*/ 2147483646 h 2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32" h="275">
                  <a:moveTo>
                    <a:pt x="244" y="46"/>
                  </a:moveTo>
                  <a:cubicBezTo>
                    <a:pt x="243" y="38"/>
                    <a:pt x="243" y="32"/>
                    <a:pt x="245" y="23"/>
                  </a:cubicBezTo>
                  <a:cubicBezTo>
                    <a:pt x="255" y="37"/>
                    <a:pt x="270" y="27"/>
                    <a:pt x="281" y="24"/>
                  </a:cubicBezTo>
                  <a:cubicBezTo>
                    <a:pt x="283" y="31"/>
                    <a:pt x="283" y="37"/>
                    <a:pt x="283" y="47"/>
                  </a:cubicBezTo>
                  <a:cubicBezTo>
                    <a:pt x="291" y="39"/>
                    <a:pt x="291" y="19"/>
                    <a:pt x="286" y="12"/>
                  </a:cubicBezTo>
                  <a:cubicBezTo>
                    <a:pt x="278" y="1"/>
                    <a:pt x="249" y="0"/>
                    <a:pt x="241" y="10"/>
                  </a:cubicBezTo>
                  <a:cubicBezTo>
                    <a:pt x="237" y="14"/>
                    <a:pt x="233" y="41"/>
                    <a:pt x="244" y="46"/>
                  </a:cubicBezTo>
                  <a:close/>
                  <a:moveTo>
                    <a:pt x="113" y="203"/>
                  </a:moveTo>
                  <a:cubicBezTo>
                    <a:pt x="113" y="211"/>
                    <a:pt x="113" y="211"/>
                    <a:pt x="113" y="211"/>
                  </a:cubicBezTo>
                  <a:cubicBezTo>
                    <a:pt x="70" y="223"/>
                    <a:pt x="70" y="223"/>
                    <a:pt x="70" y="223"/>
                  </a:cubicBezTo>
                  <a:cubicBezTo>
                    <a:pt x="70" y="252"/>
                    <a:pt x="70" y="252"/>
                    <a:pt x="70" y="252"/>
                  </a:cubicBezTo>
                  <a:cubicBezTo>
                    <a:pt x="90" y="267"/>
                    <a:pt x="90" y="267"/>
                    <a:pt x="90" y="267"/>
                  </a:cubicBezTo>
                  <a:cubicBezTo>
                    <a:pt x="90" y="275"/>
                    <a:pt x="90" y="275"/>
                    <a:pt x="90" y="275"/>
                  </a:cubicBezTo>
                  <a:cubicBezTo>
                    <a:pt x="35" y="275"/>
                    <a:pt x="35" y="275"/>
                    <a:pt x="35" y="275"/>
                  </a:cubicBezTo>
                  <a:cubicBezTo>
                    <a:pt x="35" y="266"/>
                    <a:pt x="35" y="266"/>
                    <a:pt x="35" y="266"/>
                  </a:cubicBezTo>
                  <a:cubicBezTo>
                    <a:pt x="54" y="252"/>
                    <a:pt x="54" y="252"/>
                    <a:pt x="54" y="252"/>
                  </a:cubicBezTo>
                  <a:cubicBezTo>
                    <a:pt x="54" y="223"/>
                    <a:pt x="54" y="223"/>
                    <a:pt x="54" y="223"/>
                  </a:cubicBezTo>
                  <a:cubicBezTo>
                    <a:pt x="15" y="223"/>
                    <a:pt x="15" y="223"/>
                    <a:pt x="15" y="223"/>
                  </a:cubicBezTo>
                  <a:cubicBezTo>
                    <a:pt x="12" y="202"/>
                    <a:pt x="12" y="202"/>
                    <a:pt x="12" y="202"/>
                  </a:cubicBezTo>
                  <a:cubicBezTo>
                    <a:pt x="21" y="199"/>
                    <a:pt x="21" y="199"/>
                    <a:pt x="21" y="199"/>
                  </a:cubicBezTo>
                  <a:cubicBezTo>
                    <a:pt x="9" y="182"/>
                    <a:pt x="9" y="182"/>
                    <a:pt x="9" y="182"/>
                  </a:cubicBezTo>
                  <a:cubicBezTo>
                    <a:pt x="0" y="116"/>
                    <a:pt x="0" y="116"/>
                    <a:pt x="0" y="116"/>
                  </a:cubicBezTo>
                  <a:cubicBezTo>
                    <a:pt x="33" y="116"/>
                    <a:pt x="33" y="116"/>
                    <a:pt x="33" y="116"/>
                  </a:cubicBezTo>
                  <a:cubicBezTo>
                    <a:pt x="43" y="182"/>
                    <a:pt x="43" y="182"/>
                    <a:pt x="43" y="182"/>
                  </a:cubicBezTo>
                  <a:cubicBezTo>
                    <a:pt x="34" y="198"/>
                    <a:pt x="34" y="198"/>
                    <a:pt x="34" y="198"/>
                  </a:cubicBezTo>
                  <a:cubicBezTo>
                    <a:pt x="45" y="198"/>
                    <a:pt x="45" y="198"/>
                    <a:pt x="45" y="198"/>
                  </a:cubicBezTo>
                  <a:cubicBezTo>
                    <a:pt x="50" y="198"/>
                    <a:pt x="50" y="198"/>
                    <a:pt x="50" y="198"/>
                  </a:cubicBezTo>
                  <a:cubicBezTo>
                    <a:pt x="48" y="124"/>
                    <a:pt x="33" y="112"/>
                    <a:pt x="50" y="81"/>
                  </a:cubicBezTo>
                  <a:cubicBezTo>
                    <a:pt x="54" y="82"/>
                    <a:pt x="54" y="82"/>
                    <a:pt x="54" y="82"/>
                  </a:cubicBezTo>
                  <a:cubicBezTo>
                    <a:pt x="54" y="77"/>
                    <a:pt x="53" y="73"/>
                    <a:pt x="52" y="69"/>
                  </a:cubicBezTo>
                  <a:cubicBezTo>
                    <a:pt x="29" y="56"/>
                    <a:pt x="37" y="26"/>
                    <a:pt x="57" y="20"/>
                  </a:cubicBezTo>
                  <a:cubicBezTo>
                    <a:pt x="68" y="16"/>
                    <a:pt x="81" y="17"/>
                    <a:pt x="90" y="26"/>
                  </a:cubicBezTo>
                  <a:cubicBezTo>
                    <a:pt x="97" y="33"/>
                    <a:pt x="93" y="35"/>
                    <a:pt x="93" y="35"/>
                  </a:cubicBezTo>
                  <a:cubicBezTo>
                    <a:pt x="92" y="36"/>
                    <a:pt x="92" y="36"/>
                    <a:pt x="92" y="36"/>
                  </a:cubicBezTo>
                  <a:cubicBezTo>
                    <a:pt x="93" y="39"/>
                    <a:pt x="94" y="45"/>
                    <a:pt x="94" y="46"/>
                  </a:cubicBezTo>
                  <a:cubicBezTo>
                    <a:pt x="94" y="47"/>
                    <a:pt x="92" y="48"/>
                    <a:pt x="92" y="48"/>
                  </a:cubicBezTo>
                  <a:cubicBezTo>
                    <a:pt x="96" y="59"/>
                    <a:pt x="96" y="59"/>
                    <a:pt x="96" y="59"/>
                  </a:cubicBezTo>
                  <a:cubicBezTo>
                    <a:pt x="93" y="61"/>
                    <a:pt x="93" y="61"/>
                    <a:pt x="93" y="61"/>
                  </a:cubicBezTo>
                  <a:cubicBezTo>
                    <a:pt x="94" y="64"/>
                    <a:pt x="94" y="67"/>
                    <a:pt x="94" y="71"/>
                  </a:cubicBezTo>
                  <a:cubicBezTo>
                    <a:pt x="93" y="71"/>
                    <a:pt x="91" y="73"/>
                    <a:pt x="90" y="73"/>
                  </a:cubicBezTo>
                  <a:cubicBezTo>
                    <a:pt x="80" y="74"/>
                    <a:pt x="80" y="74"/>
                    <a:pt x="80" y="74"/>
                  </a:cubicBezTo>
                  <a:cubicBezTo>
                    <a:pt x="80" y="88"/>
                    <a:pt x="80" y="88"/>
                    <a:pt x="80" y="88"/>
                  </a:cubicBezTo>
                  <a:cubicBezTo>
                    <a:pt x="149" y="105"/>
                    <a:pt x="149" y="105"/>
                    <a:pt x="149" y="105"/>
                  </a:cubicBezTo>
                  <a:cubicBezTo>
                    <a:pt x="159" y="106"/>
                    <a:pt x="154" y="107"/>
                    <a:pt x="165" y="108"/>
                  </a:cubicBezTo>
                  <a:cubicBezTo>
                    <a:pt x="172" y="109"/>
                    <a:pt x="179" y="116"/>
                    <a:pt x="180" y="120"/>
                  </a:cubicBezTo>
                  <a:cubicBezTo>
                    <a:pt x="181" y="120"/>
                    <a:pt x="181" y="120"/>
                    <a:pt x="181" y="120"/>
                  </a:cubicBezTo>
                  <a:cubicBezTo>
                    <a:pt x="203" y="120"/>
                    <a:pt x="203" y="120"/>
                    <a:pt x="203" y="120"/>
                  </a:cubicBezTo>
                  <a:cubicBezTo>
                    <a:pt x="202" y="100"/>
                    <a:pt x="204" y="86"/>
                    <a:pt x="208" y="79"/>
                  </a:cubicBezTo>
                  <a:cubicBezTo>
                    <a:pt x="218" y="75"/>
                    <a:pt x="226" y="73"/>
                    <a:pt x="236" y="69"/>
                  </a:cubicBezTo>
                  <a:cubicBezTo>
                    <a:pt x="234" y="88"/>
                    <a:pt x="234" y="88"/>
                    <a:pt x="234" y="88"/>
                  </a:cubicBezTo>
                  <a:cubicBezTo>
                    <a:pt x="239" y="88"/>
                    <a:pt x="239" y="88"/>
                    <a:pt x="239" y="88"/>
                  </a:cubicBezTo>
                  <a:cubicBezTo>
                    <a:pt x="235" y="92"/>
                    <a:pt x="235" y="92"/>
                    <a:pt x="235" y="92"/>
                  </a:cubicBezTo>
                  <a:cubicBezTo>
                    <a:pt x="235" y="92"/>
                    <a:pt x="235" y="92"/>
                    <a:pt x="235" y="92"/>
                  </a:cubicBezTo>
                  <a:cubicBezTo>
                    <a:pt x="235" y="92"/>
                    <a:pt x="243" y="107"/>
                    <a:pt x="249" y="117"/>
                  </a:cubicBezTo>
                  <a:cubicBezTo>
                    <a:pt x="250" y="118"/>
                    <a:pt x="252" y="118"/>
                    <a:pt x="252" y="119"/>
                  </a:cubicBezTo>
                  <a:cubicBezTo>
                    <a:pt x="248" y="111"/>
                    <a:pt x="240" y="96"/>
                    <a:pt x="238" y="92"/>
                  </a:cubicBezTo>
                  <a:cubicBezTo>
                    <a:pt x="243" y="87"/>
                    <a:pt x="243" y="87"/>
                    <a:pt x="243" y="87"/>
                  </a:cubicBezTo>
                  <a:cubicBezTo>
                    <a:pt x="242" y="85"/>
                    <a:pt x="242" y="85"/>
                    <a:pt x="242" y="85"/>
                  </a:cubicBezTo>
                  <a:cubicBezTo>
                    <a:pt x="236" y="86"/>
                    <a:pt x="236" y="86"/>
                    <a:pt x="236" y="86"/>
                  </a:cubicBezTo>
                  <a:cubicBezTo>
                    <a:pt x="237" y="69"/>
                    <a:pt x="237" y="69"/>
                    <a:pt x="237" y="69"/>
                  </a:cubicBezTo>
                  <a:cubicBezTo>
                    <a:pt x="239" y="67"/>
                    <a:pt x="246" y="64"/>
                    <a:pt x="248" y="62"/>
                  </a:cubicBezTo>
                  <a:cubicBezTo>
                    <a:pt x="249" y="62"/>
                    <a:pt x="249" y="62"/>
                    <a:pt x="249" y="62"/>
                  </a:cubicBezTo>
                  <a:cubicBezTo>
                    <a:pt x="249" y="79"/>
                    <a:pt x="249" y="79"/>
                    <a:pt x="249" y="79"/>
                  </a:cubicBezTo>
                  <a:cubicBezTo>
                    <a:pt x="256" y="97"/>
                    <a:pt x="256" y="97"/>
                    <a:pt x="256" y="97"/>
                  </a:cubicBezTo>
                  <a:cubicBezTo>
                    <a:pt x="260" y="78"/>
                    <a:pt x="260" y="78"/>
                    <a:pt x="260" y="78"/>
                  </a:cubicBezTo>
                  <a:cubicBezTo>
                    <a:pt x="258" y="75"/>
                    <a:pt x="258" y="75"/>
                    <a:pt x="258" y="75"/>
                  </a:cubicBezTo>
                  <a:cubicBezTo>
                    <a:pt x="260" y="70"/>
                    <a:pt x="260" y="70"/>
                    <a:pt x="260" y="70"/>
                  </a:cubicBezTo>
                  <a:cubicBezTo>
                    <a:pt x="267" y="70"/>
                    <a:pt x="267" y="70"/>
                    <a:pt x="267" y="70"/>
                  </a:cubicBezTo>
                  <a:cubicBezTo>
                    <a:pt x="270" y="75"/>
                    <a:pt x="270" y="75"/>
                    <a:pt x="270" y="75"/>
                  </a:cubicBezTo>
                  <a:cubicBezTo>
                    <a:pt x="267" y="78"/>
                    <a:pt x="267" y="78"/>
                    <a:pt x="267" y="78"/>
                  </a:cubicBezTo>
                  <a:cubicBezTo>
                    <a:pt x="272" y="97"/>
                    <a:pt x="272" y="97"/>
                    <a:pt x="272" y="97"/>
                  </a:cubicBezTo>
                  <a:cubicBezTo>
                    <a:pt x="278" y="79"/>
                    <a:pt x="278" y="79"/>
                    <a:pt x="278" y="79"/>
                  </a:cubicBezTo>
                  <a:cubicBezTo>
                    <a:pt x="279" y="63"/>
                    <a:pt x="279" y="63"/>
                    <a:pt x="279" y="63"/>
                  </a:cubicBezTo>
                  <a:cubicBezTo>
                    <a:pt x="282" y="65"/>
                    <a:pt x="287" y="67"/>
                    <a:pt x="289" y="69"/>
                  </a:cubicBezTo>
                  <a:cubicBezTo>
                    <a:pt x="289" y="86"/>
                    <a:pt x="289" y="86"/>
                    <a:pt x="289" y="86"/>
                  </a:cubicBezTo>
                  <a:cubicBezTo>
                    <a:pt x="284" y="85"/>
                    <a:pt x="284" y="85"/>
                    <a:pt x="284" y="85"/>
                  </a:cubicBezTo>
                  <a:cubicBezTo>
                    <a:pt x="283" y="87"/>
                    <a:pt x="283" y="87"/>
                    <a:pt x="283" y="87"/>
                  </a:cubicBezTo>
                  <a:cubicBezTo>
                    <a:pt x="288" y="92"/>
                    <a:pt x="288" y="92"/>
                    <a:pt x="288" y="92"/>
                  </a:cubicBezTo>
                  <a:cubicBezTo>
                    <a:pt x="286" y="95"/>
                    <a:pt x="280" y="107"/>
                    <a:pt x="276" y="115"/>
                  </a:cubicBezTo>
                  <a:cubicBezTo>
                    <a:pt x="276" y="115"/>
                    <a:pt x="276" y="115"/>
                    <a:pt x="276" y="115"/>
                  </a:cubicBezTo>
                  <a:cubicBezTo>
                    <a:pt x="276" y="115"/>
                    <a:pt x="276" y="115"/>
                    <a:pt x="276" y="115"/>
                  </a:cubicBezTo>
                  <a:cubicBezTo>
                    <a:pt x="275" y="116"/>
                    <a:pt x="274" y="118"/>
                    <a:pt x="273" y="119"/>
                  </a:cubicBezTo>
                  <a:cubicBezTo>
                    <a:pt x="274" y="118"/>
                    <a:pt x="275" y="118"/>
                    <a:pt x="276" y="117"/>
                  </a:cubicBezTo>
                  <a:cubicBezTo>
                    <a:pt x="282" y="107"/>
                    <a:pt x="290" y="92"/>
                    <a:pt x="290" y="92"/>
                  </a:cubicBezTo>
                  <a:cubicBezTo>
                    <a:pt x="291" y="92"/>
                    <a:pt x="291" y="92"/>
                    <a:pt x="291" y="92"/>
                  </a:cubicBezTo>
                  <a:cubicBezTo>
                    <a:pt x="287" y="88"/>
                    <a:pt x="287" y="88"/>
                    <a:pt x="287" y="88"/>
                  </a:cubicBezTo>
                  <a:cubicBezTo>
                    <a:pt x="292" y="88"/>
                    <a:pt x="292" y="88"/>
                    <a:pt x="292" y="88"/>
                  </a:cubicBezTo>
                  <a:cubicBezTo>
                    <a:pt x="290" y="69"/>
                    <a:pt x="290" y="69"/>
                    <a:pt x="290" y="69"/>
                  </a:cubicBezTo>
                  <a:cubicBezTo>
                    <a:pt x="316" y="79"/>
                    <a:pt x="316" y="79"/>
                    <a:pt x="316" y="79"/>
                  </a:cubicBezTo>
                  <a:cubicBezTo>
                    <a:pt x="322" y="89"/>
                    <a:pt x="322" y="104"/>
                    <a:pt x="322" y="120"/>
                  </a:cubicBezTo>
                  <a:cubicBezTo>
                    <a:pt x="332" y="120"/>
                    <a:pt x="332" y="120"/>
                    <a:pt x="332" y="120"/>
                  </a:cubicBezTo>
                  <a:cubicBezTo>
                    <a:pt x="332" y="139"/>
                    <a:pt x="332" y="139"/>
                    <a:pt x="332" y="139"/>
                  </a:cubicBezTo>
                  <a:cubicBezTo>
                    <a:pt x="332" y="147"/>
                    <a:pt x="332" y="147"/>
                    <a:pt x="332" y="147"/>
                  </a:cubicBezTo>
                  <a:cubicBezTo>
                    <a:pt x="332" y="274"/>
                    <a:pt x="332" y="274"/>
                    <a:pt x="332" y="274"/>
                  </a:cubicBezTo>
                  <a:cubicBezTo>
                    <a:pt x="190" y="274"/>
                    <a:pt x="190" y="274"/>
                    <a:pt x="190" y="274"/>
                  </a:cubicBezTo>
                  <a:cubicBezTo>
                    <a:pt x="190" y="147"/>
                    <a:pt x="190" y="147"/>
                    <a:pt x="190" y="147"/>
                  </a:cubicBezTo>
                  <a:cubicBezTo>
                    <a:pt x="147" y="147"/>
                    <a:pt x="147" y="147"/>
                    <a:pt x="147" y="147"/>
                  </a:cubicBezTo>
                  <a:cubicBezTo>
                    <a:pt x="147" y="124"/>
                    <a:pt x="147" y="124"/>
                    <a:pt x="147" y="124"/>
                  </a:cubicBezTo>
                  <a:cubicBezTo>
                    <a:pt x="133" y="124"/>
                    <a:pt x="120" y="124"/>
                    <a:pt x="106" y="123"/>
                  </a:cubicBezTo>
                  <a:cubicBezTo>
                    <a:pt x="105" y="138"/>
                    <a:pt x="103" y="152"/>
                    <a:pt x="102" y="166"/>
                  </a:cubicBezTo>
                  <a:cubicBezTo>
                    <a:pt x="128" y="168"/>
                    <a:pt x="152" y="175"/>
                    <a:pt x="172" y="189"/>
                  </a:cubicBezTo>
                  <a:cubicBezTo>
                    <a:pt x="158" y="217"/>
                    <a:pt x="144" y="246"/>
                    <a:pt x="131" y="275"/>
                  </a:cubicBezTo>
                  <a:cubicBezTo>
                    <a:pt x="123" y="275"/>
                    <a:pt x="116" y="275"/>
                    <a:pt x="108" y="275"/>
                  </a:cubicBezTo>
                  <a:cubicBezTo>
                    <a:pt x="117" y="250"/>
                    <a:pt x="110" y="228"/>
                    <a:pt x="130" y="204"/>
                  </a:cubicBezTo>
                  <a:cubicBezTo>
                    <a:pt x="125" y="204"/>
                    <a:pt x="119" y="203"/>
                    <a:pt x="113" y="203"/>
                  </a:cubicBezTo>
                  <a:close/>
                  <a:moveTo>
                    <a:pt x="226" y="120"/>
                  </a:moveTo>
                  <a:cubicBezTo>
                    <a:pt x="231" y="120"/>
                    <a:pt x="231" y="120"/>
                    <a:pt x="231" y="120"/>
                  </a:cubicBezTo>
                  <a:cubicBezTo>
                    <a:pt x="227" y="107"/>
                    <a:pt x="227" y="107"/>
                    <a:pt x="227" y="107"/>
                  </a:cubicBezTo>
                  <a:cubicBezTo>
                    <a:pt x="226" y="107"/>
                    <a:pt x="226" y="107"/>
                    <a:pt x="226" y="107"/>
                  </a:cubicBezTo>
                  <a:cubicBezTo>
                    <a:pt x="226" y="120"/>
                    <a:pt x="226" y="120"/>
                    <a:pt x="226" y="120"/>
                  </a:cubicBezTo>
                  <a:close/>
                  <a:moveTo>
                    <a:pt x="296" y="120"/>
                  </a:moveTo>
                  <a:cubicBezTo>
                    <a:pt x="301" y="120"/>
                    <a:pt x="301" y="120"/>
                    <a:pt x="301" y="120"/>
                  </a:cubicBezTo>
                  <a:cubicBezTo>
                    <a:pt x="302" y="107"/>
                    <a:pt x="302" y="107"/>
                    <a:pt x="302" y="107"/>
                  </a:cubicBezTo>
                  <a:cubicBezTo>
                    <a:pt x="300" y="107"/>
                    <a:pt x="300" y="107"/>
                    <a:pt x="300" y="107"/>
                  </a:cubicBezTo>
                  <a:lnTo>
                    <a:pt x="296" y="120"/>
                  </a:lnTo>
                  <a:close/>
                </a:path>
              </a:pathLst>
            </a:custGeom>
            <a:solidFill>
              <a:sysClr val="window" lastClr="FFFFFF"/>
            </a:solidFill>
            <a:ln w="9525">
              <a:noFill/>
              <a:round/>
              <a:headEnd/>
              <a:tailEnd/>
            </a:ln>
          </p:spPr>
          <p:txBody>
            <a:bodyP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grpSp>
        <p:nvGrpSpPr>
          <p:cNvPr id="36" name="组合 15">
            <a:extLst>
              <a:ext uri="{FF2B5EF4-FFF2-40B4-BE49-F238E27FC236}">
                <a16:creationId xmlns:a16="http://schemas.microsoft.com/office/drawing/2014/main" id="{B9E6B7EE-FBF7-4446-83A3-17FBA2EC75C3}"/>
              </a:ext>
            </a:extLst>
          </p:cNvPr>
          <p:cNvGrpSpPr>
            <a:grpSpLocks/>
          </p:cNvGrpSpPr>
          <p:nvPr/>
        </p:nvGrpSpPr>
        <p:grpSpPr bwMode="auto">
          <a:xfrm>
            <a:off x="2287950" y="3901837"/>
            <a:ext cx="1529405" cy="2164681"/>
            <a:chOff x="0" y="0"/>
            <a:chExt cx="1147515" cy="1624019"/>
          </a:xfrm>
        </p:grpSpPr>
        <p:grpSp>
          <p:nvGrpSpPr>
            <p:cNvPr id="37" name="组合 22">
              <a:extLst>
                <a:ext uri="{FF2B5EF4-FFF2-40B4-BE49-F238E27FC236}">
                  <a16:creationId xmlns:a16="http://schemas.microsoft.com/office/drawing/2014/main" id="{216A6B22-EA2D-4436-864E-2C0009EC201A}"/>
                </a:ext>
              </a:extLst>
            </p:cNvPr>
            <p:cNvGrpSpPr>
              <a:grpSpLocks/>
            </p:cNvGrpSpPr>
            <p:nvPr/>
          </p:nvGrpSpPr>
          <p:grpSpPr bwMode="auto">
            <a:xfrm rot="-5400000">
              <a:off x="-238252" y="238252"/>
              <a:ext cx="1624019" cy="1147515"/>
              <a:chOff x="0" y="0"/>
              <a:chExt cx="2070437" cy="1462949"/>
            </a:xfrm>
          </p:grpSpPr>
          <p:sp>
            <p:nvSpPr>
              <p:cNvPr id="39" name="等腰三角形 6">
                <a:extLst>
                  <a:ext uri="{FF2B5EF4-FFF2-40B4-BE49-F238E27FC236}">
                    <a16:creationId xmlns:a16="http://schemas.microsoft.com/office/drawing/2014/main" id="{BFBAFC5F-00E5-4566-873D-C0524B1A6801}"/>
                  </a:ext>
                </a:extLst>
              </p:cNvPr>
              <p:cNvSpPr>
                <a:spLocks/>
              </p:cNvSpPr>
              <p:nvPr/>
            </p:nvSpPr>
            <p:spPr bwMode="auto">
              <a:xfrm>
                <a:off x="10119" y="900432"/>
                <a:ext cx="597048" cy="562517"/>
              </a:xfrm>
              <a:custGeom>
                <a:avLst/>
                <a:gdLst>
                  <a:gd name="T0" fmla="*/ 25306 w 595852"/>
                  <a:gd name="T1" fmla="*/ 449309 h 562574"/>
                  <a:gd name="T2" fmla="*/ 595852 w 595852"/>
                  <a:gd name="T3" fmla="*/ 0 h 562574"/>
                  <a:gd name="T4" fmla="*/ 145089 w 595852"/>
                  <a:gd name="T5" fmla="*/ 516627 h 562574"/>
                  <a:gd name="T6" fmla="*/ 25306 w 595852"/>
                  <a:gd name="T7" fmla="*/ 449309 h 562574"/>
                </a:gdLst>
                <a:ahLst/>
                <a:cxnLst>
                  <a:cxn ang="0">
                    <a:pos x="T0" y="T1"/>
                  </a:cxn>
                  <a:cxn ang="0">
                    <a:pos x="T2" y="T3"/>
                  </a:cxn>
                  <a:cxn ang="0">
                    <a:pos x="T4" y="T5"/>
                  </a:cxn>
                  <a:cxn ang="0">
                    <a:pos x="T6" y="T7"/>
                  </a:cxn>
                </a:cxnLst>
                <a:rect l="0" t="0" r="r" b="b"/>
                <a:pathLst>
                  <a:path w="595852" h="562574">
                    <a:moveTo>
                      <a:pt x="25306" y="449309"/>
                    </a:moveTo>
                    <a:cubicBezTo>
                      <a:pt x="-54198" y="152174"/>
                      <a:pt x="32189" y="76940"/>
                      <a:pt x="595852" y="0"/>
                    </a:cubicBezTo>
                    <a:lnTo>
                      <a:pt x="145089" y="516627"/>
                    </a:lnTo>
                    <a:cubicBezTo>
                      <a:pt x="54671" y="611059"/>
                      <a:pt x="45599" y="545610"/>
                      <a:pt x="25306" y="449309"/>
                    </a:cubicBezTo>
                    <a:close/>
                  </a:path>
                </a:pathLst>
              </a:custGeom>
              <a:solidFill>
                <a:srgbClr val="FFFFFF">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sp>
            <p:nvSpPr>
              <p:cNvPr id="40" name="右箭头 5">
                <a:extLst>
                  <a:ext uri="{FF2B5EF4-FFF2-40B4-BE49-F238E27FC236}">
                    <a16:creationId xmlns:a16="http://schemas.microsoft.com/office/drawing/2014/main" id="{E1A0AE79-E609-4C3F-94CE-A6B1ED07C4D9}"/>
                  </a:ext>
                </a:extLst>
              </p:cNvPr>
              <p:cNvSpPr>
                <a:spLocks/>
              </p:cNvSpPr>
              <p:nvPr/>
            </p:nvSpPr>
            <p:spPr bwMode="auto">
              <a:xfrm>
                <a:off x="1" y="1"/>
                <a:ext cx="2070437" cy="1175620"/>
              </a:xfrm>
              <a:custGeom>
                <a:avLst/>
                <a:gdLst>
                  <a:gd name="T0" fmla="*/ 13051 w 2070437"/>
                  <a:gd name="T1" fmla="*/ 1173182 h 1175256"/>
                  <a:gd name="T2" fmla="*/ 42486 w 2070437"/>
                  <a:gd name="T3" fmla="*/ 1015377 h 1175256"/>
                  <a:gd name="T4" fmla="*/ 757739 w 2070437"/>
                  <a:gd name="T5" fmla="*/ 305735 h 1175256"/>
                  <a:gd name="T6" fmla="*/ 1063474 w 2070437"/>
                  <a:gd name="T7" fmla="*/ 196343 h 1175256"/>
                  <a:gd name="T8" fmla="*/ 1482809 w 2070437"/>
                  <a:gd name="T9" fmla="*/ 194963 h 1175256"/>
                  <a:gd name="T10" fmla="*/ 1482809 w 2070437"/>
                  <a:gd name="T11" fmla="*/ 0 h 1175256"/>
                  <a:gd name="T12" fmla="*/ 2070437 w 2070437"/>
                  <a:gd name="T13" fmla="*/ 587628 h 1175256"/>
                  <a:gd name="T14" fmla="*/ 1482809 w 2070437"/>
                  <a:gd name="T15" fmla="*/ 1175256 h 1175256"/>
                  <a:gd name="T16" fmla="*/ 1482809 w 2070437"/>
                  <a:gd name="T17" fmla="*/ 980293 h 1175256"/>
                  <a:gd name="T18" fmla="*/ 575421 w 2070437"/>
                  <a:gd name="T19" fmla="*/ 980293 h 1175256"/>
                  <a:gd name="T20" fmla="*/ 13051 w 2070437"/>
                  <a:gd name="T21" fmla="*/ 1173182 h 1175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0437" h="1175256">
                    <a:moveTo>
                      <a:pt x="13051" y="1173182"/>
                    </a:moveTo>
                    <a:cubicBezTo>
                      <a:pt x="-2844" y="1119414"/>
                      <a:pt x="-14547" y="1071950"/>
                      <a:pt x="42486" y="1015377"/>
                    </a:cubicBezTo>
                    <a:lnTo>
                      <a:pt x="757739" y="305735"/>
                    </a:lnTo>
                    <a:cubicBezTo>
                      <a:pt x="865261" y="182319"/>
                      <a:pt x="897049" y="187928"/>
                      <a:pt x="1063474" y="196343"/>
                    </a:cubicBezTo>
                    <a:lnTo>
                      <a:pt x="1482809" y="194963"/>
                    </a:lnTo>
                    <a:lnTo>
                      <a:pt x="1482809" y="0"/>
                    </a:lnTo>
                    <a:lnTo>
                      <a:pt x="2070437" y="587628"/>
                    </a:lnTo>
                    <a:lnTo>
                      <a:pt x="1482809" y="1175256"/>
                    </a:lnTo>
                    <a:lnTo>
                      <a:pt x="1482809" y="980293"/>
                    </a:lnTo>
                    <a:lnTo>
                      <a:pt x="575421" y="980293"/>
                    </a:lnTo>
                    <a:cubicBezTo>
                      <a:pt x="196758" y="984047"/>
                      <a:pt x="69150" y="967474"/>
                      <a:pt x="13051" y="11731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sp>
          <p:nvSpPr>
            <p:cNvPr id="38" name="Freeform 21">
              <a:extLst>
                <a:ext uri="{FF2B5EF4-FFF2-40B4-BE49-F238E27FC236}">
                  <a16:creationId xmlns:a16="http://schemas.microsoft.com/office/drawing/2014/main" id="{38E28457-3697-4F23-8D23-ED0DB22EAC7F}"/>
                </a:ext>
              </a:extLst>
            </p:cNvPr>
            <p:cNvSpPr>
              <a:spLocks noEditPoints="1"/>
            </p:cNvSpPr>
            <p:nvPr/>
          </p:nvSpPr>
          <p:spPr bwMode="auto">
            <a:xfrm>
              <a:off x="296372" y="279498"/>
              <a:ext cx="391200" cy="256623"/>
            </a:xfrm>
            <a:custGeom>
              <a:avLst/>
              <a:gdLst>
                <a:gd name="T0" fmla="*/ 2147483646 w 357"/>
                <a:gd name="T1" fmla="*/ 2147483646 h 234"/>
                <a:gd name="T2" fmla="*/ 2147483646 w 357"/>
                <a:gd name="T3" fmla="*/ 2147483646 h 234"/>
                <a:gd name="T4" fmla="*/ 2147483646 w 357"/>
                <a:gd name="T5" fmla="*/ 2147483646 h 234"/>
                <a:gd name="T6" fmla="*/ 0 w 357"/>
                <a:gd name="T7" fmla="*/ 2147483646 h 234"/>
                <a:gd name="T8" fmla="*/ 2147483646 w 357"/>
                <a:gd name="T9" fmla="*/ 2147483646 h 234"/>
                <a:gd name="T10" fmla="*/ 2147483646 w 357"/>
                <a:gd name="T11" fmla="*/ 2147483646 h 234"/>
                <a:gd name="T12" fmla="*/ 2147483646 w 357"/>
                <a:gd name="T13" fmla="*/ 2147483646 h 234"/>
                <a:gd name="T14" fmla="*/ 2147483646 w 357"/>
                <a:gd name="T15" fmla="*/ 2147483646 h 234"/>
                <a:gd name="T16" fmla="*/ 2147483646 w 357"/>
                <a:gd name="T17" fmla="*/ 2147483646 h 234"/>
                <a:gd name="T18" fmla="*/ 2147483646 w 357"/>
                <a:gd name="T19" fmla="*/ 2147483646 h 234"/>
                <a:gd name="T20" fmla="*/ 2147483646 w 357"/>
                <a:gd name="T21" fmla="*/ 2147483646 h 234"/>
                <a:gd name="T22" fmla="*/ 2147483646 w 357"/>
                <a:gd name="T23" fmla="*/ 0 h 234"/>
                <a:gd name="T24" fmla="*/ 2147483646 w 357"/>
                <a:gd name="T25" fmla="*/ 2147483646 h 234"/>
                <a:gd name="T26" fmla="*/ 2147483646 w 357"/>
                <a:gd name="T27" fmla="*/ 2147483646 h 234"/>
                <a:gd name="T28" fmla="*/ 2147483646 w 357"/>
                <a:gd name="T29" fmla="*/ 2147483646 h 234"/>
                <a:gd name="T30" fmla="*/ 2147483646 w 357"/>
                <a:gd name="T31" fmla="*/ 2147483646 h 234"/>
                <a:gd name="T32" fmla="*/ 2147483646 w 357"/>
                <a:gd name="T33" fmla="*/ 2147483646 h 234"/>
                <a:gd name="T34" fmla="*/ 2147483646 w 357"/>
                <a:gd name="T35" fmla="*/ 2147483646 h 234"/>
                <a:gd name="T36" fmla="*/ 2147483646 w 357"/>
                <a:gd name="T37" fmla="*/ 2147483646 h 234"/>
                <a:gd name="T38" fmla="*/ 2147483646 w 357"/>
                <a:gd name="T39" fmla="*/ 2147483646 h 234"/>
                <a:gd name="T40" fmla="*/ 2147483646 w 357"/>
                <a:gd name="T41" fmla="*/ 2147483646 h 234"/>
                <a:gd name="T42" fmla="*/ 2147483646 w 357"/>
                <a:gd name="T43" fmla="*/ 2147483646 h 234"/>
                <a:gd name="T44" fmla="*/ 2147483646 w 357"/>
                <a:gd name="T45" fmla="*/ 2147483646 h 234"/>
                <a:gd name="T46" fmla="*/ 2147483646 w 357"/>
                <a:gd name="T47" fmla="*/ 2147483646 h 234"/>
                <a:gd name="T48" fmla="*/ 2147483646 w 357"/>
                <a:gd name="T49" fmla="*/ 2147483646 h 234"/>
                <a:gd name="T50" fmla="*/ 2147483646 w 357"/>
                <a:gd name="T51" fmla="*/ 2147483646 h 234"/>
                <a:gd name="T52" fmla="*/ 2147483646 w 357"/>
                <a:gd name="T53" fmla="*/ 2147483646 h 234"/>
                <a:gd name="T54" fmla="*/ 2147483646 w 357"/>
                <a:gd name="T55" fmla="*/ 2147483646 h 234"/>
                <a:gd name="T56" fmla="*/ 2147483646 w 357"/>
                <a:gd name="T57" fmla="*/ 0 h 234"/>
                <a:gd name="T58" fmla="*/ 2147483646 w 357"/>
                <a:gd name="T59" fmla="*/ 2147483646 h 234"/>
                <a:gd name="T60" fmla="*/ 2147483646 w 357"/>
                <a:gd name="T61" fmla="*/ 2147483646 h 234"/>
                <a:gd name="T62" fmla="*/ 2147483646 w 357"/>
                <a:gd name="T63" fmla="*/ 2147483646 h 234"/>
                <a:gd name="T64" fmla="*/ 2147483646 w 357"/>
                <a:gd name="T65" fmla="*/ 2147483646 h 234"/>
                <a:gd name="T66" fmla="*/ 2147483646 w 357"/>
                <a:gd name="T67" fmla="*/ 2147483646 h 23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57" h="234">
                  <a:moveTo>
                    <a:pt x="259" y="196"/>
                  </a:moveTo>
                  <a:cubicBezTo>
                    <a:pt x="228" y="170"/>
                    <a:pt x="228" y="170"/>
                    <a:pt x="228" y="170"/>
                  </a:cubicBezTo>
                  <a:cubicBezTo>
                    <a:pt x="239" y="158"/>
                    <a:pt x="239" y="158"/>
                    <a:pt x="239" y="158"/>
                  </a:cubicBezTo>
                  <a:cubicBezTo>
                    <a:pt x="273" y="180"/>
                    <a:pt x="273" y="180"/>
                    <a:pt x="273" y="180"/>
                  </a:cubicBezTo>
                  <a:cubicBezTo>
                    <a:pt x="269" y="185"/>
                    <a:pt x="264" y="191"/>
                    <a:pt x="259" y="196"/>
                  </a:cubicBezTo>
                  <a:close/>
                  <a:moveTo>
                    <a:pt x="80" y="18"/>
                  </a:moveTo>
                  <a:cubicBezTo>
                    <a:pt x="34" y="5"/>
                    <a:pt x="34" y="5"/>
                    <a:pt x="34" y="5"/>
                  </a:cubicBezTo>
                  <a:cubicBezTo>
                    <a:pt x="0" y="124"/>
                    <a:pt x="0" y="124"/>
                    <a:pt x="0" y="124"/>
                  </a:cubicBezTo>
                  <a:cubicBezTo>
                    <a:pt x="47" y="137"/>
                    <a:pt x="47" y="137"/>
                    <a:pt x="47" y="137"/>
                  </a:cubicBezTo>
                  <a:cubicBezTo>
                    <a:pt x="52" y="118"/>
                    <a:pt x="52" y="118"/>
                    <a:pt x="52" y="118"/>
                  </a:cubicBezTo>
                  <a:cubicBezTo>
                    <a:pt x="78" y="139"/>
                    <a:pt x="78" y="139"/>
                    <a:pt x="78" y="139"/>
                  </a:cubicBezTo>
                  <a:cubicBezTo>
                    <a:pt x="141" y="86"/>
                    <a:pt x="141" y="86"/>
                    <a:pt x="141" y="86"/>
                  </a:cubicBezTo>
                  <a:cubicBezTo>
                    <a:pt x="167" y="77"/>
                    <a:pt x="167" y="77"/>
                    <a:pt x="167" y="77"/>
                  </a:cubicBezTo>
                  <a:cubicBezTo>
                    <a:pt x="208" y="101"/>
                    <a:pt x="208" y="101"/>
                    <a:pt x="208" y="101"/>
                  </a:cubicBezTo>
                  <a:cubicBezTo>
                    <a:pt x="221" y="90"/>
                    <a:pt x="221" y="90"/>
                    <a:pt x="221" y="90"/>
                  </a:cubicBezTo>
                  <a:cubicBezTo>
                    <a:pt x="195" y="44"/>
                    <a:pt x="195" y="44"/>
                    <a:pt x="195" y="44"/>
                  </a:cubicBezTo>
                  <a:cubicBezTo>
                    <a:pt x="135" y="41"/>
                    <a:pt x="135" y="41"/>
                    <a:pt x="135" y="41"/>
                  </a:cubicBezTo>
                  <a:cubicBezTo>
                    <a:pt x="90" y="48"/>
                    <a:pt x="90" y="48"/>
                    <a:pt x="90" y="48"/>
                  </a:cubicBezTo>
                  <a:cubicBezTo>
                    <a:pt x="85" y="46"/>
                    <a:pt x="85" y="46"/>
                    <a:pt x="85" y="46"/>
                  </a:cubicBezTo>
                  <a:cubicBezTo>
                    <a:pt x="69" y="76"/>
                    <a:pt x="69" y="76"/>
                    <a:pt x="69" y="76"/>
                  </a:cubicBezTo>
                  <a:cubicBezTo>
                    <a:pt x="64" y="74"/>
                    <a:pt x="64" y="74"/>
                    <a:pt x="64" y="74"/>
                  </a:cubicBezTo>
                  <a:cubicBezTo>
                    <a:pt x="75" y="38"/>
                    <a:pt x="75" y="38"/>
                    <a:pt x="75" y="38"/>
                  </a:cubicBezTo>
                  <a:cubicBezTo>
                    <a:pt x="80" y="18"/>
                    <a:pt x="80" y="18"/>
                    <a:pt x="80" y="18"/>
                  </a:cubicBezTo>
                  <a:close/>
                  <a:moveTo>
                    <a:pt x="280" y="0"/>
                  </a:moveTo>
                  <a:cubicBezTo>
                    <a:pt x="243" y="30"/>
                    <a:pt x="243" y="30"/>
                    <a:pt x="243" y="30"/>
                  </a:cubicBezTo>
                  <a:cubicBezTo>
                    <a:pt x="249" y="38"/>
                    <a:pt x="249" y="38"/>
                    <a:pt x="249" y="38"/>
                  </a:cubicBezTo>
                  <a:cubicBezTo>
                    <a:pt x="249" y="38"/>
                    <a:pt x="249" y="38"/>
                    <a:pt x="249" y="38"/>
                  </a:cubicBezTo>
                  <a:cubicBezTo>
                    <a:pt x="279" y="75"/>
                    <a:pt x="279" y="75"/>
                    <a:pt x="279" y="75"/>
                  </a:cubicBezTo>
                  <a:cubicBezTo>
                    <a:pt x="274" y="79"/>
                    <a:pt x="274" y="79"/>
                    <a:pt x="274" y="79"/>
                  </a:cubicBezTo>
                  <a:cubicBezTo>
                    <a:pt x="233" y="42"/>
                    <a:pt x="233" y="42"/>
                    <a:pt x="233" y="42"/>
                  </a:cubicBezTo>
                  <a:cubicBezTo>
                    <a:pt x="226" y="44"/>
                    <a:pt x="219" y="48"/>
                    <a:pt x="210" y="52"/>
                  </a:cubicBezTo>
                  <a:cubicBezTo>
                    <a:pt x="234" y="89"/>
                    <a:pt x="234" y="89"/>
                    <a:pt x="234" y="89"/>
                  </a:cubicBezTo>
                  <a:cubicBezTo>
                    <a:pt x="210" y="109"/>
                    <a:pt x="210" y="109"/>
                    <a:pt x="210" y="109"/>
                  </a:cubicBezTo>
                  <a:cubicBezTo>
                    <a:pt x="167" y="85"/>
                    <a:pt x="167" y="85"/>
                    <a:pt x="167" y="85"/>
                  </a:cubicBezTo>
                  <a:cubicBezTo>
                    <a:pt x="151" y="90"/>
                    <a:pt x="151" y="90"/>
                    <a:pt x="151" y="90"/>
                  </a:cubicBezTo>
                  <a:cubicBezTo>
                    <a:pt x="121" y="112"/>
                    <a:pt x="92" y="137"/>
                    <a:pt x="69" y="160"/>
                  </a:cubicBezTo>
                  <a:cubicBezTo>
                    <a:pt x="71" y="170"/>
                    <a:pt x="78" y="177"/>
                    <a:pt x="90" y="181"/>
                  </a:cubicBezTo>
                  <a:cubicBezTo>
                    <a:pt x="103" y="169"/>
                    <a:pt x="127" y="150"/>
                    <a:pt x="141" y="139"/>
                  </a:cubicBezTo>
                  <a:cubicBezTo>
                    <a:pt x="143" y="145"/>
                    <a:pt x="143" y="145"/>
                    <a:pt x="143" y="145"/>
                  </a:cubicBezTo>
                  <a:cubicBezTo>
                    <a:pt x="129" y="158"/>
                    <a:pt x="108" y="175"/>
                    <a:pt x="96" y="192"/>
                  </a:cubicBezTo>
                  <a:cubicBezTo>
                    <a:pt x="118" y="210"/>
                    <a:pt x="118" y="210"/>
                    <a:pt x="118" y="210"/>
                  </a:cubicBezTo>
                  <a:cubicBezTo>
                    <a:pt x="128" y="207"/>
                    <a:pt x="143" y="192"/>
                    <a:pt x="158" y="178"/>
                  </a:cubicBezTo>
                  <a:cubicBezTo>
                    <a:pt x="161" y="181"/>
                    <a:pt x="161" y="181"/>
                    <a:pt x="161" y="181"/>
                  </a:cubicBezTo>
                  <a:cubicBezTo>
                    <a:pt x="157" y="187"/>
                    <a:pt x="140" y="206"/>
                    <a:pt x="139" y="214"/>
                  </a:cubicBezTo>
                  <a:cubicBezTo>
                    <a:pt x="145" y="217"/>
                    <a:pt x="152" y="221"/>
                    <a:pt x="158" y="225"/>
                  </a:cubicBezTo>
                  <a:cubicBezTo>
                    <a:pt x="167" y="219"/>
                    <a:pt x="186" y="201"/>
                    <a:pt x="193" y="193"/>
                  </a:cubicBezTo>
                  <a:cubicBezTo>
                    <a:pt x="196" y="195"/>
                    <a:pt x="196" y="195"/>
                    <a:pt x="196" y="195"/>
                  </a:cubicBezTo>
                  <a:cubicBezTo>
                    <a:pt x="194" y="199"/>
                    <a:pt x="186" y="211"/>
                    <a:pt x="185" y="222"/>
                  </a:cubicBezTo>
                  <a:cubicBezTo>
                    <a:pt x="191" y="226"/>
                    <a:pt x="198" y="230"/>
                    <a:pt x="204" y="234"/>
                  </a:cubicBezTo>
                  <a:cubicBezTo>
                    <a:pt x="211" y="229"/>
                    <a:pt x="218" y="223"/>
                    <a:pt x="223" y="217"/>
                  </a:cubicBezTo>
                  <a:cubicBezTo>
                    <a:pt x="227" y="213"/>
                    <a:pt x="227" y="213"/>
                    <a:pt x="227" y="213"/>
                  </a:cubicBezTo>
                  <a:cubicBezTo>
                    <a:pt x="212" y="188"/>
                    <a:pt x="212" y="188"/>
                    <a:pt x="212" y="188"/>
                  </a:cubicBezTo>
                  <a:cubicBezTo>
                    <a:pt x="217" y="169"/>
                    <a:pt x="240" y="147"/>
                    <a:pt x="258" y="139"/>
                  </a:cubicBezTo>
                  <a:cubicBezTo>
                    <a:pt x="285" y="144"/>
                    <a:pt x="285" y="144"/>
                    <a:pt x="285" y="144"/>
                  </a:cubicBezTo>
                  <a:cubicBezTo>
                    <a:pt x="310" y="114"/>
                    <a:pt x="310" y="114"/>
                    <a:pt x="310" y="114"/>
                  </a:cubicBezTo>
                  <a:cubicBezTo>
                    <a:pt x="320" y="126"/>
                    <a:pt x="320" y="126"/>
                    <a:pt x="320" y="126"/>
                  </a:cubicBezTo>
                  <a:cubicBezTo>
                    <a:pt x="357" y="96"/>
                    <a:pt x="357" y="96"/>
                    <a:pt x="357" y="96"/>
                  </a:cubicBezTo>
                  <a:cubicBezTo>
                    <a:pt x="280" y="0"/>
                    <a:pt x="280" y="0"/>
                    <a:pt x="280" y="0"/>
                  </a:cubicBezTo>
                  <a:close/>
                  <a:moveTo>
                    <a:pt x="291" y="151"/>
                  </a:moveTo>
                  <a:cubicBezTo>
                    <a:pt x="260" y="146"/>
                    <a:pt x="260" y="146"/>
                    <a:pt x="260" y="146"/>
                  </a:cubicBezTo>
                  <a:cubicBezTo>
                    <a:pt x="253" y="155"/>
                    <a:pt x="253" y="155"/>
                    <a:pt x="253" y="155"/>
                  </a:cubicBezTo>
                  <a:cubicBezTo>
                    <a:pt x="279" y="172"/>
                    <a:pt x="279" y="172"/>
                    <a:pt x="279" y="172"/>
                  </a:cubicBezTo>
                  <a:cubicBezTo>
                    <a:pt x="283" y="165"/>
                    <a:pt x="287" y="158"/>
                    <a:pt x="291" y="151"/>
                  </a:cubicBezTo>
                  <a:close/>
                  <a:moveTo>
                    <a:pt x="236" y="218"/>
                  </a:moveTo>
                  <a:cubicBezTo>
                    <a:pt x="242" y="213"/>
                    <a:pt x="248" y="207"/>
                    <a:pt x="254" y="201"/>
                  </a:cubicBezTo>
                  <a:cubicBezTo>
                    <a:pt x="229" y="183"/>
                    <a:pt x="229" y="183"/>
                    <a:pt x="229" y="183"/>
                  </a:cubicBezTo>
                  <a:cubicBezTo>
                    <a:pt x="220" y="190"/>
                    <a:pt x="220" y="190"/>
                    <a:pt x="220" y="190"/>
                  </a:cubicBezTo>
                  <a:lnTo>
                    <a:pt x="236" y="218"/>
                  </a:lnTo>
                  <a:close/>
                </a:path>
              </a:pathLst>
            </a:custGeom>
            <a:solidFill>
              <a:sysClr val="window" lastClr="FFFFFF"/>
            </a:solidFill>
            <a:ln w="9525">
              <a:noFill/>
              <a:round/>
              <a:headEnd/>
              <a:tailEnd/>
            </a:ln>
          </p:spPr>
          <p:txBody>
            <a:bodyPr/>
            <a:lstStyle/>
            <a:p>
              <a:pPr marL="0" marR="0" lvl="0" indent="0" algn="l"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grpSp>
      <p:sp>
        <p:nvSpPr>
          <p:cNvPr id="41" name="TextBox 37">
            <a:extLst>
              <a:ext uri="{FF2B5EF4-FFF2-40B4-BE49-F238E27FC236}">
                <a16:creationId xmlns:a16="http://schemas.microsoft.com/office/drawing/2014/main" id="{EFA00F11-4A53-4C6D-B782-42176DD3628C}"/>
              </a:ext>
            </a:extLst>
          </p:cNvPr>
          <p:cNvSpPr txBox="1">
            <a:spLocks noChangeArrowheads="1"/>
          </p:cNvSpPr>
          <p:nvPr/>
        </p:nvSpPr>
        <p:spPr bwMode="auto">
          <a:xfrm>
            <a:off x="1391661" y="2952322"/>
            <a:ext cx="1499128" cy="400110"/>
          </a:xfrm>
          <a:prstGeom prst="rect">
            <a:avLst/>
          </a:prstGeom>
          <a:noFill/>
          <a:ln w="9525">
            <a:noFill/>
            <a:miter lim="800000"/>
            <a:headEnd/>
            <a:tailEnd/>
          </a:ln>
        </p:spPr>
        <p:txBody>
          <a:bodyPr wrap="none">
            <a:spAutoFit/>
          </a:bodyPr>
          <a:lstStyle/>
          <a:p>
            <a:pPr marL="285750" marR="0" lvl="0" indent="-285750" algn="l" defTabSz="609402"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20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生涯规划</a:t>
            </a:r>
          </a:p>
        </p:txBody>
      </p:sp>
      <p:sp>
        <p:nvSpPr>
          <p:cNvPr id="42" name="TextBox 39">
            <a:extLst>
              <a:ext uri="{FF2B5EF4-FFF2-40B4-BE49-F238E27FC236}">
                <a16:creationId xmlns:a16="http://schemas.microsoft.com/office/drawing/2014/main" id="{00CCF0E8-BEE8-416A-8F1D-FFC54C91A29D}"/>
              </a:ext>
            </a:extLst>
          </p:cNvPr>
          <p:cNvSpPr txBox="1">
            <a:spLocks noChangeArrowheads="1"/>
          </p:cNvSpPr>
          <p:nvPr/>
        </p:nvSpPr>
        <p:spPr bwMode="auto">
          <a:xfrm>
            <a:off x="1329199" y="5389014"/>
            <a:ext cx="1499128" cy="400110"/>
          </a:xfrm>
          <a:prstGeom prst="rect">
            <a:avLst/>
          </a:prstGeom>
          <a:noFill/>
          <a:ln w="9525">
            <a:noFill/>
            <a:miter lim="800000"/>
            <a:headEnd/>
            <a:tailEnd/>
          </a:ln>
        </p:spPr>
        <p:txBody>
          <a:bodyPr wrap="none">
            <a:spAutoFit/>
          </a:bodyPr>
          <a:lstStyle/>
          <a:p>
            <a:pPr marL="285750" marR="0" lvl="0" indent="-285750" algn="l" defTabSz="609402"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20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办学改进</a:t>
            </a:r>
          </a:p>
        </p:txBody>
      </p:sp>
      <p:sp>
        <p:nvSpPr>
          <p:cNvPr id="43" name="TextBox 41">
            <a:extLst>
              <a:ext uri="{FF2B5EF4-FFF2-40B4-BE49-F238E27FC236}">
                <a16:creationId xmlns:a16="http://schemas.microsoft.com/office/drawing/2014/main" id="{654F5F25-E5C4-401B-BFDB-C7A813C1C193}"/>
              </a:ext>
            </a:extLst>
          </p:cNvPr>
          <p:cNvSpPr txBox="1">
            <a:spLocks noChangeArrowheads="1"/>
          </p:cNvSpPr>
          <p:nvPr/>
        </p:nvSpPr>
        <p:spPr bwMode="auto">
          <a:xfrm>
            <a:off x="5894563" y="2952322"/>
            <a:ext cx="1499128" cy="400110"/>
          </a:xfrm>
          <a:prstGeom prst="rect">
            <a:avLst/>
          </a:prstGeom>
          <a:noFill/>
          <a:ln w="9525">
            <a:noFill/>
            <a:miter lim="800000"/>
            <a:headEnd/>
            <a:tailEnd/>
          </a:ln>
        </p:spPr>
        <p:txBody>
          <a:bodyPr wrap="none">
            <a:spAutoFit/>
          </a:bodyPr>
          <a:lstStyle/>
          <a:p>
            <a:pPr marL="285750" marR="0" lvl="0" indent="-285750" algn="l" defTabSz="609402"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20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分类遴选</a:t>
            </a:r>
          </a:p>
        </p:txBody>
      </p:sp>
      <p:sp>
        <p:nvSpPr>
          <p:cNvPr id="44" name="TextBox 47">
            <a:extLst>
              <a:ext uri="{FF2B5EF4-FFF2-40B4-BE49-F238E27FC236}">
                <a16:creationId xmlns:a16="http://schemas.microsoft.com/office/drawing/2014/main" id="{1CD2CD19-833F-4459-9648-8A22C663EC2F}"/>
              </a:ext>
            </a:extLst>
          </p:cNvPr>
          <p:cNvSpPr txBox="1">
            <a:spLocks noChangeArrowheads="1"/>
          </p:cNvSpPr>
          <p:nvPr/>
        </p:nvSpPr>
        <p:spPr bwMode="auto">
          <a:xfrm>
            <a:off x="5783284" y="5443185"/>
            <a:ext cx="1499128" cy="400110"/>
          </a:xfrm>
          <a:prstGeom prst="rect">
            <a:avLst/>
          </a:prstGeom>
          <a:noFill/>
          <a:ln w="9525">
            <a:noFill/>
            <a:miter lim="800000"/>
            <a:headEnd/>
            <a:tailEnd/>
          </a:ln>
        </p:spPr>
        <p:txBody>
          <a:bodyPr wrap="none">
            <a:spAutoFit/>
          </a:bodyPr>
          <a:lstStyle/>
          <a:p>
            <a:pPr marL="285750" marR="0" lvl="0" indent="-285750" algn="l" defTabSz="609402"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zh-CN" altLang="en-US" sz="20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持续培养</a:t>
            </a:r>
          </a:p>
        </p:txBody>
      </p:sp>
      <p:sp>
        <p:nvSpPr>
          <p:cNvPr id="45" name="矩形 44">
            <a:extLst>
              <a:ext uri="{FF2B5EF4-FFF2-40B4-BE49-F238E27FC236}">
                <a16:creationId xmlns:a16="http://schemas.microsoft.com/office/drawing/2014/main" id="{42C9CB7B-B181-419E-B7EF-E2452F8187D7}"/>
              </a:ext>
            </a:extLst>
          </p:cNvPr>
          <p:cNvSpPr/>
          <p:nvPr/>
        </p:nvSpPr>
        <p:spPr>
          <a:xfrm>
            <a:off x="3698064" y="4185294"/>
            <a:ext cx="11079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数字画像</a:t>
            </a:r>
            <a:endParaRPr kumimoji="0" lang="zh-CN" altLang="en-US" sz="1800" b="1" i="0" u="none" strike="noStrike" kern="1200" cap="none" spc="0" normalizeH="0" baseline="0" noProof="0" dirty="0">
              <a:ln>
                <a:noFill/>
              </a:ln>
              <a:solidFill>
                <a:srgbClr val="0000CC"/>
              </a:solidFill>
              <a:effectLst/>
              <a:uLnTx/>
              <a:uFillTx/>
              <a:latin typeface="等线"/>
              <a:ea typeface="等线" panose="02010600030101010101" pitchFamily="2" charset="-122"/>
              <a:cs typeface="+mn-cs"/>
            </a:endParaRPr>
          </a:p>
        </p:txBody>
      </p:sp>
      <p:sp>
        <p:nvSpPr>
          <p:cNvPr id="46" name="矩形 45">
            <a:extLst>
              <a:ext uri="{FF2B5EF4-FFF2-40B4-BE49-F238E27FC236}">
                <a16:creationId xmlns:a16="http://schemas.microsoft.com/office/drawing/2014/main" id="{B1AC61BB-1E8A-4068-8943-BAB3C63910BA}"/>
              </a:ext>
            </a:extLst>
          </p:cNvPr>
          <p:cNvSpPr/>
          <p:nvPr/>
        </p:nvSpPr>
        <p:spPr>
          <a:xfrm>
            <a:off x="7244996" y="2685888"/>
            <a:ext cx="4276443" cy="332398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         </a:t>
            </a:r>
            <a:r>
              <a:rPr kumimoji="0" lang="zh-CN" altLang="en-US" sz="2000" b="0" i="0" u="none" strike="noStrike" kern="1200" cap="none" spc="0" normalizeH="0" baseline="0" noProof="0" dirty="0">
                <a:ln>
                  <a:noFill/>
                </a:ln>
                <a:solidFill>
                  <a:srgbClr val="0000CC"/>
                </a:solidFill>
                <a:effectLst/>
                <a:uLnTx/>
                <a:uFillTx/>
                <a:latin typeface="Calibri" panose="020F0502020204030204"/>
                <a:ea typeface="微软雅黑" pitchFamily="34" charset="-122"/>
                <a:cs typeface="+mn-cs"/>
              </a:rPr>
              <a:t>个人的数字画像还可以汇聚成群体画像，实现政府的教育治理科学化。通过数字画像，构建覆盖全体学生的学习管理系统，能充分利用心理学、脑科学的研究成果，与学生的天性合作，突破动机鸿沟，帮助每个人成就精彩人生。</a:t>
            </a:r>
            <a:endParaRPr kumimoji="0" lang="zh-CN" altLang="en-US" sz="2000" b="0" i="0" u="none" strike="noStrike" kern="1200" cap="none" spc="0" normalizeH="0" baseline="0" noProof="0" dirty="0">
              <a:ln>
                <a:noFill/>
              </a:ln>
              <a:solidFill>
                <a:srgbClr val="0000CC"/>
              </a:solidFill>
              <a:effectLst/>
              <a:uLnTx/>
              <a:uFillTx/>
              <a:latin typeface="等线"/>
              <a:ea typeface="等线" panose="02010600030101010101" pitchFamily="2" charset="-122"/>
              <a:cs typeface="+mn-cs"/>
            </a:endParaRPr>
          </a:p>
        </p:txBody>
      </p:sp>
    </p:spTree>
    <p:custDataLst>
      <p:tags r:id="rId1"/>
    </p:custDataLst>
    <p:extLst>
      <p:ext uri="{BB962C8B-B14F-4D97-AF65-F5344CB8AC3E}">
        <p14:creationId xmlns:p14="http://schemas.microsoft.com/office/powerpoint/2010/main" val="376387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85FBECE0-9681-4F63-9A7F-D8688E1D1533}"/>
              </a:ext>
            </a:extLst>
          </p:cNvPr>
          <p:cNvSpPr>
            <a:spLocks noGrp="1"/>
          </p:cNvSpPr>
          <p:nvPr>
            <p:ph type="dt" sz="half" idx="10"/>
          </p:nvPr>
        </p:nvSpPr>
        <p:spPr>
          <a:xfrm>
            <a:off x="754076" y="6001778"/>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451D22-DD5A-4C08-8123-02560E0EBF1E}" type="datetime8">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2019年8月6日11时41分</a:t>
            </a:fld>
            <a:endParaRPr kumimoji="0" lang="zh-CN" altLang="en-US" sz="1800" b="0" i="0" u="none" strike="noStrike" kern="1200" cap="none" spc="0" normalizeH="0" baseline="0" noProof="0" dirty="0">
              <a:ln>
                <a:noFill/>
              </a:ln>
              <a:solidFill>
                <a:srgbClr val="0000CC"/>
              </a:solidFill>
              <a:effectLst/>
              <a:uLnTx/>
              <a:uFillTx/>
              <a:latin typeface="等线"/>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F20DF62E-80B4-47A2-AF67-8F189DD5065C}"/>
              </a:ext>
            </a:extLst>
          </p:cNvPr>
          <p:cNvSpPr>
            <a:spLocks noGrp="1"/>
          </p:cNvSpPr>
          <p:nvPr>
            <p:ph type="sldNum" sz="quarter" idx="12"/>
          </p:nvPr>
        </p:nvSpPr>
        <p:spPr>
          <a:xfrm>
            <a:off x="8676390" y="6001777"/>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CC"/>
                </a:solidFill>
                <a:effectLst/>
                <a:uLnTx/>
                <a:uFillTx/>
                <a:latin typeface="等线"/>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143</a:t>
            </a:fld>
            <a:endParaRPr kumimoji="0" lang="zh-CN" altLang="en-US" sz="1800" b="0" i="0" u="none" strike="noStrike" kern="1200" cap="none" spc="0" normalizeH="0" baseline="0" noProof="0" dirty="0">
              <a:ln>
                <a:noFill/>
              </a:ln>
              <a:solidFill>
                <a:srgbClr val="0000CC"/>
              </a:solidFill>
              <a:effectLst/>
              <a:uLnTx/>
              <a:uFillTx/>
              <a:latin typeface="等线"/>
              <a:ea typeface="等线" panose="02010600030101010101" pitchFamily="2" charset="-122"/>
              <a:cs typeface="+mn-cs"/>
            </a:endParaRPr>
          </a:p>
        </p:txBody>
      </p:sp>
      <p:sp>
        <p:nvSpPr>
          <p:cNvPr id="5" name="页脚占位符 4">
            <a:extLst>
              <a:ext uri="{FF2B5EF4-FFF2-40B4-BE49-F238E27FC236}">
                <a16:creationId xmlns:a16="http://schemas.microsoft.com/office/drawing/2014/main" id="{5B01A25C-922C-4028-99A1-9911C9A43FA2}"/>
              </a:ext>
            </a:extLst>
          </p:cNvPr>
          <p:cNvSpPr>
            <a:spLocks noGrp="1"/>
          </p:cNvSpPr>
          <p:nvPr>
            <p:ph type="ftr" sz="quarter" idx="11"/>
          </p:nvPr>
        </p:nvSpPr>
        <p:spPr>
          <a:xfrm>
            <a:off x="4029433" y="6259828"/>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CC"/>
              </a:solidFill>
              <a:effectLst/>
              <a:uLnTx/>
              <a:uFillTx/>
              <a:latin typeface="等线"/>
              <a:ea typeface="等线" panose="02010600030101010101" pitchFamily="2" charset="-122"/>
              <a:cs typeface="+mn-cs"/>
            </a:endParaRPr>
          </a:p>
        </p:txBody>
      </p:sp>
      <p:sp>
        <p:nvSpPr>
          <p:cNvPr id="28" name="文本框 27">
            <a:extLst>
              <a:ext uri="{FF2B5EF4-FFF2-40B4-BE49-F238E27FC236}">
                <a16:creationId xmlns:a16="http://schemas.microsoft.com/office/drawing/2014/main" id="{CDADBBEE-8490-418D-935F-0AE3B23CE90B}"/>
              </a:ext>
            </a:extLst>
          </p:cNvPr>
          <p:cNvSpPr txBox="1"/>
          <p:nvPr/>
        </p:nvSpPr>
        <p:spPr>
          <a:xfrm>
            <a:off x="1318349" y="422078"/>
            <a:ext cx="5191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3. </a:t>
            </a:r>
            <a:r>
              <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数字资源应用创新</a:t>
            </a:r>
            <a:r>
              <a:rPr kumimoji="0" lang="zh-CN" altLang="en-US" sz="2800" b="1" i="0" u="none" strike="noStrike" kern="1200" cap="none" spc="0" normalizeH="0" baseline="0" noProof="0" dirty="0">
                <a:ln>
                  <a:noFill/>
                </a:ln>
                <a:solidFill>
                  <a:srgbClr val="0000CC"/>
                </a:solidFill>
                <a:effectLst/>
                <a:uLnTx/>
                <a:uFillTx/>
                <a:latin typeface="微软雅黑" pitchFamily="34" charset="-122"/>
                <a:ea typeface="微软雅黑" pitchFamily="34" charset="-122"/>
                <a:cs typeface="+mn-cs"/>
              </a:rPr>
              <a:t>行动</a:t>
            </a:r>
          </a:p>
        </p:txBody>
      </p:sp>
      <p:sp>
        <p:nvSpPr>
          <p:cNvPr id="29" name="椭圆 11">
            <a:extLst>
              <a:ext uri="{FF2B5EF4-FFF2-40B4-BE49-F238E27FC236}">
                <a16:creationId xmlns:a16="http://schemas.microsoft.com/office/drawing/2014/main" id="{9D244AFC-A41B-4078-8BB0-D9C5E06E5076}"/>
              </a:ext>
            </a:extLst>
          </p:cNvPr>
          <p:cNvSpPr>
            <a:spLocks noChangeArrowheads="1"/>
          </p:cNvSpPr>
          <p:nvPr/>
        </p:nvSpPr>
        <p:spPr bwMode="auto">
          <a:xfrm>
            <a:off x="4513713" y="4752132"/>
            <a:ext cx="2654779" cy="584020"/>
          </a:xfrm>
          <a:prstGeom prst="ellipse">
            <a:avLst/>
          </a:prstGeom>
          <a:gradFill rotWithShape="1">
            <a:gsLst>
              <a:gs pos="0">
                <a:sysClr val="windowText" lastClr="000000">
                  <a:alpha val="50998"/>
                </a:sysClr>
              </a:gs>
              <a:gs pos="100000">
                <a:sysClr val="window" lastClr="FFFFFF">
                  <a:alpha val="0"/>
                </a:sysClr>
              </a:gs>
            </a:gsLst>
            <a:path path="shape">
              <a:fillToRect l="50000" t="50000" r="50000" b="50000"/>
            </a:path>
          </a:gradFill>
          <a:ln w="9525">
            <a:noFill/>
            <a:round/>
            <a:headEnd/>
            <a:tailEnd/>
          </a:ln>
        </p:spPr>
        <p:txBody>
          <a:bodyPr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2398" b="0" i="0" u="none" strike="noStrike" kern="0" cap="none" spc="0" normalizeH="0" baseline="0" noProof="0">
              <a:ln>
                <a:noFill/>
              </a:ln>
              <a:solidFill>
                <a:srgbClr val="0000CC"/>
              </a:solidFill>
              <a:effectLst/>
              <a:uLnTx/>
              <a:uFillTx/>
              <a:latin typeface="Calibri" panose="020F0502020204030204"/>
              <a:ea typeface="等线" panose="02010600030101010101" pitchFamily="2" charset="-122"/>
              <a:cs typeface="+mn-cs"/>
            </a:endParaRPr>
          </a:p>
        </p:txBody>
      </p:sp>
      <p:sp>
        <p:nvSpPr>
          <p:cNvPr id="30" name="Freeform 6">
            <a:extLst>
              <a:ext uri="{FF2B5EF4-FFF2-40B4-BE49-F238E27FC236}">
                <a16:creationId xmlns:a16="http://schemas.microsoft.com/office/drawing/2014/main" id="{8FAB3357-095F-49A2-90F9-D9BD3C83002D}"/>
              </a:ext>
            </a:extLst>
          </p:cNvPr>
          <p:cNvSpPr>
            <a:spLocks/>
          </p:cNvSpPr>
          <p:nvPr/>
        </p:nvSpPr>
        <p:spPr bwMode="auto">
          <a:xfrm>
            <a:off x="4212760" y="3579010"/>
            <a:ext cx="773880" cy="2545817"/>
          </a:xfrm>
          <a:custGeom>
            <a:avLst/>
            <a:gdLst>
              <a:gd name="T0" fmla="*/ 325 w 325"/>
              <a:gd name="T1" fmla="*/ 1069 h 1069"/>
              <a:gd name="T2" fmla="*/ 0 w 325"/>
              <a:gd name="T3" fmla="*/ 1069 h 1069"/>
              <a:gd name="T4" fmla="*/ 163 w 325"/>
              <a:gd name="T5" fmla="*/ 0 h 1069"/>
              <a:gd name="T6" fmla="*/ 325 w 325"/>
              <a:gd name="T7" fmla="*/ 1069 h 1069"/>
            </a:gdLst>
            <a:ahLst/>
            <a:cxnLst>
              <a:cxn ang="0">
                <a:pos x="T0" y="T1"/>
              </a:cxn>
              <a:cxn ang="0">
                <a:pos x="T2" y="T3"/>
              </a:cxn>
              <a:cxn ang="0">
                <a:pos x="T4" y="T5"/>
              </a:cxn>
              <a:cxn ang="0">
                <a:pos x="T6" y="T7"/>
              </a:cxn>
            </a:cxnLst>
            <a:rect l="0" t="0" r="r" b="b"/>
            <a:pathLst>
              <a:path w="325" h="1069">
                <a:moveTo>
                  <a:pt x="325" y="1069"/>
                </a:moveTo>
                <a:lnTo>
                  <a:pt x="0" y="1069"/>
                </a:lnTo>
                <a:lnTo>
                  <a:pt x="163" y="0"/>
                </a:lnTo>
                <a:lnTo>
                  <a:pt x="325" y="1069"/>
                </a:lnTo>
                <a:close/>
              </a:path>
            </a:pathLst>
          </a:custGeom>
          <a:solidFill>
            <a:srgbClr val="88B7FC">
              <a:lumMod val="60000"/>
              <a:lumOff val="40000"/>
            </a:srgbClr>
          </a:solidFill>
          <a:ln>
            <a:noFill/>
          </a:ln>
        </p:spPr>
        <p:txBody>
          <a:bodyPr vert="horz" wrap="square" lIns="121824" tIns="60912" rIns="121824" bIns="60912"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47" name="Freeform 7">
            <a:extLst>
              <a:ext uri="{FF2B5EF4-FFF2-40B4-BE49-F238E27FC236}">
                <a16:creationId xmlns:a16="http://schemas.microsoft.com/office/drawing/2014/main" id="{F59A433E-C8E5-438F-9499-D712C3D1C360}"/>
              </a:ext>
            </a:extLst>
          </p:cNvPr>
          <p:cNvSpPr>
            <a:spLocks/>
          </p:cNvSpPr>
          <p:nvPr/>
        </p:nvSpPr>
        <p:spPr bwMode="auto">
          <a:xfrm>
            <a:off x="4985451" y="1255139"/>
            <a:ext cx="769120" cy="4869692"/>
          </a:xfrm>
          <a:custGeom>
            <a:avLst/>
            <a:gdLst>
              <a:gd name="T0" fmla="*/ 323 w 323"/>
              <a:gd name="T1" fmla="*/ 1386 h 1386"/>
              <a:gd name="T2" fmla="*/ 0 w 323"/>
              <a:gd name="T3" fmla="*/ 1386 h 1386"/>
              <a:gd name="T4" fmla="*/ 162 w 323"/>
              <a:gd name="T5" fmla="*/ 0 h 1386"/>
              <a:gd name="T6" fmla="*/ 323 w 323"/>
              <a:gd name="T7" fmla="*/ 1386 h 1386"/>
            </a:gdLst>
            <a:ahLst/>
            <a:cxnLst>
              <a:cxn ang="0">
                <a:pos x="T0" y="T1"/>
              </a:cxn>
              <a:cxn ang="0">
                <a:pos x="T2" y="T3"/>
              </a:cxn>
              <a:cxn ang="0">
                <a:pos x="T4" y="T5"/>
              </a:cxn>
              <a:cxn ang="0">
                <a:pos x="T6" y="T7"/>
              </a:cxn>
            </a:cxnLst>
            <a:rect l="0" t="0" r="r" b="b"/>
            <a:pathLst>
              <a:path w="323" h="1386">
                <a:moveTo>
                  <a:pt x="323" y="1386"/>
                </a:moveTo>
                <a:lnTo>
                  <a:pt x="0" y="1386"/>
                </a:lnTo>
                <a:lnTo>
                  <a:pt x="162" y="0"/>
                </a:lnTo>
                <a:lnTo>
                  <a:pt x="323" y="1386"/>
                </a:lnTo>
                <a:close/>
              </a:path>
            </a:pathLst>
          </a:custGeom>
          <a:solidFill>
            <a:srgbClr val="FFFFFF"/>
          </a:solidFill>
          <a:ln>
            <a:noFill/>
          </a:ln>
        </p:spPr>
        <p:txBody>
          <a:bodyPr vert="horz" wrap="square" lIns="121824" tIns="60912" rIns="121824" bIns="60912"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48" name="Freeform 9">
            <a:extLst>
              <a:ext uri="{FF2B5EF4-FFF2-40B4-BE49-F238E27FC236}">
                <a16:creationId xmlns:a16="http://schemas.microsoft.com/office/drawing/2014/main" id="{3603299D-C5A5-4CBA-8669-5BDF134F752F}"/>
              </a:ext>
            </a:extLst>
          </p:cNvPr>
          <p:cNvSpPr>
            <a:spLocks/>
          </p:cNvSpPr>
          <p:nvPr/>
        </p:nvSpPr>
        <p:spPr bwMode="auto">
          <a:xfrm>
            <a:off x="5739167" y="1931486"/>
            <a:ext cx="769121" cy="4193344"/>
          </a:xfrm>
          <a:custGeom>
            <a:avLst/>
            <a:gdLst>
              <a:gd name="T0" fmla="*/ 323 w 323"/>
              <a:gd name="T1" fmla="*/ 1705 h 1705"/>
              <a:gd name="T2" fmla="*/ 0 w 323"/>
              <a:gd name="T3" fmla="*/ 1705 h 1705"/>
              <a:gd name="T4" fmla="*/ 160 w 323"/>
              <a:gd name="T5" fmla="*/ 0 h 1705"/>
              <a:gd name="T6" fmla="*/ 323 w 323"/>
              <a:gd name="T7" fmla="*/ 1705 h 1705"/>
            </a:gdLst>
            <a:ahLst/>
            <a:cxnLst>
              <a:cxn ang="0">
                <a:pos x="T0" y="T1"/>
              </a:cxn>
              <a:cxn ang="0">
                <a:pos x="T2" y="T3"/>
              </a:cxn>
              <a:cxn ang="0">
                <a:pos x="T4" y="T5"/>
              </a:cxn>
              <a:cxn ang="0">
                <a:pos x="T6" y="T7"/>
              </a:cxn>
            </a:cxnLst>
            <a:rect l="0" t="0" r="r" b="b"/>
            <a:pathLst>
              <a:path w="323" h="1705">
                <a:moveTo>
                  <a:pt x="323" y="1705"/>
                </a:moveTo>
                <a:lnTo>
                  <a:pt x="0" y="1705"/>
                </a:lnTo>
                <a:lnTo>
                  <a:pt x="160" y="0"/>
                </a:lnTo>
                <a:lnTo>
                  <a:pt x="323" y="1705"/>
                </a:lnTo>
                <a:close/>
              </a:path>
            </a:pathLst>
          </a:custGeom>
          <a:solidFill>
            <a:srgbClr val="88B7FC"/>
          </a:solidFill>
          <a:ln>
            <a:noFill/>
          </a:ln>
        </p:spPr>
        <p:txBody>
          <a:bodyPr vert="horz" wrap="square" lIns="121824" tIns="60912" rIns="121824" bIns="60912"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49" name="Freeform 8">
            <a:extLst>
              <a:ext uri="{FF2B5EF4-FFF2-40B4-BE49-F238E27FC236}">
                <a16:creationId xmlns:a16="http://schemas.microsoft.com/office/drawing/2014/main" id="{E6FFB612-A6FB-4A03-BFAF-22D6FAB64600}"/>
              </a:ext>
            </a:extLst>
          </p:cNvPr>
          <p:cNvSpPr>
            <a:spLocks/>
          </p:cNvSpPr>
          <p:nvPr/>
        </p:nvSpPr>
        <p:spPr bwMode="auto">
          <a:xfrm>
            <a:off x="6442350" y="2497157"/>
            <a:ext cx="769120" cy="3627671"/>
          </a:xfrm>
          <a:custGeom>
            <a:avLst/>
            <a:gdLst>
              <a:gd name="T0" fmla="*/ 323 w 323"/>
              <a:gd name="T1" fmla="*/ 2137 h 2137"/>
              <a:gd name="T2" fmla="*/ 0 w 323"/>
              <a:gd name="T3" fmla="*/ 2137 h 2137"/>
              <a:gd name="T4" fmla="*/ 163 w 323"/>
              <a:gd name="T5" fmla="*/ 0 h 2137"/>
              <a:gd name="T6" fmla="*/ 323 w 323"/>
              <a:gd name="T7" fmla="*/ 2137 h 2137"/>
            </a:gdLst>
            <a:ahLst/>
            <a:cxnLst>
              <a:cxn ang="0">
                <a:pos x="T0" y="T1"/>
              </a:cxn>
              <a:cxn ang="0">
                <a:pos x="T2" y="T3"/>
              </a:cxn>
              <a:cxn ang="0">
                <a:pos x="T4" y="T5"/>
              </a:cxn>
              <a:cxn ang="0">
                <a:pos x="T6" y="T7"/>
              </a:cxn>
            </a:cxnLst>
            <a:rect l="0" t="0" r="r" b="b"/>
            <a:pathLst>
              <a:path w="323" h="2137">
                <a:moveTo>
                  <a:pt x="323" y="2137"/>
                </a:moveTo>
                <a:lnTo>
                  <a:pt x="0" y="2137"/>
                </a:lnTo>
                <a:lnTo>
                  <a:pt x="163" y="0"/>
                </a:lnTo>
                <a:lnTo>
                  <a:pt x="323" y="2137"/>
                </a:lnTo>
                <a:close/>
              </a:path>
            </a:pathLst>
          </a:custGeom>
          <a:solidFill>
            <a:srgbClr val="88B7FC">
              <a:lumMod val="60000"/>
              <a:lumOff val="40000"/>
            </a:srgbClr>
          </a:solidFill>
          <a:ln>
            <a:noFill/>
          </a:ln>
        </p:spPr>
        <p:txBody>
          <a:bodyPr vert="horz" wrap="square" lIns="121824" tIns="60912" rIns="121824" bIns="60912"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0" name="Freeform 5">
            <a:extLst>
              <a:ext uri="{FF2B5EF4-FFF2-40B4-BE49-F238E27FC236}">
                <a16:creationId xmlns:a16="http://schemas.microsoft.com/office/drawing/2014/main" id="{B4E04E00-8B69-4B14-B4C7-8808BA6EEF87}"/>
              </a:ext>
            </a:extLst>
          </p:cNvPr>
          <p:cNvSpPr>
            <a:spLocks/>
          </p:cNvSpPr>
          <p:nvPr/>
        </p:nvSpPr>
        <p:spPr bwMode="auto">
          <a:xfrm>
            <a:off x="7157833" y="4093415"/>
            <a:ext cx="769121" cy="2031414"/>
          </a:xfrm>
          <a:custGeom>
            <a:avLst/>
            <a:gdLst>
              <a:gd name="T0" fmla="*/ 323 w 323"/>
              <a:gd name="T1" fmla="*/ 853 h 853"/>
              <a:gd name="T2" fmla="*/ 0 w 323"/>
              <a:gd name="T3" fmla="*/ 853 h 853"/>
              <a:gd name="T4" fmla="*/ 163 w 323"/>
              <a:gd name="T5" fmla="*/ 0 h 853"/>
              <a:gd name="T6" fmla="*/ 323 w 323"/>
              <a:gd name="T7" fmla="*/ 853 h 853"/>
            </a:gdLst>
            <a:ahLst/>
            <a:cxnLst>
              <a:cxn ang="0">
                <a:pos x="T0" y="T1"/>
              </a:cxn>
              <a:cxn ang="0">
                <a:pos x="T2" y="T3"/>
              </a:cxn>
              <a:cxn ang="0">
                <a:pos x="T4" y="T5"/>
              </a:cxn>
              <a:cxn ang="0">
                <a:pos x="T6" y="T7"/>
              </a:cxn>
            </a:cxnLst>
            <a:rect l="0" t="0" r="r" b="b"/>
            <a:pathLst>
              <a:path w="323" h="853">
                <a:moveTo>
                  <a:pt x="323" y="853"/>
                </a:moveTo>
                <a:lnTo>
                  <a:pt x="0" y="853"/>
                </a:lnTo>
                <a:lnTo>
                  <a:pt x="163" y="0"/>
                </a:lnTo>
                <a:lnTo>
                  <a:pt x="323" y="853"/>
                </a:lnTo>
                <a:close/>
              </a:path>
            </a:pathLst>
          </a:custGeom>
          <a:solidFill>
            <a:srgbClr val="88B7FC"/>
          </a:solidFill>
          <a:ln>
            <a:noFill/>
          </a:ln>
        </p:spPr>
        <p:txBody>
          <a:bodyPr vert="horz" wrap="square" lIns="121824" tIns="60912" rIns="121824" bIns="60912"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1" name="任意多边形 16">
            <a:extLst>
              <a:ext uri="{FF2B5EF4-FFF2-40B4-BE49-F238E27FC236}">
                <a16:creationId xmlns:a16="http://schemas.microsoft.com/office/drawing/2014/main" id="{E661A2BB-A9BD-499D-9818-4124287FE1FA}"/>
              </a:ext>
            </a:extLst>
          </p:cNvPr>
          <p:cNvSpPr/>
          <p:nvPr/>
        </p:nvSpPr>
        <p:spPr>
          <a:xfrm>
            <a:off x="7560127" y="3958414"/>
            <a:ext cx="445356" cy="789128"/>
          </a:xfrm>
          <a:custGeom>
            <a:avLst/>
            <a:gdLst>
              <a:gd name="connsiteX0" fmla="*/ 0 w 952500"/>
              <a:gd name="connsiteY0" fmla="*/ 742950 h 742950"/>
              <a:gd name="connsiteX1" fmla="*/ 952500 w 952500"/>
              <a:gd name="connsiteY1" fmla="*/ 0 h 742950"/>
            </a:gdLst>
            <a:ahLst/>
            <a:cxnLst>
              <a:cxn ang="0">
                <a:pos x="connsiteX0" y="connsiteY0"/>
              </a:cxn>
              <a:cxn ang="0">
                <a:pos x="connsiteX1" y="connsiteY1"/>
              </a:cxn>
            </a:cxnLst>
            <a:rect l="l" t="t" r="r" b="b"/>
            <a:pathLst>
              <a:path w="952500" h="742950">
                <a:moveTo>
                  <a:pt x="0" y="742950"/>
                </a:moveTo>
                <a:lnTo>
                  <a:pt x="952500" y="0"/>
                </a:lnTo>
              </a:path>
            </a:pathLst>
          </a:custGeom>
          <a:noFill/>
          <a:ln w="6350" cap="flat" cmpd="sng" algn="ctr">
            <a:solidFill>
              <a:sysClr val="windowText" lastClr="000000">
                <a:lumMod val="25000"/>
                <a:lumOff val="75000"/>
              </a:sysClr>
            </a:solidFill>
            <a:prstDash val="solid"/>
            <a:miter lim="800000"/>
            <a:tailEnd type="oval"/>
          </a:ln>
          <a:effectLst/>
        </p:spPr>
        <p:txBody>
          <a:bodyPr lIns="91380" tIns="45691" rIns="91380" bIns="45691"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2" name="任意多边形 17">
            <a:extLst>
              <a:ext uri="{FF2B5EF4-FFF2-40B4-BE49-F238E27FC236}">
                <a16:creationId xmlns:a16="http://schemas.microsoft.com/office/drawing/2014/main" id="{121C3921-E38F-4C8B-B6AE-597A550EC1AE}"/>
              </a:ext>
            </a:extLst>
          </p:cNvPr>
          <p:cNvSpPr/>
          <p:nvPr/>
        </p:nvSpPr>
        <p:spPr>
          <a:xfrm>
            <a:off x="6810097" y="1931486"/>
            <a:ext cx="1116857" cy="1487958"/>
          </a:xfrm>
          <a:custGeom>
            <a:avLst/>
            <a:gdLst>
              <a:gd name="connsiteX0" fmla="*/ 0 w 1495425"/>
              <a:gd name="connsiteY0" fmla="*/ 742950 h 742950"/>
              <a:gd name="connsiteX1" fmla="*/ 1495425 w 1495425"/>
              <a:gd name="connsiteY1" fmla="*/ 0 h 742950"/>
              <a:gd name="connsiteX0" fmla="*/ 0 w 1495425"/>
              <a:gd name="connsiteY0" fmla="*/ 962025 h 962025"/>
              <a:gd name="connsiteX1" fmla="*/ 1495425 w 1495425"/>
              <a:gd name="connsiteY1" fmla="*/ 0 h 962025"/>
            </a:gdLst>
            <a:ahLst/>
            <a:cxnLst>
              <a:cxn ang="0">
                <a:pos x="connsiteX0" y="connsiteY0"/>
              </a:cxn>
              <a:cxn ang="0">
                <a:pos x="connsiteX1" y="connsiteY1"/>
              </a:cxn>
            </a:cxnLst>
            <a:rect l="l" t="t" r="r" b="b"/>
            <a:pathLst>
              <a:path w="1495425" h="962025">
                <a:moveTo>
                  <a:pt x="0" y="962025"/>
                </a:moveTo>
                <a:lnTo>
                  <a:pt x="1495425" y="0"/>
                </a:lnTo>
              </a:path>
            </a:pathLst>
          </a:custGeom>
          <a:noFill/>
          <a:ln w="6350" cap="flat" cmpd="sng" algn="ctr">
            <a:solidFill>
              <a:sysClr val="windowText" lastClr="000000">
                <a:lumMod val="25000"/>
                <a:lumOff val="75000"/>
              </a:sysClr>
            </a:solidFill>
            <a:prstDash val="solid"/>
            <a:miter lim="800000"/>
            <a:tailEnd type="oval"/>
          </a:ln>
          <a:effectLst/>
        </p:spPr>
        <p:txBody>
          <a:bodyPr lIns="91380" tIns="45691" rIns="91380" bIns="45691"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3" name="任意多边形 18">
            <a:extLst>
              <a:ext uri="{FF2B5EF4-FFF2-40B4-BE49-F238E27FC236}">
                <a16:creationId xmlns:a16="http://schemas.microsoft.com/office/drawing/2014/main" id="{83D9EED4-494E-4E33-A614-E07B48F10452}"/>
              </a:ext>
            </a:extLst>
          </p:cNvPr>
          <p:cNvSpPr/>
          <p:nvPr/>
        </p:nvSpPr>
        <p:spPr>
          <a:xfrm>
            <a:off x="4089455" y="1790758"/>
            <a:ext cx="1982912" cy="1185987"/>
          </a:xfrm>
          <a:custGeom>
            <a:avLst/>
            <a:gdLst>
              <a:gd name="connsiteX0" fmla="*/ 1228725 w 1228725"/>
              <a:gd name="connsiteY0" fmla="*/ 1009650 h 1009650"/>
              <a:gd name="connsiteX1" fmla="*/ 0 w 1228725"/>
              <a:gd name="connsiteY1" fmla="*/ 0 h 1009650"/>
            </a:gdLst>
            <a:ahLst/>
            <a:cxnLst>
              <a:cxn ang="0">
                <a:pos x="connsiteX0" y="connsiteY0"/>
              </a:cxn>
              <a:cxn ang="0">
                <a:pos x="connsiteX1" y="connsiteY1"/>
              </a:cxn>
            </a:cxnLst>
            <a:rect l="l" t="t" r="r" b="b"/>
            <a:pathLst>
              <a:path w="1228725" h="1009650">
                <a:moveTo>
                  <a:pt x="1228725" y="1009650"/>
                </a:moveTo>
                <a:lnTo>
                  <a:pt x="0" y="0"/>
                </a:lnTo>
              </a:path>
            </a:pathLst>
          </a:custGeom>
          <a:noFill/>
          <a:ln w="6350" cap="flat" cmpd="sng" algn="ctr">
            <a:solidFill>
              <a:sysClr val="windowText" lastClr="000000">
                <a:lumMod val="25000"/>
                <a:lumOff val="75000"/>
              </a:sysClr>
            </a:solidFill>
            <a:prstDash val="solid"/>
            <a:miter lim="800000"/>
            <a:tailEnd type="oval"/>
          </a:ln>
          <a:effectLst/>
        </p:spPr>
        <p:txBody>
          <a:bodyPr lIns="91380" tIns="45691" rIns="91380" bIns="45691"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4" name="任意多边形 20">
            <a:extLst>
              <a:ext uri="{FF2B5EF4-FFF2-40B4-BE49-F238E27FC236}">
                <a16:creationId xmlns:a16="http://schemas.microsoft.com/office/drawing/2014/main" id="{0EA09A4F-6DD3-4601-ABEC-C27401651655}"/>
              </a:ext>
            </a:extLst>
          </p:cNvPr>
          <p:cNvSpPr/>
          <p:nvPr/>
        </p:nvSpPr>
        <p:spPr>
          <a:xfrm>
            <a:off x="4050322" y="2873723"/>
            <a:ext cx="1308903" cy="1172880"/>
          </a:xfrm>
          <a:custGeom>
            <a:avLst/>
            <a:gdLst>
              <a:gd name="connsiteX0" fmla="*/ 876300 w 876300"/>
              <a:gd name="connsiteY0" fmla="*/ 742950 h 742950"/>
              <a:gd name="connsiteX1" fmla="*/ 876300 w 876300"/>
              <a:gd name="connsiteY1" fmla="*/ 742950 h 742950"/>
              <a:gd name="connsiteX2" fmla="*/ 0 w 876300"/>
              <a:gd name="connsiteY2" fmla="*/ 0 h 742950"/>
            </a:gdLst>
            <a:ahLst/>
            <a:cxnLst>
              <a:cxn ang="0">
                <a:pos x="connsiteX0" y="connsiteY0"/>
              </a:cxn>
              <a:cxn ang="0">
                <a:pos x="connsiteX1" y="connsiteY1"/>
              </a:cxn>
              <a:cxn ang="0">
                <a:pos x="connsiteX2" y="connsiteY2"/>
              </a:cxn>
            </a:cxnLst>
            <a:rect l="l" t="t" r="r" b="b"/>
            <a:pathLst>
              <a:path w="876300" h="742950">
                <a:moveTo>
                  <a:pt x="876300" y="742950"/>
                </a:moveTo>
                <a:lnTo>
                  <a:pt x="876300" y="742950"/>
                </a:lnTo>
                <a:lnTo>
                  <a:pt x="0" y="0"/>
                </a:lnTo>
              </a:path>
            </a:pathLst>
          </a:custGeom>
          <a:noFill/>
          <a:ln w="6350" cap="flat" cmpd="sng" algn="ctr">
            <a:solidFill>
              <a:sysClr val="windowText" lastClr="000000">
                <a:lumMod val="25000"/>
                <a:lumOff val="75000"/>
              </a:sysClr>
            </a:solidFill>
            <a:prstDash val="solid"/>
            <a:miter lim="800000"/>
            <a:tailEnd type="oval"/>
          </a:ln>
          <a:effectLst/>
        </p:spPr>
        <p:txBody>
          <a:bodyPr lIns="91380" tIns="45691" rIns="91380" bIns="45691"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sp>
        <p:nvSpPr>
          <p:cNvPr id="55" name="任意多边形 22">
            <a:extLst>
              <a:ext uri="{FF2B5EF4-FFF2-40B4-BE49-F238E27FC236}">
                <a16:creationId xmlns:a16="http://schemas.microsoft.com/office/drawing/2014/main" id="{7F0D9847-5F6E-4437-87A7-9EB180905218}"/>
              </a:ext>
            </a:extLst>
          </p:cNvPr>
          <p:cNvSpPr/>
          <p:nvPr/>
        </p:nvSpPr>
        <p:spPr>
          <a:xfrm>
            <a:off x="4020268" y="4156389"/>
            <a:ext cx="539748" cy="714128"/>
          </a:xfrm>
          <a:custGeom>
            <a:avLst/>
            <a:gdLst>
              <a:gd name="connsiteX0" fmla="*/ 476250 w 476250"/>
              <a:gd name="connsiteY0" fmla="*/ 428625 h 428625"/>
              <a:gd name="connsiteX1" fmla="*/ 0 w 476250"/>
              <a:gd name="connsiteY1" fmla="*/ 0 h 428625"/>
            </a:gdLst>
            <a:ahLst/>
            <a:cxnLst>
              <a:cxn ang="0">
                <a:pos x="connsiteX0" y="connsiteY0"/>
              </a:cxn>
              <a:cxn ang="0">
                <a:pos x="connsiteX1" y="connsiteY1"/>
              </a:cxn>
            </a:cxnLst>
            <a:rect l="l" t="t" r="r" b="b"/>
            <a:pathLst>
              <a:path w="476250" h="428625">
                <a:moveTo>
                  <a:pt x="476250" y="428625"/>
                </a:moveTo>
                <a:lnTo>
                  <a:pt x="0" y="0"/>
                </a:lnTo>
              </a:path>
            </a:pathLst>
          </a:custGeom>
          <a:noFill/>
          <a:ln w="6350" cap="flat" cmpd="sng" algn="ctr">
            <a:solidFill>
              <a:sysClr val="windowText" lastClr="000000">
                <a:lumMod val="25000"/>
                <a:lumOff val="75000"/>
              </a:sysClr>
            </a:solidFill>
            <a:prstDash val="solid"/>
            <a:miter lim="800000"/>
            <a:tailEnd type="oval"/>
          </a:ln>
          <a:effectLst/>
        </p:spPr>
        <p:txBody>
          <a:bodyPr lIns="91380" tIns="45691" rIns="91380" bIns="45691"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3746" rtl="0" eaLnBrk="0" fontAlgn="auto" latinLnBrk="0" hangingPunct="0">
              <a:lnSpc>
                <a:spcPct val="100000"/>
              </a:lnSpc>
              <a:spcBef>
                <a:spcPts val="0"/>
              </a:spcBef>
              <a:spcAft>
                <a:spcPts val="0"/>
              </a:spcAft>
              <a:buClrTx/>
              <a:buSzTx/>
              <a:buFontTx/>
              <a:buNone/>
              <a:tabLst/>
              <a:defRPr/>
            </a:pPr>
            <a:endParaRPr kumimoji="0" lang="zh-CN" altLang="en-US" sz="1866" b="0" i="0" u="none" strike="noStrike" kern="1200" cap="none" spc="0" normalizeH="0" baseline="0" noProof="0" dirty="0">
              <a:ln>
                <a:noFill/>
              </a:ln>
              <a:solidFill>
                <a:srgbClr val="0000CC"/>
              </a:solidFill>
              <a:effectLst/>
              <a:uLnTx/>
              <a:uFillTx/>
              <a:latin typeface="Calibri" panose="020F0502020204030204"/>
              <a:ea typeface="宋体" panose="02010600030101010101" pitchFamily="2" charset="-122"/>
              <a:cs typeface="+mn-cs"/>
            </a:endParaRPr>
          </a:p>
        </p:txBody>
      </p:sp>
      <p:grpSp>
        <p:nvGrpSpPr>
          <p:cNvPr id="56" name="组合 50">
            <a:extLst>
              <a:ext uri="{FF2B5EF4-FFF2-40B4-BE49-F238E27FC236}">
                <a16:creationId xmlns:a16="http://schemas.microsoft.com/office/drawing/2014/main" id="{A03E750B-12B6-437C-9216-371985125620}"/>
              </a:ext>
            </a:extLst>
          </p:cNvPr>
          <p:cNvGrpSpPr/>
          <p:nvPr/>
        </p:nvGrpSpPr>
        <p:grpSpPr>
          <a:xfrm>
            <a:off x="8111418" y="1393898"/>
            <a:ext cx="3018740" cy="1219983"/>
            <a:chOff x="8616937" y="2114195"/>
            <a:chExt cx="3020603" cy="1220571"/>
          </a:xfrm>
        </p:grpSpPr>
        <p:sp>
          <p:nvSpPr>
            <p:cNvPr id="57" name="矩形 56">
              <a:extLst>
                <a:ext uri="{FF2B5EF4-FFF2-40B4-BE49-F238E27FC236}">
                  <a16:creationId xmlns:a16="http://schemas.microsoft.com/office/drawing/2014/main" id="{B564E61C-E269-459F-B1B3-D16AA475F7A3}"/>
                </a:ext>
              </a:extLst>
            </p:cNvPr>
            <p:cNvSpPr/>
            <p:nvPr/>
          </p:nvSpPr>
          <p:spPr>
            <a:xfrm>
              <a:off x="8616937" y="2114195"/>
              <a:ext cx="1211335" cy="338397"/>
            </a:xfrm>
            <a:prstGeom prst="rect">
              <a:avLst/>
            </a:prstGeom>
          </p:spPr>
          <p:txBody>
            <a:bodyPr wrap="non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1598"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决策智能化</a:t>
              </a:r>
            </a:p>
          </p:txBody>
        </p:sp>
        <p:sp>
          <p:nvSpPr>
            <p:cNvPr id="58" name="矩形 57">
              <a:extLst>
                <a:ext uri="{FF2B5EF4-FFF2-40B4-BE49-F238E27FC236}">
                  <a16:creationId xmlns:a16="http://schemas.microsoft.com/office/drawing/2014/main" id="{7FAD323C-5F53-4F56-BC0F-5FE16A46A442}"/>
                </a:ext>
              </a:extLst>
            </p:cNvPr>
            <p:cNvSpPr/>
            <p:nvPr/>
          </p:nvSpPr>
          <p:spPr>
            <a:xfrm>
              <a:off x="8616937" y="2521844"/>
              <a:ext cx="3020603" cy="812922"/>
            </a:xfrm>
            <a:prstGeom prst="rect">
              <a:avLst/>
            </a:prstGeom>
          </p:spPr>
          <p:txBody>
            <a:bodyPr wrap="square">
              <a:spAutoFit/>
            </a:bodyPr>
            <a:lstStyle/>
            <a:p>
              <a:pPr marL="0" marR="0" lvl="0" indent="0" algn="l" defTabSz="609402"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在知识图谱的基础上，让学生实现自适应学习，让教师对于孩子的教育决策，更多地实现智能化</a:t>
              </a:r>
            </a:p>
          </p:txBody>
        </p:sp>
      </p:grpSp>
      <p:grpSp>
        <p:nvGrpSpPr>
          <p:cNvPr id="59" name="组合 49">
            <a:extLst>
              <a:ext uri="{FF2B5EF4-FFF2-40B4-BE49-F238E27FC236}">
                <a16:creationId xmlns:a16="http://schemas.microsoft.com/office/drawing/2014/main" id="{057132DE-7A4C-4CF1-8615-F017751450BF}"/>
              </a:ext>
            </a:extLst>
          </p:cNvPr>
          <p:cNvGrpSpPr/>
          <p:nvPr/>
        </p:nvGrpSpPr>
        <p:grpSpPr>
          <a:xfrm>
            <a:off x="8144233" y="3360124"/>
            <a:ext cx="3018740" cy="1219983"/>
            <a:chOff x="8616937" y="3995458"/>
            <a:chExt cx="3020603" cy="1220569"/>
          </a:xfrm>
        </p:grpSpPr>
        <p:sp>
          <p:nvSpPr>
            <p:cNvPr id="60" name="矩形 59">
              <a:extLst>
                <a:ext uri="{FF2B5EF4-FFF2-40B4-BE49-F238E27FC236}">
                  <a16:creationId xmlns:a16="http://schemas.microsoft.com/office/drawing/2014/main" id="{7AE46697-62DF-4E1C-B011-803359BB1A0D}"/>
                </a:ext>
              </a:extLst>
            </p:cNvPr>
            <p:cNvSpPr/>
            <p:nvPr/>
          </p:nvSpPr>
          <p:spPr>
            <a:xfrm>
              <a:off x="8616937" y="3995458"/>
              <a:ext cx="1006023" cy="338397"/>
            </a:xfrm>
            <a:prstGeom prst="rect">
              <a:avLst/>
            </a:prstGeom>
          </p:spPr>
          <p:txBody>
            <a:bodyPr wrap="non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1598"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智能倾向</a:t>
              </a:r>
            </a:p>
          </p:txBody>
        </p:sp>
        <p:sp>
          <p:nvSpPr>
            <p:cNvPr id="61" name="矩形 60">
              <a:extLst>
                <a:ext uri="{FF2B5EF4-FFF2-40B4-BE49-F238E27FC236}">
                  <a16:creationId xmlns:a16="http://schemas.microsoft.com/office/drawing/2014/main" id="{D6729528-E314-4E7B-83AA-8FA7E65BC203}"/>
                </a:ext>
              </a:extLst>
            </p:cNvPr>
            <p:cNvSpPr/>
            <p:nvPr/>
          </p:nvSpPr>
          <p:spPr>
            <a:xfrm>
              <a:off x="8616937" y="4403107"/>
              <a:ext cx="3020603" cy="812920"/>
            </a:xfrm>
            <a:prstGeom prst="rect">
              <a:avLst/>
            </a:prstGeom>
          </p:spPr>
          <p:txBody>
            <a:bodyPr wrap="square">
              <a:spAutoFit/>
            </a:bodyPr>
            <a:lstStyle/>
            <a:p>
              <a:pPr marL="0" marR="0" lvl="0" indent="0" algn="l" defTabSz="609402"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每个孩子起点不同，智能倾向也不一致，根据每个孩子特征，设计个性化的成长系统</a:t>
              </a:r>
            </a:p>
          </p:txBody>
        </p:sp>
      </p:grpSp>
      <p:grpSp>
        <p:nvGrpSpPr>
          <p:cNvPr id="62" name="组合 51">
            <a:extLst>
              <a:ext uri="{FF2B5EF4-FFF2-40B4-BE49-F238E27FC236}">
                <a16:creationId xmlns:a16="http://schemas.microsoft.com/office/drawing/2014/main" id="{FA6648A1-BB0B-481C-B63C-740A65520520}"/>
              </a:ext>
            </a:extLst>
          </p:cNvPr>
          <p:cNvGrpSpPr/>
          <p:nvPr/>
        </p:nvGrpSpPr>
        <p:grpSpPr>
          <a:xfrm>
            <a:off x="981342" y="1317880"/>
            <a:ext cx="3031784" cy="910985"/>
            <a:chOff x="1398512" y="2055090"/>
            <a:chExt cx="3033656" cy="911423"/>
          </a:xfrm>
        </p:grpSpPr>
        <p:sp>
          <p:nvSpPr>
            <p:cNvPr id="63" name="矩形 62">
              <a:extLst>
                <a:ext uri="{FF2B5EF4-FFF2-40B4-BE49-F238E27FC236}">
                  <a16:creationId xmlns:a16="http://schemas.microsoft.com/office/drawing/2014/main" id="{3604C293-E070-446A-89FC-E6249336ACD1}"/>
                </a:ext>
              </a:extLst>
            </p:cNvPr>
            <p:cNvSpPr/>
            <p:nvPr/>
          </p:nvSpPr>
          <p:spPr>
            <a:xfrm>
              <a:off x="2399589" y="2055090"/>
              <a:ext cx="2032579" cy="338396"/>
            </a:xfrm>
            <a:prstGeom prst="rect">
              <a:avLst/>
            </a:prstGeom>
          </p:spPr>
          <p:txBody>
            <a:bodyPr wrap="non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1598"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知识图谱和人工智能</a:t>
              </a:r>
            </a:p>
          </p:txBody>
        </p:sp>
        <p:sp>
          <p:nvSpPr>
            <p:cNvPr id="64" name="矩形 63">
              <a:extLst>
                <a:ext uri="{FF2B5EF4-FFF2-40B4-BE49-F238E27FC236}">
                  <a16:creationId xmlns:a16="http://schemas.microsoft.com/office/drawing/2014/main" id="{3398F1C7-D8BB-4397-8A9F-A8ADA48C75D9}"/>
                </a:ext>
              </a:extLst>
            </p:cNvPr>
            <p:cNvSpPr/>
            <p:nvPr/>
          </p:nvSpPr>
          <p:spPr>
            <a:xfrm>
              <a:off x="1398512" y="2417188"/>
              <a:ext cx="3020603" cy="549325"/>
            </a:xfrm>
            <a:prstGeom prst="rect">
              <a:avLst/>
            </a:prstGeom>
          </p:spPr>
          <p:txBody>
            <a:bodyPr wrap="square">
              <a:spAutoFit/>
            </a:bodyPr>
            <a:lstStyle/>
            <a:p>
              <a:pPr marL="0" marR="0" lvl="0" indent="0" algn="r" defTabSz="609402"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基于知识图谱和人工智能技术，构建新形态的学习资源体系</a:t>
              </a:r>
            </a:p>
          </p:txBody>
        </p:sp>
      </p:grpSp>
      <p:grpSp>
        <p:nvGrpSpPr>
          <p:cNvPr id="65" name="组合 52">
            <a:extLst>
              <a:ext uri="{FF2B5EF4-FFF2-40B4-BE49-F238E27FC236}">
                <a16:creationId xmlns:a16="http://schemas.microsoft.com/office/drawing/2014/main" id="{412ACF24-2413-4418-8CD5-EB79F54A2A51}"/>
              </a:ext>
            </a:extLst>
          </p:cNvPr>
          <p:cNvGrpSpPr/>
          <p:nvPr/>
        </p:nvGrpSpPr>
        <p:grpSpPr>
          <a:xfrm>
            <a:off x="942208" y="2535489"/>
            <a:ext cx="3018740" cy="679708"/>
            <a:chOff x="1095549" y="3318262"/>
            <a:chExt cx="3020603" cy="680033"/>
          </a:xfrm>
        </p:grpSpPr>
        <p:sp>
          <p:nvSpPr>
            <p:cNvPr id="66" name="矩形 65">
              <a:extLst>
                <a:ext uri="{FF2B5EF4-FFF2-40B4-BE49-F238E27FC236}">
                  <a16:creationId xmlns:a16="http://schemas.microsoft.com/office/drawing/2014/main" id="{7A3E1380-7294-42AA-BFF2-4A941062EE6F}"/>
                </a:ext>
              </a:extLst>
            </p:cNvPr>
            <p:cNvSpPr/>
            <p:nvPr/>
          </p:nvSpPr>
          <p:spPr>
            <a:xfrm>
              <a:off x="2699506" y="3318262"/>
              <a:ext cx="1416646" cy="338396"/>
            </a:xfrm>
            <a:prstGeom prst="rect">
              <a:avLst/>
            </a:prstGeom>
          </p:spPr>
          <p:txBody>
            <a:bodyPr wrap="non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1598"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创新知识呈现</a:t>
              </a:r>
            </a:p>
          </p:txBody>
        </p:sp>
        <p:sp>
          <p:nvSpPr>
            <p:cNvPr id="67" name="矩形 66">
              <a:extLst>
                <a:ext uri="{FF2B5EF4-FFF2-40B4-BE49-F238E27FC236}">
                  <a16:creationId xmlns:a16="http://schemas.microsoft.com/office/drawing/2014/main" id="{B70DBDBA-9C15-4CF2-858E-3A6BA9D41339}"/>
                </a:ext>
              </a:extLst>
            </p:cNvPr>
            <p:cNvSpPr/>
            <p:nvPr/>
          </p:nvSpPr>
          <p:spPr>
            <a:xfrm>
              <a:off x="1095549" y="3665737"/>
              <a:ext cx="3020603" cy="332558"/>
            </a:xfrm>
            <a:prstGeom prst="rect">
              <a:avLst/>
            </a:prstGeom>
          </p:spPr>
          <p:txBody>
            <a:bodyPr wrap="square">
              <a:spAutoFit/>
            </a:bodyPr>
            <a:lstStyle/>
            <a:p>
              <a:pPr marL="0" marR="0" lvl="0" indent="0" algn="r" defTabSz="609402"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重构学习内容，创新知识呈现</a:t>
              </a:r>
            </a:p>
          </p:txBody>
        </p:sp>
      </p:grpSp>
      <p:grpSp>
        <p:nvGrpSpPr>
          <p:cNvPr id="68" name="组合 53">
            <a:extLst>
              <a:ext uri="{FF2B5EF4-FFF2-40B4-BE49-F238E27FC236}">
                <a16:creationId xmlns:a16="http://schemas.microsoft.com/office/drawing/2014/main" id="{FC2698A5-ADE9-4BD9-AFD9-C8BBAF8E9CAD}"/>
              </a:ext>
            </a:extLst>
          </p:cNvPr>
          <p:cNvGrpSpPr/>
          <p:nvPr/>
        </p:nvGrpSpPr>
        <p:grpSpPr>
          <a:xfrm>
            <a:off x="1012756" y="3818156"/>
            <a:ext cx="2948192" cy="910699"/>
            <a:chOff x="939023" y="4548528"/>
            <a:chExt cx="2950011" cy="911134"/>
          </a:xfrm>
        </p:grpSpPr>
        <p:sp>
          <p:nvSpPr>
            <p:cNvPr id="69" name="矩形 68">
              <a:extLst>
                <a:ext uri="{FF2B5EF4-FFF2-40B4-BE49-F238E27FC236}">
                  <a16:creationId xmlns:a16="http://schemas.microsoft.com/office/drawing/2014/main" id="{0C5F0776-5A75-42EB-82EA-C7271B3CF593}"/>
                </a:ext>
              </a:extLst>
            </p:cNvPr>
            <p:cNvSpPr/>
            <p:nvPr/>
          </p:nvSpPr>
          <p:spPr>
            <a:xfrm>
              <a:off x="2267077" y="4548528"/>
              <a:ext cx="1621957" cy="338396"/>
            </a:xfrm>
            <a:prstGeom prst="rect">
              <a:avLst/>
            </a:prstGeom>
          </p:spPr>
          <p:txBody>
            <a:bodyPr wrap="none">
              <a:spAutoFit/>
            </a:bodyPr>
            <a:lstStyle/>
            <a:p>
              <a:pPr marL="0" marR="0" lvl="0" indent="0" algn="l" defTabSz="609402" rtl="0" eaLnBrk="1" fontAlgn="auto" latinLnBrk="0" hangingPunct="1">
                <a:lnSpc>
                  <a:spcPct val="100000"/>
                </a:lnSpc>
                <a:spcBef>
                  <a:spcPts val="0"/>
                </a:spcBef>
                <a:spcAft>
                  <a:spcPts val="0"/>
                </a:spcAft>
                <a:buClrTx/>
                <a:buSzTx/>
                <a:buFontTx/>
                <a:buNone/>
                <a:tabLst/>
                <a:defRPr/>
              </a:pPr>
              <a:r>
                <a:rPr kumimoji="0" lang="zh-CN" altLang="en-US" sz="1598"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自适应学习系统</a:t>
              </a:r>
            </a:p>
          </p:txBody>
        </p:sp>
        <p:sp>
          <p:nvSpPr>
            <p:cNvPr id="70" name="矩形 69">
              <a:extLst>
                <a:ext uri="{FF2B5EF4-FFF2-40B4-BE49-F238E27FC236}">
                  <a16:creationId xmlns:a16="http://schemas.microsoft.com/office/drawing/2014/main" id="{6161A5C6-482B-45FE-94A8-22862FEC7AD4}"/>
                </a:ext>
              </a:extLst>
            </p:cNvPr>
            <p:cNvSpPr/>
            <p:nvPr/>
          </p:nvSpPr>
          <p:spPr>
            <a:xfrm>
              <a:off x="939023" y="4886924"/>
              <a:ext cx="2947597" cy="572738"/>
            </a:xfrm>
            <a:prstGeom prst="rect">
              <a:avLst/>
            </a:prstGeom>
          </p:spPr>
          <p:txBody>
            <a:bodyPr wrap="square">
              <a:spAutoFit/>
            </a:bodyPr>
            <a:lstStyle/>
            <a:p>
              <a:pPr marL="0" marR="0" lvl="0" indent="0" algn="r" defTabSz="609402" rtl="0" eaLnBrk="1" fontAlgn="auto" latinLnBrk="0" hangingPunct="1">
                <a:lnSpc>
                  <a:spcPct val="13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mn-cs"/>
                </a:rPr>
                <a:t>针对不同的学习内容构建自适应学习系统，构建复合型教材和智能化学习服务体系</a:t>
              </a:r>
            </a:p>
          </p:txBody>
        </p:sp>
      </p:grpSp>
    </p:spTree>
    <p:custDataLst>
      <p:tags r:id="rId1"/>
    </p:custDataLst>
    <p:extLst>
      <p:ext uri="{BB962C8B-B14F-4D97-AF65-F5344CB8AC3E}">
        <p14:creationId xmlns:p14="http://schemas.microsoft.com/office/powerpoint/2010/main" val="185228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E180D4A7-C9FB-4DFB-919C-405C955672EB}">
      <p14:showEvtLst xmlns:p14="http://schemas.microsoft.com/office/powerpoint/2010/main">
        <p14:playEvt time="976" objId="2"/>
        <p14:stopEvt time="15278" objId="2"/>
      </p14:showEvtLst>
    </p:ext>
  </p:extLs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491409" y="2995249"/>
            <a:ext cx="7209182" cy="1508105"/>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zh-CN" altLang="en-US" sz="6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谢谢聆听！</a:t>
            </a:r>
            <a:endParaRPr kumimoji="0" lang="en-US" altLang="zh-CN" sz="6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altLang="zh-CN"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p:txBody>
      </p:sp>
      <p:sp>
        <p:nvSpPr>
          <p:cNvPr id="2" name="日期占位符 1">
            <a:extLst>
              <a:ext uri="{FF2B5EF4-FFF2-40B4-BE49-F238E27FC236}">
                <a16:creationId xmlns:a16="http://schemas.microsoft.com/office/drawing/2014/main" id="{4C3E1D59-EE31-41BF-AC27-59898FC9F64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AD9CEA-0054-43B6-A302-9C7AEF37FDC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B0D3C2B8-F88D-47F3-B5D6-692FF9CCAF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91831687-46A8-4FE1-A5D1-469D556C90E4}"/>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21355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1" name="标题 1"/>
          <p:cNvSpPr>
            <a:spLocks noGrp="1"/>
          </p:cNvSpPr>
          <p:nvPr>
            <p:ph type="title"/>
          </p:nvPr>
        </p:nvSpPr>
        <p:spPr/>
        <p:txBody>
          <a:bodyPr/>
          <a:lstStyle/>
          <a:p>
            <a:br>
              <a:rPr lang="en-US" altLang="zh-CN" sz="4000" dirty="0">
                <a:solidFill>
                  <a:schemeClr val="bg1"/>
                </a:solidFill>
              </a:rPr>
            </a:br>
            <a:br>
              <a:rPr lang="en-US" altLang="zh-CN" sz="4000" dirty="0">
                <a:solidFill>
                  <a:schemeClr val="bg1"/>
                </a:solidFill>
              </a:rPr>
            </a:br>
            <a:endParaRPr lang="zh-CN" altLang="en-US" sz="4000" dirty="0">
              <a:solidFill>
                <a:schemeClr val="bg1"/>
              </a:solidFill>
            </a:endParaRPr>
          </a:p>
        </p:txBody>
      </p:sp>
      <p:pic>
        <p:nvPicPr>
          <p:cNvPr id="2" name="图片 1">
            <a:extLst>
              <a:ext uri="{FF2B5EF4-FFF2-40B4-BE49-F238E27FC236}">
                <a16:creationId xmlns:a16="http://schemas.microsoft.com/office/drawing/2014/main" id="{1EC787E3-D0FF-0740-900B-FEB28BEF9AA8}"/>
              </a:ext>
            </a:extLst>
          </p:cNvPr>
          <p:cNvPicPr>
            <a:picLocks noChangeAspect="1"/>
          </p:cNvPicPr>
          <p:nvPr/>
        </p:nvPicPr>
        <p:blipFill>
          <a:blip r:embed="rId2"/>
          <a:stretch>
            <a:fillRect/>
          </a:stretch>
        </p:blipFill>
        <p:spPr>
          <a:xfrm>
            <a:off x="6014356" y="2444750"/>
            <a:ext cx="5787351" cy="3271934"/>
          </a:xfrm>
          <a:prstGeom prst="rect">
            <a:avLst/>
          </a:prstGeom>
        </p:spPr>
      </p:pic>
      <p:pic>
        <p:nvPicPr>
          <p:cNvPr id="3" name="图片 2">
            <a:extLst>
              <a:ext uri="{FF2B5EF4-FFF2-40B4-BE49-F238E27FC236}">
                <a16:creationId xmlns:a16="http://schemas.microsoft.com/office/drawing/2014/main" id="{9B692E42-35BB-2C4A-9898-C32BC28DAD9D}"/>
              </a:ext>
            </a:extLst>
          </p:cNvPr>
          <p:cNvPicPr>
            <a:picLocks noChangeAspect="1"/>
          </p:cNvPicPr>
          <p:nvPr/>
        </p:nvPicPr>
        <p:blipFill>
          <a:blip r:embed="rId3"/>
          <a:stretch>
            <a:fillRect/>
          </a:stretch>
        </p:blipFill>
        <p:spPr>
          <a:xfrm>
            <a:off x="741895" y="2444750"/>
            <a:ext cx="4374243" cy="3271934"/>
          </a:xfrm>
          <a:prstGeom prst="rect">
            <a:avLst/>
          </a:prstGeom>
        </p:spPr>
      </p:pic>
      <p:sp>
        <p:nvSpPr>
          <p:cNvPr id="5" name="矩形 4">
            <a:extLst>
              <a:ext uri="{FF2B5EF4-FFF2-40B4-BE49-F238E27FC236}">
                <a16:creationId xmlns:a16="http://schemas.microsoft.com/office/drawing/2014/main" id="{2E45ADEF-E9F4-AA43-85AB-8034DB59AF53}"/>
              </a:ext>
            </a:extLst>
          </p:cNvPr>
          <p:cNvSpPr/>
          <p:nvPr/>
        </p:nvSpPr>
        <p:spPr>
          <a:xfrm>
            <a:off x="850578" y="321276"/>
            <a:ext cx="10327555"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400" b="1" i="0" u="none" strike="noStrike" kern="1200" cap="none" spc="0" normalizeH="0" baseline="0" noProof="0" dirty="0">
                <a:ln w="22225">
                  <a:solidFill>
                    <a:srgbClr val="ED7D31"/>
                  </a:solidFill>
                  <a:prstDash val="solid"/>
                </a:ln>
                <a:solidFill>
                  <a:schemeClr val="accent2">
                    <a:lumMod val="75000"/>
                  </a:schemeClr>
                </a:solidFill>
                <a:effectLst/>
                <a:uLnTx/>
                <a:uFillTx/>
                <a:latin typeface="Arial"/>
                <a:ea typeface="微软雅黑"/>
                <a:cs typeface="+mn-cs"/>
              </a:rPr>
              <a:t>可穿戴、可植入设备，纯生物的人日渐稀少</a:t>
            </a:r>
          </a:p>
        </p:txBody>
      </p:sp>
      <p:sp>
        <p:nvSpPr>
          <p:cNvPr id="4" name="灯片编号占位符 3">
            <a:extLst>
              <a:ext uri="{FF2B5EF4-FFF2-40B4-BE49-F238E27FC236}">
                <a16:creationId xmlns:a16="http://schemas.microsoft.com/office/drawing/2014/main" id="{CB453624-A679-49A9-B82C-2E5E68648740}"/>
              </a:ext>
            </a:extLst>
          </p:cNvPr>
          <p:cNvSpPr>
            <a:spLocks noGrp="1"/>
          </p:cNvSpPr>
          <p:nvPr>
            <p:ph type="sldNum" sz="quarter" idx="10"/>
          </p:nvPr>
        </p:nvSpPr>
        <p:spPr/>
        <p:txBody>
          <a:bodyPr/>
          <a:lstStyle/>
          <a:p>
            <a:pPr>
              <a:defRPr/>
            </a:pPr>
            <a:fld id="{5F629DC8-818D-F44A-880B-0172DF207AC6}" type="slidenum">
              <a:rPr lang="zh-CN" altLang="en-US" smtClean="0"/>
              <a:pPr>
                <a:defRPr/>
              </a:pPr>
              <a:t>15</a:t>
            </a:fld>
            <a:endParaRPr lang="zh-CN" altLang="en-US"/>
          </a:p>
        </p:txBody>
      </p:sp>
    </p:spTree>
    <p:extLst>
      <p:ext uri="{BB962C8B-B14F-4D97-AF65-F5344CB8AC3E}">
        <p14:creationId xmlns:p14="http://schemas.microsoft.com/office/powerpoint/2010/main" val="135089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27A1F7A-D9AD-3C40-A79B-6E0405A20FAC}"/>
              </a:ext>
            </a:extLst>
          </p:cNvPr>
          <p:cNvSpPr>
            <a:spLocks noGrp="1"/>
          </p:cNvSpPr>
          <p:nvPr>
            <p:ph idx="1"/>
          </p:nvPr>
        </p:nvSpPr>
        <p:spPr/>
        <p:txBody>
          <a:bodyPr/>
          <a:lstStyle/>
          <a:p>
            <a:endParaRPr kumimoji="1" lang="zh-CN" altLang="en-US" dirty="0"/>
          </a:p>
        </p:txBody>
      </p:sp>
      <p:pic>
        <p:nvPicPr>
          <p:cNvPr id="3" name="图片 2">
            <a:extLst>
              <a:ext uri="{FF2B5EF4-FFF2-40B4-BE49-F238E27FC236}">
                <a16:creationId xmlns:a16="http://schemas.microsoft.com/office/drawing/2014/main" id="{980AFD78-9460-1B49-95E5-EFD0FDF7AB76}"/>
              </a:ext>
            </a:extLst>
          </p:cNvPr>
          <p:cNvPicPr>
            <a:picLocks noChangeAspect="1"/>
          </p:cNvPicPr>
          <p:nvPr/>
        </p:nvPicPr>
        <p:blipFill>
          <a:blip r:embed="rId2"/>
          <a:stretch>
            <a:fillRect/>
          </a:stretch>
        </p:blipFill>
        <p:spPr>
          <a:xfrm>
            <a:off x="8466763" y="1956429"/>
            <a:ext cx="3951480" cy="2625480"/>
          </a:xfrm>
          <a:prstGeom prst="rect">
            <a:avLst/>
          </a:prstGeom>
        </p:spPr>
      </p:pic>
      <p:sp>
        <p:nvSpPr>
          <p:cNvPr id="4" name="文本框 3">
            <a:extLst>
              <a:ext uri="{FF2B5EF4-FFF2-40B4-BE49-F238E27FC236}">
                <a16:creationId xmlns:a16="http://schemas.microsoft.com/office/drawing/2014/main" id="{358E4D9A-F88E-0741-B7C5-AF3AB0E0A1D2}"/>
              </a:ext>
            </a:extLst>
          </p:cNvPr>
          <p:cNvSpPr txBox="1"/>
          <p:nvPr/>
        </p:nvSpPr>
        <p:spPr>
          <a:xfrm>
            <a:off x="299287" y="5758250"/>
            <a:ext cx="9717260" cy="757130"/>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zh-CN" altLang="en-US" sz="1800" b="0" i="0" u="none" strike="noStrike" kern="1200" cap="none" spc="0" normalizeH="0" baseline="0" noProof="0" dirty="0">
                <a:ln>
                  <a:noFill/>
                </a:ln>
                <a:effectLst/>
                <a:uLnTx/>
                <a:uFillTx/>
                <a:latin typeface="Arial"/>
                <a:ea typeface="微软雅黑"/>
                <a:cs typeface="+mn-ea"/>
                <a:sym typeface="+mn-lt"/>
              </a:rPr>
              <a:t>人工智能的发展从计算智能</a:t>
            </a:r>
            <a:r>
              <a:rPr kumimoji="1" lang="en-US" altLang="zh-CN" sz="1800" b="0" i="0" u="none" strike="noStrike" kern="1200" cap="none" spc="0" normalizeH="0" baseline="0" noProof="0" dirty="0">
                <a:ln>
                  <a:noFill/>
                </a:ln>
                <a:effectLst/>
                <a:uLnTx/>
                <a:uFillTx/>
                <a:latin typeface="Arial"/>
                <a:ea typeface="微软雅黑"/>
                <a:cs typeface="+mn-ea"/>
                <a:sym typeface="+mn-lt"/>
              </a:rPr>
              <a:t>——</a:t>
            </a:r>
            <a:r>
              <a:rPr kumimoji="1" lang="zh-CN" altLang="en-US" sz="1800" b="0" i="0" u="none" strike="noStrike" kern="1200" cap="none" spc="0" normalizeH="0" baseline="0" noProof="0" dirty="0">
                <a:ln>
                  <a:noFill/>
                </a:ln>
                <a:effectLst/>
                <a:uLnTx/>
                <a:uFillTx/>
                <a:latin typeface="Arial"/>
                <a:ea typeface="微软雅黑"/>
                <a:cs typeface="+mn-ea"/>
                <a:sym typeface="+mn-lt"/>
              </a:rPr>
              <a:t>感知智能</a:t>
            </a:r>
            <a:r>
              <a:rPr kumimoji="1" lang="en-US" altLang="zh-CN" sz="1800" b="0" i="0" u="none" strike="noStrike" kern="1200" cap="none" spc="0" normalizeH="0" baseline="0" noProof="0" dirty="0">
                <a:ln>
                  <a:noFill/>
                </a:ln>
                <a:effectLst/>
                <a:uLnTx/>
                <a:uFillTx/>
                <a:latin typeface="Arial"/>
                <a:ea typeface="微软雅黑"/>
                <a:cs typeface="+mn-ea"/>
                <a:sym typeface="+mn-lt"/>
              </a:rPr>
              <a:t>——</a:t>
            </a:r>
            <a:r>
              <a:rPr kumimoji="1" lang="zh-CN" altLang="en-US" sz="1800" b="0" i="0" u="none" strike="noStrike" kern="1200" cap="none" spc="0" normalizeH="0" baseline="0" noProof="0" dirty="0">
                <a:ln>
                  <a:noFill/>
                </a:ln>
                <a:effectLst/>
                <a:uLnTx/>
                <a:uFillTx/>
                <a:latin typeface="Arial"/>
                <a:ea typeface="微软雅黑"/>
                <a:cs typeface="+mn-ea"/>
                <a:sym typeface="+mn-lt"/>
              </a:rPr>
              <a:t>认知智能的飞跃，</a:t>
            </a:r>
            <a:r>
              <a:rPr kumimoji="1" lang="en-US" altLang="zh-CN" sz="1800" b="0" i="0" u="none" strike="noStrike" kern="1200" cap="none" spc="0" normalizeH="0" baseline="0" noProof="0" dirty="0">
                <a:ln>
                  <a:noFill/>
                </a:ln>
                <a:effectLst/>
                <a:uLnTx/>
                <a:uFillTx/>
                <a:latin typeface="Arial"/>
                <a:ea typeface="微软雅黑"/>
                <a:cs typeface="+mn-ea"/>
                <a:sym typeface="+mn-lt"/>
              </a:rPr>
              <a:t>100</a:t>
            </a:r>
            <a:r>
              <a:rPr kumimoji="1" lang="zh-CN" altLang="en-US" sz="1800" b="0" i="0" u="none" strike="noStrike" kern="1200" cap="none" spc="0" normalizeH="0" baseline="0" noProof="0" dirty="0">
                <a:ln>
                  <a:noFill/>
                </a:ln>
                <a:effectLst/>
                <a:uLnTx/>
                <a:uFillTx/>
                <a:latin typeface="Arial"/>
                <a:ea typeface="微软雅黑"/>
                <a:cs typeface="+mn-ea"/>
                <a:sym typeface="+mn-lt"/>
              </a:rPr>
              <a:t>亿个机器人与我们共处，将让人类直面“奇点”：法律道德、经典理论、经济形态、社会形态和技术极限都可能被突破。</a:t>
            </a:r>
          </a:p>
        </p:txBody>
      </p:sp>
      <p:pic>
        <p:nvPicPr>
          <p:cNvPr id="5" name="图片 4">
            <a:extLst>
              <a:ext uri="{FF2B5EF4-FFF2-40B4-BE49-F238E27FC236}">
                <a16:creationId xmlns:a16="http://schemas.microsoft.com/office/drawing/2014/main" id="{E900DB1A-6106-454E-B19D-FE967FB10215}"/>
              </a:ext>
            </a:extLst>
          </p:cNvPr>
          <p:cNvPicPr>
            <a:picLocks noChangeAspect="1"/>
          </p:cNvPicPr>
          <p:nvPr/>
        </p:nvPicPr>
        <p:blipFill>
          <a:blip r:embed="rId3">
            <a:extLst>
              <a:ext uri="{28A0092B-C50C-407E-A947-70E740481C1C}">
                <a14:useLocalDpi xmlns:a14="http://schemas.microsoft.com/office/drawing/2010/main" val="0"/>
              </a:ext>
            </a:extLst>
          </a:blip>
          <a:srcRect t="1817" b="17959"/>
          <a:stretch>
            <a:fillRect/>
          </a:stretch>
        </p:blipFill>
        <p:spPr>
          <a:xfrm>
            <a:off x="34685" y="1956429"/>
            <a:ext cx="4216039" cy="2625480"/>
          </a:xfrm>
          <a:prstGeom prst="rect">
            <a:avLst/>
          </a:prstGeom>
        </p:spPr>
      </p:pic>
      <p:pic>
        <p:nvPicPr>
          <p:cNvPr id="6" name="图片 5">
            <a:extLst>
              <a:ext uri="{FF2B5EF4-FFF2-40B4-BE49-F238E27FC236}">
                <a16:creationId xmlns:a16="http://schemas.microsoft.com/office/drawing/2014/main" id="{922A6201-6308-284B-955B-759013C00811}"/>
              </a:ext>
            </a:extLst>
          </p:cNvPr>
          <p:cNvPicPr>
            <a:picLocks noChangeAspect="1"/>
          </p:cNvPicPr>
          <p:nvPr/>
        </p:nvPicPr>
        <p:blipFill>
          <a:blip r:embed="rId4"/>
          <a:stretch>
            <a:fillRect/>
          </a:stretch>
        </p:blipFill>
        <p:spPr>
          <a:xfrm>
            <a:off x="4250724" y="1956430"/>
            <a:ext cx="4127157" cy="2625479"/>
          </a:xfrm>
          <a:prstGeom prst="rect">
            <a:avLst/>
          </a:prstGeom>
        </p:spPr>
      </p:pic>
    </p:spTree>
    <p:extLst>
      <p:ext uri="{BB962C8B-B14F-4D97-AF65-F5344CB8AC3E}">
        <p14:creationId xmlns:p14="http://schemas.microsoft.com/office/powerpoint/2010/main" val="88091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41" name="图片 2" descr="背景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2569" y="846145"/>
            <a:ext cx="9163051"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8669" name="矩形 4"/>
          <p:cNvSpPr/>
          <p:nvPr/>
        </p:nvSpPr>
        <p:spPr>
          <a:xfrm>
            <a:off x="1480346" y="827095"/>
            <a:ext cx="9178927" cy="5191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pic>
        <p:nvPicPr>
          <p:cNvPr id="163843" name="图片 6" descr="未命名-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78757" y="808045"/>
            <a:ext cx="9177339"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文本框 1"/>
          <p:cNvSpPr txBox="1">
            <a:spLocks noChangeArrowheads="1"/>
          </p:cNvSpPr>
          <p:nvPr/>
        </p:nvSpPr>
        <p:spPr bwMode="auto">
          <a:xfrm>
            <a:off x="1931200" y="839795"/>
            <a:ext cx="82772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300" b="0" i="0" u="none" strike="noStrike" kern="1200" cap="none" spc="0" normalizeH="0" baseline="0" noProof="0" dirty="0">
                <a:ln>
                  <a:noFill/>
                </a:ln>
                <a:solidFill>
                  <a:prstClr val="black"/>
                </a:solidFill>
                <a:effectLst/>
                <a:highlight>
                  <a:srgbClr val="FFFF00"/>
                </a:highlight>
                <a:uLnTx/>
                <a:uFillTx/>
                <a:latin typeface="黑体" charset="-122"/>
                <a:ea typeface="黑体" charset="-122"/>
                <a:cs typeface="+mn-cs"/>
                <a:sym typeface="+mn-ea" charset="0"/>
              </a:rPr>
              <a:t>“智能</a:t>
            </a:r>
            <a:r>
              <a:rPr kumimoji="0" lang="en-US" altLang="zh-CN" sz="3300" b="0" i="0" u="none" strike="noStrike" kern="1200" cap="none" spc="0" normalizeH="0" baseline="0" noProof="0" dirty="0">
                <a:ln>
                  <a:noFill/>
                </a:ln>
                <a:solidFill>
                  <a:prstClr val="black"/>
                </a:solidFill>
                <a:effectLst/>
                <a:highlight>
                  <a:srgbClr val="FFFF00"/>
                </a:highlight>
                <a:uLnTx/>
                <a:uFillTx/>
                <a:latin typeface="黑体" charset="-122"/>
                <a:ea typeface="黑体" charset="-122"/>
                <a:cs typeface="+mn-cs"/>
                <a:sym typeface="+mn-ea" charset="0"/>
              </a:rPr>
              <a:t>+</a:t>
            </a:r>
            <a:r>
              <a:rPr kumimoji="0" lang="zh-CN" altLang="en-US" sz="3300" b="0" i="0" u="none" strike="noStrike" kern="1200" cap="none" spc="0" normalizeH="0" baseline="0" noProof="0" dirty="0">
                <a:ln>
                  <a:noFill/>
                </a:ln>
                <a:solidFill>
                  <a:prstClr val="black"/>
                </a:solidFill>
                <a:effectLst/>
                <a:highlight>
                  <a:srgbClr val="FFFF00"/>
                </a:highlight>
                <a:uLnTx/>
                <a:uFillTx/>
                <a:latin typeface="黑体" charset="-122"/>
                <a:ea typeface="黑体" charset="-122"/>
                <a:cs typeface="+mn-cs"/>
                <a:sym typeface="+mn-ea" charset="0"/>
              </a:rPr>
              <a:t>”</a:t>
            </a:r>
            <a:endParaRPr kumimoji="0" lang="zh-CN" altLang="en-US" sz="3300" b="0" i="0" u="none" strike="noStrike" kern="1200" cap="none" spc="0" normalizeH="0" baseline="0" noProof="0" dirty="0">
              <a:ln>
                <a:noFill/>
              </a:ln>
              <a:solidFill>
                <a:prstClr val="black"/>
              </a:solidFill>
              <a:effectLst/>
              <a:highlight>
                <a:srgbClr val="FFFF00"/>
              </a:highlight>
              <a:uLnTx/>
              <a:uFillTx/>
              <a:latin typeface="黑体" charset="-122"/>
              <a:ea typeface="黑体" charset="-122"/>
              <a:cs typeface="+mn-cs"/>
            </a:endParaRPr>
          </a:p>
        </p:txBody>
      </p:sp>
      <p:sp>
        <p:nvSpPr>
          <p:cNvPr id="1048671" name="文本框 3"/>
          <p:cNvSpPr txBox="1"/>
          <p:nvPr/>
        </p:nvSpPr>
        <p:spPr>
          <a:xfrm>
            <a:off x="2450309" y="2103438"/>
            <a:ext cx="4146551" cy="2793072"/>
          </a:xfrm>
          <a:prstGeom prst="rect">
            <a:avLst/>
          </a:prstGeom>
          <a:noFill/>
        </p:spPr>
        <p:txBody>
          <a:bodyP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rPr>
              <a:t>智能移动终端与可穿戴设备</a:t>
            </a:r>
            <a:endPar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rPr>
              <a:t>SMART MOBILE TERMINAL AND WEARABLE DEVICES </a:t>
            </a:r>
            <a:endPar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rPr>
              <a:t>智能汽车和智能家居</a:t>
            </a:r>
            <a:endPar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rPr>
              <a:t>SMART VEHICLE AND SMART HOME</a:t>
            </a:r>
            <a:endPar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rPr>
              <a:t>机器人与智能设备</a:t>
            </a:r>
            <a:endPar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rPr>
              <a:t>ROBOT AND SMART EQUIPMENT</a:t>
            </a:r>
            <a:endPar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rPr>
              <a:t>智能制造与物联网</a:t>
            </a:r>
            <a:endPar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rPr>
              <a:t>SMART MANUFACTURING AND SMART BUSINESS</a:t>
            </a:r>
            <a:endPar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rPr>
              <a:t>智慧社区与智慧城市</a:t>
            </a:r>
            <a:endPar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350" b="1" i="0" u="none" strike="noStrike" kern="1200" cap="none" spc="0" normalizeH="0" baseline="0" noProof="0" dirty="0">
                <a:ln>
                  <a:noFill/>
                </a:ln>
                <a:solidFill>
                  <a:prstClr val="white"/>
                </a:solidFill>
                <a:effectLst/>
                <a:uLnTx/>
                <a:uFillTx/>
                <a:latin typeface="黑体" charset="0"/>
                <a:ea typeface="黑体" charset="0"/>
                <a:cs typeface="+mn-cs"/>
                <a:sym typeface="+mn-ea"/>
              </a:rPr>
              <a:t>SMART CITY(HEALTHCARE, ENERGY )</a:t>
            </a:r>
            <a:endParaRPr kumimoji="0" lang="zh-CN" altLang="en-US" sz="1350" b="1" i="0" u="none" strike="noStrike" kern="1200" cap="none" spc="0" normalizeH="0" baseline="0" noProof="0" dirty="0">
              <a:ln>
                <a:noFill/>
              </a:ln>
              <a:solidFill>
                <a:prstClr val="white"/>
              </a:solidFill>
              <a:effectLst/>
              <a:uLnTx/>
              <a:uFillTx/>
              <a:latin typeface="黑体" charset="0"/>
              <a:ea typeface="黑体" charset="0"/>
              <a:cs typeface="+mn-cs"/>
              <a:sym typeface="+mn-ea"/>
            </a:endParaRPr>
          </a:p>
        </p:txBody>
      </p:sp>
      <p:sp>
        <p:nvSpPr>
          <p:cNvPr id="1048672" name="文本框 10"/>
          <p:cNvSpPr txBox="1"/>
          <p:nvPr/>
        </p:nvSpPr>
        <p:spPr>
          <a:xfrm>
            <a:off x="1983585" y="4748213"/>
            <a:ext cx="6583363" cy="1039812"/>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50" b="0" i="0" u="none" strike="noStrike" kern="1200" cap="none" spc="0" normalizeH="0" baseline="0" noProof="0" dirty="0">
                <a:ln>
                  <a:noFill/>
                </a:ln>
                <a:solidFill>
                  <a:prstClr val="black"/>
                </a:solidFill>
                <a:effectLst/>
                <a:uLnTx/>
                <a:uFillTx/>
                <a:latin typeface="微软雅黑" charset="0"/>
                <a:ea typeface="微软雅黑" charset="0"/>
                <a:cs typeface="+mn-cs"/>
                <a:sym typeface="+mn-ea"/>
              </a:rPr>
              <a:t> </a:t>
            </a:r>
            <a:r>
              <a:rPr kumimoji="0" lang="zh-CN" altLang="en-US" sz="2100" b="0" i="0" u="none" strike="noStrike" kern="1200" cap="none" spc="0" normalizeH="0" baseline="0" noProof="0" dirty="0">
                <a:ln>
                  <a:noFill/>
                </a:ln>
                <a:solidFill>
                  <a:prstClr val="black"/>
                </a:solidFill>
                <a:effectLst/>
                <a:uLnTx/>
                <a:uFillTx/>
                <a:latin typeface="微软雅黑" charset="0"/>
                <a:ea typeface="微软雅黑" charset="0"/>
                <a:cs typeface="+mn-cs"/>
                <a:sym typeface="+mn-ea"/>
              </a:rPr>
              <a:t>未来，一切皆智能！ </a:t>
            </a:r>
            <a:endParaRPr kumimoji="0" lang="en-US" altLang="zh-CN" sz="2100" b="0" i="0" u="none" strike="noStrike" kern="1200" cap="none" spc="0" normalizeH="0" baseline="0" noProof="0" dirty="0">
              <a:ln>
                <a:noFill/>
              </a:ln>
              <a:solidFill>
                <a:prstClr val="black"/>
              </a:solidFill>
              <a:effectLst/>
              <a:uLnTx/>
              <a:uFillTx/>
              <a:latin typeface="微软雅黑" charset="0"/>
              <a:ea typeface="微软雅黑" charset="0"/>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100" b="0" i="0" u="none" strike="noStrike" kern="1200" cap="none" spc="0" normalizeH="0" baseline="0" noProof="0" dirty="0">
                <a:ln>
                  <a:noFill/>
                </a:ln>
                <a:solidFill>
                  <a:prstClr val="black"/>
                </a:solidFill>
                <a:effectLst/>
                <a:uLnTx/>
                <a:uFillTx/>
                <a:latin typeface="微软雅黑" charset="0"/>
                <a:ea typeface="微软雅黑" charset="0"/>
                <a:cs typeface="+mn-cs"/>
                <a:sym typeface="+mn-ea"/>
              </a:rPr>
              <a:t>Everything smart in future</a:t>
            </a:r>
            <a:endParaRPr kumimoji="0" lang="zh-CN" altLang="en-US" sz="2100" b="0" i="0" u="none" strike="noStrike" kern="1200" cap="none" spc="0" normalizeH="0" baseline="0" noProof="0" dirty="0">
              <a:ln>
                <a:noFill/>
              </a:ln>
              <a:solidFill>
                <a:prstClr val="black"/>
              </a:solidFill>
              <a:effectLst/>
              <a:uLnTx/>
              <a:uFillTx/>
              <a:latin typeface="微软雅黑" charset="0"/>
              <a:ea typeface="微软雅黑" charset="0"/>
              <a:cs typeface="+mn-cs"/>
              <a:sym typeface="+mn-ea"/>
            </a:endParaRPr>
          </a:p>
        </p:txBody>
      </p:sp>
      <p:sp>
        <p:nvSpPr>
          <p:cNvPr id="1048673" name="椭圆 5"/>
          <p:cNvSpPr/>
          <p:nvPr/>
        </p:nvSpPr>
        <p:spPr>
          <a:xfrm>
            <a:off x="2215357" y="2300288"/>
            <a:ext cx="157163" cy="157162"/>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048674" name="椭圆 7"/>
          <p:cNvSpPr/>
          <p:nvPr/>
        </p:nvSpPr>
        <p:spPr>
          <a:xfrm>
            <a:off x="2234409" y="3557588"/>
            <a:ext cx="157163" cy="158750"/>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048675" name="椭圆 9"/>
          <p:cNvSpPr/>
          <p:nvPr/>
        </p:nvSpPr>
        <p:spPr>
          <a:xfrm>
            <a:off x="2218532" y="2730507"/>
            <a:ext cx="157163" cy="157163"/>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048676" name="椭圆 12"/>
          <p:cNvSpPr/>
          <p:nvPr/>
        </p:nvSpPr>
        <p:spPr>
          <a:xfrm>
            <a:off x="2226469" y="3124207"/>
            <a:ext cx="157163" cy="157163"/>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048677" name="椭圆 13"/>
          <p:cNvSpPr/>
          <p:nvPr/>
        </p:nvSpPr>
        <p:spPr>
          <a:xfrm>
            <a:off x="2228059" y="3956057"/>
            <a:ext cx="158751" cy="157163"/>
          </a:xfrm>
          <a:prstGeom prst="ellipse">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sp>
        <p:nvSpPr>
          <p:cNvPr id="1048678" name="矩形 45"/>
          <p:cNvSpPr/>
          <p:nvPr/>
        </p:nvSpPr>
        <p:spPr>
          <a:xfrm>
            <a:off x="1983583" y="1898650"/>
            <a:ext cx="4813300" cy="2566988"/>
          </a:xfrm>
          <a:prstGeom prst="rect">
            <a:avLst/>
          </a:prstGeom>
          <a:noFill/>
          <a:ln>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Arial"/>
              <a:ea typeface="微软雅黑"/>
              <a:cs typeface="+mn-cs"/>
            </a:endParaRPr>
          </a:p>
        </p:txBody>
      </p:sp>
      <p:pic>
        <p:nvPicPr>
          <p:cNvPr id="163853" name="图片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31893" y="1928820"/>
            <a:ext cx="2087563"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54" name="图片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22374" y="3136902"/>
            <a:ext cx="208597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55" name="图片 1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22374" y="4508507"/>
            <a:ext cx="208597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56" name="文本框 1"/>
          <p:cNvSpPr txBox="1">
            <a:spLocks noChangeArrowheads="1"/>
          </p:cNvSpPr>
          <p:nvPr/>
        </p:nvSpPr>
        <p:spPr bwMode="auto">
          <a:xfrm>
            <a:off x="3755231" y="1444629"/>
            <a:ext cx="5435600"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500" b="0" i="0" u="none" strike="noStrike" kern="1200" cap="none" spc="0" normalizeH="0" baseline="0" noProof="0" dirty="0">
                <a:ln>
                  <a:noFill/>
                </a:ln>
                <a:solidFill>
                  <a:prstClr val="black"/>
                </a:solidFill>
                <a:effectLst/>
                <a:uLnTx/>
                <a:uFillTx/>
                <a:latin typeface="Arial" charset="0"/>
                <a:ea typeface="微软雅黑" charset="-122"/>
                <a:cs typeface="+mn-cs"/>
              </a:rPr>
              <a:t>Intelligence+ is high likely the next strong typhoon  </a:t>
            </a:r>
            <a:endParaRPr kumimoji="0" lang="zh-CN" altLang="en-US" sz="1500" b="0" i="0" u="none" strike="noStrike" kern="1200" cap="none" spc="0" normalizeH="0" baseline="0" noProof="0" dirty="0">
              <a:ln>
                <a:noFill/>
              </a:ln>
              <a:solidFill>
                <a:prstClr val="black"/>
              </a:solidFill>
              <a:effectLst/>
              <a:uLnTx/>
              <a:uFillTx/>
              <a:latin typeface="Arial" charset="0"/>
              <a:ea typeface="微软雅黑" charset="-122"/>
              <a:cs typeface="+mn-cs"/>
            </a:endParaRPr>
          </a:p>
        </p:txBody>
      </p:sp>
      <p:sp>
        <p:nvSpPr>
          <p:cNvPr id="2" name="灯片编号占位符 1">
            <a:extLst>
              <a:ext uri="{FF2B5EF4-FFF2-40B4-BE49-F238E27FC236}">
                <a16:creationId xmlns:a16="http://schemas.microsoft.com/office/drawing/2014/main" id="{3A18883A-2D30-45CB-8B40-5DC07BAA876E}"/>
              </a:ext>
            </a:extLst>
          </p:cNvPr>
          <p:cNvSpPr>
            <a:spLocks noGrp="1"/>
          </p:cNvSpPr>
          <p:nvPr>
            <p:ph type="sldNum" sz="quarter" idx="2"/>
          </p:nvPr>
        </p:nvSpPr>
        <p:spPr/>
        <p:txBody>
          <a:bodyPr/>
          <a:lstStyle/>
          <a:p>
            <a:fld id="{86CB4B4D-7CA3-9044-876B-883B54F8677D}" type="slidenum">
              <a:rPr lang="en-US" altLang="zh-CN" smtClean="0"/>
              <a:t>17</a:t>
            </a:fld>
            <a:endParaRPr lang="zh-CN" altLang="en-US"/>
          </a:p>
        </p:txBody>
      </p:sp>
    </p:spTree>
    <p:extLst>
      <p:ext uri="{BB962C8B-B14F-4D97-AF65-F5344CB8AC3E}">
        <p14:creationId xmlns:p14="http://schemas.microsoft.com/office/powerpoint/2010/main" val="145569291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内容占位符 2">
            <a:extLst>
              <a:ext uri="{FF2B5EF4-FFF2-40B4-BE49-F238E27FC236}">
                <a16:creationId xmlns:a16="http://schemas.microsoft.com/office/drawing/2014/main" id="{B972B4FA-DDD0-6E4B-8B5B-1B77FDD0CAF1}"/>
              </a:ext>
            </a:extLst>
          </p:cNvPr>
          <p:cNvPicPr>
            <a:picLocks noGrp="1" noChangeAspect="1"/>
          </p:cNvPicPr>
          <p:nvPr>
            <p:ph idx="1"/>
          </p:nvPr>
        </p:nvPicPr>
        <p:blipFill>
          <a:blip r:embed="rId2"/>
          <a:stretch>
            <a:fillRect/>
          </a:stretch>
        </p:blipFill>
        <p:spPr>
          <a:xfrm>
            <a:off x="915077" y="2454442"/>
            <a:ext cx="9539606" cy="3753852"/>
          </a:xfrm>
          <a:prstGeom prst="rect">
            <a:avLst/>
          </a:prstGeom>
        </p:spPr>
      </p:pic>
      <p:sp>
        <p:nvSpPr>
          <p:cNvPr id="5" name="矩形 4">
            <a:extLst>
              <a:ext uri="{FF2B5EF4-FFF2-40B4-BE49-F238E27FC236}">
                <a16:creationId xmlns:a16="http://schemas.microsoft.com/office/drawing/2014/main" id="{61227A62-413B-FF40-A5ED-7A9158229EA5}"/>
              </a:ext>
            </a:extLst>
          </p:cNvPr>
          <p:cNvSpPr/>
          <p:nvPr/>
        </p:nvSpPr>
        <p:spPr>
          <a:xfrm>
            <a:off x="867056" y="1122493"/>
            <a:ext cx="979146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2225">
                  <a:solidFill>
                    <a:srgbClr val="ED7D31"/>
                  </a:solidFill>
                  <a:prstDash val="solid"/>
                </a:ln>
                <a:solidFill>
                  <a:schemeClr val="accent2">
                    <a:lumMod val="75000"/>
                  </a:schemeClr>
                </a:solidFill>
                <a:effectLst/>
                <a:uLnTx/>
                <a:uFillTx/>
                <a:latin typeface="Arial"/>
                <a:ea typeface="微软雅黑"/>
                <a:cs typeface="+mn-cs"/>
              </a:rPr>
              <a:t>AI</a:t>
            </a:r>
            <a:r>
              <a:rPr kumimoji="0" lang="zh-CN" altLang="en-US" sz="5400" b="1" i="0" u="none" strike="noStrike" kern="1200" cap="none" spc="0" normalizeH="0" baseline="0" noProof="0" dirty="0">
                <a:ln w="22225">
                  <a:solidFill>
                    <a:srgbClr val="ED7D31"/>
                  </a:solidFill>
                  <a:prstDash val="solid"/>
                </a:ln>
                <a:solidFill>
                  <a:schemeClr val="accent2">
                    <a:lumMod val="75000"/>
                  </a:schemeClr>
                </a:solidFill>
                <a:effectLst/>
                <a:uLnTx/>
                <a:uFillTx/>
                <a:latin typeface="Arial"/>
                <a:ea typeface="微软雅黑"/>
                <a:cs typeface="+mn-cs"/>
              </a:rPr>
              <a:t>医学助手，完美超越普通人！</a:t>
            </a:r>
          </a:p>
        </p:txBody>
      </p:sp>
    </p:spTree>
    <p:extLst>
      <p:ext uri="{BB962C8B-B14F-4D97-AF65-F5344CB8AC3E}">
        <p14:creationId xmlns:p14="http://schemas.microsoft.com/office/powerpoint/2010/main" val="390972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内容占位符 2">
            <a:extLst>
              <a:ext uri="{FF2B5EF4-FFF2-40B4-BE49-F238E27FC236}">
                <a16:creationId xmlns:a16="http://schemas.microsoft.com/office/drawing/2014/main" id="{4689109F-6CB3-404D-95B1-E58B96419F72}"/>
              </a:ext>
            </a:extLst>
          </p:cNvPr>
          <p:cNvPicPr>
            <a:picLocks noGrp="1" noChangeAspect="1"/>
          </p:cNvPicPr>
          <p:nvPr>
            <p:ph idx="1"/>
          </p:nvPr>
        </p:nvPicPr>
        <p:blipFill>
          <a:blip r:embed="rId2"/>
          <a:stretch>
            <a:fillRect/>
          </a:stretch>
        </p:blipFill>
        <p:spPr>
          <a:xfrm>
            <a:off x="1154363" y="1754326"/>
            <a:ext cx="8374648" cy="4927134"/>
          </a:xfrm>
          <a:prstGeom prst="rect">
            <a:avLst/>
          </a:prstGeom>
        </p:spPr>
      </p:pic>
      <p:sp>
        <p:nvSpPr>
          <p:cNvPr id="4" name="矩形 3">
            <a:extLst>
              <a:ext uri="{FF2B5EF4-FFF2-40B4-BE49-F238E27FC236}">
                <a16:creationId xmlns:a16="http://schemas.microsoft.com/office/drawing/2014/main" id="{087283E6-2ABA-1943-B312-88B8853A1E18}"/>
              </a:ext>
            </a:extLst>
          </p:cNvPr>
          <p:cNvSpPr/>
          <p:nvPr/>
        </p:nvSpPr>
        <p:spPr>
          <a:xfrm>
            <a:off x="705851" y="0"/>
            <a:ext cx="10228659" cy="175432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2225">
                  <a:solidFill>
                    <a:srgbClr val="ED7D31"/>
                  </a:solidFill>
                  <a:prstDash val="solid"/>
                </a:ln>
                <a:solidFill>
                  <a:schemeClr val="accent2">
                    <a:lumMod val="75000"/>
                  </a:schemeClr>
                </a:solidFill>
                <a:effectLst/>
                <a:uLnTx/>
                <a:uFillTx/>
                <a:latin typeface="Arial"/>
                <a:ea typeface="微软雅黑"/>
                <a:cs typeface="+mn-cs"/>
              </a:rPr>
              <a:t>AI</a:t>
            </a:r>
            <a:r>
              <a:rPr kumimoji="0" lang="zh-CN" altLang="en-US" sz="5400" b="1" i="0" u="none" strike="noStrike" kern="1200" cap="none" spc="0" normalizeH="0" baseline="0" noProof="0" dirty="0">
                <a:ln w="22225">
                  <a:solidFill>
                    <a:srgbClr val="ED7D31"/>
                  </a:solidFill>
                  <a:prstDash val="solid"/>
                </a:ln>
                <a:solidFill>
                  <a:schemeClr val="accent2">
                    <a:lumMod val="75000"/>
                  </a:schemeClr>
                </a:solidFill>
                <a:effectLst/>
                <a:uLnTx/>
                <a:uFillTx/>
                <a:latin typeface="Arial"/>
                <a:ea typeface="微软雅黑"/>
                <a:cs typeface="+mn-cs"/>
              </a:rPr>
              <a:t>对人类社会的颠覆，大水已经没过膝盖</a:t>
            </a:r>
          </a:p>
        </p:txBody>
      </p:sp>
    </p:spTree>
    <p:extLst>
      <p:ext uri="{BB962C8B-B14F-4D97-AF65-F5344CB8AC3E}">
        <p14:creationId xmlns:p14="http://schemas.microsoft.com/office/powerpoint/2010/main" val="81732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071126" y="1078024"/>
            <a:ext cx="7209182" cy="5016758"/>
          </a:xfrm>
          <a:prstGeom prst="rect">
            <a:avLst/>
          </a:prstGeom>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3200" b="1" dirty="0">
                <a:solidFill>
                  <a:srgbClr val="FF0000"/>
                </a:solidFill>
                <a:latin typeface="微软雅黑" panose="020B0503020204020204" pitchFamily="34" charset="-122"/>
                <a:ea typeface="微软雅黑" panose="020B0503020204020204" pitchFamily="34" charset="-122"/>
              </a:rPr>
              <a:t>智能时代：未来已来</a:t>
            </a:r>
            <a:endParaRPr lang="en-US" altLang="zh-CN" sz="3200" b="1" dirty="0">
              <a:solidFill>
                <a:srgbClr val="FF0000"/>
              </a:solidFill>
              <a:latin typeface="微软雅黑" panose="020B0503020204020204" pitchFamily="34" charset="-122"/>
              <a:ea typeface="微软雅黑" panose="020B0503020204020204" pitchFamily="34" charset="-122"/>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altLang="zh-CN"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未来教育：学习的升级</a:t>
            </a:r>
            <a:b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br>
            <a:endPar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未来教育应用构想</a:t>
            </a:r>
            <a:b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br>
            <a:endPar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未来教育应用场景与案例</a:t>
            </a:r>
            <a:endParaRPr kumimoji="0" lang="en-US" altLang="zh-CN"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altLang="zh-CN"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3200" b="1" dirty="0">
                <a:solidFill>
                  <a:srgbClr val="FFC000"/>
                </a:solidFill>
                <a:latin typeface="微软雅黑" panose="020B0503020204020204" pitchFamily="34" charset="-122"/>
                <a:ea typeface="微软雅黑" panose="020B0503020204020204" pitchFamily="34" charset="-122"/>
              </a:rPr>
              <a:t>未来中小学教育信息化建设的建议</a:t>
            </a:r>
            <a:br>
              <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br>
            <a:endPar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BFE6012-1977-4BBA-B2BE-C53A2F050424}"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t>2019年8月6日11时23分</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079951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1489" name="Picture 5" descr="幻灯片35">
            <a:extLst>
              <a:ext uri="{FF2B5EF4-FFF2-40B4-BE49-F238E27FC236}">
                <a16:creationId xmlns:a16="http://schemas.microsoft.com/office/drawing/2014/main" id="{B8888850-388B-A347-96FB-FB4305675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4941" y="2311458"/>
            <a:ext cx="5717058" cy="4287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a:extLst>
              <a:ext uri="{FF2B5EF4-FFF2-40B4-BE49-F238E27FC236}">
                <a16:creationId xmlns:a16="http://schemas.microsoft.com/office/drawing/2014/main" id="{95979B2F-3A97-DC40-9EDB-70D2563229D8}"/>
              </a:ext>
            </a:extLst>
          </p:cNvPr>
          <p:cNvSpPr txBox="1"/>
          <p:nvPr/>
        </p:nvSpPr>
        <p:spPr>
          <a:xfrm>
            <a:off x="134744" y="935697"/>
            <a:ext cx="6340197" cy="275152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zh-CN" altLang="en-US" sz="4800" b="0" i="0" u="none" strike="noStrike" kern="1200" cap="none" spc="0" normalizeH="0" baseline="0" noProof="0" dirty="0">
                <a:ln>
                  <a:noFill/>
                </a:ln>
                <a:effectLst/>
                <a:uLnTx/>
                <a:uFillTx/>
                <a:latin typeface="Arial"/>
                <a:ea typeface="微软雅黑"/>
                <a:cs typeface="+mn-ea"/>
                <a:sym typeface="+mn-lt"/>
              </a:rPr>
              <a:t>活法已变</a:t>
            </a:r>
            <a:r>
              <a:rPr kumimoji="1" lang="en-US" altLang="zh-CN" sz="4800" b="0" i="0" u="none" strike="noStrike" kern="1200" cap="none" spc="0" normalizeH="0" baseline="0" noProof="0" dirty="0">
                <a:ln>
                  <a:noFill/>
                </a:ln>
                <a:effectLst/>
                <a:uLnTx/>
                <a:uFillTx/>
                <a:latin typeface="Arial"/>
                <a:ea typeface="微软雅黑"/>
                <a:cs typeface="+mn-ea"/>
                <a:sym typeface="+mn-lt"/>
              </a:rPr>
              <a:t>——</a:t>
            </a:r>
            <a:r>
              <a:rPr kumimoji="1" lang="zh-CN" altLang="en-US" sz="4800" b="0" i="0" u="none" strike="noStrike" kern="1200" cap="none" spc="0" normalizeH="0" baseline="0" noProof="0" dirty="0">
                <a:ln>
                  <a:noFill/>
                </a:ln>
                <a:effectLst/>
                <a:uLnTx/>
                <a:uFillTx/>
                <a:latin typeface="Arial"/>
                <a:ea typeface="微软雅黑"/>
                <a:cs typeface="+mn-ea"/>
                <a:sym typeface="+mn-lt"/>
              </a:rPr>
              <a:t>学法必变</a:t>
            </a:r>
            <a:endParaRPr kumimoji="1" lang="en-US" altLang="zh-CN" sz="4800" b="0" i="0" u="none" strike="noStrike" kern="1200" cap="none" spc="0" normalizeH="0" baseline="0" noProof="0" dirty="0">
              <a:ln>
                <a:noFill/>
              </a:ln>
              <a:effectLst/>
              <a:uLnTx/>
              <a:uFillTx/>
              <a:latin typeface="Arial"/>
              <a:ea typeface="微软雅黑"/>
              <a:cs typeface="+mn-ea"/>
              <a:sym typeface="+mn-lt"/>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zh-CN" altLang="en-US" sz="4800" b="0" i="0" u="none" strike="noStrike" kern="1200" cap="none" spc="0" normalizeH="0" baseline="0" noProof="0" dirty="0">
                <a:ln>
                  <a:noFill/>
                </a:ln>
                <a:effectLst/>
                <a:uLnTx/>
                <a:uFillTx/>
                <a:latin typeface="Arial"/>
                <a:ea typeface="微软雅黑"/>
                <a:cs typeface="+mn-ea"/>
                <a:sym typeface="+mn-lt"/>
              </a:rPr>
              <a:t>学法已变</a:t>
            </a:r>
            <a:r>
              <a:rPr kumimoji="1" lang="en-US" altLang="zh-CN" sz="4800" b="0" i="0" u="none" strike="noStrike" kern="1200" cap="none" spc="0" normalizeH="0" baseline="0" noProof="0" dirty="0">
                <a:ln>
                  <a:noFill/>
                </a:ln>
                <a:effectLst/>
                <a:uLnTx/>
                <a:uFillTx/>
                <a:latin typeface="Arial"/>
                <a:ea typeface="微软雅黑"/>
                <a:cs typeface="+mn-ea"/>
                <a:sym typeface="+mn-lt"/>
              </a:rPr>
              <a:t>——</a:t>
            </a:r>
            <a:r>
              <a:rPr kumimoji="1" lang="zh-CN" altLang="en-US" sz="4800" b="0" i="0" u="none" strike="noStrike" kern="1200" cap="none" spc="0" normalizeH="0" baseline="0" noProof="0" dirty="0">
                <a:ln>
                  <a:noFill/>
                </a:ln>
                <a:effectLst/>
                <a:uLnTx/>
                <a:uFillTx/>
                <a:latin typeface="Arial"/>
                <a:ea typeface="微软雅黑"/>
                <a:cs typeface="+mn-ea"/>
                <a:sym typeface="+mn-lt"/>
              </a:rPr>
              <a:t>教法必变</a:t>
            </a:r>
            <a:endParaRPr kumimoji="1" lang="en-US" altLang="zh-CN" sz="4800" b="0" i="0" u="none" strike="noStrike" kern="1200" cap="none" spc="0" normalizeH="0" baseline="0" noProof="0" dirty="0">
              <a:ln>
                <a:noFill/>
              </a:ln>
              <a:effectLst/>
              <a:uLnTx/>
              <a:uFillTx/>
              <a:latin typeface="Arial"/>
              <a:ea typeface="微软雅黑"/>
              <a:cs typeface="+mn-ea"/>
              <a:sym typeface="+mn-lt"/>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zh-CN" altLang="en-US" sz="4800" b="0" i="0" u="none" strike="noStrike" kern="1200" cap="none" spc="0" normalizeH="0" baseline="0" noProof="0" dirty="0">
                <a:ln>
                  <a:noFill/>
                </a:ln>
                <a:effectLst/>
                <a:uLnTx/>
                <a:uFillTx/>
                <a:latin typeface="Arial"/>
                <a:ea typeface="微软雅黑"/>
                <a:cs typeface="+mn-ea"/>
                <a:sym typeface="+mn-lt"/>
              </a:rPr>
              <a:t>教法已变</a:t>
            </a:r>
            <a:r>
              <a:rPr kumimoji="1" lang="en-US" altLang="zh-CN" sz="4800" b="0" i="0" u="none" strike="noStrike" kern="1200" cap="none" spc="0" normalizeH="0" baseline="0" noProof="0" dirty="0">
                <a:ln>
                  <a:noFill/>
                </a:ln>
                <a:effectLst/>
                <a:uLnTx/>
                <a:uFillTx/>
                <a:latin typeface="Arial"/>
                <a:ea typeface="微软雅黑"/>
                <a:cs typeface="+mn-ea"/>
                <a:sym typeface="+mn-lt"/>
              </a:rPr>
              <a:t>——</a:t>
            </a:r>
            <a:r>
              <a:rPr kumimoji="1" lang="zh-CN" altLang="en-US" sz="4800" b="0" i="0" u="none" strike="noStrike" kern="1200" cap="none" spc="0" normalizeH="0" baseline="0" noProof="0" dirty="0">
                <a:ln>
                  <a:noFill/>
                </a:ln>
                <a:effectLst/>
                <a:uLnTx/>
                <a:uFillTx/>
                <a:latin typeface="Arial"/>
                <a:ea typeface="微软雅黑"/>
                <a:cs typeface="+mn-ea"/>
                <a:sym typeface="+mn-lt"/>
              </a:rPr>
              <a:t>学校必变</a:t>
            </a:r>
          </a:p>
        </p:txBody>
      </p:sp>
      <p:sp>
        <p:nvSpPr>
          <p:cNvPr id="2" name="灯片编号占位符 1">
            <a:extLst>
              <a:ext uri="{FF2B5EF4-FFF2-40B4-BE49-F238E27FC236}">
                <a16:creationId xmlns:a16="http://schemas.microsoft.com/office/drawing/2014/main" id="{4DCAE49D-FF09-4F6D-A1E8-D9212989347B}"/>
              </a:ext>
            </a:extLst>
          </p:cNvPr>
          <p:cNvSpPr>
            <a:spLocks noGrp="1"/>
          </p:cNvSpPr>
          <p:nvPr>
            <p:ph type="sldNum" sz="quarter" idx="10"/>
          </p:nvPr>
        </p:nvSpPr>
        <p:spPr/>
        <p:txBody>
          <a:bodyPr/>
          <a:lstStyle/>
          <a:p>
            <a:pPr>
              <a:defRPr/>
            </a:pPr>
            <a:fld id="{208793E4-916F-8A42-A5AA-0D65060C8752}" type="slidenum">
              <a:rPr lang="zh-CN" altLang="en-US" smtClean="0"/>
              <a:pPr>
                <a:defRPr/>
              </a:pPr>
              <a:t>20</a:t>
            </a:fld>
            <a:endParaRPr lang="zh-CN" altLang="en-US"/>
          </a:p>
        </p:txBody>
      </p:sp>
    </p:spTree>
    <p:extLst>
      <p:ext uri="{BB962C8B-B14F-4D97-AF65-F5344CB8AC3E}">
        <p14:creationId xmlns:p14="http://schemas.microsoft.com/office/powerpoint/2010/main" val="49403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1.2 </a:t>
            </a:r>
            <a:r>
              <a:rPr lang="zh-CN" altLang="en-US" sz="4000" b="1" dirty="0">
                <a:solidFill>
                  <a:srgbClr val="FF0000"/>
                </a:solidFill>
                <a:latin typeface="微软雅黑" panose="020B0503020204020204" pitchFamily="34" charset="-122"/>
                <a:ea typeface="微软雅黑" panose="020B0503020204020204" pitchFamily="34" charset="-122"/>
              </a:rPr>
              <a:t>教育信息化</a:t>
            </a:r>
            <a:r>
              <a:rPr lang="en-US" altLang="zh-CN" sz="4000" b="1" dirty="0">
                <a:solidFill>
                  <a:srgbClr val="FF0000"/>
                </a:solidFill>
                <a:latin typeface="微软雅黑" panose="020B0503020204020204" pitchFamily="34" charset="-122"/>
                <a:ea typeface="微软雅黑" panose="020B0503020204020204" pitchFamily="34" charset="-122"/>
              </a:rPr>
              <a:t>2.0</a:t>
            </a:r>
            <a:r>
              <a:rPr lang="zh-CN" altLang="en-US" sz="4000" b="1" dirty="0">
                <a:solidFill>
                  <a:srgbClr val="FF0000"/>
                </a:solidFill>
                <a:latin typeface="微软雅黑" panose="020B0503020204020204" pitchFamily="34" charset="-122"/>
                <a:ea typeface="微软雅黑" panose="020B0503020204020204" pitchFamily="34" charset="-122"/>
              </a:rPr>
              <a:t>的战略要求</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21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61334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a:solidFill>
                  <a:srgbClr val="0000CC"/>
                </a:solidFill>
                <a:latin typeface="微软雅黑" panose="020B0503020204020204" pitchFamily="34" charset="-122"/>
                <a:ea typeface="微软雅黑" panose="020B0503020204020204" pitchFamily="34" charset="-122"/>
              </a:rPr>
              <a:t>2018</a:t>
            </a:r>
            <a:r>
              <a:rPr lang="zh-CN" altLang="en-US" sz="2800" dirty="0">
                <a:solidFill>
                  <a:srgbClr val="0000CC"/>
                </a:solidFill>
                <a:latin typeface="微软雅黑" panose="020B0503020204020204" pitchFamily="34" charset="-122"/>
                <a:ea typeface="微软雅黑" panose="020B0503020204020204" pitchFamily="34" charset="-122"/>
              </a:rPr>
              <a:t>年</a:t>
            </a:r>
            <a:r>
              <a:rPr lang="en-US" altLang="zh-CN" sz="2800" dirty="0">
                <a:solidFill>
                  <a:srgbClr val="0000CC"/>
                </a:solidFill>
                <a:latin typeface="微软雅黑" panose="020B0503020204020204" pitchFamily="34" charset="-122"/>
                <a:ea typeface="微软雅黑" panose="020B0503020204020204" pitchFamily="34" charset="-122"/>
              </a:rPr>
              <a:t>4</a:t>
            </a:r>
            <a:r>
              <a:rPr lang="zh-CN" altLang="en-US" sz="2800" dirty="0">
                <a:solidFill>
                  <a:srgbClr val="0000CC"/>
                </a:solidFill>
                <a:latin typeface="微软雅黑" panose="020B0503020204020204" pitchFamily="34" charset="-122"/>
                <a:ea typeface="微软雅黑" panose="020B0503020204020204" pitchFamily="34" charset="-122"/>
              </a:rPr>
              <a:t>月</a:t>
            </a:r>
            <a:r>
              <a:rPr lang="en-US" altLang="zh-CN" sz="2800" dirty="0">
                <a:solidFill>
                  <a:srgbClr val="0000CC"/>
                </a:solidFill>
                <a:latin typeface="微软雅黑" panose="020B0503020204020204" pitchFamily="34" charset="-122"/>
                <a:ea typeface="微软雅黑" panose="020B0503020204020204" pitchFamily="34" charset="-122"/>
              </a:rPr>
              <a:t>13</a:t>
            </a:r>
            <a:r>
              <a:rPr lang="zh-CN" altLang="en-US" sz="2800" dirty="0">
                <a:solidFill>
                  <a:srgbClr val="0000CC"/>
                </a:solidFill>
                <a:latin typeface="微软雅黑" panose="020B0503020204020204" pitchFamily="34" charset="-122"/>
                <a:ea typeface="微软雅黑" panose="020B0503020204020204" pitchFamily="34" charset="-122"/>
              </a:rPr>
              <a:t>日：</a:t>
            </a:r>
            <a:br>
              <a:rPr lang="en-US" altLang="zh-CN" sz="2800" dirty="0">
                <a:solidFill>
                  <a:srgbClr val="0000CC"/>
                </a:solidFill>
                <a:latin typeface="微软雅黑" panose="020B0503020204020204" pitchFamily="34" charset="-122"/>
                <a:ea typeface="微软雅黑" panose="020B0503020204020204" pitchFamily="34" charset="-122"/>
              </a:rPr>
            </a:br>
            <a:r>
              <a:rPr lang="zh-CN" altLang="en-US" sz="2800" dirty="0">
                <a:solidFill>
                  <a:srgbClr val="0000CC"/>
                </a:solidFill>
                <a:latin typeface="微软雅黑" panose="020B0503020204020204" pitchFamily="34" charset="-122"/>
                <a:ea typeface="微软雅黑" panose="020B0503020204020204" pitchFamily="34" charset="-122"/>
              </a:rPr>
              <a:t>教育部关于印发</a:t>
            </a:r>
            <a:r>
              <a:rPr lang="en-US" altLang="zh-CN" sz="2800" dirty="0">
                <a:solidFill>
                  <a:srgbClr val="0000CC"/>
                </a:solidFill>
                <a:latin typeface="微软雅黑" panose="020B0503020204020204" pitchFamily="34" charset="-122"/>
                <a:ea typeface="微软雅黑" panose="020B0503020204020204" pitchFamily="34" charset="-122"/>
              </a:rPr>
              <a:t>《</a:t>
            </a:r>
            <a:r>
              <a:rPr lang="zh-CN" altLang="en-US" sz="2800" dirty="0">
                <a:solidFill>
                  <a:srgbClr val="0000CC"/>
                </a:solidFill>
                <a:latin typeface="微软雅黑" panose="020B0503020204020204" pitchFamily="34" charset="-122"/>
                <a:ea typeface="微软雅黑" panose="020B0503020204020204" pitchFamily="34" charset="-122"/>
              </a:rPr>
              <a:t>教育信息化</a:t>
            </a:r>
            <a:r>
              <a:rPr lang="en-US" altLang="zh-CN" sz="2800" dirty="0">
                <a:solidFill>
                  <a:srgbClr val="0000CC"/>
                </a:solidFill>
                <a:latin typeface="微软雅黑" panose="020B0503020204020204" pitchFamily="34" charset="-122"/>
                <a:ea typeface="微软雅黑" panose="020B0503020204020204" pitchFamily="34" charset="-122"/>
              </a:rPr>
              <a:t>2.0</a:t>
            </a:r>
            <a:r>
              <a:rPr lang="zh-CN" altLang="en-US" sz="2800" dirty="0">
                <a:solidFill>
                  <a:srgbClr val="0000CC"/>
                </a:solidFill>
                <a:latin typeface="微软雅黑" panose="020B0503020204020204" pitchFamily="34" charset="-122"/>
                <a:ea typeface="微软雅黑" panose="020B0503020204020204" pitchFamily="34" charset="-122"/>
              </a:rPr>
              <a:t>行动计划</a:t>
            </a:r>
            <a:r>
              <a:rPr lang="en-US" altLang="zh-CN" sz="2800" dirty="0">
                <a:solidFill>
                  <a:srgbClr val="0000CC"/>
                </a:solidFill>
                <a:latin typeface="微软雅黑" panose="020B0503020204020204" pitchFamily="34" charset="-122"/>
                <a:ea typeface="微软雅黑" panose="020B0503020204020204" pitchFamily="34" charset="-122"/>
              </a:rPr>
              <a:t>》</a:t>
            </a:r>
            <a:r>
              <a:rPr lang="zh-CN" altLang="en-US" sz="2800" dirty="0">
                <a:solidFill>
                  <a:srgbClr val="0000CC"/>
                </a:solidFill>
                <a:latin typeface="微软雅黑" panose="020B0503020204020204" pitchFamily="34" charset="-122"/>
                <a:ea typeface="微软雅黑" panose="020B0503020204020204" pitchFamily="34" charset="-122"/>
              </a:rPr>
              <a:t>的通知</a:t>
            </a:r>
            <a:r>
              <a:rPr lang="zh-CN" altLang="en-US" sz="2000" dirty="0">
                <a:solidFill>
                  <a:srgbClr val="0000CC"/>
                </a:solidFill>
                <a:latin typeface="微软雅黑" panose="020B0503020204020204" pitchFamily="34" charset="-122"/>
                <a:ea typeface="微软雅黑" panose="020B0503020204020204" pitchFamily="34" charset="-122"/>
              </a:rPr>
              <a:t>（教技</a:t>
            </a:r>
            <a:r>
              <a:rPr lang="en-US" altLang="zh-CN" sz="2000" dirty="0">
                <a:solidFill>
                  <a:srgbClr val="0000CC"/>
                </a:solidFill>
                <a:latin typeface="微软雅黑" panose="020B0503020204020204" pitchFamily="34" charset="-122"/>
                <a:ea typeface="微软雅黑" panose="020B0503020204020204" pitchFamily="34" charset="-122"/>
              </a:rPr>
              <a:t>〔2018〕6</a:t>
            </a:r>
            <a:r>
              <a:rPr lang="zh-CN" altLang="en-US" sz="2000" dirty="0">
                <a:solidFill>
                  <a:srgbClr val="0000CC"/>
                </a:solidFill>
                <a:latin typeface="微软雅黑" panose="020B0503020204020204" pitchFamily="34" charset="-122"/>
                <a:ea typeface="微软雅黑" panose="020B0503020204020204" pitchFamily="34" charset="-122"/>
              </a:rPr>
              <a:t>号）</a:t>
            </a:r>
            <a:endParaRPr lang="zh-CN" altLang="en-US" sz="2800" dirty="0">
              <a:solidFill>
                <a:srgbClr val="0000CC"/>
              </a:solidFill>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p:txBody>
          <a:bodyPr/>
          <a:lstStyle/>
          <a:p>
            <a:pPr marL="0" indent="0">
              <a:lnSpc>
                <a:spcPct val="150000"/>
              </a:lnSpc>
              <a:buNone/>
            </a:pPr>
            <a:r>
              <a:rPr lang="en-US" altLang="zh-CN" dirty="0">
                <a:latin typeface="微软雅黑" panose="020B0503020204020204" pitchFamily="34" charset="-122"/>
                <a:ea typeface="微软雅黑" panose="020B0503020204020204" pitchFamily="34" charset="-122"/>
              </a:rPr>
              <a:t>    </a:t>
            </a:r>
            <a:r>
              <a:rPr lang="zh-CN" altLang="zh-CN" dirty="0">
                <a:latin typeface="微软雅黑" panose="020B0503020204020204" pitchFamily="34" charset="-122"/>
                <a:ea typeface="微软雅黑" panose="020B0503020204020204" pitchFamily="34" charset="-122"/>
              </a:rPr>
              <a:t>教育信息化</a:t>
            </a:r>
            <a:r>
              <a:rPr lang="en-US" altLang="zh-CN" dirty="0">
                <a:latin typeface="微软雅黑" panose="020B0503020204020204" pitchFamily="34" charset="-122"/>
                <a:ea typeface="微软雅黑" panose="020B0503020204020204" pitchFamily="34" charset="-122"/>
              </a:rPr>
              <a:t>2.0</a:t>
            </a:r>
            <a:r>
              <a:rPr lang="zh-CN" altLang="zh-CN" dirty="0">
                <a:latin typeface="微软雅黑" panose="020B0503020204020204" pitchFamily="34" charset="-122"/>
                <a:ea typeface="微软雅黑" panose="020B0503020204020204" pitchFamily="34" charset="-122"/>
              </a:rPr>
              <a:t>行动计划是顺应</a:t>
            </a:r>
            <a:r>
              <a:rPr lang="zh-CN" altLang="zh-CN" dirty="0">
                <a:solidFill>
                  <a:srgbClr val="FF0000"/>
                </a:solidFill>
                <a:latin typeface="微软雅黑" panose="020B0503020204020204" pitchFamily="34" charset="-122"/>
                <a:ea typeface="微软雅黑" panose="020B0503020204020204" pitchFamily="34" charset="-122"/>
              </a:rPr>
              <a:t>智能环境下教育发展</a:t>
            </a:r>
            <a:r>
              <a:rPr lang="zh-CN" altLang="zh-CN" dirty="0">
                <a:latin typeface="微软雅黑" panose="020B0503020204020204" pitchFamily="34" charset="-122"/>
                <a:ea typeface="微软雅黑" panose="020B0503020204020204" pitchFamily="34" charset="-122"/>
              </a:rPr>
              <a:t>的必然选择。</a:t>
            </a:r>
            <a:endParaRPr lang="en-US" altLang="zh-CN" dirty="0">
              <a:latin typeface="微软雅黑" panose="020B0503020204020204" pitchFamily="34" charset="-122"/>
              <a:ea typeface="微软雅黑" panose="020B0503020204020204" pitchFamily="34" charset="-122"/>
            </a:endParaRPr>
          </a:p>
          <a:p>
            <a:pPr marL="0" indent="0">
              <a:lnSpc>
                <a:spcPct val="150000"/>
              </a:lnSpc>
              <a:buNone/>
            </a:pPr>
            <a:r>
              <a:rPr lang="en-US" altLang="zh-CN" dirty="0">
                <a:latin typeface="微软雅黑" panose="020B0503020204020204" pitchFamily="34" charset="-122"/>
                <a:ea typeface="微软雅黑" panose="020B0503020204020204" pitchFamily="34" charset="-122"/>
              </a:rPr>
              <a:t>    </a:t>
            </a:r>
            <a:r>
              <a:rPr lang="zh-CN" altLang="zh-CN" dirty="0">
                <a:latin typeface="微软雅黑" panose="020B0503020204020204" pitchFamily="34" charset="-122"/>
                <a:ea typeface="微软雅黑" panose="020B0503020204020204" pitchFamily="34" charset="-122"/>
              </a:rPr>
              <a:t>教育信息化</a:t>
            </a:r>
            <a:r>
              <a:rPr lang="en-US" altLang="zh-CN" dirty="0">
                <a:latin typeface="微软雅黑" panose="020B0503020204020204" pitchFamily="34" charset="-122"/>
                <a:ea typeface="微软雅黑" panose="020B0503020204020204" pitchFamily="34" charset="-122"/>
              </a:rPr>
              <a:t>2.0</a:t>
            </a:r>
            <a:r>
              <a:rPr lang="zh-CN" altLang="zh-CN" dirty="0">
                <a:latin typeface="微软雅黑" panose="020B0503020204020204" pitchFamily="34" charset="-122"/>
                <a:ea typeface="微软雅黑" panose="020B0503020204020204" pitchFamily="34" charset="-122"/>
              </a:rPr>
              <a:t>行动计划是推进“互联网</a:t>
            </a:r>
            <a:r>
              <a:rPr lang="en-US" altLang="zh-CN"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教育”的具体实施计划。人工智能、大数据、区块链等技术迅猛发展，将深刻改变人才需求和教育形态。</a:t>
            </a:r>
            <a:endParaRPr lang="en-US" altLang="zh-CN" dirty="0">
              <a:latin typeface="微软雅黑" panose="020B0503020204020204" pitchFamily="34" charset="-122"/>
              <a:ea typeface="微软雅黑" panose="020B0503020204020204" pitchFamily="34" charset="-122"/>
            </a:endParaRPr>
          </a:p>
          <a:p>
            <a:pPr marL="0" indent="0">
              <a:lnSpc>
                <a:spcPct val="150000"/>
              </a:lnSpc>
              <a:buNone/>
            </a:pPr>
            <a:r>
              <a:rPr lang="en-US" altLang="zh-CN" dirty="0">
                <a:solidFill>
                  <a:srgbClr val="FF0000"/>
                </a:solidFill>
                <a:latin typeface="微软雅黑" panose="020B0503020204020204" pitchFamily="34" charset="-122"/>
                <a:ea typeface="微软雅黑" panose="020B0503020204020204" pitchFamily="34" charset="-122"/>
              </a:rPr>
              <a:t>    </a:t>
            </a:r>
            <a:r>
              <a:rPr lang="zh-CN" altLang="zh-CN" dirty="0">
                <a:solidFill>
                  <a:srgbClr val="FF0000"/>
                </a:solidFill>
                <a:latin typeface="微软雅黑" panose="020B0503020204020204" pitchFamily="34" charset="-122"/>
                <a:ea typeface="微软雅黑" panose="020B0503020204020204" pitchFamily="34" charset="-122"/>
              </a:rPr>
              <a:t>智能环境</a:t>
            </a:r>
            <a:r>
              <a:rPr lang="zh-CN" altLang="zh-CN" dirty="0">
                <a:latin typeface="微软雅黑" panose="020B0503020204020204" pitchFamily="34" charset="-122"/>
                <a:ea typeface="微软雅黑" panose="020B0503020204020204" pitchFamily="34" charset="-122"/>
              </a:rPr>
              <a:t>不仅改变了教与学的方式，而且已经开始深入影响到教育的理念、文化和生态。</a:t>
            </a:r>
            <a:endParaRPr lang="zh-CN" altLang="en-US" dirty="0">
              <a:latin typeface="微软雅黑" panose="020B0503020204020204" pitchFamily="34" charset="-122"/>
              <a:ea typeface="微软雅黑" panose="020B0503020204020204" pitchFamily="34" charset="-122"/>
            </a:endParaRPr>
          </a:p>
        </p:txBody>
      </p:sp>
      <p:sp>
        <p:nvSpPr>
          <p:cNvPr id="4" name="日期占位符 3"/>
          <p:cNvSpPr>
            <a:spLocks noGrp="1"/>
          </p:cNvSpPr>
          <p:nvPr>
            <p:ph type="dt" sz="half" idx="10"/>
          </p:nvPr>
        </p:nvSpPr>
        <p:spPr/>
        <p:txBody>
          <a:bodyPr/>
          <a:lstStyle/>
          <a:p>
            <a:fld id="{C8688C74-D0B9-4D52-94B9-7CBC09B876B1}" type="datetime8">
              <a:rPr lang="zh-CN" altLang="en-US" smtClean="0"/>
              <a:t>2019年8月6日11时23分</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44AB02C-D067-4537-9C64-D0FEFD4F6812}" type="slidenum">
              <a:rPr lang="zh-CN" altLang="en-US" smtClean="0"/>
              <a:t>22</a:t>
            </a:fld>
            <a:endParaRPr lang="zh-CN" altLang="en-US"/>
          </a:p>
        </p:txBody>
      </p:sp>
    </p:spTree>
    <p:extLst>
      <p:ext uri="{BB962C8B-B14F-4D97-AF65-F5344CB8AC3E}">
        <p14:creationId xmlns:p14="http://schemas.microsoft.com/office/powerpoint/2010/main" val="18997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838200" y="136525"/>
            <a:ext cx="10515600" cy="920335"/>
          </a:xfrm>
        </p:spPr>
        <p:txBody>
          <a:bodyPr/>
          <a:lstStyle/>
          <a:p>
            <a:pPr algn="ctr"/>
            <a:r>
              <a:rPr lang="zh-CN" altLang="en-US" dirty="0">
                <a:latin typeface="微软雅黑" panose="020B0503020204020204" pitchFamily="34" charset="-122"/>
                <a:ea typeface="微软雅黑" panose="020B0503020204020204" pitchFamily="34" charset="-122"/>
              </a:rPr>
              <a:t>教育信息化</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行动计划</a:t>
            </a:r>
          </a:p>
        </p:txBody>
      </p:sp>
      <p:sp>
        <p:nvSpPr>
          <p:cNvPr id="3" name="矩形 2">
            <a:extLst>
              <a:ext uri="{FF2B5EF4-FFF2-40B4-BE49-F238E27FC236}">
                <a16:creationId xmlns:a16="http://schemas.microsoft.com/office/drawing/2014/main" id="{550A2A40-111A-44C6-ACA5-7C59582C0E2C}"/>
              </a:ext>
            </a:extLst>
          </p:cNvPr>
          <p:cNvSpPr/>
          <p:nvPr/>
        </p:nvSpPr>
        <p:spPr>
          <a:xfrm>
            <a:off x="838199" y="1099016"/>
            <a:ext cx="10704443" cy="5020092"/>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zh-CN" altLang="zh-CN" sz="24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宋体" panose="02010600030101010101" pitchFamily="2" charset="-122"/>
              </a:rPr>
              <a:t>经过多年来的探索实践，信息技术对教育的革命性影响已初步显现，但与新时代的要求仍存在较大差距。</a:t>
            </a:r>
            <a:endParaRPr kumimoji="0" lang="en-US" altLang="zh-CN" sz="24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endParaRPr kumimoji="0" lang="en-US" altLang="zh-CN" sz="24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rPr>
              <a:t>数字</a:t>
            </a:r>
            <a:r>
              <a:rPr kumimoji="0" lang="zh-CN" altLang="zh-CN" sz="2400"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宋体" panose="02010600030101010101" pitchFamily="2" charset="-122"/>
              </a:rPr>
              <a:t>教育资源开发与服务能力</a:t>
            </a:r>
            <a:r>
              <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rPr>
              <a:t>不强，信息化学习环境建设与应用水平不高，教师信息技术应用能力基本具备但</a:t>
            </a:r>
            <a:r>
              <a:rPr kumimoji="0" lang="zh-CN" altLang="zh-CN" sz="2400"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宋体" panose="02010600030101010101" pitchFamily="2" charset="-122"/>
              </a:rPr>
              <a:t>信息化教学创新能力</a:t>
            </a:r>
            <a:r>
              <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rPr>
              <a:t>尚显不足，信息技术与学科教学深度融合不够，高端研究和实践人才依然短缺。</a:t>
            </a:r>
            <a:endParaRPr kumimoji="0" lang="en-US"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en-US"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rPr>
              <a:t>充分激发信息技术对教育的革命性影响，推动教育观念更新、模式变革、体系重构，需要</a:t>
            </a:r>
            <a:r>
              <a:rPr kumimoji="0" lang="zh-CN" altLang="zh-CN" sz="2400"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宋体" panose="02010600030101010101" pitchFamily="2" charset="-122"/>
              </a:rPr>
              <a:t>针对问题举起新旗帜、提出新目标、运用新手段、制定新举措</a:t>
            </a:r>
            <a:r>
              <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zh-CN" sz="2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AAF946-4B66-4A0E-BDEB-006B6CE558B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71446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C064CC-A281-4B54-8D7D-EA5243CD8218}"/>
              </a:ext>
            </a:extLst>
          </p:cNvPr>
          <p:cNvSpPr>
            <a:spLocks noGrp="1"/>
          </p:cNvSpPr>
          <p:nvPr>
            <p:ph type="title"/>
          </p:nvPr>
        </p:nvSpPr>
        <p:spPr>
          <a:xfrm>
            <a:off x="838200" y="365126"/>
            <a:ext cx="10515600" cy="1073772"/>
          </a:xfrm>
        </p:spPr>
        <p:txBody>
          <a:bodyPr/>
          <a:lstStyle/>
          <a:p>
            <a:pPr algn="ctr"/>
            <a:r>
              <a:rPr lang="zh-CN" altLang="en-US" b="1" dirty="0">
                <a:latin typeface="微软雅黑" panose="020B0503020204020204" pitchFamily="34" charset="-122"/>
                <a:ea typeface="微软雅黑" panose="020B0503020204020204" pitchFamily="34" charset="-122"/>
              </a:rPr>
              <a:t>教育信息化</a:t>
            </a:r>
            <a:r>
              <a:rPr lang="en-US" altLang="zh-CN" b="1" dirty="0">
                <a:latin typeface="微软雅黑" panose="020B0503020204020204" pitchFamily="34" charset="-122"/>
                <a:ea typeface="微软雅黑" panose="020B0503020204020204" pitchFamily="34" charset="-122"/>
              </a:rPr>
              <a:t>2.0</a:t>
            </a:r>
            <a:r>
              <a:rPr lang="zh-CN" altLang="en-US" b="1" dirty="0">
                <a:latin typeface="微软雅黑" panose="020B0503020204020204" pitchFamily="34" charset="-122"/>
                <a:ea typeface="微软雅黑" panose="020B0503020204020204" pitchFamily="34" charset="-122"/>
              </a:rPr>
              <a:t>行动计划</a:t>
            </a:r>
          </a:p>
        </p:txBody>
      </p:sp>
      <p:sp>
        <p:nvSpPr>
          <p:cNvPr id="3" name="矩形 2">
            <a:extLst>
              <a:ext uri="{FF2B5EF4-FFF2-40B4-BE49-F238E27FC236}">
                <a16:creationId xmlns:a16="http://schemas.microsoft.com/office/drawing/2014/main" id="{5BFEF29A-91AB-456A-9B12-2354E11285BB}"/>
              </a:ext>
            </a:extLst>
          </p:cNvPr>
          <p:cNvSpPr/>
          <p:nvPr/>
        </p:nvSpPr>
        <p:spPr>
          <a:xfrm>
            <a:off x="1093304" y="1438897"/>
            <a:ext cx="10005392" cy="5020092"/>
          </a:xfrm>
          <a:prstGeom prst="rect">
            <a:avLst/>
          </a:prstGeom>
        </p:spPr>
        <p:txBody>
          <a:bodyPr wrap="square">
            <a:spAutoFit/>
          </a:bodyPr>
          <a:lstStyle/>
          <a:p>
            <a:pPr marL="342900" indent="-342900" algn="just">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教育信息化</a:t>
            </a:r>
            <a:r>
              <a:rPr lang="en-US" altLang="zh-CN" sz="2400" kern="0" dirty="0">
                <a:solidFill>
                  <a:srgbClr val="4B4B4B"/>
                </a:solidFill>
                <a:latin typeface="微软雅黑" panose="020B0503020204020204" pitchFamily="34" charset="-122"/>
                <a:ea typeface="微软雅黑" panose="020B0503020204020204" pitchFamily="34" charset="-122"/>
              </a:rPr>
              <a:t>2.0</a:t>
            </a:r>
            <a:r>
              <a:rPr lang="zh-CN" altLang="zh-CN" sz="2400" kern="0" dirty="0">
                <a:solidFill>
                  <a:srgbClr val="4B4B4B"/>
                </a:solidFill>
                <a:latin typeface="微软雅黑" panose="020B0503020204020204" pitchFamily="34" charset="-122"/>
                <a:ea typeface="微软雅黑" panose="020B0503020204020204" pitchFamily="34" charset="-122"/>
              </a:rPr>
              <a:t>行动计划是加快实现教育现代化的有效途径。没有信息化就没有现代化，</a:t>
            </a:r>
            <a:r>
              <a:rPr lang="zh-CN" altLang="zh-CN" sz="2400" kern="0" dirty="0">
                <a:solidFill>
                  <a:srgbClr val="FF0000"/>
                </a:solidFill>
                <a:latin typeface="微软雅黑" panose="020B0503020204020204" pitchFamily="34" charset="-122"/>
                <a:ea typeface="微软雅黑" panose="020B0503020204020204" pitchFamily="34" charset="-122"/>
              </a:rPr>
              <a:t>教育信息化</a:t>
            </a:r>
            <a:r>
              <a:rPr lang="zh-CN" altLang="zh-CN" sz="2400" kern="0" dirty="0">
                <a:solidFill>
                  <a:srgbClr val="4B4B4B"/>
                </a:solidFill>
                <a:latin typeface="微软雅黑" panose="020B0503020204020204" pitchFamily="34" charset="-122"/>
                <a:ea typeface="微软雅黑" panose="020B0503020204020204" pitchFamily="34" charset="-122"/>
              </a:rPr>
              <a:t>是教育现代化的</a:t>
            </a:r>
            <a:r>
              <a:rPr lang="zh-CN" altLang="zh-CN" sz="2400" kern="0" dirty="0">
                <a:solidFill>
                  <a:srgbClr val="FF0000"/>
                </a:solidFill>
                <a:latin typeface="微软雅黑" panose="020B0503020204020204" pitchFamily="34" charset="-122"/>
                <a:ea typeface="微软雅黑" panose="020B0503020204020204" pitchFamily="34" charset="-122"/>
              </a:rPr>
              <a:t>基本内涵和显著特征</a:t>
            </a:r>
            <a:r>
              <a:rPr lang="zh-CN" altLang="zh-CN" sz="2400" kern="0" dirty="0">
                <a:solidFill>
                  <a:srgbClr val="4B4B4B"/>
                </a:solidFill>
                <a:latin typeface="微软雅黑" panose="020B0503020204020204" pitchFamily="34" charset="-122"/>
                <a:ea typeface="微软雅黑" panose="020B0503020204020204" pitchFamily="34" charset="-122"/>
              </a:rPr>
              <a:t>，是“教育现代化</a:t>
            </a:r>
            <a:r>
              <a:rPr lang="en-US" altLang="zh-CN" sz="2400" kern="0" dirty="0">
                <a:solidFill>
                  <a:srgbClr val="4B4B4B"/>
                </a:solidFill>
                <a:latin typeface="微软雅黑" panose="020B0503020204020204" pitchFamily="34" charset="-122"/>
                <a:ea typeface="微软雅黑" panose="020B0503020204020204" pitchFamily="34" charset="-122"/>
              </a:rPr>
              <a:t>2035</a:t>
            </a:r>
            <a:r>
              <a:rPr lang="zh-CN" altLang="zh-CN" sz="2400" kern="0" dirty="0">
                <a:solidFill>
                  <a:srgbClr val="4B4B4B"/>
                </a:solidFill>
                <a:latin typeface="微软雅黑" panose="020B0503020204020204" pitchFamily="34" charset="-122"/>
                <a:ea typeface="微软雅黑" panose="020B0503020204020204" pitchFamily="34" charset="-122"/>
              </a:rPr>
              <a:t>”的重点内容和重要标志。</a:t>
            </a: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gn="just">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教育信息化具有</a:t>
            </a:r>
            <a:r>
              <a:rPr lang="zh-CN" altLang="zh-CN" sz="2400" kern="0" dirty="0">
                <a:solidFill>
                  <a:srgbClr val="FF0000"/>
                </a:solidFill>
                <a:latin typeface="微软雅黑" panose="020B0503020204020204" pitchFamily="34" charset="-122"/>
                <a:ea typeface="微软雅黑" panose="020B0503020204020204" pitchFamily="34" charset="-122"/>
              </a:rPr>
              <a:t>突破时空限制</a:t>
            </a:r>
            <a:r>
              <a:rPr lang="zh-CN" altLang="zh-CN" sz="2400" kern="0" dirty="0">
                <a:solidFill>
                  <a:srgbClr val="4B4B4B"/>
                </a:solidFill>
                <a:latin typeface="微软雅黑" panose="020B0503020204020204" pitchFamily="34" charset="-122"/>
                <a:ea typeface="微软雅黑" panose="020B0503020204020204" pitchFamily="34" charset="-122"/>
              </a:rPr>
              <a:t>、</a:t>
            </a:r>
            <a:r>
              <a:rPr lang="zh-CN" altLang="zh-CN" sz="2400" kern="0" dirty="0">
                <a:solidFill>
                  <a:srgbClr val="FF0000"/>
                </a:solidFill>
                <a:latin typeface="微软雅黑" panose="020B0503020204020204" pitchFamily="34" charset="-122"/>
                <a:ea typeface="微软雅黑" panose="020B0503020204020204" pitchFamily="34" charset="-122"/>
              </a:rPr>
              <a:t>快速复制传播</a:t>
            </a:r>
            <a:r>
              <a:rPr lang="zh-CN" altLang="zh-CN" sz="2400" kern="0" dirty="0">
                <a:solidFill>
                  <a:srgbClr val="4B4B4B"/>
                </a:solidFill>
                <a:latin typeface="微软雅黑" panose="020B0503020204020204" pitchFamily="34" charset="-122"/>
                <a:ea typeface="微软雅黑" panose="020B0503020204020204" pitchFamily="34" charset="-122"/>
              </a:rPr>
              <a:t>、</a:t>
            </a:r>
            <a:r>
              <a:rPr lang="zh-CN" altLang="zh-CN" sz="2400" kern="0" dirty="0">
                <a:solidFill>
                  <a:srgbClr val="FF0000"/>
                </a:solidFill>
                <a:latin typeface="微软雅黑" panose="020B0503020204020204" pitchFamily="34" charset="-122"/>
                <a:ea typeface="微软雅黑" panose="020B0503020204020204" pitchFamily="34" charset="-122"/>
              </a:rPr>
              <a:t>呈现手段丰富</a:t>
            </a:r>
            <a:r>
              <a:rPr lang="zh-CN" altLang="zh-CN" sz="2400" kern="0" dirty="0">
                <a:solidFill>
                  <a:srgbClr val="4B4B4B"/>
                </a:solidFill>
                <a:latin typeface="微软雅黑" panose="020B0503020204020204" pitchFamily="34" charset="-122"/>
                <a:ea typeface="微软雅黑" panose="020B0503020204020204" pitchFamily="34" charset="-122"/>
              </a:rPr>
              <a:t>的独特优势，必将成为促进教育公平、提高教育质量的有效手段，必将成为构建泛在学习环境、实现全民终身学习的有力支撑，必将带来教育科学决策和综合治理能力的大幅提高。</a:t>
            </a: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gn="just">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以</a:t>
            </a:r>
            <a:r>
              <a:rPr lang="zh-CN" altLang="zh-CN" sz="2400" kern="0" dirty="0">
                <a:solidFill>
                  <a:srgbClr val="FF0000"/>
                </a:solidFill>
                <a:latin typeface="微软雅黑" panose="020B0503020204020204" pitchFamily="34" charset="-122"/>
                <a:ea typeface="微软雅黑" panose="020B0503020204020204" pitchFamily="34" charset="-122"/>
              </a:rPr>
              <a:t>教育信息化支撑引领教育现代化</a:t>
            </a:r>
            <a:r>
              <a:rPr lang="zh-CN" altLang="zh-CN" sz="2400" kern="0" dirty="0">
                <a:solidFill>
                  <a:srgbClr val="4B4B4B"/>
                </a:solidFill>
                <a:latin typeface="微软雅黑" panose="020B0503020204020204" pitchFamily="34" charset="-122"/>
                <a:ea typeface="微软雅黑" panose="020B0503020204020204" pitchFamily="34" charset="-122"/>
              </a:rPr>
              <a:t>，是新时代我国教育改革发展的战略选择，对于构建教育强国和人力资源强国具有重要意义。</a:t>
            </a:r>
          </a:p>
        </p:txBody>
      </p:sp>
      <p:sp>
        <p:nvSpPr>
          <p:cNvPr id="4" name="日期占位符 3">
            <a:extLst>
              <a:ext uri="{FF2B5EF4-FFF2-40B4-BE49-F238E27FC236}">
                <a16:creationId xmlns:a16="http://schemas.microsoft.com/office/drawing/2014/main" id="{064D63D5-179C-4C84-937B-B27389EA9B89}"/>
              </a:ext>
            </a:extLst>
          </p:cNvPr>
          <p:cNvSpPr>
            <a:spLocks noGrp="1"/>
          </p:cNvSpPr>
          <p:nvPr>
            <p:ph type="dt" sz="half" idx="10"/>
          </p:nvPr>
        </p:nvSpPr>
        <p:spPr/>
        <p:txBody>
          <a:bodyPr/>
          <a:lstStyle/>
          <a:p>
            <a:fld id="{17281C67-9928-4748-8F4C-37DCE112153D}"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EA6864B5-A7F1-4FCC-9389-36CE37F9C26F}"/>
              </a:ext>
            </a:extLst>
          </p:cNvPr>
          <p:cNvSpPr>
            <a:spLocks noGrp="1"/>
          </p:cNvSpPr>
          <p:nvPr>
            <p:ph type="sldNum" sz="quarter" idx="12"/>
          </p:nvPr>
        </p:nvSpPr>
        <p:spPr/>
        <p:txBody>
          <a:bodyPr/>
          <a:lstStyle/>
          <a:p>
            <a:fld id="{244AB02C-D067-4537-9C64-D0FEFD4F6812}" type="slidenum">
              <a:rPr lang="zh-CN" altLang="en-US" smtClean="0"/>
              <a:t>24</a:t>
            </a:fld>
            <a:endParaRPr lang="zh-CN" altLang="en-US"/>
          </a:p>
        </p:txBody>
      </p:sp>
      <p:sp>
        <p:nvSpPr>
          <p:cNvPr id="6" name="页脚占位符 5">
            <a:extLst>
              <a:ext uri="{FF2B5EF4-FFF2-40B4-BE49-F238E27FC236}">
                <a16:creationId xmlns:a16="http://schemas.microsoft.com/office/drawing/2014/main" id="{7E5DF585-3D10-4E1F-835F-41E648A36991}"/>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364623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8E3FFD-6EDF-46DC-87D5-BED623886433}"/>
              </a:ext>
            </a:extLst>
          </p:cNvPr>
          <p:cNvSpPr>
            <a:spLocks noGrp="1"/>
          </p:cNvSpPr>
          <p:nvPr>
            <p:ph type="title"/>
          </p:nvPr>
        </p:nvSpPr>
        <p:spPr/>
        <p:txBody>
          <a:bodyPr/>
          <a:lstStyle/>
          <a:p>
            <a:pPr algn="ctr"/>
            <a:r>
              <a:rPr lang="zh-CN" altLang="en-US" b="1" dirty="0">
                <a:latin typeface="微软雅黑" panose="020B0503020204020204" pitchFamily="34" charset="-122"/>
                <a:ea typeface="微软雅黑" panose="020B0503020204020204" pitchFamily="34" charset="-122"/>
              </a:rPr>
              <a:t>教育信息化</a:t>
            </a:r>
            <a:r>
              <a:rPr lang="en-US" altLang="zh-CN" b="1" dirty="0">
                <a:latin typeface="微软雅黑" panose="020B0503020204020204" pitchFamily="34" charset="-122"/>
                <a:ea typeface="微软雅黑" panose="020B0503020204020204" pitchFamily="34" charset="-122"/>
              </a:rPr>
              <a:t>2.0</a:t>
            </a:r>
            <a:r>
              <a:rPr lang="zh-CN" altLang="en-US" b="1" dirty="0">
                <a:latin typeface="微软雅黑" panose="020B0503020204020204" pitchFamily="34" charset="-122"/>
                <a:ea typeface="微软雅黑" panose="020B0503020204020204" pitchFamily="34" charset="-122"/>
              </a:rPr>
              <a:t>行动计划</a:t>
            </a:r>
            <a:r>
              <a:rPr lang="zh-CN" altLang="en-US" b="1" dirty="0">
                <a:solidFill>
                  <a:srgbClr val="FF0000"/>
                </a:solidFill>
                <a:latin typeface="微软雅黑" panose="020B0503020204020204" pitchFamily="34" charset="-122"/>
                <a:ea typeface="微软雅黑" panose="020B0503020204020204" pitchFamily="34" charset="-122"/>
              </a:rPr>
              <a:t>目标</a:t>
            </a:r>
          </a:p>
        </p:txBody>
      </p:sp>
      <p:sp>
        <p:nvSpPr>
          <p:cNvPr id="3" name="矩形 2">
            <a:extLst>
              <a:ext uri="{FF2B5EF4-FFF2-40B4-BE49-F238E27FC236}">
                <a16:creationId xmlns:a16="http://schemas.microsoft.com/office/drawing/2014/main" id="{9EECD64E-4467-46C4-A223-946592FCAAD8}"/>
              </a:ext>
            </a:extLst>
          </p:cNvPr>
          <p:cNvSpPr/>
          <p:nvPr/>
        </p:nvSpPr>
        <p:spPr>
          <a:xfrm>
            <a:off x="622852" y="1584672"/>
            <a:ext cx="11052313" cy="4466094"/>
          </a:xfrm>
          <a:prstGeom prst="rect">
            <a:avLst/>
          </a:prstGeom>
        </p:spPr>
        <p:txBody>
          <a:bodyPr wrap="square">
            <a:spAutoFit/>
          </a:bodyPr>
          <a:lstStyle/>
          <a:p>
            <a:pPr marL="342900" indent="-342900">
              <a:lnSpc>
                <a:spcPct val="150000"/>
              </a:lnSpc>
              <a:buFont typeface="Wingdings" panose="05000000000000000000" pitchFamily="2" charset="2"/>
              <a:buChar char="u"/>
            </a:pPr>
            <a:r>
              <a:rPr lang="zh-CN" altLang="zh-CN" sz="2400" kern="0" dirty="0">
                <a:solidFill>
                  <a:srgbClr val="4B4B4B"/>
                </a:solidFill>
                <a:latin typeface="等线" panose="02010600030101010101" pitchFamily="2" charset="-122"/>
                <a:ea typeface="微软雅黑" panose="020B0503020204020204" pitchFamily="34" charset="-122"/>
              </a:rPr>
              <a:t>通过实施教育信息化</a:t>
            </a:r>
            <a:r>
              <a:rPr lang="en-US" altLang="zh-CN" sz="2400" kern="0" dirty="0">
                <a:solidFill>
                  <a:srgbClr val="4B4B4B"/>
                </a:solidFill>
                <a:latin typeface="等线" panose="02010600030101010101" pitchFamily="2" charset="-122"/>
                <a:ea typeface="微软雅黑" panose="020B0503020204020204" pitchFamily="34" charset="-122"/>
              </a:rPr>
              <a:t>2.0</a:t>
            </a:r>
            <a:r>
              <a:rPr lang="zh-CN" altLang="zh-CN" sz="2400" kern="0" dirty="0">
                <a:solidFill>
                  <a:srgbClr val="4B4B4B"/>
                </a:solidFill>
                <a:latin typeface="等线" panose="02010600030101010101" pitchFamily="2" charset="-122"/>
                <a:ea typeface="微软雅黑" panose="020B0503020204020204" pitchFamily="34" charset="-122"/>
              </a:rPr>
              <a:t>行动计划，到</a:t>
            </a:r>
            <a:r>
              <a:rPr lang="en-US" altLang="zh-CN" sz="2400" kern="0" dirty="0">
                <a:solidFill>
                  <a:srgbClr val="4B4B4B"/>
                </a:solidFill>
                <a:latin typeface="等线" panose="02010600030101010101" pitchFamily="2" charset="-122"/>
                <a:ea typeface="微软雅黑" panose="020B0503020204020204" pitchFamily="34" charset="-122"/>
              </a:rPr>
              <a:t>2022</a:t>
            </a:r>
            <a:r>
              <a:rPr lang="zh-CN" altLang="zh-CN" sz="2400" kern="0" dirty="0">
                <a:solidFill>
                  <a:srgbClr val="4B4B4B"/>
                </a:solidFill>
                <a:latin typeface="等线" panose="02010600030101010101" pitchFamily="2" charset="-122"/>
                <a:ea typeface="微软雅黑" panose="020B0503020204020204" pitchFamily="34" charset="-122"/>
              </a:rPr>
              <a:t>年基本实现“</a:t>
            </a:r>
            <a:r>
              <a:rPr lang="zh-CN" altLang="zh-CN" sz="2400" kern="0" dirty="0">
                <a:solidFill>
                  <a:srgbClr val="FF0000"/>
                </a:solidFill>
                <a:latin typeface="等线" panose="02010600030101010101" pitchFamily="2" charset="-122"/>
                <a:ea typeface="微软雅黑" panose="020B0503020204020204" pitchFamily="34" charset="-122"/>
              </a:rPr>
              <a:t>三全两高一大</a:t>
            </a:r>
            <a:r>
              <a:rPr lang="zh-CN" altLang="zh-CN" sz="2400" kern="0" dirty="0">
                <a:solidFill>
                  <a:srgbClr val="4B4B4B"/>
                </a:solidFill>
                <a:latin typeface="等线" panose="02010600030101010101" pitchFamily="2" charset="-122"/>
                <a:ea typeface="微软雅黑" panose="020B0503020204020204" pitchFamily="34" charset="-122"/>
              </a:rPr>
              <a:t>”的发展目标，即</a:t>
            </a:r>
            <a:r>
              <a:rPr lang="zh-CN" altLang="zh-CN" sz="2400" kern="0" dirty="0">
                <a:solidFill>
                  <a:srgbClr val="FF0000"/>
                </a:solidFill>
                <a:latin typeface="等线" panose="02010600030101010101" pitchFamily="2" charset="-122"/>
                <a:ea typeface="微软雅黑" panose="020B0503020204020204" pitchFamily="34" charset="-122"/>
              </a:rPr>
              <a:t>教学应用覆盖全体教师</a:t>
            </a:r>
            <a:r>
              <a:rPr lang="zh-CN"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0000CC"/>
                </a:solidFill>
                <a:latin typeface="等线" panose="02010600030101010101" pitchFamily="2" charset="-122"/>
                <a:ea typeface="微软雅黑" panose="020B0503020204020204" pitchFamily="34" charset="-122"/>
              </a:rPr>
              <a:t>学习应用覆盖全体适龄学生</a:t>
            </a:r>
            <a:r>
              <a:rPr lang="zh-CN"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FF0000"/>
                </a:solidFill>
                <a:latin typeface="等线" panose="02010600030101010101" pitchFamily="2" charset="-122"/>
                <a:ea typeface="微软雅黑" panose="020B0503020204020204" pitchFamily="34" charset="-122"/>
              </a:rPr>
              <a:t>数字校园建设覆盖全体学校</a:t>
            </a:r>
            <a:r>
              <a:rPr lang="zh-CN"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0000CC"/>
                </a:solidFill>
                <a:latin typeface="等线" panose="02010600030101010101" pitchFamily="2" charset="-122"/>
                <a:ea typeface="微软雅黑" panose="020B0503020204020204" pitchFamily="34" charset="-122"/>
              </a:rPr>
              <a:t>信息化应用水平</a:t>
            </a:r>
            <a:r>
              <a:rPr lang="zh-CN" altLang="zh-CN" sz="2400" kern="0" dirty="0">
                <a:solidFill>
                  <a:srgbClr val="4B4B4B"/>
                </a:solidFill>
                <a:latin typeface="等线" panose="02010600030101010101" pitchFamily="2" charset="-122"/>
                <a:ea typeface="微软雅黑" panose="020B0503020204020204" pitchFamily="34" charset="-122"/>
              </a:rPr>
              <a:t>和</a:t>
            </a:r>
            <a:r>
              <a:rPr lang="zh-CN" altLang="zh-CN" sz="2400" kern="0" dirty="0">
                <a:solidFill>
                  <a:srgbClr val="FF0000"/>
                </a:solidFill>
                <a:latin typeface="等线" panose="02010600030101010101" pitchFamily="2" charset="-122"/>
                <a:ea typeface="微软雅黑" panose="020B0503020204020204" pitchFamily="34" charset="-122"/>
              </a:rPr>
              <a:t>师生信息素养</a:t>
            </a:r>
            <a:r>
              <a:rPr lang="zh-CN" altLang="zh-CN" sz="2400" kern="0" dirty="0">
                <a:solidFill>
                  <a:srgbClr val="4B4B4B"/>
                </a:solidFill>
                <a:latin typeface="等线" panose="02010600030101010101" pitchFamily="2" charset="-122"/>
                <a:ea typeface="微软雅黑" panose="020B0503020204020204" pitchFamily="34" charset="-122"/>
              </a:rPr>
              <a:t>普遍提高</a:t>
            </a:r>
            <a:r>
              <a:rPr lang="zh-CN" altLang="en-US" sz="2400" kern="0" dirty="0">
                <a:solidFill>
                  <a:srgbClr val="4B4B4B"/>
                </a:solidFill>
                <a:latin typeface="等线" panose="02010600030101010101" pitchFamily="2" charset="-122"/>
                <a:ea typeface="微软雅黑" panose="020B0503020204020204" pitchFamily="34" charset="-122"/>
              </a:rPr>
              <a:t>。</a:t>
            </a: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lnSpc>
                <a:spcPct val="150000"/>
              </a:lnSpc>
              <a:buFont typeface="Wingdings" panose="05000000000000000000" pitchFamily="2" charset="2"/>
              <a:buChar char="u"/>
            </a:pP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zh-CN" sz="2400" kern="0" dirty="0">
                <a:solidFill>
                  <a:srgbClr val="4B4B4B"/>
                </a:solidFill>
                <a:latin typeface="等线" panose="02010600030101010101" pitchFamily="2" charset="-122"/>
                <a:ea typeface="微软雅黑" panose="020B0503020204020204" pitchFamily="34" charset="-122"/>
              </a:rPr>
              <a:t>建成“</a:t>
            </a:r>
            <a:r>
              <a:rPr lang="zh-CN" altLang="zh-CN" sz="2400" kern="0" dirty="0">
                <a:solidFill>
                  <a:srgbClr val="FF0000"/>
                </a:solidFill>
                <a:latin typeface="等线" panose="02010600030101010101" pitchFamily="2" charset="-122"/>
                <a:ea typeface="微软雅黑" panose="020B0503020204020204" pitchFamily="34" charset="-122"/>
              </a:rPr>
              <a:t>互联网</a:t>
            </a:r>
            <a:r>
              <a:rPr lang="en-US" altLang="zh-CN" sz="2400" kern="0" dirty="0">
                <a:solidFill>
                  <a:srgbClr val="FF0000"/>
                </a:solidFill>
                <a:latin typeface="等线" panose="02010600030101010101" pitchFamily="2" charset="-122"/>
                <a:ea typeface="微软雅黑" panose="020B0503020204020204" pitchFamily="34" charset="-122"/>
              </a:rPr>
              <a:t>+</a:t>
            </a:r>
            <a:r>
              <a:rPr lang="zh-CN" altLang="zh-CN" sz="2400" kern="0" dirty="0">
                <a:solidFill>
                  <a:srgbClr val="FF0000"/>
                </a:solidFill>
                <a:latin typeface="等线" panose="02010600030101010101" pitchFamily="2" charset="-122"/>
                <a:ea typeface="微软雅黑" panose="020B0503020204020204" pitchFamily="34" charset="-122"/>
              </a:rPr>
              <a:t>教育</a:t>
            </a:r>
            <a:r>
              <a:rPr lang="zh-CN" altLang="zh-CN" sz="2400" kern="0" dirty="0">
                <a:solidFill>
                  <a:srgbClr val="4B4B4B"/>
                </a:solidFill>
                <a:latin typeface="等线" panose="02010600030101010101" pitchFamily="2" charset="-122"/>
                <a:ea typeface="微软雅黑" panose="020B0503020204020204" pitchFamily="34" charset="-122"/>
              </a:rPr>
              <a:t>”大平台，推动从</a:t>
            </a:r>
            <a:r>
              <a:rPr lang="zh-CN" altLang="zh-CN" sz="2400" kern="0" dirty="0">
                <a:solidFill>
                  <a:srgbClr val="FF0000"/>
                </a:solidFill>
                <a:latin typeface="等线" panose="02010600030101010101" pitchFamily="2" charset="-122"/>
                <a:ea typeface="微软雅黑" panose="020B0503020204020204" pitchFamily="34" charset="-122"/>
              </a:rPr>
              <a:t>教育专用资源</a:t>
            </a:r>
            <a:r>
              <a:rPr lang="zh-CN" altLang="zh-CN" sz="2400" kern="0" dirty="0">
                <a:solidFill>
                  <a:srgbClr val="4B4B4B"/>
                </a:solidFill>
                <a:latin typeface="等线" panose="02010600030101010101" pitchFamily="2" charset="-122"/>
                <a:ea typeface="微软雅黑" panose="020B0503020204020204" pitchFamily="34" charset="-122"/>
              </a:rPr>
              <a:t>向</a:t>
            </a:r>
            <a:r>
              <a:rPr lang="zh-CN" altLang="zh-CN" sz="2400" kern="0" dirty="0">
                <a:solidFill>
                  <a:srgbClr val="FF0000"/>
                </a:solidFill>
                <a:latin typeface="等线" panose="02010600030101010101" pitchFamily="2" charset="-122"/>
                <a:ea typeface="微软雅黑" panose="020B0503020204020204" pitchFamily="34" charset="-122"/>
              </a:rPr>
              <a:t>教育大资源</a:t>
            </a:r>
            <a:r>
              <a:rPr lang="zh-CN" altLang="zh-CN" sz="2400" kern="0" dirty="0">
                <a:solidFill>
                  <a:srgbClr val="4B4B4B"/>
                </a:solidFill>
                <a:latin typeface="等线" panose="02010600030101010101" pitchFamily="2" charset="-122"/>
                <a:ea typeface="微软雅黑" panose="020B0503020204020204" pitchFamily="34" charset="-122"/>
              </a:rPr>
              <a:t>转变、从提升师生</a:t>
            </a:r>
            <a:r>
              <a:rPr lang="zh-CN" altLang="zh-CN" sz="2400" kern="0" dirty="0">
                <a:solidFill>
                  <a:srgbClr val="FF0000"/>
                </a:solidFill>
                <a:latin typeface="等线" panose="02010600030101010101" pitchFamily="2" charset="-122"/>
                <a:ea typeface="微软雅黑" panose="020B0503020204020204" pitchFamily="34" charset="-122"/>
              </a:rPr>
              <a:t>信息技术应用能力</a:t>
            </a:r>
            <a:r>
              <a:rPr lang="zh-CN" altLang="zh-CN" sz="2400" kern="0" dirty="0">
                <a:solidFill>
                  <a:srgbClr val="4B4B4B"/>
                </a:solidFill>
                <a:latin typeface="等线" panose="02010600030101010101" pitchFamily="2" charset="-122"/>
                <a:ea typeface="微软雅黑" panose="020B0503020204020204" pitchFamily="34" charset="-122"/>
              </a:rPr>
              <a:t>向全面提升其</a:t>
            </a:r>
            <a:r>
              <a:rPr lang="zh-CN" altLang="zh-CN" sz="2400" kern="0" dirty="0">
                <a:solidFill>
                  <a:srgbClr val="FF0000"/>
                </a:solidFill>
                <a:latin typeface="等线" panose="02010600030101010101" pitchFamily="2" charset="-122"/>
                <a:ea typeface="微软雅黑" panose="020B0503020204020204" pitchFamily="34" charset="-122"/>
              </a:rPr>
              <a:t>信息素养</a:t>
            </a:r>
            <a:r>
              <a:rPr lang="zh-CN" altLang="zh-CN" sz="2400" kern="0" dirty="0">
                <a:solidFill>
                  <a:srgbClr val="4B4B4B"/>
                </a:solidFill>
                <a:latin typeface="等线" panose="02010600030101010101" pitchFamily="2" charset="-122"/>
                <a:ea typeface="微软雅黑" panose="020B0503020204020204" pitchFamily="34" charset="-122"/>
              </a:rPr>
              <a:t>转变、从融合应用向创新发展转变，努力构建“互联网</a:t>
            </a:r>
            <a:r>
              <a:rPr lang="en-US"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4B4B4B"/>
                </a:solidFill>
                <a:latin typeface="等线" panose="02010600030101010101" pitchFamily="2" charset="-122"/>
                <a:ea typeface="微软雅黑" panose="020B0503020204020204" pitchFamily="34" charset="-122"/>
              </a:rPr>
              <a:t>”条件下的人才培养新模式、发展基于互联网的教育服务新模式、探索信息时代</a:t>
            </a:r>
            <a:r>
              <a:rPr lang="zh-CN" altLang="zh-CN" sz="2400" kern="0" dirty="0">
                <a:solidFill>
                  <a:srgbClr val="FF0000"/>
                </a:solidFill>
                <a:latin typeface="等线" panose="02010600030101010101" pitchFamily="2" charset="-122"/>
                <a:ea typeface="微软雅黑" panose="020B0503020204020204" pitchFamily="34" charset="-122"/>
              </a:rPr>
              <a:t>教育治理新模式</a:t>
            </a:r>
            <a:r>
              <a:rPr lang="zh-CN" altLang="zh-CN" sz="2400" kern="0" dirty="0">
                <a:solidFill>
                  <a:srgbClr val="4B4B4B"/>
                </a:solidFill>
                <a:latin typeface="等线" panose="02010600030101010101" pitchFamily="2" charset="-122"/>
                <a:ea typeface="微软雅黑" panose="020B0503020204020204" pitchFamily="34" charset="-122"/>
              </a:rPr>
              <a:t>。</a:t>
            </a:r>
          </a:p>
        </p:txBody>
      </p:sp>
      <p:sp>
        <p:nvSpPr>
          <p:cNvPr id="4" name="日期占位符 3">
            <a:extLst>
              <a:ext uri="{FF2B5EF4-FFF2-40B4-BE49-F238E27FC236}">
                <a16:creationId xmlns:a16="http://schemas.microsoft.com/office/drawing/2014/main" id="{330B068E-877D-4951-82BE-EF9D264FE794}"/>
              </a:ext>
            </a:extLst>
          </p:cNvPr>
          <p:cNvSpPr>
            <a:spLocks noGrp="1"/>
          </p:cNvSpPr>
          <p:nvPr>
            <p:ph type="dt" sz="half" idx="10"/>
          </p:nvPr>
        </p:nvSpPr>
        <p:spPr/>
        <p:txBody>
          <a:bodyPr/>
          <a:lstStyle/>
          <a:p>
            <a:fld id="{40DE9664-0AD7-4C92-94A1-0A74B5F434A0}"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BFFA8A01-BDB9-43C7-8DE5-BE145C23F9CB}"/>
              </a:ext>
            </a:extLst>
          </p:cNvPr>
          <p:cNvSpPr>
            <a:spLocks noGrp="1"/>
          </p:cNvSpPr>
          <p:nvPr>
            <p:ph type="sldNum" sz="quarter" idx="12"/>
          </p:nvPr>
        </p:nvSpPr>
        <p:spPr/>
        <p:txBody>
          <a:bodyPr/>
          <a:lstStyle/>
          <a:p>
            <a:fld id="{244AB02C-D067-4537-9C64-D0FEFD4F6812}" type="slidenum">
              <a:rPr lang="zh-CN" altLang="en-US" smtClean="0"/>
              <a:t>25</a:t>
            </a:fld>
            <a:endParaRPr lang="zh-CN" altLang="en-US"/>
          </a:p>
        </p:txBody>
      </p:sp>
      <p:sp>
        <p:nvSpPr>
          <p:cNvPr id="6" name="页脚占位符 5">
            <a:extLst>
              <a:ext uri="{FF2B5EF4-FFF2-40B4-BE49-F238E27FC236}">
                <a16:creationId xmlns:a16="http://schemas.microsoft.com/office/drawing/2014/main" id="{8D45884F-23DF-4D38-99F6-A6C4E9FD74BC}"/>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3327726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15362" name="Picture 2" descr="C:\Users\lenovn\Desktop\5G\报告PPT  童莉莉：5G时代的未来教育_files\159834028_18_2019042706415766"/>
          <p:cNvPicPr>
            <a:picLocks noChangeAspect="1" noChangeArrowheads="1"/>
          </p:cNvPicPr>
          <p:nvPr/>
        </p:nvPicPr>
        <p:blipFill rotWithShape="1">
          <a:blip r:embed="rId2">
            <a:extLst>
              <a:ext uri="{28A0092B-C50C-407E-A947-70E740481C1C}">
                <a14:useLocalDpi xmlns:a14="http://schemas.microsoft.com/office/drawing/2010/main" val="0"/>
              </a:ext>
            </a:extLst>
          </a:blip>
          <a:srcRect l="6545" t="10324" r="6694" b="11245"/>
          <a:stretch/>
        </p:blipFill>
        <p:spPr bwMode="auto">
          <a:xfrm>
            <a:off x="784412" y="699247"/>
            <a:ext cx="10569388" cy="5378824"/>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a:extLst>
              <a:ext uri="{FF2B5EF4-FFF2-40B4-BE49-F238E27FC236}">
                <a16:creationId xmlns:a16="http://schemas.microsoft.com/office/drawing/2014/main" id="{43C25DFE-CCA5-4F62-ADFB-8437BB6EC1A1}"/>
              </a:ext>
            </a:extLst>
          </p:cNvPr>
          <p:cNvSpPr/>
          <p:nvPr/>
        </p:nvSpPr>
        <p:spPr>
          <a:xfrm>
            <a:off x="2703444" y="6237095"/>
            <a:ext cx="6718852" cy="369332"/>
          </a:xfrm>
          <a:prstGeom prst="rect">
            <a:avLst/>
          </a:prstGeom>
        </p:spPr>
        <p:txBody>
          <a:bodyPr wrap="square">
            <a:spAutoFit/>
          </a:bodyPr>
          <a:lstStyle/>
          <a:p>
            <a:r>
              <a:rPr lang="zh-CN" altLang="zh-CN" b="1" kern="0" dirty="0">
                <a:solidFill>
                  <a:srgbClr val="4B4B4B"/>
                </a:solidFill>
                <a:ea typeface="微软雅黑" panose="020B0503020204020204" pitchFamily="34" charset="-122"/>
                <a:cs typeface="宋体" panose="02010600030101010101" pitchFamily="2" charset="-122"/>
              </a:rPr>
              <a:t>教育信息化</a:t>
            </a:r>
            <a:r>
              <a:rPr lang="en-US" altLang="zh-CN" b="1" kern="0" dirty="0">
                <a:solidFill>
                  <a:srgbClr val="4B4B4B"/>
                </a:solidFill>
                <a:ea typeface="微软雅黑" panose="020B0503020204020204" pitchFamily="34" charset="-122"/>
                <a:cs typeface="宋体" panose="02010600030101010101" pitchFamily="2" charset="-122"/>
              </a:rPr>
              <a:t>2.0</a:t>
            </a:r>
            <a:r>
              <a:rPr lang="zh-CN" altLang="zh-CN" b="1" kern="0" dirty="0">
                <a:solidFill>
                  <a:srgbClr val="4B4B4B"/>
                </a:solidFill>
                <a:ea typeface="微软雅黑" panose="020B0503020204020204" pitchFamily="34" charset="-122"/>
                <a:cs typeface="宋体" panose="02010600030101010101" pitchFamily="2" charset="-122"/>
              </a:rPr>
              <a:t>行动计划是推进“互联网</a:t>
            </a:r>
            <a:r>
              <a:rPr lang="en-US" altLang="zh-CN" b="1" kern="0" dirty="0">
                <a:solidFill>
                  <a:srgbClr val="4B4B4B"/>
                </a:solidFill>
                <a:ea typeface="微软雅黑" panose="020B0503020204020204" pitchFamily="34" charset="-122"/>
                <a:cs typeface="宋体" panose="02010600030101010101" pitchFamily="2" charset="-122"/>
              </a:rPr>
              <a:t>+</a:t>
            </a:r>
            <a:r>
              <a:rPr lang="zh-CN" altLang="zh-CN" b="1" kern="0" dirty="0">
                <a:solidFill>
                  <a:srgbClr val="4B4B4B"/>
                </a:solidFill>
                <a:ea typeface="微软雅黑" panose="020B0503020204020204" pitchFamily="34" charset="-122"/>
                <a:cs typeface="宋体" panose="02010600030101010101" pitchFamily="2" charset="-122"/>
              </a:rPr>
              <a:t>教育”的具体实施计划</a:t>
            </a:r>
            <a:endParaRPr lang="zh-CN" altLang="en-US" b="1" dirty="0"/>
          </a:p>
        </p:txBody>
      </p:sp>
      <p:sp>
        <p:nvSpPr>
          <p:cNvPr id="5" name="日期占位符 4">
            <a:extLst>
              <a:ext uri="{FF2B5EF4-FFF2-40B4-BE49-F238E27FC236}">
                <a16:creationId xmlns:a16="http://schemas.microsoft.com/office/drawing/2014/main" id="{CD93C82E-1365-4356-AED0-2E7A178A9831}"/>
              </a:ext>
            </a:extLst>
          </p:cNvPr>
          <p:cNvSpPr>
            <a:spLocks noGrp="1"/>
          </p:cNvSpPr>
          <p:nvPr>
            <p:ph type="dt" sz="half" idx="10"/>
          </p:nvPr>
        </p:nvSpPr>
        <p:spPr/>
        <p:txBody>
          <a:bodyPr/>
          <a:lstStyle/>
          <a:p>
            <a:fld id="{923C1525-9975-4BB6-80A1-EEA8A9FFE7D8}" type="datetime8">
              <a:rPr lang="zh-CN" altLang="en-US" smtClean="0"/>
              <a:t>2019年8月6日11时23分</a:t>
            </a:fld>
            <a:endParaRPr lang="zh-CN" altLang="en-US"/>
          </a:p>
        </p:txBody>
      </p:sp>
      <p:sp>
        <p:nvSpPr>
          <p:cNvPr id="6" name="灯片编号占位符 5">
            <a:extLst>
              <a:ext uri="{FF2B5EF4-FFF2-40B4-BE49-F238E27FC236}">
                <a16:creationId xmlns:a16="http://schemas.microsoft.com/office/drawing/2014/main" id="{120B3FED-3241-4957-AA41-5116C81C76D8}"/>
              </a:ext>
            </a:extLst>
          </p:cNvPr>
          <p:cNvSpPr>
            <a:spLocks noGrp="1"/>
          </p:cNvSpPr>
          <p:nvPr>
            <p:ph type="sldNum" sz="quarter" idx="12"/>
          </p:nvPr>
        </p:nvSpPr>
        <p:spPr/>
        <p:txBody>
          <a:bodyPr/>
          <a:lstStyle/>
          <a:p>
            <a:fld id="{244AB02C-D067-4537-9C64-D0FEFD4F6812}" type="slidenum">
              <a:rPr lang="zh-CN" altLang="en-US" smtClean="0"/>
              <a:t>26</a:t>
            </a:fld>
            <a:endParaRPr lang="zh-CN" altLang="en-US"/>
          </a:p>
        </p:txBody>
      </p:sp>
      <p:sp>
        <p:nvSpPr>
          <p:cNvPr id="2" name="页脚占位符 1">
            <a:extLst>
              <a:ext uri="{FF2B5EF4-FFF2-40B4-BE49-F238E27FC236}">
                <a16:creationId xmlns:a16="http://schemas.microsoft.com/office/drawing/2014/main" id="{4249C516-563E-49AE-80BA-973EDD69D5DD}"/>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3811057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8E3FFD-6EDF-46DC-87D5-BED623886433}"/>
              </a:ext>
            </a:extLst>
          </p:cNvPr>
          <p:cNvSpPr>
            <a:spLocks noGrp="1"/>
          </p:cNvSpPr>
          <p:nvPr>
            <p:ph type="title"/>
          </p:nvPr>
        </p:nvSpPr>
        <p:spPr/>
        <p:txBody>
          <a:bodyPr/>
          <a:lstStyle/>
          <a:p>
            <a:pPr algn="ctr"/>
            <a:r>
              <a:rPr lang="zh-CN" altLang="en-US" b="1" dirty="0">
                <a:latin typeface="微软雅黑" panose="020B0503020204020204" pitchFamily="34" charset="-122"/>
                <a:ea typeface="微软雅黑" panose="020B0503020204020204" pitchFamily="34" charset="-122"/>
              </a:rPr>
              <a:t>教育信息化</a:t>
            </a:r>
            <a:r>
              <a:rPr lang="en-US" altLang="zh-CN" b="1" dirty="0">
                <a:latin typeface="微软雅黑" panose="020B0503020204020204" pitchFamily="34" charset="-122"/>
                <a:ea typeface="微软雅黑" panose="020B0503020204020204" pitchFamily="34" charset="-122"/>
              </a:rPr>
              <a:t>2.0</a:t>
            </a:r>
            <a:r>
              <a:rPr lang="zh-CN" altLang="en-US" b="1" dirty="0">
                <a:latin typeface="微软雅黑" panose="020B0503020204020204" pitchFamily="34" charset="-122"/>
                <a:ea typeface="微软雅黑" panose="020B0503020204020204" pitchFamily="34" charset="-122"/>
              </a:rPr>
              <a:t>行动计划</a:t>
            </a:r>
            <a:r>
              <a:rPr lang="zh-CN" altLang="en-US" b="1" dirty="0">
                <a:solidFill>
                  <a:srgbClr val="FF0000"/>
                </a:solidFill>
                <a:latin typeface="微软雅黑" panose="020B0503020204020204" pitchFamily="34" charset="-122"/>
                <a:ea typeface="微软雅黑" panose="020B0503020204020204" pitchFamily="34" charset="-122"/>
              </a:rPr>
              <a:t>任务</a:t>
            </a:r>
          </a:p>
        </p:txBody>
      </p:sp>
      <p:sp>
        <p:nvSpPr>
          <p:cNvPr id="3" name="矩形 2">
            <a:extLst>
              <a:ext uri="{FF2B5EF4-FFF2-40B4-BE49-F238E27FC236}">
                <a16:creationId xmlns:a16="http://schemas.microsoft.com/office/drawing/2014/main" id="{9EECD64E-4467-46C4-A223-946592FCAAD8}"/>
              </a:ext>
            </a:extLst>
          </p:cNvPr>
          <p:cNvSpPr/>
          <p:nvPr/>
        </p:nvSpPr>
        <p:spPr>
          <a:xfrm>
            <a:off x="622852" y="1995490"/>
            <a:ext cx="11052313" cy="3785652"/>
          </a:xfrm>
          <a:prstGeom prst="rect">
            <a:avLst/>
          </a:prstGeom>
        </p:spPr>
        <p:txBody>
          <a:bodyPr wrap="square">
            <a:spAutoFit/>
          </a:bodyPr>
          <a:lstStyle/>
          <a:p>
            <a:pPr marL="342900" indent="-342900">
              <a:buFont typeface="Wingdings" panose="05000000000000000000" pitchFamily="2" charset="2"/>
              <a:buChar char="ü"/>
            </a:pPr>
            <a:r>
              <a:rPr lang="zh-CN" altLang="zh-CN" sz="2400" kern="0" dirty="0">
                <a:solidFill>
                  <a:srgbClr val="FF0000"/>
                </a:solidFill>
                <a:latin typeface="等线" panose="02010600030101010101" pitchFamily="2" charset="-122"/>
                <a:ea typeface="微软雅黑" panose="020B0503020204020204" pitchFamily="34" charset="-122"/>
              </a:rPr>
              <a:t>继续深入推进“三通两平台”，实现三个方面普及应用</a:t>
            </a:r>
            <a:r>
              <a:rPr lang="zh-CN" altLang="zh-CN" sz="2400" kern="0" dirty="0">
                <a:solidFill>
                  <a:srgbClr val="4B4B4B"/>
                </a:solidFill>
                <a:latin typeface="等线" panose="02010600030101010101" pitchFamily="2" charset="-122"/>
                <a:ea typeface="微软雅黑" panose="020B0503020204020204" pitchFamily="34" charset="-122"/>
              </a:rPr>
              <a:t>。</a:t>
            </a:r>
            <a:endParaRPr lang="en-US" altLang="zh-CN" sz="2400" kern="0" dirty="0">
              <a:solidFill>
                <a:srgbClr val="4B4B4B"/>
              </a:solidFill>
              <a:latin typeface="等线" panose="02010600030101010101" pitchFamily="2" charset="-122"/>
              <a:ea typeface="微软雅黑" panose="020B0503020204020204" pitchFamily="34" charset="-122"/>
            </a:endParaRPr>
          </a:p>
          <a:p>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buFont typeface="Wingdings" panose="05000000000000000000" pitchFamily="2" charset="2"/>
              <a:buChar char="u"/>
            </a:pPr>
            <a:r>
              <a:rPr lang="zh-CN"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0000CC"/>
                </a:solidFill>
                <a:latin typeface="等线" panose="02010600030101010101" pitchFamily="2" charset="-122"/>
                <a:ea typeface="微软雅黑" panose="020B0503020204020204" pitchFamily="34" charset="-122"/>
              </a:rPr>
              <a:t>宽带网络校校通</a:t>
            </a:r>
            <a:r>
              <a:rPr lang="zh-CN" altLang="zh-CN" sz="2400" kern="0" dirty="0">
                <a:solidFill>
                  <a:srgbClr val="4B4B4B"/>
                </a:solidFill>
                <a:latin typeface="等线" panose="02010600030101010101" pitchFamily="2" charset="-122"/>
                <a:ea typeface="微软雅黑" panose="020B0503020204020204" pitchFamily="34" charset="-122"/>
              </a:rPr>
              <a:t>”实现提速增智，所有学校全部接入互联网，带宽满足信息化教学需求，无线校园和智能设备应用逐步普及。</a:t>
            </a: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buFont typeface="Wingdings" panose="05000000000000000000" pitchFamily="2" charset="2"/>
              <a:buChar char="u"/>
            </a:pP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buFont typeface="Wingdings" panose="05000000000000000000" pitchFamily="2" charset="2"/>
              <a:buChar char="u"/>
            </a:pPr>
            <a:r>
              <a:rPr lang="zh-CN" altLang="zh-CN" sz="2400" kern="0" dirty="0">
                <a:solidFill>
                  <a:srgbClr val="4B4B4B"/>
                </a:solidFill>
                <a:latin typeface="等线" panose="02010600030101010101" pitchFamily="2" charset="-122"/>
                <a:ea typeface="微软雅黑" panose="020B0503020204020204" pitchFamily="34" charset="-122"/>
              </a:rPr>
              <a:t>“</a:t>
            </a:r>
            <a:r>
              <a:rPr lang="zh-CN" altLang="zh-CN" sz="2400" kern="0" dirty="0">
                <a:solidFill>
                  <a:srgbClr val="0000CC"/>
                </a:solidFill>
                <a:latin typeface="等线" panose="02010600030101010101" pitchFamily="2" charset="-122"/>
                <a:ea typeface="微软雅黑" panose="020B0503020204020204" pitchFamily="34" charset="-122"/>
              </a:rPr>
              <a:t>优质资源班班通</a:t>
            </a:r>
            <a:r>
              <a:rPr lang="zh-CN" altLang="zh-CN" sz="2400" kern="0" dirty="0">
                <a:solidFill>
                  <a:srgbClr val="4B4B4B"/>
                </a:solidFill>
                <a:latin typeface="等线" panose="02010600030101010101" pitchFamily="2" charset="-122"/>
                <a:ea typeface="微软雅黑" panose="020B0503020204020204" pitchFamily="34" charset="-122"/>
              </a:rPr>
              <a:t>”和“</a:t>
            </a:r>
            <a:r>
              <a:rPr lang="zh-CN" altLang="zh-CN" sz="2400" kern="0" dirty="0">
                <a:solidFill>
                  <a:srgbClr val="0000CC"/>
                </a:solidFill>
                <a:latin typeface="等线" panose="02010600030101010101" pitchFamily="2" charset="-122"/>
                <a:ea typeface="微软雅黑" panose="020B0503020204020204" pitchFamily="34" charset="-122"/>
              </a:rPr>
              <a:t>网络学习空间人人通</a:t>
            </a:r>
            <a:r>
              <a:rPr lang="zh-CN" altLang="zh-CN" sz="2400" kern="0" dirty="0">
                <a:solidFill>
                  <a:srgbClr val="4B4B4B"/>
                </a:solidFill>
                <a:latin typeface="等线" panose="02010600030101010101" pitchFamily="2" charset="-122"/>
                <a:ea typeface="微软雅黑" panose="020B0503020204020204" pitchFamily="34" charset="-122"/>
              </a:rPr>
              <a:t>”实现提质增效，在“课堂用、经常用、普遍用”的基础上，形成“校校用平台、班班用资源、人人用空间”。</a:t>
            </a: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buFont typeface="Wingdings" panose="05000000000000000000" pitchFamily="2" charset="2"/>
              <a:buChar char="u"/>
            </a:pPr>
            <a:endParaRPr lang="en-US" altLang="zh-CN" sz="2400" kern="0" dirty="0">
              <a:solidFill>
                <a:srgbClr val="4B4B4B"/>
              </a:solidFill>
              <a:latin typeface="等线" panose="02010600030101010101" pitchFamily="2" charset="-122"/>
              <a:ea typeface="微软雅黑" panose="020B0503020204020204" pitchFamily="34" charset="-122"/>
            </a:endParaRPr>
          </a:p>
          <a:p>
            <a:pPr marL="342900" indent="-342900">
              <a:buFont typeface="Wingdings" panose="05000000000000000000" pitchFamily="2" charset="2"/>
              <a:buChar char="u"/>
            </a:pPr>
            <a:r>
              <a:rPr lang="zh-CN" altLang="zh-CN" sz="2400" kern="0" dirty="0">
                <a:solidFill>
                  <a:srgbClr val="0000CC"/>
                </a:solidFill>
                <a:latin typeface="等线" panose="02010600030101010101" pitchFamily="2" charset="-122"/>
                <a:ea typeface="微软雅黑" panose="020B0503020204020204" pitchFamily="34" charset="-122"/>
              </a:rPr>
              <a:t>教育</a:t>
            </a:r>
            <a:r>
              <a:rPr lang="zh-CN" altLang="zh-CN" sz="2400" kern="0" dirty="0">
                <a:solidFill>
                  <a:srgbClr val="FF0000"/>
                </a:solidFill>
                <a:latin typeface="等线" panose="02010600030101010101" pitchFamily="2" charset="-122"/>
                <a:ea typeface="微软雅黑" panose="020B0503020204020204" pitchFamily="34" charset="-122"/>
              </a:rPr>
              <a:t>资源</a:t>
            </a:r>
            <a:r>
              <a:rPr lang="zh-CN" altLang="zh-CN" sz="2400" kern="0" dirty="0">
                <a:solidFill>
                  <a:srgbClr val="0000CC"/>
                </a:solidFill>
                <a:latin typeface="等线" panose="02010600030101010101" pitchFamily="2" charset="-122"/>
                <a:ea typeface="微软雅黑" panose="020B0503020204020204" pitchFamily="34" charset="-122"/>
              </a:rPr>
              <a:t>公共服务平台</a:t>
            </a:r>
            <a:r>
              <a:rPr lang="zh-CN" altLang="zh-CN" sz="2400" kern="0" dirty="0">
                <a:solidFill>
                  <a:srgbClr val="4B4B4B"/>
                </a:solidFill>
                <a:latin typeface="等线" panose="02010600030101010101" pitchFamily="2" charset="-122"/>
                <a:ea typeface="微软雅黑" panose="020B0503020204020204" pitchFamily="34" charset="-122"/>
              </a:rPr>
              <a:t>和</a:t>
            </a:r>
            <a:r>
              <a:rPr lang="zh-CN" altLang="zh-CN" sz="2400" kern="0" dirty="0">
                <a:solidFill>
                  <a:srgbClr val="0000CC"/>
                </a:solidFill>
                <a:latin typeface="等线" panose="02010600030101010101" pitchFamily="2" charset="-122"/>
                <a:ea typeface="微软雅黑" panose="020B0503020204020204" pitchFamily="34" charset="-122"/>
              </a:rPr>
              <a:t>教育</a:t>
            </a:r>
            <a:r>
              <a:rPr lang="zh-CN" altLang="zh-CN" sz="2400" kern="0" dirty="0">
                <a:solidFill>
                  <a:srgbClr val="FF0000"/>
                </a:solidFill>
                <a:latin typeface="等线" panose="02010600030101010101" pitchFamily="2" charset="-122"/>
                <a:ea typeface="微软雅黑" panose="020B0503020204020204" pitchFamily="34" charset="-122"/>
              </a:rPr>
              <a:t>管理</a:t>
            </a:r>
            <a:r>
              <a:rPr lang="zh-CN" altLang="zh-CN" sz="2400" kern="0" dirty="0">
                <a:solidFill>
                  <a:srgbClr val="0000CC"/>
                </a:solidFill>
                <a:latin typeface="等线" panose="02010600030101010101" pitchFamily="2" charset="-122"/>
                <a:ea typeface="微软雅黑" panose="020B0503020204020204" pitchFamily="34" charset="-122"/>
              </a:rPr>
              <a:t>公共服务平台</a:t>
            </a:r>
            <a:r>
              <a:rPr lang="zh-CN" altLang="zh-CN" sz="2400" kern="0" dirty="0">
                <a:solidFill>
                  <a:srgbClr val="4B4B4B"/>
                </a:solidFill>
                <a:latin typeface="等线" panose="02010600030101010101" pitchFamily="2" charset="-122"/>
                <a:ea typeface="微软雅黑" panose="020B0503020204020204" pitchFamily="34" charset="-122"/>
              </a:rPr>
              <a:t>实现融合发展。实现信息化教与学应用覆盖全体教师和全体适龄学生，数字校园建设覆盖各级各类学校。</a:t>
            </a:r>
          </a:p>
        </p:txBody>
      </p:sp>
      <p:sp>
        <p:nvSpPr>
          <p:cNvPr id="4" name="日期占位符 3">
            <a:extLst>
              <a:ext uri="{FF2B5EF4-FFF2-40B4-BE49-F238E27FC236}">
                <a16:creationId xmlns:a16="http://schemas.microsoft.com/office/drawing/2014/main" id="{24652FE5-F08C-4C6D-B068-2419E4074F23}"/>
              </a:ext>
            </a:extLst>
          </p:cNvPr>
          <p:cNvSpPr>
            <a:spLocks noGrp="1"/>
          </p:cNvSpPr>
          <p:nvPr>
            <p:ph type="dt" sz="half" idx="10"/>
          </p:nvPr>
        </p:nvSpPr>
        <p:spPr/>
        <p:txBody>
          <a:bodyPr/>
          <a:lstStyle/>
          <a:p>
            <a:fld id="{8C38A11F-41BA-4CDB-957C-42AEE53E3970}"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7CA5CA2B-E528-4F8F-8D34-876B8A0918D2}"/>
              </a:ext>
            </a:extLst>
          </p:cNvPr>
          <p:cNvSpPr>
            <a:spLocks noGrp="1"/>
          </p:cNvSpPr>
          <p:nvPr>
            <p:ph type="sldNum" sz="quarter" idx="12"/>
          </p:nvPr>
        </p:nvSpPr>
        <p:spPr/>
        <p:txBody>
          <a:bodyPr/>
          <a:lstStyle/>
          <a:p>
            <a:fld id="{244AB02C-D067-4537-9C64-D0FEFD4F6812}" type="slidenum">
              <a:rPr lang="zh-CN" altLang="en-US" smtClean="0"/>
              <a:t>27</a:t>
            </a:fld>
            <a:endParaRPr lang="zh-CN" altLang="en-US"/>
          </a:p>
        </p:txBody>
      </p:sp>
      <p:sp>
        <p:nvSpPr>
          <p:cNvPr id="6" name="页脚占位符 5">
            <a:extLst>
              <a:ext uri="{FF2B5EF4-FFF2-40B4-BE49-F238E27FC236}">
                <a16:creationId xmlns:a16="http://schemas.microsoft.com/office/drawing/2014/main" id="{592F5EBA-5AF8-4F65-9030-B3FE309088F9}"/>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301175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16386" name="Picture 2" descr="C:\Users\lenovn\Desktop\5G\报告PPT  童莉莉：5G时代的未来教育_files\159834028_19_20190427064157238"/>
          <p:cNvPicPr>
            <a:picLocks noChangeAspect="1" noChangeArrowheads="1"/>
          </p:cNvPicPr>
          <p:nvPr/>
        </p:nvPicPr>
        <p:blipFill rotWithShape="1">
          <a:blip r:embed="rId2">
            <a:extLst>
              <a:ext uri="{28A0092B-C50C-407E-A947-70E740481C1C}">
                <a14:useLocalDpi xmlns:a14="http://schemas.microsoft.com/office/drawing/2010/main" val="0"/>
              </a:ext>
            </a:extLst>
          </a:blip>
          <a:srcRect l="6872" t="10392" r="6034" b="12156"/>
          <a:stretch/>
        </p:blipFill>
        <p:spPr bwMode="auto">
          <a:xfrm>
            <a:off x="847165" y="712694"/>
            <a:ext cx="10609730" cy="5311588"/>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a:extLst>
              <a:ext uri="{FF2B5EF4-FFF2-40B4-BE49-F238E27FC236}">
                <a16:creationId xmlns:a16="http://schemas.microsoft.com/office/drawing/2014/main" id="{8A9D6A7A-3E05-437D-A8A8-BA9BABCB144F}"/>
              </a:ext>
            </a:extLst>
          </p:cNvPr>
          <p:cNvSpPr>
            <a:spLocks noGrp="1"/>
          </p:cNvSpPr>
          <p:nvPr>
            <p:ph type="dt" sz="half" idx="10"/>
          </p:nvPr>
        </p:nvSpPr>
        <p:spPr/>
        <p:txBody>
          <a:bodyPr/>
          <a:lstStyle/>
          <a:p>
            <a:fld id="{A872ABD9-FE81-4969-B0F7-494ABB94A540}"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5A2953AB-18F5-41FD-94BA-3A541525A001}"/>
              </a:ext>
            </a:extLst>
          </p:cNvPr>
          <p:cNvSpPr>
            <a:spLocks noGrp="1"/>
          </p:cNvSpPr>
          <p:nvPr>
            <p:ph type="sldNum" sz="quarter" idx="12"/>
          </p:nvPr>
        </p:nvSpPr>
        <p:spPr/>
        <p:txBody>
          <a:bodyPr/>
          <a:lstStyle/>
          <a:p>
            <a:fld id="{244AB02C-D067-4537-9C64-D0FEFD4F6812}" type="slidenum">
              <a:rPr lang="zh-CN" altLang="en-US" smtClean="0"/>
              <a:t>28</a:t>
            </a:fld>
            <a:endParaRPr lang="zh-CN" altLang="en-US"/>
          </a:p>
        </p:txBody>
      </p:sp>
      <p:sp>
        <p:nvSpPr>
          <p:cNvPr id="2" name="页脚占位符 1">
            <a:extLst>
              <a:ext uri="{FF2B5EF4-FFF2-40B4-BE49-F238E27FC236}">
                <a16:creationId xmlns:a16="http://schemas.microsoft.com/office/drawing/2014/main" id="{EC9E46B0-07C5-4288-BD1C-87185172A7C8}"/>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80684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8CF90E-09A8-46E6-ADC4-E02FD40EFCBF}"/>
              </a:ext>
            </a:extLst>
          </p:cNvPr>
          <p:cNvSpPr>
            <a:spLocks noGrp="1"/>
          </p:cNvSpPr>
          <p:nvPr>
            <p:ph type="title"/>
          </p:nvPr>
        </p:nvSpPr>
        <p:spPr/>
        <p:txBody>
          <a:bodyPr vert="horz" lIns="91440" tIns="45720" rIns="91440" bIns="45720" rtlCol="0" anchor="ctr">
            <a:normAutofit fontScale="90000"/>
          </a:bodyPr>
          <a:lstStyle/>
          <a:p>
            <a:pPr algn="ctr"/>
            <a:r>
              <a:rPr lang="zh-CN" altLang="en-US" dirty="0">
                <a:latin typeface="微软雅黑" panose="020B0503020204020204" pitchFamily="34" charset="-122"/>
                <a:ea typeface="微软雅黑" panose="020B0503020204020204" pitchFamily="34" charset="-122"/>
              </a:rPr>
              <a:t>网络学习空间的定位</a:t>
            </a:r>
          </a:p>
        </p:txBody>
      </p:sp>
      <p:sp>
        <p:nvSpPr>
          <p:cNvPr id="22" name="MH_Other_1">
            <a:extLst>
              <a:ext uri="{FF2B5EF4-FFF2-40B4-BE49-F238E27FC236}">
                <a16:creationId xmlns:a16="http://schemas.microsoft.com/office/drawing/2014/main" id="{1A43D134-44BB-4DD5-A963-9092417DDA5B}"/>
              </a:ext>
            </a:extLst>
          </p:cNvPr>
          <p:cNvSpPr/>
          <p:nvPr/>
        </p:nvSpPr>
        <p:spPr bwMode="auto">
          <a:xfrm>
            <a:off x="4190619" y="1124744"/>
            <a:ext cx="4203701" cy="4856162"/>
          </a:xfrm>
          <a:custGeom>
            <a:avLst/>
            <a:gdLst>
              <a:gd name="T0" fmla="*/ 3349 w 3349"/>
              <a:gd name="T1" fmla="*/ 2902 h 3868"/>
              <a:gd name="T2" fmla="*/ 1675 w 3349"/>
              <a:gd name="T3" fmla="*/ 3868 h 3868"/>
              <a:gd name="T4" fmla="*/ 0 w 3349"/>
              <a:gd name="T5" fmla="*/ 2902 h 3868"/>
              <a:gd name="T6" fmla="*/ 0 w 3349"/>
              <a:gd name="T7" fmla="*/ 966 h 3868"/>
              <a:gd name="T8" fmla="*/ 1675 w 3349"/>
              <a:gd name="T9" fmla="*/ 0 h 3868"/>
              <a:gd name="T10" fmla="*/ 3349 w 3349"/>
              <a:gd name="T11" fmla="*/ 966 h 3868"/>
              <a:gd name="T12" fmla="*/ 3349 w 3349"/>
              <a:gd name="T13" fmla="*/ 2902 h 3868"/>
            </a:gdLst>
            <a:ahLst/>
            <a:cxnLst>
              <a:cxn ang="0">
                <a:pos x="T0" y="T1"/>
              </a:cxn>
              <a:cxn ang="0">
                <a:pos x="T2" y="T3"/>
              </a:cxn>
              <a:cxn ang="0">
                <a:pos x="T4" y="T5"/>
              </a:cxn>
              <a:cxn ang="0">
                <a:pos x="T6" y="T7"/>
              </a:cxn>
              <a:cxn ang="0">
                <a:pos x="T8" y="T9"/>
              </a:cxn>
              <a:cxn ang="0">
                <a:pos x="T10" y="T11"/>
              </a:cxn>
              <a:cxn ang="0">
                <a:pos x="T12" y="T13"/>
              </a:cxn>
            </a:cxnLst>
            <a:rect l="0" t="0" r="r" b="b"/>
            <a:pathLst>
              <a:path w="3349" h="3868">
                <a:moveTo>
                  <a:pt x="3349" y="2902"/>
                </a:moveTo>
                <a:lnTo>
                  <a:pt x="1675" y="3868"/>
                </a:lnTo>
                <a:lnTo>
                  <a:pt x="0" y="2902"/>
                </a:lnTo>
                <a:lnTo>
                  <a:pt x="0" y="966"/>
                </a:lnTo>
                <a:lnTo>
                  <a:pt x="1675" y="0"/>
                </a:lnTo>
                <a:lnTo>
                  <a:pt x="3349" y="966"/>
                </a:lnTo>
                <a:lnTo>
                  <a:pt x="3349" y="2902"/>
                </a:lnTo>
                <a:close/>
              </a:path>
            </a:pathLst>
          </a:custGeom>
          <a:solidFill>
            <a:srgbClr val="FFF3F3"/>
          </a:solidFill>
          <a:ln w="3175">
            <a:prstDash val="dash"/>
          </a:ln>
        </p:spPr>
        <p:style>
          <a:lnRef idx="2">
            <a:schemeClr val="accent1"/>
          </a:lnRef>
          <a:fillRef idx="1">
            <a:schemeClr val="lt1"/>
          </a:fillRef>
          <a:effectRef idx="0">
            <a:schemeClr val="accent1"/>
          </a:effectRef>
          <a:fontRef idx="minor">
            <a:schemeClr val="dk1"/>
          </a:fontRef>
        </p:style>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23" name="MH_Other_2">
            <a:extLst>
              <a:ext uri="{FF2B5EF4-FFF2-40B4-BE49-F238E27FC236}">
                <a16:creationId xmlns:a16="http://schemas.microsoft.com/office/drawing/2014/main" id="{42C31C8E-F5A4-4556-A110-B512E7C13343}"/>
              </a:ext>
            </a:extLst>
          </p:cNvPr>
          <p:cNvSpPr/>
          <p:nvPr/>
        </p:nvSpPr>
        <p:spPr bwMode="auto">
          <a:xfrm>
            <a:off x="3938207" y="2753519"/>
            <a:ext cx="646112" cy="290512"/>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chemeClr val="accent3">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24" name="MH_SubTitle_6">
            <a:extLst>
              <a:ext uri="{FF2B5EF4-FFF2-40B4-BE49-F238E27FC236}">
                <a16:creationId xmlns:a16="http://schemas.microsoft.com/office/drawing/2014/main" id="{90D3C361-C04F-4B7F-A8F6-B7272B1AD67C}"/>
              </a:ext>
            </a:extLst>
          </p:cNvPr>
          <p:cNvSpPr/>
          <p:nvPr/>
        </p:nvSpPr>
        <p:spPr bwMode="auto">
          <a:xfrm>
            <a:off x="3850894" y="2704306"/>
            <a:ext cx="1468438" cy="1697038"/>
          </a:xfrm>
          <a:custGeom>
            <a:avLst/>
            <a:gdLst>
              <a:gd name="T0" fmla="*/ 0 w 1169"/>
              <a:gd name="T1" fmla="*/ 1014 h 1352"/>
              <a:gd name="T2" fmla="*/ 0 w 1169"/>
              <a:gd name="T3" fmla="*/ 338 h 1352"/>
              <a:gd name="T4" fmla="*/ 584 w 1169"/>
              <a:gd name="T5" fmla="*/ 0 h 1352"/>
              <a:gd name="T6" fmla="*/ 1169 w 1169"/>
              <a:gd name="T7" fmla="*/ 338 h 1352"/>
              <a:gd name="T8" fmla="*/ 1169 w 1169"/>
              <a:gd name="T9" fmla="*/ 1014 h 1352"/>
              <a:gd name="T10" fmla="*/ 584 w 1169"/>
              <a:gd name="T11" fmla="*/ 1352 h 1352"/>
              <a:gd name="T12" fmla="*/ 0 w 1169"/>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69" h="1352">
                <a:moveTo>
                  <a:pt x="0" y="1014"/>
                </a:moveTo>
                <a:lnTo>
                  <a:pt x="0" y="338"/>
                </a:lnTo>
                <a:lnTo>
                  <a:pt x="584" y="0"/>
                </a:lnTo>
                <a:lnTo>
                  <a:pt x="1169" y="338"/>
                </a:lnTo>
                <a:lnTo>
                  <a:pt x="1169" y="1014"/>
                </a:lnTo>
                <a:lnTo>
                  <a:pt x="584"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5000"/>
              </a:lnSpc>
            </a:pPr>
            <a:r>
              <a:rPr lang="zh-CN" altLang="en-US" sz="2000" b="1">
                <a:solidFill>
                  <a:schemeClr val="bg1"/>
                </a:solidFill>
                <a:latin typeface="微软雅黑" panose="020B0503020204020204" pitchFamily="34" charset="-122"/>
                <a:ea typeface="微软雅黑" panose="020B0503020204020204" pitchFamily="34" charset="-122"/>
              </a:rPr>
              <a:t>提升</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治理水平</a:t>
            </a:r>
          </a:p>
        </p:txBody>
      </p:sp>
      <p:sp>
        <p:nvSpPr>
          <p:cNvPr id="25" name="MH_Other_3">
            <a:extLst>
              <a:ext uri="{FF2B5EF4-FFF2-40B4-BE49-F238E27FC236}">
                <a16:creationId xmlns:a16="http://schemas.microsoft.com/office/drawing/2014/main" id="{B1E99139-CF46-477B-B033-17BA395C03C7}"/>
              </a:ext>
            </a:extLst>
          </p:cNvPr>
          <p:cNvSpPr/>
          <p:nvPr/>
        </p:nvSpPr>
        <p:spPr bwMode="auto">
          <a:xfrm>
            <a:off x="7351333" y="2753519"/>
            <a:ext cx="649287" cy="290512"/>
          </a:xfrm>
          <a:custGeom>
            <a:avLst/>
            <a:gdLst>
              <a:gd name="T0" fmla="*/ 0 w 517"/>
              <a:gd name="T1" fmla="*/ 231 h 231"/>
              <a:gd name="T2" fmla="*/ 398 w 517"/>
              <a:gd name="T3" fmla="*/ 0 h 231"/>
              <a:gd name="T4" fmla="*/ 517 w 517"/>
              <a:gd name="T5" fmla="*/ 0 h 231"/>
              <a:gd name="T6" fmla="*/ 517 w 517"/>
              <a:gd name="T7" fmla="*/ 231 h 231"/>
              <a:gd name="T8" fmla="*/ 0 w 517"/>
              <a:gd name="T9" fmla="*/ 231 h 231"/>
            </a:gdLst>
            <a:ahLst/>
            <a:cxnLst>
              <a:cxn ang="0">
                <a:pos x="T0" y="T1"/>
              </a:cxn>
              <a:cxn ang="0">
                <a:pos x="T2" y="T3"/>
              </a:cxn>
              <a:cxn ang="0">
                <a:pos x="T4" y="T5"/>
              </a:cxn>
              <a:cxn ang="0">
                <a:pos x="T6" y="T7"/>
              </a:cxn>
              <a:cxn ang="0">
                <a:pos x="T8" y="T9"/>
              </a:cxn>
            </a:cxnLst>
            <a:rect l="0" t="0" r="r" b="b"/>
            <a:pathLst>
              <a:path w="517" h="231">
                <a:moveTo>
                  <a:pt x="0" y="231"/>
                </a:moveTo>
                <a:lnTo>
                  <a:pt x="398" y="0"/>
                </a:lnTo>
                <a:lnTo>
                  <a:pt x="517" y="0"/>
                </a:lnTo>
                <a:lnTo>
                  <a:pt x="517" y="231"/>
                </a:lnTo>
                <a:lnTo>
                  <a:pt x="0" y="231"/>
                </a:lnTo>
                <a:close/>
              </a:path>
            </a:pathLst>
          </a:custGeom>
          <a:solidFill>
            <a:schemeClr val="accent3">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26" name="MH_SubTitle_3">
            <a:extLst>
              <a:ext uri="{FF2B5EF4-FFF2-40B4-BE49-F238E27FC236}">
                <a16:creationId xmlns:a16="http://schemas.microsoft.com/office/drawing/2014/main" id="{71FDE68A-A0E9-4BD9-BC2B-E0BE9A96DC36}"/>
              </a:ext>
            </a:extLst>
          </p:cNvPr>
          <p:cNvSpPr/>
          <p:nvPr/>
        </p:nvSpPr>
        <p:spPr bwMode="auto">
          <a:xfrm>
            <a:off x="7265607" y="2704306"/>
            <a:ext cx="1468437" cy="1697038"/>
          </a:xfrm>
          <a:custGeom>
            <a:avLst/>
            <a:gdLst>
              <a:gd name="T0" fmla="*/ 0 w 1169"/>
              <a:gd name="T1" fmla="*/ 1014 h 1352"/>
              <a:gd name="T2" fmla="*/ 0 w 1169"/>
              <a:gd name="T3" fmla="*/ 338 h 1352"/>
              <a:gd name="T4" fmla="*/ 585 w 1169"/>
              <a:gd name="T5" fmla="*/ 0 h 1352"/>
              <a:gd name="T6" fmla="*/ 1169 w 1169"/>
              <a:gd name="T7" fmla="*/ 338 h 1352"/>
              <a:gd name="T8" fmla="*/ 1169 w 1169"/>
              <a:gd name="T9" fmla="*/ 1014 h 1352"/>
              <a:gd name="T10" fmla="*/ 585 w 1169"/>
              <a:gd name="T11" fmla="*/ 1352 h 1352"/>
              <a:gd name="T12" fmla="*/ 0 w 1169"/>
              <a:gd name="T13" fmla="*/ 1014 h 1352"/>
            </a:gdLst>
            <a:ahLst/>
            <a:cxnLst>
              <a:cxn ang="0">
                <a:pos x="T0" y="T1"/>
              </a:cxn>
              <a:cxn ang="0">
                <a:pos x="T2" y="T3"/>
              </a:cxn>
              <a:cxn ang="0">
                <a:pos x="T4" y="T5"/>
              </a:cxn>
              <a:cxn ang="0">
                <a:pos x="T6" y="T7"/>
              </a:cxn>
              <a:cxn ang="0">
                <a:pos x="T8" y="T9"/>
              </a:cxn>
              <a:cxn ang="0">
                <a:pos x="T10" y="T11"/>
              </a:cxn>
              <a:cxn ang="0">
                <a:pos x="T12" y="T13"/>
              </a:cxn>
            </a:cxnLst>
            <a:rect l="0" t="0" r="r" b="b"/>
            <a:pathLst>
              <a:path w="1169" h="1352">
                <a:moveTo>
                  <a:pt x="0" y="1014"/>
                </a:moveTo>
                <a:lnTo>
                  <a:pt x="0" y="338"/>
                </a:lnTo>
                <a:lnTo>
                  <a:pt x="585" y="0"/>
                </a:lnTo>
                <a:lnTo>
                  <a:pt x="1169" y="338"/>
                </a:lnTo>
                <a:lnTo>
                  <a:pt x="1169" y="1014"/>
                </a:lnTo>
                <a:lnTo>
                  <a:pt x="585"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5000"/>
              </a:lnSpc>
            </a:pPr>
            <a:r>
              <a:rPr lang="zh-CN" altLang="en-US" sz="2000" b="1">
                <a:solidFill>
                  <a:schemeClr val="bg1"/>
                </a:solidFill>
                <a:latin typeface="微软雅黑" panose="020B0503020204020204" pitchFamily="34" charset="-122"/>
                <a:ea typeface="微软雅黑" panose="020B0503020204020204" pitchFamily="34" charset="-122"/>
              </a:rPr>
              <a:t>变革</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教学模式</a:t>
            </a:r>
          </a:p>
        </p:txBody>
      </p:sp>
      <p:sp>
        <p:nvSpPr>
          <p:cNvPr id="27" name="MH_Other_4">
            <a:extLst>
              <a:ext uri="{FF2B5EF4-FFF2-40B4-BE49-F238E27FC236}">
                <a16:creationId xmlns:a16="http://schemas.microsoft.com/office/drawing/2014/main" id="{008351C7-460E-40FE-9D40-C0705BF0FF17}"/>
              </a:ext>
            </a:extLst>
          </p:cNvPr>
          <p:cNvSpPr/>
          <p:nvPr/>
        </p:nvSpPr>
        <p:spPr bwMode="auto">
          <a:xfrm>
            <a:off x="4790694" y="4233069"/>
            <a:ext cx="649288" cy="290512"/>
          </a:xfrm>
          <a:custGeom>
            <a:avLst/>
            <a:gdLst>
              <a:gd name="T0" fmla="*/ 0 w 516"/>
              <a:gd name="T1" fmla="*/ 231 h 231"/>
              <a:gd name="T2" fmla="*/ 398 w 516"/>
              <a:gd name="T3" fmla="*/ 0 h 231"/>
              <a:gd name="T4" fmla="*/ 516 w 516"/>
              <a:gd name="T5" fmla="*/ 0 h 231"/>
              <a:gd name="T6" fmla="*/ 516 w 516"/>
              <a:gd name="T7" fmla="*/ 231 h 231"/>
              <a:gd name="T8" fmla="*/ 0 w 516"/>
              <a:gd name="T9" fmla="*/ 231 h 231"/>
            </a:gdLst>
            <a:ahLst/>
            <a:cxnLst>
              <a:cxn ang="0">
                <a:pos x="T0" y="T1"/>
              </a:cxn>
              <a:cxn ang="0">
                <a:pos x="T2" y="T3"/>
              </a:cxn>
              <a:cxn ang="0">
                <a:pos x="T4" y="T5"/>
              </a:cxn>
              <a:cxn ang="0">
                <a:pos x="T6" y="T7"/>
              </a:cxn>
              <a:cxn ang="0">
                <a:pos x="T8" y="T9"/>
              </a:cxn>
            </a:cxnLst>
            <a:rect l="0" t="0" r="r" b="b"/>
            <a:pathLst>
              <a:path w="516" h="231">
                <a:moveTo>
                  <a:pt x="0" y="231"/>
                </a:moveTo>
                <a:lnTo>
                  <a:pt x="398" y="0"/>
                </a:lnTo>
                <a:lnTo>
                  <a:pt x="516" y="0"/>
                </a:lnTo>
                <a:lnTo>
                  <a:pt x="516" y="231"/>
                </a:lnTo>
                <a:lnTo>
                  <a:pt x="0" y="231"/>
                </a:lnTo>
                <a:close/>
              </a:path>
            </a:pathLst>
          </a:custGeom>
          <a:solidFill>
            <a:schemeClr val="accent2">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28" name="MH_SubTitle_5">
            <a:extLst>
              <a:ext uri="{FF2B5EF4-FFF2-40B4-BE49-F238E27FC236}">
                <a16:creationId xmlns:a16="http://schemas.microsoft.com/office/drawing/2014/main" id="{FA380DA6-AFAB-464D-99CB-A3A786D5E48E}"/>
              </a:ext>
            </a:extLst>
          </p:cNvPr>
          <p:cNvSpPr/>
          <p:nvPr/>
        </p:nvSpPr>
        <p:spPr>
          <a:xfrm>
            <a:off x="4703085" y="4182268"/>
            <a:ext cx="1470069" cy="1698625"/>
          </a:xfrm>
          <a:custGeom>
            <a:avLst/>
            <a:gdLst>
              <a:gd name="txL" fmla="*/ 0 w 1171"/>
              <a:gd name="txT" fmla="*/ 0 h 1352"/>
              <a:gd name="txR" fmla="*/ 1171 w 1171"/>
              <a:gd name="txB" fmla="*/ 1352 h 1352"/>
            </a:gdLst>
            <a:ahLst/>
            <a:cxnLst>
              <a:cxn ang="0">
                <a:pos x="0" y="2147483646"/>
              </a:cxn>
              <a:cxn ang="0">
                <a:pos x="0" y="2147483646"/>
              </a:cxn>
              <a:cxn ang="0">
                <a:pos x="2147483646" y="0"/>
              </a:cxn>
              <a:cxn ang="0">
                <a:pos x="2147483646" y="2147483646"/>
              </a:cxn>
              <a:cxn ang="0">
                <a:pos x="2147483646" y="2147483646"/>
              </a:cxn>
              <a:cxn ang="0">
                <a:pos x="2147483646" y="2147483646"/>
              </a:cxn>
              <a:cxn ang="0">
                <a:pos x="0" y="2147483646"/>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创新</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服务模式</a:t>
            </a:r>
          </a:p>
        </p:txBody>
      </p:sp>
      <p:sp>
        <p:nvSpPr>
          <p:cNvPr id="29" name="MH_Other_5">
            <a:extLst>
              <a:ext uri="{FF2B5EF4-FFF2-40B4-BE49-F238E27FC236}">
                <a16:creationId xmlns:a16="http://schemas.microsoft.com/office/drawing/2014/main" id="{ECC6936B-F5F0-4D4F-804F-BF381D609960}"/>
              </a:ext>
            </a:extLst>
          </p:cNvPr>
          <p:cNvSpPr/>
          <p:nvPr/>
        </p:nvSpPr>
        <p:spPr bwMode="auto">
          <a:xfrm>
            <a:off x="6498844" y="4233069"/>
            <a:ext cx="646113" cy="290512"/>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chemeClr val="accent1">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30" name="MH_SubTitle_4">
            <a:extLst>
              <a:ext uri="{FF2B5EF4-FFF2-40B4-BE49-F238E27FC236}">
                <a16:creationId xmlns:a16="http://schemas.microsoft.com/office/drawing/2014/main" id="{43BBAADF-AC28-4437-B8E7-5D8215F76891}"/>
              </a:ext>
            </a:extLst>
          </p:cNvPr>
          <p:cNvSpPr/>
          <p:nvPr/>
        </p:nvSpPr>
        <p:spPr>
          <a:xfrm>
            <a:off x="6411286" y="4182268"/>
            <a:ext cx="1470069" cy="1698625"/>
          </a:xfrm>
          <a:custGeom>
            <a:avLst/>
            <a:gdLst>
              <a:gd name="txL" fmla="*/ 0 w 1171"/>
              <a:gd name="txT" fmla="*/ 0 h 1352"/>
              <a:gd name="txR" fmla="*/ 1171 w 1171"/>
              <a:gd name="txB" fmla="*/ 1352 h 1352"/>
            </a:gdLst>
            <a:ahLst/>
            <a:cxnLst>
              <a:cxn ang="0">
                <a:pos x="0" y="2147483646"/>
              </a:cxn>
              <a:cxn ang="0">
                <a:pos x="0" y="2147483646"/>
              </a:cxn>
              <a:cxn ang="0">
                <a:pos x="2147483646" y="0"/>
              </a:cxn>
              <a:cxn ang="0">
                <a:pos x="2147483646" y="2147483646"/>
              </a:cxn>
              <a:cxn ang="0">
                <a:pos x="2147483646" y="2147483646"/>
              </a:cxn>
              <a:cxn ang="0">
                <a:pos x="2147483646" y="2147483646"/>
              </a:cxn>
              <a:cxn ang="0">
                <a:pos x="0" y="2147483646"/>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重塑</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评价方式</a:t>
            </a:r>
          </a:p>
        </p:txBody>
      </p:sp>
      <p:sp>
        <p:nvSpPr>
          <p:cNvPr id="31" name="MH_Other_6">
            <a:extLst>
              <a:ext uri="{FF2B5EF4-FFF2-40B4-BE49-F238E27FC236}">
                <a16:creationId xmlns:a16="http://schemas.microsoft.com/office/drawing/2014/main" id="{F576D8E6-7DE8-477F-9364-878B159B9663}"/>
              </a:ext>
            </a:extLst>
          </p:cNvPr>
          <p:cNvSpPr/>
          <p:nvPr/>
        </p:nvSpPr>
        <p:spPr bwMode="auto">
          <a:xfrm>
            <a:off x="4790694" y="1275556"/>
            <a:ext cx="649288" cy="288925"/>
          </a:xfrm>
          <a:custGeom>
            <a:avLst/>
            <a:gdLst>
              <a:gd name="T0" fmla="*/ 0 w 516"/>
              <a:gd name="T1" fmla="*/ 231 h 231"/>
              <a:gd name="T2" fmla="*/ 398 w 516"/>
              <a:gd name="T3" fmla="*/ 0 h 231"/>
              <a:gd name="T4" fmla="*/ 516 w 516"/>
              <a:gd name="T5" fmla="*/ 0 h 231"/>
              <a:gd name="T6" fmla="*/ 516 w 516"/>
              <a:gd name="T7" fmla="*/ 231 h 231"/>
              <a:gd name="T8" fmla="*/ 0 w 516"/>
              <a:gd name="T9" fmla="*/ 231 h 231"/>
            </a:gdLst>
            <a:ahLst/>
            <a:cxnLst>
              <a:cxn ang="0">
                <a:pos x="T0" y="T1"/>
              </a:cxn>
              <a:cxn ang="0">
                <a:pos x="T2" y="T3"/>
              </a:cxn>
              <a:cxn ang="0">
                <a:pos x="T4" y="T5"/>
              </a:cxn>
              <a:cxn ang="0">
                <a:pos x="T6" y="T7"/>
              </a:cxn>
              <a:cxn ang="0">
                <a:pos x="T8" y="T9"/>
              </a:cxn>
            </a:cxnLst>
            <a:rect l="0" t="0" r="r" b="b"/>
            <a:pathLst>
              <a:path w="516" h="231">
                <a:moveTo>
                  <a:pt x="0" y="231"/>
                </a:moveTo>
                <a:lnTo>
                  <a:pt x="398" y="0"/>
                </a:lnTo>
                <a:lnTo>
                  <a:pt x="516" y="0"/>
                </a:lnTo>
                <a:lnTo>
                  <a:pt x="516" y="231"/>
                </a:lnTo>
                <a:lnTo>
                  <a:pt x="0" y="231"/>
                </a:lnTo>
                <a:close/>
              </a:path>
            </a:pathLst>
          </a:custGeom>
          <a:solidFill>
            <a:schemeClr val="accent1">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32" name="MH_SubTitle_1">
            <a:extLst>
              <a:ext uri="{FF2B5EF4-FFF2-40B4-BE49-F238E27FC236}">
                <a16:creationId xmlns:a16="http://schemas.microsoft.com/office/drawing/2014/main" id="{613886CA-9BC2-4729-88A5-87253149DC44}"/>
              </a:ext>
            </a:extLst>
          </p:cNvPr>
          <p:cNvSpPr/>
          <p:nvPr/>
        </p:nvSpPr>
        <p:spPr>
          <a:xfrm>
            <a:off x="4703085" y="1224757"/>
            <a:ext cx="1470069" cy="1697037"/>
          </a:xfrm>
          <a:custGeom>
            <a:avLst/>
            <a:gdLst>
              <a:gd name="txL" fmla="*/ 0 w 1171"/>
              <a:gd name="txT" fmla="*/ 0 h 1352"/>
              <a:gd name="txR" fmla="*/ 1171 w 1171"/>
              <a:gd name="txB" fmla="*/ 1352 h 1352"/>
            </a:gdLst>
            <a:ahLst/>
            <a:cxnLst>
              <a:cxn ang="0">
                <a:pos x="0" y="2147483646"/>
              </a:cxn>
              <a:cxn ang="0">
                <a:pos x="0" y="2147483646"/>
              </a:cxn>
              <a:cxn ang="0">
                <a:pos x="2147483646" y="0"/>
              </a:cxn>
              <a:cxn ang="0">
                <a:pos x="2147483646" y="2147483646"/>
              </a:cxn>
              <a:cxn ang="0">
                <a:pos x="2147483646" y="2147483646"/>
              </a:cxn>
              <a:cxn ang="0">
                <a:pos x="2147483646" y="2147483646"/>
              </a:cxn>
              <a:cxn ang="0">
                <a:pos x="0" y="2147483646"/>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重构</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eaLnBrk="1" hangingPunct="1">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学习环境</a:t>
            </a:r>
          </a:p>
        </p:txBody>
      </p:sp>
      <p:sp>
        <p:nvSpPr>
          <p:cNvPr id="33" name="MH_Other_7">
            <a:extLst>
              <a:ext uri="{FF2B5EF4-FFF2-40B4-BE49-F238E27FC236}">
                <a16:creationId xmlns:a16="http://schemas.microsoft.com/office/drawing/2014/main" id="{C5D58862-8161-4B05-89B3-0077168C8199}"/>
              </a:ext>
            </a:extLst>
          </p:cNvPr>
          <p:cNvSpPr/>
          <p:nvPr/>
        </p:nvSpPr>
        <p:spPr>
          <a:xfrm>
            <a:off x="4790399" y="1275556"/>
            <a:ext cx="500078" cy="539750"/>
          </a:xfrm>
          <a:custGeom>
            <a:avLst/>
            <a:gdLst>
              <a:gd name="txL" fmla="*/ 0 w 398"/>
              <a:gd name="txT" fmla="*/ 0 h 430"/>
              <a:gd name="txR" fmla="*/ 398 w 398"/>
              <a:gd name="txB" fmla="*/ 430 h 430"/>
            </a:gdLst>
            <a:ahLst/>
            <a:cxnLst>
              <a:cxn ang="0">
                <a:pos x="0" y="2147483646"/>
              </a:cxn>
              <a:cxn ang="0">
                <a:pos x="2147483646" y="2147483646"/>
              </a:cxn>
              <a:cxn ang="0">
                <a:pos x="2147483646" y="0"/>
              </a:cxn>
              <a:cxn ang="0">
                <a:pos x="0" y="2147483646"/>
              </a:cxn>
              <a:cxn ang="0">
                <a:pos x="0" y="2147483646"/>
              </a:cxn>
            </a:cxnLst>
            <a:rect l="txL" t="txT" r="txR" b="tx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altLang="zh-CN" sz="2000" dirty="0">
                <a:solidFill>
                  <a:srgbClr val="FFFFFF"/>
                </a:solidFill>
                <a:latin typeface="Impact" panose="020B0806030902050204" pitchFamily="34" charset="0"/>
                <a:ea typeface="微软雅黑 Light" panose="020B0502040204020203" pitchFamily="34" charset="-122"/>
              </a:rPr>
              <a:t>01</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34" name="MH_Other_8">
            <a:extLst>
              <a:ext uri="{FF2B5EF4-FFF2-40B4-BE49-F238E27FC236}">
                <a16:creationId xmlns:a16="http://schemas.microsoft.com/office/drawing/2014/main" id="{FD93631E-F1CA-450E-AA54-C678F0533DA1}"/>
              </a:ext>
            </a:extLst>
          </p:cNvPr>
          <p:cNvSpPr/>
          <p:nvPr/>
        </p:nvSpPr>
        <p:spPr bwMode="auto">
          <a:xfrm>
            <a:off x="6498844" y="1275556"/>
            <a:ext cx="646113" cy="288925"/>
          </a:xfrm>
          <a:custGeom>
            <a:avLst/>
            <a:gdLst>
              <a:gd name="T0" fmla="*/ 0 w 515"/>
              <a:gd name="T1" fmla="*/ 231 h 231"/>
              <a:gd name="T2" fmla="*/ 398 w 515"/>
              <a:gd name="T3" fmla="*/ 0 h 231"/>
              <a:gd name="T4" fmla="*/ 515 w 515"/>
              <a:gd name="T5" fmla="*/ 0 h 231"/>
              <a:gd name="T6" fmla="*/ 515 w 515"/>
              <a:gd name="T7" fmla="*/ 231 h 231"/>
              <a:gd name="T8" fmla="*/ 0 w 515"/>
              <a:gd name="T9" fmla="*/ 231 h 231"/>
            </a:gdLst>
            <a:ahLst/>
            <a:cxnLst>
              <a:cxn ang="0">
                <a:pos x="T0" y="T1"/>
              </a:cxn>
              <a:cxn ang="0">
                <a:pos x="T2" y="T3"/>
              </a:cxn>
              <a:cxn ang="0">
                <a:pos x="T4" y="T5"/>
              </a:cxn>
              <a:cxn ang="0">
                <a:pos x="T6" y="T7"/>
              </a:cxn>
              <a:cxn ang="0">
                <a:pos x="T8" y="T9"/>
              </a:cxn>
            </a:cxnLst>
            <a:rect l="0" t="0" r="r" b="b"/>
            <a:pathLst>
              <a:path w="515" h="231">
                <a:moveTo>
                  <a:pt x="0" y="231"/>
                </a:moveTo>
                <a:lnTo>
                  <a:pt x="398" y="0"/>
                </a:lnTo>
                <a:lnTo>
                  <a:pt x="515" y="0"/>
                </a:lnTo>
                <a:lnTo>
                  <a:pt x="515" y="231"/>
                </a:lnTo>
                <a:lnTo>
                  <a:pt x="0" y="231"/>
                </a:lnTo>
                <a:close/>
              </a:path>
            </a:pathLst>
          </a:custGeom>
          <a:solidFill>
            <a:schemeClr val="accent2">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35" name="MH_SubTitle_2">
            <a:extLst>
              <a:ext uri="{FF2B5EF4-FFF2-40B4-BE49-F238E27FC236}">
                <a16:creationId xmlns:a16="http://schemas.microsoft.com/office/drawing/2014/main" id="{4CF63ABE-A7B6-437D-A455-79258CD83EE0}"/>
              </a:ext>
            </a:extLst>
          </p:cNvPr>
          <p:cNvSpPr/>
          <p:nvPr/>
        </p:nvSpPr>
        <p:spPr>
          <a:xfrm>
            <a:off x="6411286" y="1224757"/>
            <a:ext cx="1470069" cy="1697037"/>
          </a:xfrm>
          <a:custGeom>
            <a:avLst/>
            <a:gdLst>
              <a:gd name="txL" fmla="*/ 0 w 1171"/>
              <a:gd name="txT" fmla="*/ 0 h 1352"/>
              <a:gd name="txR" fmla="*/ 1171 w 1171"/>
              <a:gd name="txB" fmla="*/ 1352 h 1352"/>
            </a:gdLst>
            <a:ahLst/>
            <a:cxnLst>
              <a:cxn ang="0">
                <a:pos x="0" y="2147483646"/>
              </a:cxn>
              <a:cxn ang="0">
                <a:pos x="0" y="2147483646"/>
              </a:cxn>
              <a:cxn ang="0">
                <a:pos x="2147483646" y="0"/>
              </a:cxn>
              <a:cxn ang="0">
                <a:pos x="2147483646" y="2147483646"/>
              </a:cxn>
              <a:cxn ang="0">
                <a:pos x="2147483646" y="2147483646"/>
              </a:cxn>
              <a:cxn ang="0">
                <a:pos x="2147483646" y="2147483646"/>
              </a:cxn>
              <a:cxn ang="0">
                <a:pos x="0" y="2147483646"/>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chemeClr val="accent1"/>
          </a:solidFill>
          <a:ln w="9525">
            <a:noFill/>
          </a:ln>
        </p:spPr>
        <p:txBody>
          <a:bodyPr bIns="396000"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优化</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资源供给</a:t>
            </a:r>
          </a:p>
        </p:txBody>
      </p:sp>
      <p:sp>
        <p:nvSpPr>
          <p:cNvPr id="36" name="MH_Other_9">
            <a:extLst>
              <a:ext uri="{FF2B5EF4-FFF2-40B4-BE49-F238E27FC236}">
                <a16:creationId xmlns:a16="http://schemas.microsoft.com/office/drawing/2014/main" id="{EDBF815A-81CE-4EB6-A69B-D1D71046B135}"/>
              </a:ext>
            </a:extLst>
          </p:cNvPr>
          <p:cNvSpPr/>
          <p:nvPr/>
        </p:nvSpPr>
        <p:spPr>
          <a:xfrm>
            <a:off x="6498600" y="1275556"/>
            <a:ext cx="500078" cy="539750"/>
          </a:xfrm>
          <a:custGeom>
            <a:avLst/>
            <a:gdLst>
              <a:gd name="txL" fmla="*/ 0 w 398"/>
              <a:gd name="txT" fmla="*/ 0 h 430"/>
              <a:gd name="txR" fmla="*/ 398 w 398"/>
              <a:gd name="txB" fmla="*/ 430 h 430"/>
            </a:gdLst>
            <a:ahLst/>
            <a:cxnLst>
              <a:cxn ang="0">
                <a:pos x="0" y="2147483646"/>
              </a:cxn>
              <a:cxn ang="0">
                <a:pos x="2147483646" y="2147483646"/>
              </a:cxn>
              <a:cxn ang="0">
                <a:pos x="2147483646" y="0"/>
              </a:cxn>
              <a:cxn ang="0">
                <a:pos x="0" y="2147483646"/>
              </a:cxn>
              <a:cxn ang="0">
                <a:pos x="0" y="2147483646"/>
              </a:cxn>
            </a:cxnLst>
            <a:rect l="txL" t="txT" r="txR" b="tx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FFFFFF"/>
                </a:solidFill>
                <a:latin typeface="Impact" panose="020B0806030902050204" pitchFamily="34" charset="0"/>
                <a:ea typeface="微软雅黑 Light" panose="020B0502040204020203" pitchFamily="34" charset="-122"/>
              </a:rPr>
              <a:t>02</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37" name="MH_Other_10">
            <a:extLst>
              <a:ext uri="{FF2B5EF4-FFF2-40B4-BE49-F238E27FC236}">
                <a16:creationId xmlns:a16="http://schemas.microsoft.com/office/drawing/2014/main" id="{86914C8D-6761-4DF2-AB4E-853C999EC986}"/>
              </a:ext>
            </a:extLst>
          </p:cNvPr>
          <p:cNvSpPr/>
          <p:nvPr/>
        </p:nvSpPr>
        <p:spPr>
          <a:xfrm>
            <a:off x="6498600" y="4233067"/>
            <a:ext cx="500078" cy="539750"/>
          </a:xfrm>
          <a:custGeom>
            <a:avLst/>
            <a:gdLst>
              <a:gd name="txL" fmla="*/ 0 w 398"/>
              <a:gd name="txT" fmla="*/ 0 h 430"/>
              <a:gd name="txR" fmla="*/ 398 w 398"/>
              <a:gd name="txB" fmla="*/ 430 h 430"/>
            </a:gdLst>
            <a:ahLst/>
            <a:cxnLst>
              <a:cxn ang="0">
                <a:pos x="0" y="2147483646"/>
              </a:cxn>
              <a:cxn ang="0">
                <a:pos x="2147483646" y="2147483646"/>
              </a:cxn>
              <a:cxn ang="0">
                <a:pos x="2147483646" y="0"/>
              </a:cxn>
              <a:cxn ang="0">
                <a:pos x="0" y="2147483646"/>
              </a:cxn>
              <a:cxn ang="0">
                <a:pos x="0" y="2147483646"/>
              </a:cxn>
            </a:cxnLst>
            <a:rect l="txL" t="txT" r="txR" b="tx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FFFFFF"/>
                </a:solidFill>
                <a:latin typeface="Impact" panose="020B0806030902050204" pitchFamily="34" charset="0"/>
                <a:ea typeface="微软雅黑 Light" panose="020B0502040204020203" pitchFamily="34" charset="-122"/>
              </a:rPr>
              <a:t>04</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38" name="MH_Other_11">
            <a:extLst>
              <a:ext uri="{FF2B5EF4-FFF2-40B4-BE49-F238E27FC236}">
                <a16:creationId xmlns:a16="http://schemas.microsoft.com/office/drawing/2014/main" id="{40025D93-E631-4B12-BE86-958D72786E96}"/>
              </a:ext>
            </a:extLst>
          </p:cNvPr>
          <p:cNvSpPr/>
          <p:nvPr/>
        </p:nvSpPr>
        <p:spPr>
          <a:xfrm>
            <a:off x="4790399" y="4233067"/>
            <a:ext cx="500078" cy="539750"/>
          </a:xfrm>
          <a:custGeom>
            <a:avLst/>
            <a:gdLst>
              <a:gd name="txL" fmla="*/ 0 w 398"/>
              <a:gd name="txT" fmla="*/ 0 h 430"/>
              <a:gd name="txR" fmla="*/ 398 w 398"/>
              <a:gd name="txB" fmla="*/ 430 h 430"/>
            </a:gdLst>
            <a:ahLst/>
            <a:cxnLst>
              <a:cxn ang="0">
                <a:pos x="0" y="2147483646"/>
              </a:cxn>
              <a:cxn ang="0">
                <a:pos x="2147483646" y="2147483646"/>
              </a:cxn>
              <a:cxn ang="0">
                <a:pos x="2147483646" y="0"/>
              </a:cxn>
              <a:cxn ang="0">
                <a:pos x="0" y="2147483646"/>
              </a:cxn>
              <a:cxn ang="0">
                <a:pos x="0" y="2147483646"/>
              </a:cxn>
            </a:cxnLst>
            <a:rect l="txL" t="txT" r="txR" b="tx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FFFFFF"/>
                </a:solidFill>
                <a:latin typeface="Impact" panose="020B0806030902050204" pitchFamily="34" charset="0"/>
                <a:ea typeface="微软雅黑 Light" panose="020B0502040204020203" pitchFamily="34" charset="-122"/>
              </a:rPr>
              <a:t>05</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39" name="MH_Other_12">
            <a:extLst>
              <a:ext uri="{FF2B5EF4-FFF2-40B4-BE49-F238E27FC236}">
                <a16:creationId xmlns:a16="http://schemas.microsoft.com/office/drawing/2014/main" id="{27B05F72-EE23-4D5F-9124-BA1FB4F0500B}"/>
              </a:ext>
            </a:extLst>
          </p:cNvPr>
          <p:cNvSpPr/>
          <p:nvPr/>
        </p:nvSpPr>
        <p:spPr bwMode="auto">
          <a:xfrm>
            <a:off x="3938207" y="2753519"/>
            <a:ext cx="498475" cy="5397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FFFFFF"/>
                </a:solidFill>
                <a:latin typeface="Impact" panose="020B0806030902050204" pitchFamily="34" charset="0"/>
                <a:ea typeface="微软雅黑 Light" panose="020B0502040204020203" pitchFamily="34" charset="-122"/>
              </a:rPr>
              <a:t>06</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40" name="MH_Other_13">
            <a:extLst>
              <a:ext uri="{FF2B5EF4-FFF2-40B4-BE49-F238E27FC236}">
                <a16:creationId xmlns:a16="http://schemas.microsoft.com/office/drawing/2014/main" id="{4A3E34D0-B88E-4A73-AF35-9A45ED4497CD}"/>
              </a:ext>
            </a:extLst>
          </p:cNvPr>
          <p:cNvSpPr/>
          <p:nvPr/>
        </p:nvSpPr>
        <p:spPr bwMode="auto">
          <a:xfrm>
            <a:off x="7351333" y="2753519"/>
            <a:ext cx="500062" cy="539750"/>
          </a:xfrm>
          <a:custGeom>
            <a:avLst/>
            <a:gdLst>
              <a:gd name="T0" fmla="*/ 0 w 398"/>
              <a:gd name="T1" fmla="*/ 430 h 430"/>
              <a:gd name="T2" fmla="*/ 398 w 398"/>
              <a:gd name="T3" fmla="*/ 430 h 430"/>
              <a:gd name="T4" fmla="*/ 398 w 398"/>
              <a:gd name="T5" fmla="*/ 0 h 430"/>
              <a:gd name="T6" fmla="*/ 0 w 398"/>
              <a:gd name="T7" fmla="*/ 231 h 430"/>
              <a:gd name="T8" fmla="*/ 0 w 398"/>
              <a:gd name="T9" fmla="*/ 430 h 430"/>
            </a:gdLst>
            <a:ahLst/>
            <a:cxnLst>
              <a:cxn ang="0">
                <a:pos x="T0" y="T1"/>
              </a:cxn>
              <a:cxn ang="0">
                <a:pos x="T2" y="T3"/>
              </a:cxn>
              <a:cxn ang="0">
                <a:pos x="T4" y="T5"/>
              </a:cxn>
              <a:cxn ang="0">
                <a:pos x="T6" y="T7"/>
              </a:cxn>
              <a:cxn ang="0">
                <a:pos x="T8" y="T9"/>
              </a:cxn>
            </a:cxnLst>
            <a:rect l="0" t="0" r="r" b="b"/>
            <a:pathLst>
              <a:path w="398" h="430">
                <a:moveTo>
                  <a:pt x="0" y="430"/>
                </a:moveTo>
                <a:lnTo>
                  <a:pt x="398" y="430"/>
                </a:lnTo>
                <a:lnTo>
                  <a:pt x="398" y="0"/>
                </a:lnTo>
                <a:lnTo>
                  <a:pt x="0" y="231"/>
                </a:lnTo>
                <a:lnTo>
                  <a:pt x="0" y="430"/>
                </a:lnTo>
                <a:close/>
              </a:path>
            </a:pathLst>
          </a:custGeom>
          <a:solidFill>
            <a:schemeClr val="accent3">
              <a:lumMod val="60000"/>
              <a:lumOff val="40000"/>
            </a:schemeClr>
          </a:solidFill>
          <a:ln w="9525">
            <a:noFill/>
          </a:ln>
        </p:spPr>
        <p:txBody>
          <a:bodyPr anchor="b"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FFFFFF"/>
                </a:solidFill>
                <a:latin typeface="Impact" panose="020B0806030902050204" pitchFamily="34" charset="0"/>
                <a:ea typeface="微软雅黑 Light" panose="020B0502040204020203" pitchFamily="34" charset="-122"/>
              </a:rPr>
              <a:t>03</a:t>
            </a:r>
            <a:endParaRPr lang="zh-CN" altLang="en-US" sz="2000" dirty="0">
              <a:solidFill>
                <a:srgbClr val="FFFFFF"/>
              </a:solidFill>
              <a:latin typeface="Impact" panose="020B0806030902050204" pitchFamily="34" charset="0"/>
              <a:ea typeface="微软雅黑 Light" panose="020B0502040204020203" pitchFamily="34" charset="-122"/>
            </a:endParaRPr>
          </a:p>
        </p:txBody>
      </p:sp>
      <p:sp>
        <p:nvSpPr>
          <p:cNvPr id="41" name="MH_Other_14">
            <a:extLst>
              <a:ext uri="{FF2B5EF4-FFF2-40B4-BE49-F238E27FC236}">
                <a16:creationId xmlns:a16="http://schemas.microsoft.com/office/drawing/2014/main" id="{BE4AAA03-92B9-4950-956F-4F24E87DAD32}"/>
              </a:ext>
            </a:extLst>
          </p:cNvPr>
          <p:cNvSpPr/>
          <p:nvPr/>
        </p:nvSpPr>
        <p:spPr bwMode="auto">
          <a:xfrm>
            <a:off x="6040058" y="2845594"/>
            <a:ext cx="503237" cy="623887"/>
          </a:xfrm>
          <a:custGeom>
            <a:avLst/>
            <a:gdLst>
              <a:gd name="T0" fmla="*/ 126 w 132"/>
              <a:gd name="T1" fmla="*/ 135 h 163"/>
              <a:gd name="T2" fmla="*/ 89 w 132"/>
              <a:gd name="T3" fmla="*/ 73 h 163"/>
              <a:gd name="T4" fmla="*/ 79 w 132"/>
              <a:gd name="T5" fmla="*/ 73 h 163"/>
              <a:gd name="T6" fmla="*/ 104 w 132"/>
              <a:gd name="T7" fmla="*/ 38 h 163"/>
              <a:gd name="T8" fmla="*/ 66 w 132"/>
              <a:gd name="T9" fmla="*/ 0 h 163"/>
              <a:gd name="T10" fmla="*/ 28 w 132"/>
              <a:gd name="T11" fmla="*/ 38 h 163"/>
              <a:gd name="T12" fmla="*/ 53 w 132"/>
              <a:gd name="T13" fmla="*/ 73 h 163"/>
              <a:gd name="T14" fmla="*/ 43 w 132"/>
              <a:gd name="T15" fmla="*/ 73 h 163"/>
              <a:gd name="T16" fmla="*/ 6 w 132"/>
              <a:gd name="T17" fmla="*/ 135 h 163"/>
              <a:gd name="T18" fmla="*/ 11 w 132"/>
              <a:gd name="T19" fmla="*/ 163 h 163"/>
              <a:gd name="T20" fmla="*/ 56 w 132"/>
              <a:gd name="T21" fmla="*/ 163 h 163"/>
              <a:gd name="T22" fmla="*/ 65 w 132"/>
              <a:gd name="T23" fmla="*/ 86 h 163"/>
              <a:gd name="T24" fmla="*/ 55 w 132"/>
              <a:gd name="T25" fmla="*/ 76 h 163"/>
              <a:gd name="T26" fmla="*/ 77 w 132"/>
              <a:gd name="T27" fmla="*/ 76 h 163"/>
              <a:gd name="T28" fmla="*/ 67 w 132"/>
              <a:gd name="T29" fmla="*/ 86 h 163"/>
              <a:gd name="T30" fmla="*/ 76 w 132"/>
              <a:gd name="T31" fmla="*/ 163 h 163"/>
              <a:gd name="T32" fmla="*/ 121 w 132"/>
              <a:gd name="T33" fmla="*/ 163 h 163"/>
              <a:gd name="T34" fmla="*/ 126 w 132"/>
              <a:gd name="T35" fmla="*/ 13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 h="163">
                <a:moveTo>
                  <a:pt x="126" y="135"/>
                </a:moveTo>
                <a:cubicBezTo>
                  <a:pt x="121" y="123"/>
                  <a:pt x="109" y="73"/>
                  <a:pt x="89" y="73"/>
                </a:cubicBezTo>
                <a:cubicBezTo>
                  <a:pt x="79" y="73"/>
                  <a:pt x="79" y="73"/>
                  <a:pt x="79" y="73"/>
                </a:cubicBezTo>
                <a:cubicBezTo>
                  <a:pt x="93" y="68"/>
                  <a:pt x="104" y="54"/>
                  <a:pt x="104" y="38"/>
                </a:cubicBezTo>
                <a:cubicBezTo>
                  <a:pt x="104" y="17"/>
                  <a:pt x="87" y="0"/>
                  <a:pt x="66" y="0"/>
                </a:cubicBezTo>
                <a:cubicBezTo>
                  <a:pt x="45" y="0"/>
                  <a:pt x="28" y="17"/>
                  <a:pt x="28" y="38"/>
                </a:cubicBezTo>
                <a:cubicBezTo>
                  <a:pt x="28" y="54"/>
                  <a:pt x="39" y="68"/>
                  <a:pt x="53" y="73"/>
                </a:cubicBezTo>
                <a:cubicBezTo>
                  <a:pt x="43" y="73"/>
                  <a:pt x="43" y="73"/>
                  <a:pt x="43" y="73"/>
                </a:cubicBezTo>
                <a:cubicBezTo>
                  <a:pt x="23" y="73"/>
                  <a:pt x="11" y="123"/>
                  <a:pt x="6" y="135"/>
                </a:cubicBezTo>
                <a:cubicBezTo>
                  <a:pt x="0" y="153"/>
                  <a:pt x="11" y="163"/>
                  <a:pt x="11" y="163"/>
                </a:cubicBezTo>
                <a:cubicBezTo>
                  <a:pt x="56" y="163"/>
                  <a:pt x="56" y="163"/>
                  <a:pt x="56" y="163"/>
                </a:cubicBezTo>
                <a:cubicBezTo>
                  <a:pt x="65" y="86"/>
                  <a:pt x="65" y="86"/>
                  <a:pt x="65" y="86"/>
                </a:cubicBezTo>
                <a:cubicBezTo>
                  <a:pt x="55" y="76"/>
                  <a:pt x="55" y="76"/>
                  <a:pt x="55" y="76"/>
                </a:cubicBezTo>
                <a:cubicBezTo>
                  <a:pt x="77" y="76"/>
                  <a:pt x="77" y="76"/>
                  <a:pt x="77" y="76"/>
                </a:cubicBezTo>
                <a:cubicBezTo>
                  <a:pt x="67" y="86"/>
                  <a:pt x="67" y="86"/>
                  <a:pt x="67" y="86"/>
                </a:cubicBezTo>
                <a:cubicBezTo>
                  <a:pt x="76" y="163"/>
                  <a:pt x="76" y="163"/>
                  <a:pt x="76" y="163"/>
                </a:cubicBezTo>
                <a:cubicBezTo>
                  <a:pt x="121" y="163"/>
                  <a:pt x="121" y="163"/>
                  <a:pt x="121" y="163"/>
                </a:cubicBezTo>
                <a:cubicBezTo>
                  <a:pt x="121" y="163"/>
                  <a:pt x="132" y="153"/>
                  <a:pt x="126" y="135"/>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42" name="MH_Other_15">
            <a:extLst>
              <a:ext uri="{FF2B5EF4-FFF2-40B4-BE49-F238E27FC236}">
                <a16:creationId xmlns:a16="http://schemas.microsoft.com/office/drawing/2014/main" id="{A34680CB-F866-484F-A379-CDE9CF2C64C3}"/>
              </a:ext>
            </a:extLst>
          </p:cNvPr>
          <p:cNvSpPr/>
          <p:nvPr/>
        </p:nvSpPr>
        <p:spPr bwMode="auto">
          <a:xfrm>
            <a:off x="5789232" y="2961481"/>
            <a:ext cx="320675" cy="508000"/>
          </a:xfrm>
          <a:custGeom>
            <a:avLst/>
            <a:gdLst>
              <a:gd name="T0" fmla="*/ 68 w 84"/>
              <a:gd name="T1" fmla="*/ 104 h 133"/>
              <a:gd name="T2" fmla="*/ 70 w 84"/>
              <a:gd name="T3" fmla="*/ 96 h 133"/>
              <a:gd name="T4" fmla="*/ 82 w 84"/>
              <a:gd name="T5" fmla="*/ 64 h 133"/>
              <a:gd name="T6" fmla="*/ 72 w 84"/>
              <a:gd name="T7" fmla="*/ 60 h 133"/>
              <a:gd name="T8" fmla="*/ 64 w 84"/>
              <a:gd name="T9" fmla="*/ 60 h 133"/>
              <a:gd name="T10" fmla="*/ 84 w 84"/>
              <a:gd name="T11" fmla="*/ 31 h 133"/>
              <a:gd name="T12" fmla="*/ 54 w 84"/>
              <a:gd name="T13" fmla="*/ 0 h 133"/>
              <a:gd name="T14" fmla="*/ 23 w 84"/>
              <a:gd name="T15" fmla="*/ 31 h 133"/>
              <a:gd name="T16" fmla="*/ 43 w 84"/>
              <a:gd name="T17" fmla="*/ 60 h 133"/>
              <a:gd name="T18" fmla="*/ 35 w 84"/>
              <a:gd name="T19" fmla="*/ 60 h 133"/>
              <a:gd name="T20" fmla="*/ 5 w 84"/>
              <a:gd name="T21" fmla="*/ 110 h 133"/>
              <a:gd name="T22" fmla="*/ 9 w 84"/>
              <a:gd name="T23" fmla="*/ 133 h 133"/>
              <a:gd name="T24" fmla="*/ 45 w 84"/>
              <a:gd name="T25" fmla="*/ 133 h 133"/>
              <a:gd name="T26" fmla="*/ 53 w 84"/>
              <a:gd name="T27" fmla="*/ 70 h 133"/>
              <a:gd name="T28" fmla="*/ 45 w 84"/>
              <a:gd name="T29" fmla="*/ 62 h 133"/>
              <a:gd name="T30" fmla="*/ 62 w 84"/>
              <a:gd name="T31" fmla="*/ 62 h 133"/>
              <a:gd name="T32" fmla="*/ 55 w 84"/>
              <a:gd name="T33" fmla="*/ 70 h 133"/>
              <a:gd name="T34" fmla="*/ 62 w 84"/>
              <a:gd name="T35" fmla="*/ 133 h 133"/>
              <a:gd name="T36" fmla="*/ 71 w 84"/>
              <a:gd name="T37" fmla="*/ 133 h 133"/>
              <a:gd name="T38" fmla="*/ 68 w 84"/>
              <a:gd name="T39" fmla="*/ 10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133">
                <a:moveTo>
                  <a:pt x="68" y="104"/>
                </a:moveTo>
                <a:cubicBezTo>
                  <a:pt x="68" y="102"/>
                  <a:pt x="69" y="99"/>
                  <a:pt x="70" y="96"/>
                </a:cubicBezTo>
                <a:cubicBezTo>
                  <a:pt x="73" y="87"/>
                  <a:pt x="77" y="75"/>
                  <a:pt x="82" y="64"/>
                </a:cubicBezTo>
                <a:cubicBezTo>
                  <a:pt x="79" y="61"/>
                  <a:pt x="76" y="60"/>
                  <a:pt x="72" y="60"/>
                </a:cubicBezTo>
                <a:cubicBezTo>
                  <a:pt x="64" y="60"/>
                  <a:pt x="64" y="60"/>
                  <a:pt x="64" y="60"/>
                </a:cubicBezTo>
                <a:cubicBezTo>
                  <a:pt x="76" y="55"/>
                  <a:pt x="84" y="44"/>
                  <a:pt x="84" y="31"/>
                </a:cubicBezTo>
                <a:cubicBezTo>
                  <a:pt x="84" y="14"/>
                  <a:pt x="71" y="0"/>
                  <a:pt x="54" y="0"/>
                </a:cubicBezTo>
                <a:cubicBezTo>
                  <a:pt x="37" y="0"/>
                  <a:pt x="23" y="14"/>
                  <a:pt x="23" y="31"/>
                </a:cubicBezTo>
                <a:cubicBezTo>
                  <a:pt x="23" y="44"/>
                  <a:pt x="32" y="55"/>
                  <a:pt x="43" y="60"/>
                </a:cubicBezTo>
                <a:cubicBezTo>
                  <a:pt x="35" y="60"/>
                  <a:pt x="35" y="60"/>
                  <a:pt x="35" y="60"/>
                </a:cubicBezTo>
                <a:cubicBezTo>
                  <a:pt x="19" y="60"/>
                  <a:pt x="9" y="100"/>
                  <a:pt x="5" y="110"/>
                </a:cubicBezTo>
                <a:cubicBezTo>
                  <a:pt x="0" y="125"/>
                  <a:pt x="9" y="133"/>
                  <a:pt x="9" y="133"/>
                </a:cubicBezTo>
                <a:cubicBezTo>
                  <a:pt x="45" y="133"/>
                  <a:pt x="45" y="133"/>
                  <a:pt x="45" y="133"/>
                </a:cubicBezTo>
                <a:cubicBezTo>
                  <a:pt x="53" y="70"/>
                  <a:pt x="53" y="70"/>
                  <a:pt x="53" y="70"/>
                </a:cubicBezTo>
                <a:cubicBezTo>
                  <a:pt x="45" y="62"/>
                  <a:pt x="45" y="62"/>
                  <a:pt x="45" y="62"/>
                </a:cubicBezTo>
                <a:cubicBezTo>
                  <a:pt x="62" y="62"/>
                  <a:pt x="62" y="62"/>
                  <a:pt x="62" y="62"/>
                </a:cubicBezTo>
                <a:cubicBezTo>
                  <a:pt x="55" y="70"/>
                  <a:pt x="55" y="70"/>
                  <a:pt x="55" y="70"/>
                </a:cubicBezTo>
                <a:cubicBezTo>
                  <a:pt x="62" y="133"/>
                  <a:pt x="62" y="133"/>
                  <a:pt x="62" y="133"/>
                </a:cubicBezTo>
                <a:cubicBezTo>
                  <a:pt x="71" y="133"/>
                  <a:pt x="71" y="133"/>
                  <a:pt x="71" y="133"/>
                </a:cubicBezTo>
                <a:cubicBezTo>
                  <a:pt x="67" y="128"/>
                  <a:pt x="62" y="118"/>
                  <a:pt x="68" y="10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43" name="MH_Other_16">
            <a:extLst>
              <a:ext uri="{FF2B5EF4-FFF2-40B4-BE49-F238E27FC236}">
                <a16:creationId xmlns:a16="http://schemas.microsoft.com/office/drawing/2014/main" id="{7A239747-A2D9-4198-BB7C-A4B69A4C360E}"/>
              </a:ext>
            </a:extLst>
          </p:cNvPr>
          <p:cNvSpPr/>
          <p:nvPr/>
        </p:nvSpPr>
        <p:spPr bwMode="auto">
          <a:xfrm>
            <a:off x="6475033" y="2961481"/>
            <a:ext cx="322262" cy="508000"/>
          </a:xfrm>
          <a:custGeom>
            <a:avLst/>
            <a:gdLst>
              <a:gd name="T0" fmla="*/ 79 w 84"/>
              <a:gd name="T1" fmla="*/ 110 h 133"/>
              <a:gd name="T2" fmla="*/ 49 w 84"/>
              <a:gd name="T3" fmla="*/ 60 h 133"/>
              <a:gd name="T4" fmla="*/ 41 w 84"/>
              <a:gd name="T5" fmla="*/ 60 h 133"/>
              <a:gd name="T6" fmla="*/ 61 w 84"/>
              <a:gd name="T7" fmla="*/ 31 h 133"/>
              <a:gd name="T8" fmla="*/ 30 w 84"/>
              <a:gd name="T9" fmla="*/ 0 h 133"/>
              <a:gd name="T10" fmla="*/ 0 w 84"/>
              <a:gd name="T11" fmla="*/ 31 h 133"/>
              <a:gd name="T12" fmla="*/ 20 w 84"/>
              <a:gd name="T13" fmla="*/ 60 h 133"/>
              <a:gd name="T14" fmla="*/ 12 w 84"/>
              <a:gd name="T15" fmla="*/ 60 h 133"/>
              <a:gd name="T16" fmla="*/ 2 w 84"/>
              <a:gd name="T17" fmla="*/ 64 h 133"/>
              <a:gd name="T18" fmla="*/ 14 w 84"/>
              <a:gd name="T19" fmla="*/ 96 h 133"/>
              <a:gd name="T20" fmla="*/ 16 w 84"/>
              <a:gd name="T21" fmla="*/ 104 h 133"/>
              <a:gd name="T22" fmla="*/ 13 w 84"/>
              <a:gd name="T23" fmla="*/ 133 h 133"/>
              <a:gd name="T24" fmla="*/ 22 w 84"/>
              <a:gd name="T25" fmla="*/ 133 h 133"/>
              <a:gd name="T26" fmla="*/ 29 w 84"/>
              <a:gd name="T27" fmla="*/ 70 h 133"/>
              <a:gd name="T28" fmla="*/ 22 w 84"/>
              <a:gd name="T29" fmla="*/ 62 h 133"/>
              <a:gd name="T30" fmla="*/ 39 w 84"/>
              <a:gd name="T31" fmla="*/ 62 h 133"/>
              <a:gd name="T32" fmla="*/ 31 w 84"/>
              <a:gd name="T33" fmla="*/ 70 h 133"/>
              <a:gd name="T34" fmla="*/ 39 w 84"/>
              <a:gd name="T35" fmla="*/ 133 h 133"/>
              <a:gd name="T36" fmla="*/ 75 w 84"/>
              <a:gd name="T37" fmla="*/ 133 h 133"/>
              <a:gd name="T38" fmla="*/ 79 w 84"/>
              <a:gd name="T39"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133">
                <a:moveTo>
                  <a:pt x="79" y="110"/>
                </a:moveTo>
                <a:cubicBezTo>
                  <a:pt x="75" y="100"/>
                  <a:pt x="65" y="60"/>
                  <a:pt x="49" y="60"/>
                </a:cubicBezTo>
                <a:cubicBezTo>
                  <a:pt x="41" y="60"/>
                  <a:pt x="41" y="60"/>
                  <a:pt x="41" y="60"/>
                </a:cubicBezTo>
                <a:cubicBezTo>
                  <a:pt x="52" y="55"/>
                  <a:pt x="61" y="44"/>
                  <a:pt x="61" y="31"/>
                </a:cubicBezTo>
                <a:cubicBezTo>
                  <a:pt x="61" y="14"/>
                  <a:pt x="47" y="0"/>
                  <a:pt x="30" y="0"/>
                </a:cubicBezTo>
                <a:cubicBezTo>
                  <a:pt x="13" y="0"/>
                  <a:pt x="0" y="14"/>
                  <a:pt x="0" y="31"/>
                </a:cubicBezTo>
                <a:cubicBezTo>
                  <a:pt x="0" y="44"/>
                  <a:pt x="8" y="55"/>
                  <a:pt x="20" y="60"/>
                </a:cubicBezTo>
                <a:cubicBezTo>
                  <a:pt x="12" y="60"/>
                  <a:pt x="12" y="60"/>
                  <a:pt x="12" y="60"/>
                </a:cubicBezTo>
                <a:cubicBezTo>
                  <a:pt x="8" y="60"/>
                  <a:pt x="5" y="61"/>
                  <a:pt x="2" y="64"/>
                </a:cubicBezTo>
                <a:cubicBezTo>
                  <a:pt x="7" y="75"/>
                  <a:pt x="11" y="87"/>
                  <a:pt x="14" y="96"/>
                </a:cubicBezTo>
                <a:cubicBezTo>
                  <a:pt x="15" y="99"/>
                  <a:pt x="16" y="102"/>
                  <a:pt x="16" y="104"/>
                </a:cubicBezTo>
                <a:cubicBezTo>
                  <a:pt x="22" y="118"/>
                  <a:pt x="17" y="128"/>
                  <a:pt x="13" y="133"/>
                </a:cubicBezTo>
                <a:cubicBezTo>
                  <a:pt x="22" y="133"/>
                  <a:pt x="22" y="133"/>
                  <a:pt x="22" y="133"/>
                </a:cubicBezTo>
                <a:cubicBezTo>
                  <a:pt x="29" y="70"/>
                  <a:pt x="29" y="70"/>
                  <a:pt x="29" y="70"/>
                </a:cubicBezTo>
                <a:cubicBezTo>
                  <a:pt x="22" y="62"/>
                  <a:pt x="22" y="62"/>
                  <a:pt x="22" y="62"/>
                </a:cubicBezTo>
                <a:cubicBezTo>
                  <a:pt x="39" y="62"/>
                  <a:pt x="39" y="62"/>
                  <a:pt x="39" y="62"/>
                </a:cubicBezTo>
                <a:cubicBezTo>
                  <a:pt x="31" y="70"/>
                  <a:pt x="31" y="70"/>
                  <a:pt x="31" y="70"/>
                </a:cubicBezTo>
                <a:cubicBezTo>
                  <a:pt x="39" y="133"/>
                  <a:pt x="39" y="133"/>
                  <a:pt x="39" y="133"/>
                </a:cubicBezTo>
                <a:cubicBezTo>
                  <a:pt x="75" y="133"/>
                  <a:pt x="75" y="133"/>
                  <a:pt x="75" y="133"/>
                </a:cubicBezTo>
                <a:cubicBezTo>
                  <a:pt x="75" y="133"/>
                  <a:pt x="84" y="125"/>
                  <a:pt x="79" y="110"/>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44" name="MH_Other_17">
            <a:extLst>
              <a:ext uri="{FF2B5EF4-FFF2-40B4-BE49-F238E27FC236}">
                <a16:creationId xmlns:a16="http://schemas.microsoft.com/office/drawing/2014/main" id="{B16AA8C5-6348-4F8A-9C66-9A5693F72D91}"/>
              </a:ext>
            </a:extLst>
          </p:cNvPr>
          <p:cNvSpPr/>
          <p:nvPr/>
        </p:nvSpPr>
        <p:spPr bwMode="auto">
          <a:xfrm>
            <a:off x="5801933" y="2845594"/>
            <a:ext cx="981075" cy="623887"/>
          </a:xfrm>
          <a:custGeom>
            <a:avLst/>
            <a:gdLst>
              <a:gd name="connsiteX0" fmla="*/ 787131 w 980661"/>
              <a:gd name="connsiteY0" fmla="*/ 114940 h 622772"/>
              <a:gd name="connsiteX1" fmla="*/ 905903 w 980661"/>
              <a:gd name="connsiteY1" fmla="*/ 233307 h 622772"/>
              <a:gd name="connsiteX2" fmla="*/ 829276 w 980661"/>
              <a:gd name="connsiteY2" fmla="*/ 344037 h 622772"/>
              <a:gd name="connsiteX3" fmla="*/ 859927 w 980661"/>
              <a:gd name="connsiteY3" fmla="*/ 344037 h 622772"/>
              <a:gd name="connsiteX4" fmla="*/ 974867 w 980661"/>
              <a:gd name="connsiteY4" fmla="*/ 534952 h 622772"/>
              <a:gd name="connsiteX5" fmla="*/ 959542 w 980661"/>
              <a:gd name="connsiteY5" fmla="*/ 622772 h 622772"/>
              <a:gd name="connsiteX6" fmla="*/ 821613 w 980661"/>
              <a:gd name="connsiteY6" fmla="*/ 622772 h 622772"/>
              <a:gd name="connsiteX7" fmla="*/ 790962 w 980661"/>
              <a:gd name="connsiteY7" fmla="*/ 382220 h 622772"/>
              <a:gd name="connsiteX8" fmla="*/ 821613 w 980661"/>
              <a:gd name="connsiteY8" fmla="*/ 351674 h 622772"/>
              <a:gd name="connsiteX9" fmla="*/ 756480 w 980661"/>
              <a:gd name="connsiteY9" fmla="*/ 351674 h 622772"/>
              <a:gd name="connsiteX10" fmla="*/ 783300 w 980661"/>
              <a:gd name="connsiteY10" fmla="*/ 382220 h 622772"/>
              <a:gd name="connsiteX11" fmla="*/ 756480 w 980661"/>
              <a:gd name="connsiteY11" fmla="*/ 622772 h 622772"/>
              <a:gd name="connsiteX12" fmla="*/ 721998 w 980661"/>
              <a:gd name="connsiteY12" fmla="*/ 622772 h 622772"/>
              <a:gd name="connsiteX13" fmla="*/ 733492 w 980661"/>
              <a:gd name="connsiteY13" fmla="*/ 512042 h 622772"/>
              <a:gd name="connsiteX14" fmla="*/ 725829 w 980661"/>
              <a:gd name="connsiteY14" fmla="*/ 481496 h 622772"/>
              <a:gd name="connsiteX15" fmla="*/ 679853 w 980661"/>
              <a:gd name="connsiteY15" fmla="*/ 359310 h 622772"/>
              <a:gd name="connsiteX16" fmla="*/ 718167 w 980661"/>
              <a:gd name="connsiteY16" fmla="*/ 344037 h 622772"/>
              <a:gd name="connsiteX17" fmla="*/ 748817 w 980661"/>
              <a:gd name="connsiteY17" fmla="*/ 344037 h 622772"/>
              <a:gd name="connsiteX18" fmla="*/ 672190 w 980661"/>
              <a:gd name="connsiteY18" fmla="*/ 233307 h 622772"/>
              <a:gd name="connsiteX19" fmla="*/ 787131 w 980661"/>
              <a:gd name="connsiteY19" fmla="*/ 114940 h 622772"/>
              <a:gd name="connsiteX20" fmla="*/ 192273 w 980661"/>
              <a:gd name="connsiteY20" fmla="*/ 114940 h 622772"/>
              <a:gd name="connsiteX21" fmla="*/ 306468 w 980661"/>
              <a:gd name="connsiteY21" fmla="*/ 233307 h 622772"/>
              <a:gd name="connsiteX22" fmla="*/ 230338 w 980661"/>
              <a:gd name="connsiteY22" fmla="*/ 344037 h 622772"/>
              <a:gd name="connsiteX23" fmla="*/ 260790 w 980661"/>
              <a:gd name="connsiteY23" fmla="*/ 344037 h 622772"/>
              <a:gd name="connsiteX24" fmla="*/ 298855 w 980661"/>
              <a:gd name="connsiteY24" fmla="*/ 359310 h 622772"/>
              <a:gd name="connsiteX25" fmla="*/ 253177 w 980661"/>
              <a:gd name="connsiteY25" fmla="*/ 481496 h 622772"/>
              <a:gd name="connsiteX26" fmla="*/ 245564 w 980661"/>
              <a:gd name="connsiteY26" fmla="*/ 512042 h 622772"/>
              <a:gd name="connsiteX27" fmla="*/ 256984 w 980661"/>
              <a:gd name="connsiteY27" fmla="*/ 622772 h 622772"/>
              <a:gd name="connsiteX28" fmla="*/ 222725 w 980661"/>
              <a:gd name="connsiteY28" fmla="*/ 622772 h 622772"/>
              <a:gd name="connsiteX29" fmla="*/ 196080 w 980661"/>
              <a:gd name="connsiteY29" fmla="*/ 382220 h 622772"/>
              <a:gd name="connsiteX30" fmla="*/ 222725 w 980661"/>
              <a:gd name="connsiteY30" fmla="*/ 351674 h 622772"/>
              <a:gd name="connsiteX31" fmla="*/ 158015 w 980661"/>
              <a:gd name="connsiteY31" fmla="*/ 351674 h 622772"/>
              <a:gd name="connsiteX32" fmla="*/ 188467 w 980661"/>
              <a:gd name="connsiteY32" fmla="*/ 382220 h 622772"/>
              <a:gd name="connsiteX33" fmla="*/ 158015 w 980661"/>
              <a:gd name="connsiteY33" fmla="*/ 622772 h 622772"/>
              <a:gd name="connsiteX34" fmla="*/ 20982 w 980661"/>
              <a:gd name="connsiteY34" fmla="*/ 622772 h 622772"/>
              <a:gd name="connsiteX35" fmla="*/ 5756 w 980661"/>
              <a:gd name="connsiteY35" fmla="*/ 534952 h 622772"/>
              <a:gd name="connsiteX36" fmla="*/ 119950 w 980661"/>
              <a:gd name="connsiteY36" fmla="*/ 344037 h 622772"/>
              <a:gd name="connsiteX37" fmla="*/ 150402 w 980661"/>
              <a:gd name="connsiteY37" fmla="*/ 344037 h 622772"/>
              <a:gd name="connsiteX38" fmla="*/ 74273 w 980661"/>
              <a:gd name="connsiteY38" fmla="*/ 233307 h 622772"/>
              <a:gd name="connsiteX39" fmla="*/ 192273 w 980661"/>
              <a:gd name="connsiteY39" fmla="*/ 114940 h 622772"/>
              <a:gd name="connsiteX40" fmla="*/ 489328 w 980661"/>
              <a:gd name="connsiteY40" fmla="*/ 0 h 622772"/>
              <a:gd name="connsiteX41" fmla="*/ 634318 w 980661"/>
              <a:gd name="connsiteY41" fmla="*/ 145186 h 622772"/>
              <a:gd name="connsiteX42" fmla="*/ 538930 w 980661"/>
              <a:gd name="connsiteY42" fmla="*/ 278910 h 622772"/>
              <a:gd name="connsiteX43" fmla="*/ 577085 w 980661"/>
              <a:gd name="connsiteY43" fmla="*/ 278910 h 622772"/>
              <a:gd name="connsiteX44" fmla="*/ 718260 w 980661"/>
              <a:gd name="connsiteY44" fmla="*/ 515793 h 622772"/>
              <a:gd name="connsiteX45" fmla="*/ 699182 w 980661"/>
              <a:gd name="connsiteY45" fmla="*/ 622772 h 622772"/>
              <a:gd name="connsiteX46" fmla="*/ 527483 w 980661"/>
              <a:gd name="connsiteY46" fmla="*/ 622772 h 622772"/>
              <a:gd name="connsiteX47" fmla="*/ 493144 w 980661"/>
              <a:gd name="connsiteY47" fmla="*/ 328579 h 622772"/>
              <a:gd name="connsiteX48" fmla="*/ 531299 w 980661"/>
              <a:gd name="connsiteY48" fmla="*/ 290372 h 622772"/>
              <a:gd name="connsiteX49" fmla="*/ 447358 w 980661"/>
              <a:gd name="connsiteY49" fmla="*/ 290372 h 622772"/>
              <a:gd name="connsiteX50" fmla="*/ 485513 w 980661"/>
              <a:gd name="connsiteY50" fmla="*/ 328579 h 622772"/>
              <a:gd name="connsiteX51" fmla="*/ 451173 w 980661"/>
              <a:gd name="connsiteY51" fmla="*/ 622772 h 622772"/>
              <a:gd name="connsiteX52" fmla="*/ 279475 w 980661"/>
              <a:gd name="connsiteY52" fmla="*/ 622772 h 622772"/>
              <a:gd name="connsiteX53" fmla="*/ 260397 w 980661"/>
              <a:gd name="connsiteY53" fmla="*/ 515793 h 622772"/>
              <a:gd name="connsiteX54" fmla="*/ 401571 w 980661"/>
              <a:gd name="connsiteY54" fmla="*/ 278910 h 622772"/>
              <a:gd name="connsiteX55" fmla="*/ 439726 w 980661"/>
              <a:gd name="connsiteY55" fmla="*/ 278910 h 622772"/>
              <a:gd name="connsiteX56" fmla="*/ 344338 w 980661"/>
              <a:gd name="connsiteY56" fmla="*/ 145186 h 622772"/>
              <a:gd name="connsiteX57" fmla="*/ 489328 w 980661"/>
              <a:gd name="connsiteY57" fmla="*/ 0 h 62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80661" h="622772">
                <a:moveTo>
                  <a:pt x="787131" y="114940"/>
                </a:moveTo>
                <a:cubicBezTo>
                  <a:pt x="852264" y="114940"/>
                  <a:pt x="905903" y="168396"/>
                  <a:pt x="905903" y="233307"/>
                </a:cubicBezTo>
                <a:cubicBezTo>
                  <a:pt x="905903" y="282945"/>
                  <a:pt x="871421" y="324946"/>
                  <a:pt x="829276" y="344037"/>
                </a:cubicBezTo>
                <a:cubicBezTo>
                  <a:pt x="829276" y="344037"/>
                  <a:pt x="829276" y="344037"/>
                  <a:pt x="859927" y="344037"/>
                </a:cubicBezTo>
                <a:cubicBezTo>
                  <a:pt x="921228" y="344037"/>
                  <a:pt x="959542" y="496769"/>
                  <a:pt x="974867" y="534952"/>
                </a:cubicBezTo>
                <a:cubicBezTo>
                  <a:pt x="994024" y="592226"/>
                  <a:pt x="959542" y="622772"/>
                  <a:pt x="959542" y="622772"/>
                </a:cubicBezTo>
                <a:cubicBezTo>
                  <a:pt x="959542" y="622772"/>
                  <a:pt x="959542" y="622772"/>
                  <a:pt x="821613" y="622772"/>
                </a:cubicBezTo>
                <a:cubicBezTo>
                  <a:pt x="821613" y="622772"/>
                  <a:pt x="821613" y="622772"/>
                  <a:pt x="790962" y="382220"/>
                </a:cubicBezTo>
                <a:cubicBezTo>
                  <a:pt x="790962" y="382220"/>
                  <a:pt x="790962" y="382220"/>
                  <a:pt x="821613" y="351674"/>
                </a:cubicBezTo>
                <a:cubicBezTo>
                  <a:pt x="821613" y="351674"/>
                  <a:pt x="821613" y="351674"/>
                  <a:pt x="756480" y="351674"/>
                </a:cubicBezTo>
                <a:cubicBezTo>
                  <a:pt x="756480" y="351674"/>
                  <a:pt x="756480" y="351674"/>
                  <a:pt x="783300" y="382220"/>
                </a:cubicBezTo>
                <a:cubicBezTo>
                  <a:pt x="783300" y="382220"/>
                  <a:pt x="783300" y="382220"/>
                  <a:pt x="756480" y="622772"/>
                </a:cubicBezTo>
                <a:cubicBezTo>
                  <a:pt x="756480" y="622772"/>
                  <a:pt x="756480" y="622772"/>
                  <a:pt x="721998" y="622772"/>
                </a:cubicBezTo>
                <a:cubicBezTo>
                  <a:pt x="737323" y="603681"/>
                  <a:pt x="756480" y="565498"/>
                  <a:pt x="733492" y="512042"/>
                </a:cubicBezTo>
                <a:cubicBezTo>
                  <a:pt x="733492" y="504405"/>
                  <a:pt x="729661" y="492950"/>
                  <a:pt x="725829" y="481496"/>
                </a:cubicBezTo>
                <a:cubicBezTo>
                  <a:pt x="714335" y="447131"/>
                  <a:pt x="699010" y="401312"/>
                  <a:pt x="679853" y="359310"/>
                </a:cubicBezTo>
                <a:cubicBezTo>
                  <a:pt x="691347" y="347856"/>
                  <a:pt x="702841" y="344037"/>
                  <a:pt x="718167" y="344037"/>
                </a:cubicBezTo>
                <a:cubicBezTo>
                  <a:pt x="718167" y="344037"/>
                  <a:pt x="718167" y="344037"/>
                  <a:pt x="748817" y="344037"/>
                </a:cubicBezTo>
                <a:cubicBezTo>
                  <a:pt x="702841" y="324946"/>
                  <a:pt x="672190" y="282945"/>
                  <a:pt x="672190" y="233307"/>
                </a:cubicBezTo>
                <a:cubicBezTo>
                  <a:pt x="672190" y="168396"/>
                  <a:pt x="721998" y="114940"/>
                  <a:pt x="787131" y="114940"/>
                </a:cubicBezTo>
                <a:close/>
                <a:moveTo>
                  <a:pt x="192273" y="114940"/>
                </a:moveTo>
                <a:cubicBezTo>
                  <a:pt x="256984" y="114940"/>
                  <a:pt x="306468" y="168396"/>
                  <a:pt x="306468" y="233307"/>
                </a:cubicBezTo>
                <a:cubicBezTo>
                  <a:pt x="306468" y="282945"/>
                  <a:pt x="276016" y="324946"/>
                  <a:pt x="230338" y="344037"/>
                </a:cubicBezTo>
                <a:cubicBezTo>
                  <a:pt x="230338" y="344037"/>
                  <a:pt x="230338" y="344037"/>
                  <a:pt x="260790" y="344037"/>
                </a:cubicBezTo>
                <a:cubicBezTo>
                  <a:pt x="276016" y="344037"/>
                  <a:pt x="287435" y="347856"/>
                  <a:pt x="298855" y="359310"/>
                </a:cubicBezTo>
                <a:cubicBezTo>
                  <a:pt x="279822" y="401312"/>
                  <a:pt x="264597" y="447131"/>
                  <a:pt x="253177" y="481496"/>
                </a:cubicBezTo>
                <a:cubicBezTo>
                  <a:pt x="249371" y="492950"/>
                  <a:pt x="245564" y="504405"/>
                  <a:pt x="245564" y="512042"/>
                </a:cubicBezTo>
                <a:cubicBezTo>
                  <a:pt x="222725" y="565498"/>
                  <a:pt x="241758" y="603681"/>
                  <a:pt x="256984" y="622772"/>
                </a:cubicBezTo>
                <a:cubicBezTo>
                  <a:pt x="256984" y="622772"/>
                  <a:pt x="256984" y="622772"/>
                  <a:pt x="222725" y="622772"/>
                </a:cubicBezTo>
                <a:cubicBezTo>
                  <a:pt x="222725" y="622772"/>
                  <a:pt x="222725" y="622772"/>
                  <a:pt x="196080" y="382220"/>
                </a:cubicBezTo>
                <a:cubicBezTo>
                  <a:pt x="196080" y="382220"/>
                  <a:pt x="196080" y="382220"/>
                  <a:pt x="222725" y="351674"/>
                </a:cubicBezTo>
                <a:cubicBezTo>
                  <a:pt x="222725" y="351674"/>
                  <a:pt x="222725" y="351674"/>
                  <a:pt x="158015" y="351674"/>
                </a:cubicBezTo>
                <a:cubicBezTo>
                  <a:pt x="158015" y="351674"/>
                  <a:pt x="158015" y="351674"/>
                  <a:pt x="188467" y="382220"/>
                </a:cubicBezTo>
                <a:cubicBezTo>
                  <a:pt x="188467" y="382220"/>
                  <a:pt x="188467" y="382220"/>
                  <a:pt x="158015" y="622772"/>
                </a:cubicBezTo>
                <a:cubicBezTo>
                  <a:pt x="158015" y="622772"/>
                  <a:pt x="158015" y="622772"/>
                  <a:pt x="20982" y="622772"/>
                </a:cubicBezTo>
                <a:cubicBezTo>
                  <a:pt x="20982" y="622772"/>
                  <a:pt x="-13276" y="592226"/>
                  <a:pt x="5756" y="534952"/>
                </a:cubicBezTo>
                <a:cubicBezTo>
                  <a:pt x="20982" y="496769"/>
                  <a:pt x="59047" y="344037"/>
                  <a:pt x="119950" y="344037"/>
                </a:cubicBezTo>
                <a:cubicBezTo>
                  <a:pt x="119950" y="344037"/>
                  <a:pt x="119950" y="344037"/>
                  <a:pt x="150402" y="344037"/>
                </a:cubicBezTo>
                <a:cubicBezTo>
                  <a:pt x="108531" y="324946"/>
                  <a:pt x="74273" y="282945"/>
                  <a:pt x="74273" y="233307"/>
                </a:cubicBezTo>
                <a:cubicBezTo>
                  <a:pt x="74273" y="168396"/>
                  <a:pt x="127563" y="114940"/>
                  <a:pt x="192273" y="114940"/>
                </a:cubicBezTo>
                <a:close/>
                <a:moveTo>
                  <a:pt x="489328" y="0"/>
                </a:moveTo>
                <a:cubicBezTo>
                  <a:pt x="569454" y="0"/>
                  <a:pt x="634318" y="64952"/>
                  <a:pt x="634318" y="145186"/>
                </a:cubicBezTo>
                <a:cubicBezTo>
                  <a:pt x="634318" y="206317"/>
                  <a:pt x="592347" y="259807"/>
                  <a:pt x="538930" y="278910"/>
                </a:cubicBezTo>
                <a:cubicBezTo>
                  <a:pt x="538930" y="278910"/>
                  <a:pt x="538930" y="278910"/>
                  <a:pt x="577085" y="278910"/>
                </a:cubicBezTo>
                <a:cubicBezTo>
                  <a:pt x="653396" y="278910"/>
                  <a:pt x="699182" y="469945"/>
                  <a:pt x="718260" y="515793"/>
                </a:cubicBezTo>
                <a:cubicBezTo>
                  <a:pt x="741153" y="584565"/>
                  <a:pt x="699182" y="622772"/>
                  <a:pt x="699182" y="622772"/>
                </a:cubicBezTo>
                <a:cubicBezTo>
                  <a:pt x="699182" y="622772"/>
                  <a:pt x="699182" y="622772"/>
                  <a:pt x="527483" y="622772"/>
                </a:cubicBezTo>
                <a:cubicBezTo>
                  <a:pt x="527483" y="622772"/>
                  <a:pt x="527483" y="622772"/>
                  <a:pt x="493144" y="328579"/>
                </a:cubicBezTo>
                <a:cubicBezTo>
                  <a:pt x="493144" y="328579"/>
                  <a:pt x="493144" y="328579"/>
                  <a:pt x="531299" y="290372"/>
                </a:cubicBezTo>
                <a:cubicBezTo>
                  <a:pt x="531299" y="290372"/>
                  <a:pt x="531299" y="290372"/>
                  <a:pt x="447358" y="290372"/>
                </a:cubicBezTo>
                <a:cubicBezTo>
                  <a:pt x="447358" y="290372"/>
                  <a:pt x="447358" y="290372"/>
                  <a:pt x="485513" y="328579"/>
                </a:cubicBezTo>
                <a:cubicBezTo>
                  <a:pt x="485513" y="328579"/>
                  <a:pt x="485513" y="328579"/>
                  <a:pt x="451173" y="622772"/>
                </a:cubicBezTo>
                <a:cubicBezTo>
                  <a:pt x="451173" y="622772"/>
                  <a:pt x="451173" y="622772"/>
                  <a:pt x="279475" y="622772"/>
                </a:cubicBezTo>
                <a:cubicBezTo>
                  <a:pt x="279475" y="622772"/>
                  <a:pt x="237504" y="584565"/>
                  <a:pt x="260397" y="515793"/>
                </a:cubicBezTo>
                <a:cubicBezTo>
                  <a:pt x="279475" y="469945"/>
                  <a:pt x="325261" y="278910"/>
                  <a:pt x="401571" y="278910"/>
                </a:cubicBezTo>
                <a:cubicBezTo>
                  <a:pt x="401571" y="278910"/>
                  <a:pt x="401571" y="278910"/>
                  <a:pt x="439726" y="278910"/>
                </a:cubicBezTo>
                <a:cubicBezTo>
                  <a:pt x="386309" y="259807"/>
                  <a:pt x="344338" y="206317"/>
                  <a:pt x="344338" y="145186"/>
                </a:cubicBezTo>
                <a:cubicBezTo>
                  <a:pt x="344338" y="64952"/>
                  <a:pt x="409202" y="0"/>
                  <a:pt x="489328" y="0"/>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rgbClr val="000000"/>
              </a:solidFill>
              <a:effectLst/>
              <a:uLnTx/>
              <a:uFillTx/>
              <a:latin typeface="Segoe UI Light" panose="020B0502040204020203"/>
              <a:ea typeface="微软雅黑 Light" panose="020B0502040204020203" pitchFamily="34" charset="-122"/>
              <a:cs typeface="+mn-cs"/>
            </a:endParaRPr>
          </a:p>
        </p:txBody>
      </p:sp>
      <p:sp>
        <p:nvSpPr>
          <p:cNvPr id="45" name="MH_Title_1">
            <a:extLst>
              <a:ext uri="{FF2B5EF4-FFF2-40B4-BE49-F238E27FC236}">
                <a16:creationId xmlns:a16="http://schemas.microsoft.com/office/drawing/2014/main" id="{F8378AE4-8E13-464F-88BD-886E296E1D76}"/>
              </a:ext>
            </a:extLst>
          </p:cNvPr>
          <p:cNvSpPr txBox="1">
            <a:spLocks noChangeArrowheads="1"/>
          </p:cNvSpPr>
          <p:nvPr/>
        </p:nvSpPr>
        <p:spPr bwMode="auto">
          <a:xfrm>
            <a:off x="5319332" y="3469481"/>
            <a:ext cx="19462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30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ahoma" panose="020B0604030504040204" pitchFamily="34" charset="0"/>
              </a:rPr>
              <a:t>目标</a:t>
            </a:r>
          </a:p>
        </p:txBody>
      </p:sp>
      <p:sp>
        <p:nvSpPr>
          <p:cNvPr id="46" name="矩形 45">
            <a:extLst>
              <a:ext uri="{FF2B5EF4-FFF2-40B4-BE49-F238E27FC236}">
                <a16:creationId xmlns:a16="http://schemas.microsoft.com/office/drawing/2014/main" id="{09FB5BE5-55E9-4463-8610-2836205D6983}"/>
              </a:ext>
            </a:extLst>
          </p:cNvPr>
          <p:cNvSpPr/>
          <p:nvPr/>
        </p:nvSpPr>
        <p:spPr>
          <a:xfrm>
            <a:off x="1024235" y="1360527"/>
            <a:ext cx="3647261"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人人、处处、时时，泛在学习环境</a:t>
            </a:r>
          </a:p>
        </p:txBody>
      </p:sp>
      <p:sp>
        <p:nvSpPr>
          <p:cNvPr id="47" name="矩形 46">
            <a:extLst>
              <a:ext uri="{FF2B5EF4-FFF2-40B4-BE49-F238E27FC236}">
                <a16:creationId xmlns:a16="http://schemas.microsoft.com/office/drawing/2014/main" id="{5AED94C5-E023-4D14-A5FE-4005CA1A847B}"/>
              </a:ext>
            </a:extLst>
          </p:cNvPr>
          <p:cNvSpPr/>
          <p:nvPr/>
        </p:nvSpPr>
        <p:spPr>
          <a:xfrm>
            <a:off x="7903019" y="1290963"/>
            <a:ext cx="3185582"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汇聚多方资源，创新供给模式</a:t>
            </a:r>
          </a:p>
        </p:txBody>
      </p:sp>
      <p:sp>
        <p:nvSpPr>
          <p:cNvPr id="48" name="矩形 47">
            <a:extLst>
              <a:ext uri="{FF2B5EF4-FFF2-40B4-BE49-F238E27FC236}">
                <a16:creationId xmlns:a16="http://schemas.microsoft.com/office/drawing/2014/main" id="{99417EC8-4C67-43D9-A889-AB5DD3C42E6B}"/>
              </a:ext>
            </a:extLst>
          </p:cNvPr>
          <p:cNvSpPr/>
          <p:nvPr/>
        </p:nvSpPr>
        <p:spPr>
          <a:xfrm>
            <a:off x="8714590" y="3368159"/>
            <a:ext cx="2954743"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自主、合作、探究，学为主</a:t>
            </a:r>
          </a:p>
        </p:txBody>
      </p:sp>
      <p:sp>
        <p:nvSpPr>
          <p:cNvPr id="49" name="矩形 48">
            <a:extLst>
              <a:ext uri="{FF2B5EF4-FFF2-40B4-BE49-F238E27FC236}">
                <a16:creationId xmlns:a16="http://schemas.microsoft.com/office/drawing/2014/main" id="{01E1BBE2-CB9D-4CDA-A8BC-AA74CB7E171C}"/>
              </a:ext>
            </a:extLst>
          </p:cNvPr>
          <p:cNvSpPr/>
          <p:nvPr/>
        </p:nvSpPr>
        <p:spPr>
          <a:xfrm>
            <a:off x="7881355" y="5102277"/>
            <a:ext cx="2954655"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综合性、过程性多维度评价</a:t>
            </a:r>
          </a:p>
        </p:txBody>
      </p:sp>
      <p:sp>
        <p:nvSpPr>
          <p:cNvPr id="50" name="矩形 49">
            <a:extLst>
              <a:ext uri="{FF2B5EF4-FFF2-40B4-BE49-F238E27FC236}">
                <a16:creationId xmlns:a16="http://schemas.microsoft.com/office/drawing/2014/main" id="{82869248-440C-4F92-B95C-32333F1ADDDE}"/>
              </a:ext>
            </a:extLst>
          </p:cNvPr>
          <p:cNvSpPr/>
          <p:nvPr/>
        </p:nvSpPr>
        <p:spPr>
          <a:xfrm>
            <a:off x="2419142" y="5105678"/>
            <a:ext cx="2262226"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从规模化走向个性化</a:t>
            </a:r>
          </a:p>
        </p:txBody>
      </p:sp>
      <p:sp>
        <p:nvSpPr>
          <p:cNvPr id="51" name="矩形 50">
            <a:extLst>
              <a:ext uri="{FF2B5EF4-FFF2-40B4-BE49-F238E27FC236}">
                <a16:creationId xmlns:a16="http://schemas.microsoft.com/office/drawing/2014/main" id="{C938D21E-B7C8-4D48-89C8-FEA236F38F63}"/>
              </a:ext>
            </a:extLst>
          </p:cNvPr>
          <p:cNvSpPr/>
          <p:nvPr/>
        </p:nvSpPr>
        <p:spPr>
          <a:xfrm>
            <a:off x="426657" y="3368159"/>
            <a:ext cx="3416422" cy="369332"/>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zh-CN" altLang="en-US" b="1" dirty="0">
                <a:solidFill>
                  <a:srgbClr val="000000"/>
                </a:solidFill>
                <a:latin typeface="Segoe UI Light" panose="020B0502040204020203" pitchFamily="34" charset="0"/>
                <a:ea typeface="微软雅黑 Light" panose="020B0502040204020203" pitchFamily="34" charset="-122"/>
              </a:rPr>
              <a:t>业务重组、流程再造、监管评价</a:t>
            </a:r>
          </a:p>
        </p:txBody>
      </p:sp>
      <p:sp>
        <p:nvSpPr>
          <p:cNvPr id="52" name="矩形 51">
            <a:extLst>
              <a:ext uri="{FF2B5EF4-FFF2-40B4-BE49-F238E27FC236}">
                <a16:creationId xmlns:a16="http://schemas.microsoft.com/office/drawing/2014/main" id="{3351E2A7-68B2-4F3A-A0D9-5DA9B4275962}"/>
              </a:ext>
            </a:extLst>
          </p:cNvPr>
          <p:cNvSpPr/>
          <p:nvPr/>
        </p:nvSpPr>
        <p:spPr>
          <a:xfrm>
            <a:off x="1024234" y="6227067"/>
            <a:ext cx="10472365" cy="584775"/>
          </a:xfrm>
          <a:prstGeom prst="rect">
            <a:avLst/>
          </a:prstGeom>
        </p:spPr>
        <p:txBody>
          <a:bodyPr wrap="square">
            <a:spAutoFit/>
          </a:bodyPr>
          <a:lstStyle/>
          <a:p>
            <a:r>
              <a:rPr lang="zh-CN" altLang="en-US" sz="1600" dirty="0">
                <a:solidFill>
                  <a:srgbClr val="C00000"/>
                </a:solidFill>
                <a:latin typeface="微软雅黑" panose="020B0503020204020204" pitchFamily="34" charset="-122"/>
                <a:ea typeface="微软雅黑" panose="020B0503020204020204" pitchFamily="34" charset="-122"/>
              </a:rPr>
              <a:t>通过网络学习空间动态记录和追踪教与学的过程，有序记录学生的学习轨迹，持续积淀学习者的成长档案与成果，并基于网络学习空间引入教师、学伴、家长和专家的多元评价，将有利于全面打破高考“唯分数论”的评价现状。</a:t>
            </a:r>
          </a:p>
        </p:txBody>
      </p:sp>
    </p:spTree>
    <p:extLst>
      <p:ext uri="{BB962C8B-B14F-4D97-AF65-F5344CB8AC3E}">
        <p14:creationId xmlns:p14="http://schemas.microsoft.com/office/powerpoint/2010/main" val="16637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515955" y="2346657"/>
            <a:ext cx="8466245"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1.1  </a:t>
            </a:r>
            <a:r>
              <a:rPr lang="zh-CN" altLang="en-US" sz="4000" b="1" dirty="0">
                <a:solidFill>
                  <a:srgbClr val="FF0000"/>
                </a:solidFill>
                <a:latin typeface="微软雅黑" panose="020B0503020204020204" pitchFamily="34" charset="-122"/>
                <a:ea typeface="微软雅黑" panose="020B0503020204020204" pitchFamily="34" charset="-122"/>
              </a:rPr>
              <a:t>数字原住民的智能时代已经到来</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857494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F00894-1D9E-4341-92D5-EE5BBB4B47EE}"/>
              </a:ext>
            </a:extLst>
          </p:cNvPr>
          <p:cNvSpPr>
            <a:spLocks noGrp="1"/>
          </p:cNvSpPr>
          <p:nvPr>
            <p:ph type="title"/>
          </p:nvPr>
        </p:nvSpPr>
        <p:spPr/>
        <p:txBody>
          <a:bodyPr vert="horz" lIns="91440" tIns="45720" rIns="91440" bIns="45720" rtlCol="0" anchor="ctr">
            <a:normAutofit fontScale="90000"/>
          </a:bodyPr>
          <a:lstStyle/>
          <a:p>
            <a:pPr algn="ctr"/>
            <a:r>
              <a:rPr lang="zh-CN" altLang="en-US" sz="4265" dirty="0">
                <a:solidFill>
                  <a:srgbClr val="D73E4A"/>
                </a:solidFill>
                <a:latin typeface="微软雅黑" panose="020B0503020204020204" pitchFamily="34" charset="-122"/>
                <a:ea typeface="微软雅黑" panose="020B0503020204020204" pitchFamily="34" charset="-122"/>
              </a:rPr>
              <a:t>网络学习空间建设要符合国家规范</a:t>
            </a:r>
          </a:p>
        </p:txBody>
      </p:sp>
      <p:sp>
        <p:nvSpPr>
          <p:cNvPr id="34" name="文本框 33">
            <a:extLst>
              <a:ext uri="{FF2B5EF4-FFF2-40B4-BE49-F238E27FC236}">
                <a16:creationId xmlns:a16="http://schemas.microsoft.com/office/drawing/2014/main" id="{29414746-8BA8-4EB7-9784-AFD0F445838C}"/>
              </a:ext>
            </a:extLst>
          </p:cNvPr>
          <p:cNvSpPr txBox="1"/>
          <p:nvPr/>
        </p:nvSpPr>
        <p:spPr>
          <a:xfrm>
            <a:off x="205201" y="910485"/>
            <a:ext cx="11685588" cy="789127"/>
          </a:xfrm>
          <a:prstGeom prst="rect">
            <a:avLst/>
          </a:prstGeom>
          <a:noFill/>
        </p:spPr>
        <p:txBody>
          <a:bodyPr wrap="square" rtlCol="0">
            <a:spAutoFit/>
          </a:bodyPr>
          <a:lstStyle>
            <a:defPPr>
              <a:defRPr lang="zh-CN"/>
            </a:defPPr>
            <a:lvl1pPr>
              <a:lnSpc>
                <a:spcPct val="150000"/>
              </a:lnSpc>
              <a:defRPr sz="1600" kern="100">
                <a:solidFill>
                  <a:srgbClr val="000000"/>
                </a:solidFill>
                <a:latin typeface="微软雅黑 Light" panose="020B0502040204020203" pitchFamily="34" charset="-122"/>
                <a:ea typeface="微软雅黑 Light" panose="020B0502040204020203" pitchFamily="34" charset="-122"/>
                <a:cs typeface="Times New Roman" panose="02020603050405020304" pitchFamily="18" charset="0"/>
              </a:defRPr>
            </a:lvl1pPr>
          </a:lstStyle>
          <a:p>
            <a:r>
              <a:rPr lang="zh-CN" altLang="en-US" dirty="0"/>
              <a:t>网络学习空间的建设需要符合国家规范，需要严格依据网络学习空间建设与应用指南的体系架构和基础功能等各方面的要求进行建设。</a:t>
            </a:r>
          </a:p>
        </p:txBody>
      </p:sp>
      <p:grpSp>
        <p:nvGrpSpPr>
          <p:cNvPr id="3" name="组合 2">
            <a:extLst>
              <a:ext uri="{FF2B5EF4-FFF2-40B4-BE49-F238E27FC236}">
                <a16:creationId xmlns:a16="http://schemas.microsoft.com/office/drawing/2014/main" id="{396D1A3B-54AD-4ACA-A77F-BE32D572411C}"/>
              </a:ext>
            </a:extLst>
          </p:cNvPr>
          <p:cNvGrpSpPr/>
          <p:nvPr/>
        </p:nvGrpSpPr>
        <p:grpSpPr>
          <a:xfrm>
            <a:off x="1460239" y="1844824"/>
            <a:ext cx="9271521" cy="4881546"/>
            <a:chOff x="496888" y="958850"/>
            <a:chExt cx="11198225" cy="5895975"/>
          </a:xfrm>
        </p:grpSpPr>
        <p:pic>
          <p:nvPicPr>
            <p:cNvPr id="6" name="图片 1">
              <a:extLst>
                <a:ext uri="{FF2B5EF4-FFF2-40B4-BE49-F238E27FC236}">
                  <a16:creationId xmlns:a16="http://schemas.microsoft.com/office/drawing/2014/main" id="{BDF6F1F0-0777-4CF3-97D1-DAEB0A453057}"/>
                </a:ext>
              </a:extLst>
            </p:cNvPr>
            <p:cNvPicPr>
              <a:picLocks noChangeAspect="1"/>
            </p:cNvPicPr>
            <p:nvPr/>
          </p:nvPicPr>
          <p:blipFill>
            <a:blip r:embed="rId3"/>
            <a:stretch>
              <a:fillRect/>
            </a:stretch>
          </p:blipFill>
          <p:spPr>
            <a:xfrm>
              <a:off x="496888" y="958850"/>
              <a:ext cx="11198225" cy="5895975"/>
            </a:xfrm>
            <a:prstGeom prst="rect">
              <a:avLst/>
            </a:prstGeom>
            <a:noFill/>
            <a:ln w="9525">
              <a:noFill/>
            </a:ln>
          </p:spPr>
        </p:pic>
        <p:sp>
          <p:nvSpPr>
            <p:cNvPr id="7" name="矩形: 圆角 16">
              <a:extLst>
                <a:ext uri="{FF2B5EF4-FFF2-40B4-BE49-F238E27FC236}">
                  <a16:creationId xmlns:a16="http://schemas.microsoft.com/office/drawing/2014/main" id="{41D5DD39-9520-4397-994A-05E17DFB4359}"/>
                </a:ext>
              </a:extLst>
            </p:cNvPr>
            <p:cNvSpPr/>
            <p:nvPr/>
          </p:nvSpPr>
          <p:spPr>
            <a:xfrm>
              <a:off x="3359696" y="1008980"/>
              <a:ext cx="1993900" cy="331788"/>
            </a:xfrm>
            <a:prstGeom prst="roundRect">
              <a:avLst>
                <a:gd name="adj" fmla="val 50000"/>
              </a:avLst>
            </a:prstGeom>
            <a:solidFill>
              <a:schemeClr val="bg1"/>
            </a:solidFill>
            <a:ln w="12700" cap="flat" cmpd="sng" algn="ctr">
              <a:solidFill>
                <a:schemeClr val="bg1"/>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kern="0" dirty="0">
                  <a:solidFill>
                    <a:srgbClr val="C00000"/>
                  </a:solidFill>
                  <a:latin typeface="微软雅黑" panose="020B0503020204020204" pitchFamily="34" charset="-122"/>
                  <a:ea typeface="微软雅黑" panose="020B0503020204020204" pitchFamily="34" charset="-122"/>
                </a:rPr>
                <a:t>个人空间</a:t>
              </a:r>
              <a:endParaRPr kumimoji="0" lang="zh-CN" altLang="en-US" sz="20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8" name="矩形: 圆角 16">
              <a:extLst>
                <a:ext uri="{FF2B5EF4-FFF2-40B4-BE49-F238E27FC236}">
                  <a16:creationId xmlns:a16="http://schemas.microsoft.com/office/drawing/2014/main" id="{97C6A08E-E27D-41EC-B17D-153928BB2E64}"/>
                </a:ext>
              </a:extLst>
            </p:cNvPr>
            <p:cNvSpPr/>
            <p:nvPr/>
          </p:nvSpPr>
          <p:spPr>
            <a:xfrm>
              <a:off x="9336360" y="1008980"/>
              <a:ext cx="1993900" cy="331788"/>
            </a:xfrm>
            <a:prstGeom prst="roundRect">
              <a:avLst>
                <a:gd name="adj" fmla="val 50000"/>
              </a:avLst>
            </a:prstGeom>
            <a:solidFill>
              <a:schemeClr val="bg1"/>
            </a:solidFill>
            <a:ln w="12700" cap="flat" cmpd="sng" algn="ctr">
              <a:solidFill>
                <a:schemeClr val="bg1"/>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kern="0" dirty="0">
                  <a:solidFill>
                    <a:srgbClr val="C00000"/>
                  </a:solidFill>
                  <a:latin typeface="微软雅黑" panose="020B0503020204020204" pitchFamily="34" charset="-122"/>
                  <a:ea typeface="微软雅黑" panose="020B0503020204020204" pitchFamily="34" charset="-122"/>
                </a:rPr>
                <a:t>机构空间</a:t>
              </a:r>
              <a:endParaRPr kumimoji="0" lang="zh-CN" altLang="en-US" sz="20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9" name="矩形: 圆角 16">
              <a:extLst>
                <a:ext uri="{FF2B5EF4-FFF2-40B4-BE49-F238E27FC236}">
                  <a16:creationId xmlns:a16="http://schemas.microsoft.com/office/drawing/2014/main" id="{164DB275-5B0B-4948-AAA4-B4DEAE0C0504}"/>
                </a:ext>
              </a:extLst>
            </p:cNvPr>
            <p:cNvSpPr/>
            <p:nvPr/>
          </p:nvSpPr>
          <p:spPr>
            <a:xfrm>
              <a:off x="5099050" y="3717032"/>
              <a:ext cx="1993900" cy="259780"/>
            </a:xfrm>
            <a:prstGeom prst="roundRect">
              <a:avLst>
                <a:gd name="adj" fmla="val 50000"/>
              </a:avLst>
            </a:prstGeom>
            <a:solidFill>
              <a:schemeClr val="bg1"/>
            </a:solidFill>
            <a:ln w="12700" cap="flat" cmpd="sng" algn="ctr">
              <a:solidFill>
                <a:schemeClr val="bg1"/>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kern="0" dirty="0">
                  <a:solidFill>
                    <a:srgbClr val="C00000"/>
                  </a:solidFill>
                  <a:latin typeface="微软雅黑" panose="020B0503020204020204" pitchFamily="34" charset="-122"/>
                  <a:ea typeface="微软雅黑" panose="020B0503020204020204" pitchFamily="34" charset="-122"/>
                </a:rPr>
                <a:t>公共应用服务</a:t>
              </a:r>
              <a:endParaRPr kumimoji="0" lang="zh-CN" altLang="en-US"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0" name="矩形: 圆角 16">
              <a:extLst>
                <a:ext uri="{FF2B5EF4-FFF2-40B4-BE49-F238E27FC236}">
                  <a16:creationId xmlns:a16="http://schemas.microsoft.com/office/drawing/2014/main" id="{9C3D8D2C-EBC2-40F9-9BF8-DF5B434816DC}"/>
                </a:ext>
              </a:extLst>
            </p:cNvPr>
            <p:cNvSpPr/>
            <p:nvPr/>
          </p:nvSpPr>
          <p:spPr>
            <a:xfrm>
              <a:off x="4799856" y="6403206"/>
              <a:ext cx="2592288" cy="331788"/>
            </a:xfrm>
            <a:prstGeom prst="roundRect">
              <a:avLst>
                <a:gd name="adj" fmla="val 50000"/>
              </a:avLst>
            </a:prstGeom>
            <a:solidFill>
              <a:schemeClr val="bg1"/>
            </a:solidFill>
            <a:ln w="12700" cap="flat" cmpd="sng" algn="ctr">
              <a:solidFill>
                <a:schemeClr val="bg1"/>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kern="0" dirty="0">
                  <a:solidFill>
                    <a:srgbClr val="C00000"/>
                  </a:solidFill>
                  <a:latin typeface="微软雅黑" panose="020B0503020204020204" pitchFamily="34" charset="-122"/>
                  <a:ea typeface="微软雅黑" panose="020B0503020204020204" pitchFamily="34" charset="-122"/>
                </a:rPr>
                <a:t>数据分析服务</a:t>
              </a:r>
              <a:endParaRPr kumimoji="0" lang="zh-CN" altLang="en-US" sz="20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138708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123"/>
          <p:cNvSpPr/>
          <p:nvPr/>
        </p:nvSpPr>
        <p:spPr>
          <a:xfrm>
            <a:off x="433586" y="1916832"/>
            <a:ext cx="3382615" cy="4227183"/>
          </a:xfrm>
          <a:prstGeom prst="rect">
            <a:avLst/>
          </a:prstGeom>
        </p:spPr>
        <p:txBody>
          <a:bodyPr wrap="square">
            <a:spAutoFit/>
          </a:bodyPr>
          <a:lstStyle/>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学习管理 </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支持参与在线学习活动，</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实现知识建构与能力培养</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支持在线完成作业、获取答疑辅导等，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实现问题解决与即时反馈</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支持自定学习目标、自主选择学习内容、自定学习步调等，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实现自主学习</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endPar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600"/>
              </a:spcBef>
              <a:spcAft>
                <a:spcPts val="0"/>
              </a:spcAft>
              <a:buClrTx/>
              <a:buSzTx/>
              <a:buFontTx/>
              <a:buNone/>
              <a:defRPr/>
            </a:pPr>
            <a:endPar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学情反馈</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支持查询学情分析和学习诊断报告，</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实现自我认知与反思</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endPar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600"/>
              </a:spcBef>
              <a:spcAft>
                <a:spcPts val="0"/>
              </a:spcAft>
              <a:buClrTx/>
              <a:buSzTx/>
              <a:buFontTx/>
              <a:buNone/>
              <a:defRPr/>
            </a:pPr>
            <a:endPar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成长记录支持</a:t>
            </a:r>
            <a:endPar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记录成长过程，获得成长分析报告等，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实现自我改进与全面发展</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p:txBody>
      </p:sp>
      <p:sp>
        <p:nvSpPr>
          <p:cNvPr id="125" name="矩形 124"/>
          <p:cNvSpPr/>
          <p:nvPr/>
        </p:nvSpPr>
        <p:spPr>
          <a:xfrm>
            <a:off x="4604768" y="1916832"/>
            <a:ext cx="3601293" cy="4458015"/>
          </a:xfrm>
          <a:prstGeom prst="rect">
            <a:avLst/>
          </a:prstGeom>
        </p:spPr>
        <p:txBody>
          <a:bodyPr wrap="square">
            <a:spAutoFit/>
          </a:bodyPr>
          <a:lstStyle/>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教学管理 </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支持在线备课、教学活动组织等，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实现课堂内外、线上线下相结合的教学</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支持在线作业发布</a:t>
            </a:r>
            <a:r>
              <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批改</a:t>
            </a:r>
            <a:r>
              <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组卷</a:t>
            </a:r>
            <a:r>
              <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测试等，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实现分层、个性化智能测评与诊断</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支持课后答疑</a:t>
            </a:r>
            <a:r>
              <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网上指导等，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实现个性化辅导</a:t>
            </a:r>
            <a:r>
              <a:rPr kumimoji="0" lang="zh-CN" altLang="en-US" sz="12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endParaRPr kumimoji="0" lang="en-US" altLang="zh-CN" sz="12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300"/>
              </a:spcBef>
              <a:spcAft>
                <a:spcPts val="0"/>
              </a:spcAft>
              <a:buClrTx/>
              <a:buSzTx/>
              <a:buFontTx/>
              <a:buNone/>
              <a:defRPr/>
            </a:pPr>
            <a:endParaRPr kumimoji="0" lang="en-US" altLang="zh-CN" sz="12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300"/>
              </a:spcBef>
              <a:spcAft>
                <a:spcPts val="0"/>
              </a:spcAft>
              <a:buClrTx/>
              <a:buSzTx/>
              <a:buFontTx/>
              <a:buNone/>
              <a:defRPr/>
            </a:pPr>
            <a:endParaRPr kumimoji="0" lang="zh-CN" altLang="en-US" sz="12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342900" marR="0" lvl="0" indent="-342900" algn="just" defTabSz="914400" rtl="0" eaLnBrk="1" fontAlgn="auto" latinLnBrk="0" hangingPunct="1">
              <a:lnSpc>
                <a:spcPts val="1800"/>
              </a:lnSpc>
              <a:spcBef>
                <a:spcPts val="3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学情分析 </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支持跟踪、监测学生学习全过程，</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实现精准教学、个性化资源与作业推送等</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endParaRPr kumimoji="0" lang="en-US" altLang="zh-CN"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300"/>
              </a:spcBef>
              <a:spcAft>
                <a:spcPts val="0"/>
              </a:spcAft>
              <a:buClrTx/>
              <a:buSzTx/>
              <a:buFontTx/>
              <a:buNone/>
              <a:defRPr/>
            </a:pPr>
            <a:endParaRPr kumimoji="0" lang="en-US" altLang="zh-CN"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300"/>
              </a:spcBef>
              <a:spcAft>
                <a:spcPts val="0"/>
              </a:spcAft>
              <a:buClrTx/>
              <a:buSzTx/>
              <a:buFontTx/>
              <a:buNone/>
              <a:defRPr/>
            </a:pPr>
            <a:endParaRPr kumimoji="0" lang="zh-CN" altLang="en-US"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342900" marR="0" lvl="0" indent="-342900" algn="just" defTabSz="914400" rtl="0" eaLnBrk="1" fontAlgn="auto" latinLnBrk="0" hangingPunct="1">
              <a:lnSpc>
                <a:spcPts val="1800"/>
              </a:lnSpc>
              <a:spcBef>
                <a:spcPts val="3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网络研修</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支持记录教学思考、教研心得等，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实现教学反思</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a:p>
            <a:pPr marL="0" marR="0" lvl="0" indent="0" algn="just" defTabSz="914400" rtl="0" eaLnBrk="1" fontAlgn="auto" latinLnBrk="0" hangingPunct="1">
              <a:lnSpc>
                <a:spcPts val="1800"/>
              </a:lnSpc>
              <a:spcBef>
                <a:spcPts val="3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支持创建、参与、关注教师研修工作坊、名师工作室等，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实现教师专业发展</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p:txBody>
      </p:sp>
      <p:sp>
        <p:nvSpPr>
          <p:cNvPr id="126" name="矩形 125"/>
          <p:cNvSpPr/>
          <p:nvPr/>
        </p:nvSpPr>
        <p:spPr>
          <a:xfrm>
            <a:off x="8608573" y="1916832"/>
            <a:ext cx="3174726" cy="3688574"/>
          </a:xfrm>
          <a:prstGeom prst="rect">
            <a:avLst/>
          </a:prstGeom>
        </p:spPr>
        <p:txBody>
          <a:bodyPr wrap="square">
            <a:spAutoFit/>
          </a:bodyPr>
          <a:lstStyle/>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办学情况查询 </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支持查询校园文化建设、教师培训等情况，</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实现办学情况动态跟踪</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支持查询教师教学情况等，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实现教学情况动态跟踪</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支持管理者根据不同业务职责，获得相应数据分析结果等，</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实现精准决策与科学管理</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endParaRPr kumimoji="0" lang="en-US" altLang="zh-CN"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600"/>
              </a:spcBef>
              <a:spcAft>
                <a:spcPts val="0"/>
              </a:spcAft>
              <a:buClrTx/>
              <a:buSzTx/>
              <a:buFontTx/>
              <a:buNone/>
              <a:defRPr/>
            </a:pPr>
            <a:endParaRPr kumimoji="0" lang="en-US" altLang="zh-CN"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0" marR="0" lvl="0" indent="0" algn="just" defTabSz="914400" rtl="0" eaLnBrk="1" fontAlgn="auto" latinLnBrk="0" hangingPunct="1">
              <a:lnSpc>
                <a:spcPts val="1800"/>
              </a:lnSpc>
              <a:spcBef>
                <a:spcPts val="600"/>
              </a:spcBef>
              <a:spcAft>
                <a:spcPts val="0"/>
              </a:spcAft>
              <a:buClrTx/>
              <a:buSzTx/>
              <a:buFontTx/>
              <a:buNone/>
              <a:defRPr/>
            </a:pPr>
            <a:endParaRPr lang="en-US" altLang="zh-CN" sz="1400" dirty="0">
              <a:solidFill>
                <a:prstClr val="black"/>
              </a:solidFill>
              <a:latin typeface="微软雅黑 Light" panose="020B0502040204020203" pitchFamily="34" charset="-122"/>
              <a:ea typeface="微软雅黑 Light" panose="020B0502040204020203" pitchFamily="34" charset="-122"/>
            </a:endParaRPr>
          </a:p>
          <a:p>
            <a:pPr marL="0" marR="0" lvl="0" indent="0" algn="just" defTabSz="914400" rtl="0" eaLnBrk="1" fontAlgn="auto" latinLnBrk="0" hangingPunct="1">
              <a:lnSpc>
                <a:spcPts val="1800"/>
              </a:lnSpc>
              <a:spcBef>
                <a:spcPts val="600"/>
              </a:spcBef>
              <a:spcAft>
                <a:spcPts val="0"/>
              </a:spcAft>
              <a:buClrTx/>
              <a:buSzTx/>
              <a:buFontTx/>
              <a:buNone/>
              <a:defRPr/>
            </a:pPr>
            <a:endParaRPr kumimoji="0" lang="zh-CN" altLang="en-US" sz="14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a:p>
            <a:pPr marL="342900" marR="0" lvl="0" indent="-342900" algn="just" defTabSz="914400" rtl="0" eaLnBrk="1" fontAlgn="auto" latinLnBrk="0" hangingPunct="1">
              <a:lnSpc>
                <a:spcPts val="1800"/>
              </a:lnSpc>
              <a:spcBef>
                <a:spcPts val="600"/>
              </a:spcBef>
              <a:spcAft>
                <a:spcPts val="0"/>
              </a:spcAft>
              <a:buClrTx/>
              <a:buSzTx/>
              <a:buFont typeface="Wingdings" panose="05000000000000000000" pitchFamily="2" charset="2"/>
              <a:buChar char="v"/>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空间应用查询</a:t>
            </a:r>
          </a:p>
          <a:p>
            <a:pPr marL="0" marR="0" lvl="0" indent="0" algn="just" defTabSz="914400" rtl="0" eaLnBrk="1" fontAlgn="auto" latinLnBrk="0" hangingPunct="1">
              <a:lnSpc>
                <a:spcPts val="1800"/>
              </a:lnSpc>
              <a:spcBef>
                <a:spcPts val="600"/>
              </a:spcBef>
              <a:spcAft>
                <a:spcPts val="0"/>
              </a:spcAft>
              <a:buClrTx/>
              <a:buSzTx/>
              <a:buFontTx/>
              <a:buNone/>
              <a:defRPr/>
            </a:pP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支持查询空间应用情况，</a:t>
            </a:r>
            <a:r>
              <a:rPr kumimoji="0" lang="zh-CN" altLang="en-US" sz="120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实现空间应用动态跟踪</a:t>
            </a:r>
            <a:r>
              <a:rPr kumimoji="0" lang="zh-CN" altLang="en-US" sz="120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p>
        </p:txBody>
      </p:sp>
      <p:sp>
        <p:nvSpPr>
          <p:cNvPr id="61" name="矩形: 圆角 3"/>
          <p:cNvSpPr/>
          <p:nvPr/>
        </p:nvSpPr>
        <p:spPr>
          <a:xfrm>
            <a:off x="1204913" y="1252594"/>
            <a:ext cx="1992313" cy="427038"/>
          </a:xfrm>
          <a:prstGeom prst="roundRect">
            <a:avLst>
              <a:gd name="adj" fmla="val 50000"/>
            </a:avLst>
          </a:prstGeom>
          <a:solidFill>
            <a:schemeClr val="accent1"/>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学生角色</a:t>
            </a:r>
          </a:p>
        </p:txBody>
      </p:sp>
      <p:sp>
        <p:nvSpPr>
          <p:cNvPr id="78" name="矩形: 圆角 16"/>
          <p:cNvSpPr/>
          <p:nvPr/>
        </p:nvSpPr>
        <p:spPr>
          <a:xfrm>
            <a:off x="5231904" y="1252594"/>
            <a:ext cx="1993900" cy="427038"/>
          </a:xfrm>
          <a:prstGeom prst="roundRect">
            <a:avLst>
              <a:gd name="adj" fmla="val 50000"/>
            </a:avLst>
          </a:prstGeom>
          <a:solidFill>
            <a:schemeClr val="accent1"/>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教师角色</a:t>
            </a:r>
          </a:p>
        </p:txBody>
      </p:sp>
      <p:sp>
        <p:nvSpPr>
          <p:cNvPr id="122" name="矩形: 圆角 17"/>
          <p:cNvSpPr/>
          <p:nvPr/>
        </p:nvSpPr>
        <p:spPr>
          <a:xfrm>
            <a:off x="9155561" y="1252594"/>
            <a:ext cx="1992313" cy="427038"/>
          </a:xfrm>
          <a:prstGeom prst="roundRect">
            <a:avLst>
              <a:gd name="adj" fmla="val 50000"/>
            </a:avLst>
          </a:prstGeom>
          <a:solidFill>
            <a:schemeClr val="accent1"/>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管理者角色</a:t>
            </a:r>
          </a:p>
        </p:txBody>
      </p:sp>
      <p:sp>
        <p:nvSpPr>
          <p:cNvPr id="3" name="标题 2">
            <a:extLst>
              <a:ext uri="{FF2B5EF4-FFF2-40B4-BE49-F238E27FC236}">
                <a16:creationId xmlns:a16="http://schemas.microsoft.com/office/drawing/2014/main" id="{FCE98CA5-E8B2-40C2-92AE-9764199A4FF1}"/>
              </a:ext>
            </a:extLst>
          </p:cNvPr>
          <p:cNvSpPr>
            <a:spLocks noGrp="1"/>
          </p:cNvSpPr>
          <p:nvPr>
            <p:ph type="title"/>
          </p:nvPr>
        </p:nvSpPr>
        <p:spPr/>
        <p:txBody>
          <a:bodyPr>
            <a:normAutofit fontScale="90000"/>
          </a:bodyPr>
          <a:lstStyle/>
          <a:p>
            <a:pPr algn="ctr"/>
            <a:r>
              <a:rPr lang="zh-CN" altLang="en-US" dirty="0">
                <a:latin typeface="微软雅黑" panose="020B0503020204020204" pitchFamily="34" charset="-122"/>
                <a:ea typeface="微软雅黑" panose="020B0503020204020204" pitchFamily="34" charset="-122"/>
              </a:rPr>
              <a:t>个人空间基本功能</a:t>
            </a:r>
          </a:p>
        </p:txBody>
      </p:sp>
      <p:cxnSp>
        <p:nvCxnSpPr>
          <p:cNvPr id="5" name="直接连接符 4">
            <a:extLst>
              <a:ext uri="{FF2B5EF4-FFF2-40B4-BE49-F238E27FC236}">
                <a16:creationId xmlns:a16="http://schemas.microsoft.com/office/drawing/2014/main" id="{E1ABECA1-92CE-4BBB-919C-C71610F2FEDC}"/>
              </a:ext>
            </a:extLst>
          </p:cNvPr>
          <p:cNvCxnSpPr/>
          <p:nvPr/>
        </p:nvCxnSpPr>
        <p:spPr>
          <a:xfrm flipV="1">
            <a:off x="4151784" y="1700808"/>
            <a:ext cx="0" cy="517985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91B8B424-99A4-4D58-8607-37226630C45E}"/>
              </a:ext>
            </a:extLst>
          </p:cNvPr>
          <p:cNvCxnSpPr/>
          <p:nvPr/>
        </p:nvCxnSpPr>
        <p:spPr>
          <a:xfrm flipV="1">
            <a:off x="8400256" y="1700808"/>
            <a:ext cx="0" cy="517985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37183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矩形 1"/>
          <p:cNvSpPr/>
          <p:nvPr/>
        </p:nvSpPr>
        <p:spPr>
          <a:xfrm>
            <a:off x="210343" y="963770"/>
            <a:ext cx="11652250" cy="87581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50000"/>
              </a:lnSpc>
              <a:spcBef>
                <a:spcPct val="0"/>
              </a:spcBef>
              <a:buFontTx/>
              <a:buNone/>
            </a:pPr>
            <a:r>
              <a:rPr lang="zh-CN" altLang="en-US" sz="1800" dirty="0">
                <a:latin typeface="微软雅黑 Light" panose="020B0502040204020203" pitchFamily="34" charset="-122"/>
                <a:ea typeface="微软雅黑 Light" panose="020B0502040204020203" pitchFamily="34" charset="-122"/>
              </a:rPr>
              <a:t>机构空间能够</a:t>
            </a:r>
            <a:r>
              <a:rPr lang="zh-CN" altLang="en-US" sz="1800" b="1" dirty="0">
                <a:solidFill>
                  <a:schemeClr val="accent1"/>
                </a:solidFill>
                <a:latin typeface="微软雅黑" panose="020B0503020204020204" pitchFamily="34" charset="-122"/>
                <a:ea typeface="微软雅黑" panose="020B0503020204020204" pitchFamily="34" charset="-122"/>
              </a:rPr>
              <a:t>调用公共应用服务</a:t>
            </a:r>
            <a:r>
              <a:rPr lang="zh-CN" altLang="en-US" sz="1800" dirty="0">
                <a:latin typeface="微软雅黑 Light" panose="020B0502040204020203" pitchFamily="34" charset="-122"/>
                <a:ea typeface="微软雅黑 Light" panose="020B0502040204020203" pitchFamily="34" charset="-122"/>
              </a:rPr>
              <a:t>，可以将其理解为展示各区域、学校、班级风采的</a:t>
            </a:r>
            <a:r>
              <a:rPr lang="zh-CN" altLang="en-US" sz="1800" b="1" dirty="0">
                <a:solidFill>
                  <a:schemeClr val="accent1"/>
                </a:solidFill>
                <a:latin typeface="微软雅黑" panose="020B0503020204020204" pitchFamily="34" charset="-122"/>
                <a:ea typeface="微软雅黑" panose="020B0503020204020204" pitchFamily="34" charset="-122"/>
              </a:rPr>
              <a:t>窗口</a:t>
            </a:r>
            <a:r>
              <a:rPr lang="zh-CN" altLang="en-US" sz="1800" dirty="0">
                <a:solidFill>
                  <a:schemeClr val="accent1"/>
                </a:solidFill>
                <a:latin typeface="微软雅黑 Light" panose="020B0502040204020203" pitchFamily="34" charset="-122"/>
                <a:ea typeface="微软雅黑 Light" panose="020B0502040204020203" pitchFamily="34" charset="-122"/>
              </a:rPr>
              <a:t>，</a:t>
            </a:r>
            <a:r>
              <a:rPr lang="zh-CN" altLang="en-US" sz="1800" b="1" dirty="0">
                <a:solidFill>
                  <a:schemeClr val="accent1"/>
                </a:solidFill>
                <a:latin typeface="微软雅黑" panose="020B0503020204020204" pitchFamily="34" charset="-122"/>
                <a:ea typeface="微软雅黑" panose="020B0503020204020204" pitchFamily="34" charset="-122"/>
              </a:rPr>
              <a:t>汇聚、共享</a:t>
            </a:r>
            <a:r>
              <a:rPr lang="zh-CN" altLang="en-US" sz="1800" dirty="0">
                <a:latin typeface="微软雅黑 Light" panose="020B0502040204020203" pitchFamily="34" charset="-122"/>
                <a:ea typeface="微软雅黑 Light" panose="020B0502040204020203" pitchFamily="34" charset="-122"/>
              </a:rPr>
              <a:t>优质教育资源的</a:t>
            </a:r>
            <a:r>
              <a:rPr lang="zh-CN" altLang="en-US" sz="1800" b="1" dirty="0">
                <a:solidFill>
                  <a:schemeClr val="accent1"/>
                </a:solidFill>
                <a:latin typeface="微软雅黑" panose="020B0503020204020204" pitchFamily="34" charset="-122"/>
                <a:ea typeface="微软雅黑" panose="020B0503020204020204" pitchFamily="34" charset="-122"/>
              </a:rPr>
              <a:t>入口</a:t>
            </a:r>
            <a:r>
              <a:rPr lang="zh-CN" altLang="en-US" sz="1800" dirty="0">
                <a:latin typeface="微软雅黑 Light" panose="020B0502040204020203" pitchFamily="34" charset="-122"/>
                <a:ea typeface="微软雅黑 Light" panose="020B0502040204020203" pitchFamily="34" charset="-122"/>
              </a:rPr>
              <a:t>。</a:t>
            </a:r>
          </a:p>
        </p:txBody>
      </p:sp>
      <p:sp>
        <p:nvSpPr>
          <p:cNvPr id="79" name="MH_Text_1"/>
          <p:cNvSpPr/>
          <p:nvPr>
            <p:custDataLst>
              <p:tags r:id="rId1"/>
            </p:custDataLst>
          </p:nvPr>
        </p:nvSpPr>
        <p:spPr>
          <a:xfrm>
            <a:off x="6326981" y="4574204"/>
            <a:ext cx="3433763" cy="1993900"/>
          </a:xfrm>
          <a:prstGeom prst="roundRect">
            <a:avLst>
              <a:gd name="adj" fmla="val 10935"/>
            </a:avLst>
          </a:prstGeom>
          <a:ln w="3175"/>
        </p:spPr>
        <p:style>
          <a:lnRef idx="2">
            <a:schemeClr val="accent1"/>
          </a:lnRef>
          <a:fillRef idx="1">
            <a:schemeClr val="lt1"/>
          </a:fillRef>
          <a:effectRef idx="0">
            <a:schemeClr val="accent1"/>
          </a:effectRef>
          <a:fontRef idx="minor">
            <a:schemeClr val="dk1"/>
          </a:fontRef>
        </p:style>
        <p:txBody>
          <a:bodyPr tIns="432000" bIns="144000" anchor="ctr">
            <a:normAutofit/>
          </a:bodyPr>
          <a:lstStyle/>
          <a:p>
            <a:pPr marL="0" marR="0" lvl="0" indent="0" algn="ctr" defTabSz="914400" rtl="0" eaLnBrk="1" fontAlgn="auto" latinLnBrk="0" hangingPunct="1">
              <a:lnSpc>
                <a:spcPts val="3200"/>
              </a:lnSpc>
              <a:spcBef>
                <a:spcPts val="0"/>
              </a:spcBef>
              <a:spcAft>
                <a:spcPts val="0"/>
              </a:spcAft>
              <a:buClrTx/>
              <a:buSzTx/>
              <a:buFontTx/>
              <a:buNone/>
              <a:defRPr/>
            </a:pPr>
            <a:endParaRPr kumimoji="0" lang="en-US" altLang="zh-CN" sz="2000" b="0"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mn-cs"/>
            </a:endParaRPr>
          </a:p>
        </p:txBody>
      </p:sp>
      <p:sp>
        <p:nvSpPr>
          <p:cNvPr id="60422" name="MH_SubTitle_1"/>
          <p:cNvSpPr txBox="1"/>
          <p:nvPr>
            <p:custDataLst>
              <p:tags r:id="rId2"/>
            </p:custDataLst>
          </p:nvPr>
        </p:nvSpPr>
        <p:spPr>
          <a:xfrm>
            <a:off x="6498431" y="4836106"/>
            <a:ext cx="2971800" cy="398463"/>
          </a:xfrm>
          <a:prstGeom prst="rect">
            <a:avLst/>
          </a:prstGeom>
          <a:noFill/>
          <a:ln w="9525">
            <a:noFill/>
          </a:ln>
        </p:spPr>
        <p:txBody>
          <a:bodyPr lIns="0" tIns="0" rIns="0" bIns="0" anchor="ctr"/>
          <a:lstStyle>
            <a:defPPr>
              <a:defRPr lang="zh-CN"/>
            </a:defPPr>
            <a:lvl1pPr marL="0" lvl="0" indent="0" algn="ctr" eaLnBrk="1" hangingPunct="1">
              <a:lnSpc>
                <a:spcPct val="100000"/>
              </a:lnSpc>
              <a:buFontTx/>
              <a:buNone/>
              <a:defRPr sz="2200" b="1">
                <a:solidFill>
                  <a:schemeClr val="accent1"/>
                </a:solidFill>
                <a:latin typeface="微软雅黑" panose="020B0503020204020204" pitchFamily="34" charset="-122"/>
                <a:ea typeface="微软雅黑" panose="020B0503020204020204" pitchFamily="34" charset="-122"/>
              </a:defRPr>
            </a:lvl1pPr>
            <a:lvl2pPr marL="685800" indent="-228600">
              <a:lnSpc>
                <a:spcPct val="90000"/>
              </a:lnSpc>
              <a:spcBef>
                <a:spcPts val="500"/>
              </a:spcBef>
              <a:buFont typeface="Arial" panose="020B0604020202020204" pitchFamily="34" charset="0"/>
              <a:buChar char="•"/>
              <a:defRPr sz="2400">
                <a:latin typeface="+mn-lt"/>
                <a:ea typeface="+mn-ea"/>
              </a:defRPr>
            </a:lvl2pPr>
            <a:lvl3pPr marL="1143000" indent="-228600">
              <a:lnSpc>
                <a:spcPct val="90000"/>
              </a:lnSpc>
              <a:spcBef>
                <a:spcPts val="500"/>
              </a:spcBef>
              <a:buFont typeface="Arial" panose="020B0604020202020204" pitchFamily="34" charset="0"/>
              <a:buChar char="•"/>
              <a:defRPr sz="2000">
                <a:latin typeface="+mn-lt"/>
                <a:ea typeface="+mn-ea"/>
              </a:defRPr>
            </a:lvl3pPr>
            <a:lvl4pPr marL="1600200" indent="-228600">
              <a:lnSpc>
                <a:spcPct val="90000"/>
              </a:lnSpc>
              <a:spcBef>
                <a:spcPts val="500"/>
              </a:spcBef>
              <a:buFont typeface="Arial" panose="020B0604020202020204" pitchFamily="34" charset="0"/>
              <a:buChar char="•"/>
              <a:defRPr>
                <a:latin typeface="+mn-lt"/>
                <a:ea typeface="+mn-ea"/>
              </a:defRPr>
            </a:lvl4pPr>
            <a:lvl5pPr marL="2057400" indent="-228600">
              <a:lnSpc>
                <a:spcPct val="90000"/>
              </a:lnSpc>
              <a:spcBef>
                <a:spcPts val="500"/>
              </a:spcBef>
              <a:buFont typeface="Arial" panose="020B0604020202020204" pitchFamily="34" charset="0"/>
              <a:buChar char="•"/>
              <a:defRPr>
                <a:latin typeface="+mn-lt"/>
                <a:ea typeface="+mn-ea"/>
              </a:defRPr>
            </a:lvl5pPr>
          </a:lstStyle>
          <a:p>
            <a:r>
              <a:rPr lang="zh-CN" altLang="en-US" dirty="0"/>
              <a:t>活动分析</a:t>
            </a:r>
          </a:p>
        </p:txBody>
      </p:sp>
      <p:sp>
        <p:nvSpPr>
          <p:cNvPr id="60425" name="矩形 77"/>
          <p:cNvSpPr/>
          <p:nvPr/>
        </p:nvSpPr>
        <p:spPr>
          <a:xfrm>
            <a:off x="6431557" y="5334769"/>
            <a:ext cx="3224609" cy="1025217"/>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eaLnBrk="1" hangingPunct="1">
              <a:lnSpc>
                <a:spcPct val="150000"/>
              </a:lnSpc>
              <a:buNone/>
            </a:pPr>
            <a:r>
              <a:rPr lang="zh-CN" altLang="en-US" sz="1400" dirty="0">
                <a:solidFill>
                  <a:srgbClr val="333333"/>
                </a:solidFill>
                <a:latin typeface="微软雅黑 Light" panose="020B0502040204020203" pitchFamily="34" charset="-122"/>
                <a:ea typeface="微软雅黑 Light" panose="020B0502040204020203" pitchFamily="34" charset="-122"/>
              </a:rPr>
              <a:t>支持可视化呈现各级各类活动组织的频次、参与人数、活动结果等，实现活动情况动态跟踪。</a:t>
            </a:r>
          </a:p>
        </p:txBody>
      </p:sp>
      <p:sp>
        <p:nvSpPr>
          <p:cNvPr id="127" name="MH_Text_1"/>
          <p:cNvSpPr/>
          <p:nvPr>
            <p:custDataLst>
              <p:tags r:id="rId3"/>
            </p:custDataLst>
          </p:nvPr>
        </p:nvSpPr>
        <p:spPr>
          <a:xfrm>
            <a:off x="2650329" y="4586587"/>
            <a:ext cx="3433763" cy="1993900"/>
          </a:xfrm>
          <a:prstGeom prst="roundRect">
            <a:avLst>
              <a:gd name="adj" fmla="val 10552"/>
            </a:avLst>
          </a:prstGeom>
          <a:ln w="3175"/>
        </p:spPr>
        <p:style>
          <a:lnRef idx="2">
            <a:schemeClr val="accent1"/>
          </a:lnRef>
          <a:fillRef idx="1">
            <a:schemeClr val="lt1"/>
          </a:fillRef>
          <a:effectRef idx="0">
            <a:schemeClr val="accent1"/>
          </a:effectRef>
          <a:fontRef idx="minor">
            <a:schemeClr val="dk1"/>
          </a:fontRef>
        </p:style>
        <p:txBody>
          <a:bodyPr tIns="432000" bIns="144000" anchor="ctr">
            <a:normAutofit/>
          </a:bodyPr>
          <a:lstStyle/>
          <a:p>
            <a:pPr marL="0" marR="0" lvl="0" indent="0" algn="ctr" defTabSz="914400" rtl="0" eaLnBrk="1" fontAlgn="auto" latinLnBrk="0" hangingPunct="1">
              <a:lnSpc>
                <a:spcPts val="32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mn-cs"/>
            </a:endParaRPr>
          </a:p>
        </p:txBody>
      </p:sp>
      <p:sp>
        <p:nvSpPr>
          <p:cNvPr id="60427" name="MH_SubTitle_1"/>
          <p:cNvSpPr txBox="1"/>
          <p:nvPr>
            <p:custDataLst>
              <p:tags r:id="rId4"/>
            </p:custDataLst>
          </p:nvPr>
        </p:nvSpPr>
        <p:spPr>
          <a:xfrm>
            <a:off x="2821779" y="4848489"/>
            <a:ext cx="2971800" cy="398463"/>
          </a:xfrm>
          <a:prstGeom prst="rect">
            <a:avLst/>
          </a:prstGeom>
          <a:noFill/>
          <a:ln w="9525">
            <a:noFill/>
          </a:ln>
        </p:spPr>
        <p:txBody>
          <a:bodyPr lIns="0" tIns="0" rIns="0" bIns="0" anchor="ctr"/>
          <a:lstStyle>
            <a:defPPr>
              <a:defRPr lang="zh-CN"/>
            </a:defPPr>
            <a:lvl1pPr marL="0" lvl="0" indent="0" algn="ctr" eaLnBrk="1" hangingPunct="1">
              <a:lnSpc>
                <a:spcPct val="100000"/>
              </a:lnSpc>
              <a:buFontTx/>
              <a:buNone/>
              <a:defRPr sz="2200" b="1">
                <a:solidFill>
                  <a:schemeClr val="accent1"/>
                </a:solidFill>
                <a:latin typeface="微软雅黑" panose="020B0503020204020204" pitchFamily="34" charset="-122"/>
                <a:ea typeface="微软雅黑" panose="020B0503020204020204" pitchFamily="34" charset="-122"/>
              </a:defRPr>
            </a:lvl1pPr>
            <a:lvl2pPr marL="685800" indent="-228600">
              <a:lnSpc>
                <a:spcPct val="90000"/>
              </a:lnSpc>
              <a:spcBef>
                <a:spcPts val="500"/>
              </a:spcBef>
              <a:buFont typeface="Arial" panose="020B0604020202020204" pitchFamily="34" charset="0"/>
              <a:buChar char="•"/>
              <a:defRPr sz="2400">
                <a:latin typeface="+mn-lt"/>
                <a:ea typeface="+mn-ea"/>
              </a:defRPr>
            </a:lvl2pPr>
            <a:lvl3pPr marL="1143000" indent="-228600">
              <a:lnSpc>
                <a:spcPct val="90000"/>
              </a:lnSpc>
              <a:spcBef>
                <a:spcPts val="500"/>
              </a:spcBef>
              <a:buFont typeface="Arial" panose="020B0604020202020204" pitchFamily="34" charset="0"/>
              <a:buChar char="•"/>
              <a:defRPr sz="2000">
                <a:latin typeface="+mn-lt"/>
                <a:ea typeface="+mn-ea"/>
              </a:defRPr>
            </a:lvl3pPr>
            <a:lvl4pPr marL="1600200" indent="-228600">
              <a:lnSpc>
                <a:spcPct val="90000"/>
              </a:lnSpc>
              <a:spcBef>
                <a:spcPts val="500"/>
              </a:spcBef>
              <a:buFont typeface="Arial" panose="020B0604020202020204" pitchFamily="34" charset="0"/>
              <a:buChar char="•"/>
              <a:defRPr>
                <a:latin typeface="+mn-lt"/>
                <a:ea typeface="+mn-ea"/>
              </a:defRPr>
            </a:lvl4pPr>
            <a:lvl5pPr marL="2057400" indent="-228600">
              <a:lnSpc>
                <a:spcPct val="90000"/>
              </a:lnSpc>
              <a:spcBef>
                <a:spcPts val="500"/>
              </a:spcBef>
              <a:buFont typeface="Arial" panose="020B0604020202020204" pitchFamily="34" charset="0"/>
              <a:buChar char="•"/>
              <a:defRPr>
                <a:latin typeface="+mn-lt"/>
                <a:ea typeface="+mn-ea"/>
              </a:defRPr>
            </a:lvl5pPr>
          </a:lstStyle>
          <a:p>
            <a:r>
              <a:rPr lang="zh-CN" altLang="en-US" dirty="0"/>
              <a:t>活动组织</a:t>
            </a:r>
          </a:p>
        </p:txBody>
      </p:sp>
      <p:sp>
        <p:nvSpPr>
          <p:cNvPr id="60430" name="矩形 125"/>
          <p:cNvSpPr/>
          <p:nvPr/>
        </p:nvSpPr>
        <p:spPr>
          <a:xfrm>
            <a:off x="2822171" y="5425153"/>
            <a:ext cx="3143250" cy="702052"/>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eaLnBrk="1" hangingPunct="1">
              <a:lnSpc>
                <a:spcPct val="150000"/>
              </a:lnSpc>
              <a:buNone/>
            </a:pPr>
            <a:r>
              <a:rPr lang="zh-CN" altLang="en-US" sz="1400" dirty="0">
                <a:solidFill>
                  <a:srgbClr val="333333"/>
                </a:solidFill>
                <a:latin typeface="微软雅黑 Light" panose="020B0502040204020203" pitchFamily="34" charset="-122"/>
                <a:ea typeface="微软雅黑 Light" panose="020B0502040204020203" pitchFamily="34" charset="-122"/>
              </a:rPr>
              <a:t>支持文化建设、心理健康教育、素质拓展、研修活动等。 </a:t>
            </a:r>
          </a:p>
        </p:txBody>
      </p:sp>
      <p:sp>
        <p:nvSpPr>
          <p:cNvPr id="134" name="MH_Text_1"/>
          <p:cNvSpPr/>
          <p:nvPr>
            <p:custDataLst>
              <p:tags r:id="rId5"/>
            </p:custDataLst>
          </p:nvPr>
        </p:nvSpPr>
        <p:spPr>
          <a:xfrm>
            <a:off x="750093" y="2286616"/>
            <a:ext cx="3433763" cy="1992313"/>
          </a:xfrm>
          <a:prstGeom prst="roundRect">
            <a:avLst>
              <a:gd name="adj" fmla="val 10165"/>
            </a:avLst>
          </a:prstGeom>
          <a:ln w="3175"/>
        </p:spPr>
        <p:style>
          <a:lnRef idx="2">
            <a:schemeClr val="accent1"/>
          </a:lnRef>
          <a:fillRef idx="1">
            <a:schemeClr val="lt1"/>
          </a:fillRef>
          <a:effectRef idx="0">
            <a:schemeClr val="accent1"/>
          </a:effectRef>
          <a:fontRef idx="minor">
            <a:schemeClr val="dk1"/>
          </a:fontRef>
        </p:style>
        <p:txBody>
          <a:bodyPr tIns="432000" bIns="144000" anchor="ctr">
            <a:normAutofit/>
          </a:bodyPr>
          <a:lstStyle/>
          <a:p>
            <a:pPr marL="0" marR="0" lvl="0" indent="0" algn="ctr" defTabSz="914400" rtl="0" eaLnBrk="1" fontAlgn="auto" latinLnBrk="0" hangingPunct="1">
              <a:lnSpc>
                <a:spcPts val="32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mn-cs"/>
            </a:endParaRPr>
          </a:p>
        </p:txBody>
      </p:sp>
      <p:sp>
        <p:nvSpPr>
          <p:cNvPr id="60432" name="MH_SubTitle_1"/>
          <p:cNvSpPr txBox="1"/>
          <p:nvPr>
            <p:custDataLst>
              <p:tags r:id="rId6"/>
            </p:custDataLst>
          </p:nvPr>
        </p:nvSpPr>
        <p:spPr>
          <a:xfrm>
            <a:off x="981074" y="2553627"/>
            <a:ext cx="2971800" cy="396875"/>
          </a:xfrm>
          <a:prstGeom prst="rect">
            <a:avLst/>
          </a:prstGeom>
          <a:noFill/>
          <a:ln w="9525">
            <a:noFill/>
          </a:ln>
        </p:spPr>
        <p:txBody>
          <a:bodyPr lIns="0" tIns="0" rIns="0" bIns="0"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FontTx/>
              <a:buNone/>
            </a:pPr>
            <a:r>
              <a:rPr lang="zh-CN" altLang="en-US" sz="2200" b="1" dirty="0">
                <a:solidFill>
                  <a:schemeClr val="accent1"/>
                </a:solidFill>
                <a:latin typeface="微软雅黑" panose="020B0503020204020204" pitchFamily="34" charset="-122"/>
                <a:ea typeface="微软雅黑" panose="020B0503020204020204" pitchFamily="34" charset="-122"/>
              </a:rPr>
              <a:t>成员管理</a:t>
            </a:r>
          </a:p>
        </p:txBody>
      </p:sp>
      <p:sp>
        <p:nvSpPr>
          <p:cNvPr id="60435" name="矩形 132"/>
          <p:cNvSpPr/>
          <p:nvPr/>
        </p:nvSpPr>
        <p:spPr>
          <a:xfrm>
            <a:off x="1022201" y="3179424"/>
            <a:ext cx="2971800" cy="702052"/>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50000"/>
              </a:lnSpc>
              <a:spcBef>
                <a:spcPct val="0"/>
              </a:spcBef>
              <a:buFontTx/>
              <a:buNone/>
            </a:pPr>
            <a:r>
              <a:rPr lang="zh-CN" altLang="en-US" sz="1400" dirty="0">
                <a:solidFill>
                  <a:srgbClr val="333333"/>
                </a:solidFill>
                <a:latin typeface="微软雅黑 Light" panose="020B0502040204020203" pitchFamily="34" charset="-122"/>
                <a:ea typeface="微软雅黑 Light" panose="020B0502040204020203" pitchFamily="34" charset="-122"/>
              </a:rPr>
              <a:t>支持对机构空间成员（区域、学校和班级等）的添加、修改、删除等。 </a:t>
            </a:r>
          </a:p>
        </p:txBody>
      </p:sp>
      <p:sp>
        <p:nvSpPr>
          <p:cNvPr id="141" name="MH_Text_1"/>
          <p:cNvSpPr/>
          <p:nvPr>
            <p:custDataLst>
              <p:tags r:id="rId7"/>
            </p:custDataLst>
          </p:nvPr>
        </p:nvSpPr>
        <p:spPr>
          <a:xfrm>
            <a:off x="4379118" y="2286616"/>
            <a:ext cx="3433763" cy="1992313"/>
          </a:xfrm>
          <a:prstGeom prst="roundRect">
            <a:avLst>
              <a:gd name="adj" fmla="val 10165"/>
            </a:avLst>
          </a:prstGeom>
          <a:ln w="3175"/>
        </p:spPr>
        <p:style>
          <a:lnRef idx="2">
            <a:schemeClr val="accent1"/>
          </a:lnRef>
          <a:fillRef idx="1">
            <a:schemeClr val="lt1"/>
          </a:fillRef>
          <a:effectRef idx="0">
            <a:schemeClr val="accent1"/>
          </a:effectRef>
          <a:fontRef idx="minor">
            <a:schemeClr val="dk1"/>
          </a:fontRef>
        </p:style>
        <p:txBody>
          <a:bodyPr tIns="432000" bIns="144000" anchor="ctr">
            <a:normAutofit/>
          </a:bodyPr>
          <a:lstStyle/>
          <a:p>
            <a:pPr marL="0" marR="0" lvl="0" indent="0" algn="ctr" defTabSz="914400" rtl="0" eaLnBrk="1" fontAlgn="auto" latinLnBrk="0" hangingPunct="1">
              <a:lnSpc>
                <a:spcPts val="32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mn-cs"/>
            </a:endParaRPr>
          </a:p>
        </p:txBody>
      </p:sp>
      <p:sp>
        <p:nvSpPr>
          <p:cNvPr id="60437" name="MH_SubTitle_1"/>
          <p:cNvSpPr txBox="1"/>
          <p:nvPr>
            <p:custDataLst>
              <p:tags r:id="rId8"/>
            </p:custDataLst>
          </p:nvPr>
        </p:nvSpPr>
        <p:spPr>
          <a:xfrm>
            <a:off x="4550568" y="2553627"/>
            <a:ext cx="2971800" cy="396875"/>
          </a:xfrm>
          <a:prstGeom prst="rect">
            <a:avLst/>
          </a:prstGeom>
          <a:noFill/>
          <a:ln w="9525">
            <a:noFill/>
          </a:ln>
        </p:spPr>
        <p:txBody>
          <a:bodyPr lIns="0" tIns="0" rIns="0" bIns="0" anchor="ctr"/>
          <a:lstStyle>
            <a:defPPr>
              <a:defRPr lang="zh-CN"/>
            </a:defPPr>
            <a:lvl1pPr marL="0" lvl="0" indent="0" algn="ctr" eaLnBrk="1" hangingPunct="1">
              <a:lnSpc>
                <a:spcPct val="100000"/>
              </a:lnSpc>
              <a:buFontTx/>
              <a:buNone/>
              <a:defRPr sz="2200" b="1">
                <a:solidFill>
                  <a:schemeClr val="accent1"/>
                </a:solidFill>
                <a:latin typeface="微软雅黑" panose="020B0503020204020204" pitchFamily="34" charset="-122"/>
                <a:ea typeface="微软雅黑" panose="020B0503020204020204" pitchFamily="34" charset="-122"/>
              </a:defRPr>
            </a:lvl1pPr>
            <a:lvl2pPr marL="685800" indent="-228600">
              <a:lnSpc>
                <a:spcPct val="90000"/>
              </a:lnSpc>
              <a:spcBef>
                <a:spcPts val="500"/>
              </a:spcBef>
              <a:buFont typeface="Arial" panose="020B0604020202020204" pitchFamily="34" charset="0"/>
              <a:buChar char="•"/>
              <a:defRPr sz="2400">
                <a:latin typeface="+mn-lt"/>
                <a:ea typeface="+mn-ea"/>
              </a:defRPr>
            </a:lvl2pPr>
            <a:lvl3pPr marL="1143000" indent="-228600">
              <a:lnSpc>
                <a:spcPct val="90000"/>
              </a:lnSpc>
              <a:spcBef>
                <a:spcPts val="500"/>
              </a:spcBef>
              <a:buFont typeface="Arial" panose="020B0604020202020204" pitchFamily="34" charset="0"/>
              <a:buChar char="•"/>
              <a:defRPr sz="2000">
                <a:latin typeface="+mn-lt"/>
                <a:ea typeface="+mn-ea"/>
              </a:defRPr>
            </a:lvl3pPr>
            <a:lvl4pPr marL="1600200" indent="-228600">
              <a:lnSpc>
                <a:spcPct val="90000"/>
              </a:lnSpc>
              <a:spcBef>
                <a:spcPts val="500"/>
              </a:spcBef>
              <a:buFont typeface="Arial" panose="020B0604020202020204" pitchFamily="34" charset="0"/>
              <a:buChar char="•"/>
              <a:defRPr>
                <a:latin typeface="+mn-lt"/>
                <a:ea typeface="+mn-ea"/>
              </a:defRPr>
            </a:lvl4pPr>
            <a:lvl5pPr marL="2057400" indent="-228600">
              <a:lnSpc>
                <a:spcPct val="90000"/>
              </a:lnSpc>
              <a:spcBef>
                <a:spcPts val="500"/>
              </a:spcBef>
              <a:buFont typeface="Arial" panose="020B0604020202020204" pitchFamily="34" charset="0"/>
              <a:buChar char="•"/>
              <a:defRPr>
                <a:latin typeface="+mn-lt"/>
                <a:ea typeface="+mn-ea"/>
              </a:defRPr>
            </a:lvl5pPr>
          </a:lstStyle>
          <a:p>
            <a:r>
              <a:rPr lang="zh-CN" altLang="en-US" dirty="0"/>
              <a:t>生成性资源</a:t>
            </a:r>
          </a:p>
        </p:txBody>
      </p:sp>
      <p:sp>
        <p:nvSpPr>
          <p:cNvPr id="60440" name="矩形 139"/>
          <p:cNvSpPr/>
          <p:nvPr/>
        </p:nvSpPr>
        <p:spPr>
          <a:xfrm>
            <a:off x="4549774" y="3113484"/>
            <a:ext cx="3068637" cy="1025217"/>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eaLnBrk="1" hangingPunct="1">
              <a:lnSpc>
                <a:spcPct val="150000"/>
              </a:lnSpc>
              <a:buNone/>
            </a:pPr>
            <a:r>
              <a:rPr lang="zh-CN" altLang="en-US" sz="1400" dirty="0">
                <a:solidFill>
                  <a:srgbClr val="333333"/>
                </a:solidFill>
                <a:latin typeface="微软雅黑 Light" panose="020B0502040204020203" pitchFamily="34" charset="-122"/>
                <a:ea typeface="微软雅黑 Light" panose="020B0502040204020203" pitchFamily="34" charset="-122"/>
              </a:rPr>
              <a:t>管理支持对教学案例、网络课程等生成性资源进行汇聚、评价、筛选、分类与发布等。 </a:t>
            </a:r>
          </a:p>
        </p:txBody>
      </p:sp>
      <p:sp>
        <p:nvSpPr>
          <p:cNvPr id="148" name="MH_Text_1"/>
          <p:cNvSpPr/>
          <p:nvPr>
            <p:custDataLst>
              <p:tags r:id="rId9"/>
            </p:custDataLst>
          </p:nvPr>
        </p:nvSpPr>
        <p:spPr>
          <a:xfrm>
            <a:off x="8043862" y="2286616"/>
            <a:ext cx="3433763" cy="1992313"/>
          </a:xfrm>
          <a:prstGeom prst="roundRect">
            <a:avLst>
              <a:gd name="adj" fmla="val 9018"/>
            </a:avLst>
          </a:prstGeom>
          <a:ln w="3175"/>
        </p:spPr>
        <p:style>
          <a:lnRef idx="2">
            <a:schemeClr val="accent1"/>
          </a:lnRef>
          <a:fillRef idx="1">
            <a:schemeClr val="lt1"/>
          </a:fillRef>
          <a:effectRef idx="0">
            <a:schemeClr val="accent1"/>
          </a:effectRef>
          <a:fontRef idx="minor">
            <a:schemeClr val="dk1"/>
          </a:fontRef>
        </p:style>
        <p:txBody>
          <a:bodyPr tIns="432000" bIns="144000" anchor="ctr">
            <a:normAutofit/>
          </a:bodyPr>
          <a:lstStyle/>
          <a:p>
            <a:pPr marL="0" marR="0" lvl="0" indent="0" algn="ctr" defTabSz="914400" rtl="0" eaLnBrk="1" fontAlgn="auto" latinLnBrk="0" hangingPunct="1">
              <a:lnSpc>
                <a:spcPts val="32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mn-cs"/>
            </a:endParaRPr>
          </a:p>
        </p:txBody>
      </p:sp>
      <p:sp>
        <p:nvSpPr>
          <p:cNvPr id="60442" name="MH_SubTitle_1"/>
          <p:cNvSpPr txBox="1"/>
          <p:nvPr>
            <p:custDataLst>
              <p:tags r:id="rId10"/>
            </p:custDataLst>
          </p:nvPr>
        </p:nvSpPr>
        <p:spPr>
          <a:xfrm>
            <a:off x="8215312" y="2553627"/>
            <a:ext cx="2971800" cy="396875"/>
          </a:xfrm>
          <a:prstGeom prst="rect">
            <a:avLst/>
          </a:prstGeom>
          <a:noFill/>
          <a:ln w="9525">
            <a:noFill/>
          </a:ln>
        </p:spPr>
        <p:txBody>
          <a:bodyPr lIns="0" tIns="0" rIns="0" bIns="0" anchor="ctr"/>
          <a:lstStyle>
            <a:defPPr>
              <a:defRPr lang="zh-CN"/>
            </a:defPPr>
            <a:lvl1pPr marL="0" lvl="0" indent="0" algn="ctr" eaLnBrk="1" hangingPunct="1">
              <a:lnSpc>
                <a:spcPct val="100000"/>
              </a:lnSpc>
              <a:buFontTx/>
              <a:buNone/>
              <a:defRPr sz="2200" b="1">
                <a:solidFill>
                  <a:schemeClr val="accent1"/>
                </a:solidFill>
                <a:latin typeface="微软雅黑" panose="020B0503020204020204" pitchFamily="34" charset="-122"/>
                <a:ea typeface="微软雅黑" panose="020B0503020204020204" pitchFamily="34" charset="-122"/>
              </a:defRPr>
            </a:lvl1pPr>
            <a:lvl2pPr marL="685800" indent="-228600">
              <a:lnSpc>
                <a:spcPct val="90000"/>
              </a:lnSpc>
              <a:spcBef>
                <a:spcPts val="500"/>
              </a:spcBef>
              <a:buFont typeface="Arial" panose="020B0604020202020204" pitchFamily="34" charset="0"/>
              <a:buChar char="•"/>
              <a:defRPr sz="2400">
                <a:latin typeface="+mn-lt"/>
                <a:ea typeface="+mn-ea"/>
              </a:defRPr>
            </a:lvl2pPr>
            <a:lvl3pPr marL="1143000" indent="-228600">
              <a:lnSpc>
                <a:spcPct val="90000"/>
              </a:lnSpc>
              <a:spcBef>
                <a:spcPts val="500"/>
              </a:spcBef>
              <a:buFont typeface="Arial" panose="020B0604020202020204" pitchFamily="34" charset="0"/>
              <a:buChar char="•"/>
              <a:defRPr sz="2000">
                <a:latin typeface="+mn-lt"/>
                <a:ea typeface="+mn-ea"/>
              </a:defRPr>
            </a:lvl3pPr>
            <a:lvl4pPr marL="1600200" indent="-228600">
              <a:lnSpc>
                <a:spcPct val="90000"/>
              </a:lnSpc>
              <a:spcBef>
                <a:spcPts val="500"/>
              </a:spcBef>
              <a:buFont typeface="Arial" panose="020B0604020202020204" pitchFamily="34" charset="0"/>
              <a:buChar char="•"/>
              <a:defRPr>
                <a:latin typeface="+mn-lt"/>
                <a:ea typeface="+mn-ea"/>
              </a:defRPr>
            </a:lvl4pPr>
            <a:lvl5pPr marL="2057400" indent="-228600">
              <a:lnSpc>
                <a:spcPct val="90000"/>
              </a:lnSpc>
              <a:spcBef>
                <a:spcPts val="500"/>
              </a:spcBef>
              <a:buFont typeface="Arial" panose="020B0604020202020204" pitchFamily="34" charset="0"/>
              <a:buChar char="•"/>
              <a:defRPr>
                <a:latin typeface="+mn-lt"/>
                <a:ea typeface="+mn-ea"/>
              </a:defRPr>
            </a:lvl5pPr>
          </a:lstStyle>
          <a:p>
            <a:r>
              <a:rPr lang="zh-CN" altLang="en-US" dirty="0"/>
              <a:t>信息发布</a:t>
            </a:r>
          </a:p>
        </p:txBody>
      </p:sp>
      <p:sp>
        <p:nvSpPr>
          <p:cNvPr id="60445" name="矩形 146"/>
          <p:cNvSpPr/>
          <p:nvPr/>
        </p:nvSpPr>
        <p:spPr>
          <a:xfrm>
            <a:off x="8195820" y="3180674"/>
            <a:ext cx="3221533" cy="702052"/>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eaLnBrk="1" hangingPunct="1">
              <a:lnSpc>
                <a:spcPct val="150000"/>
              </a:lnSpc>
              <a:buNone/>
            </a:pPr>
            <a:r>
              <a:rPr lang="zh-CN" altLang="en-US" sz="1400" dirty="0">
                <a:solidFill>
                  <a:srgbClr val="333333"/>
                </a:solidFill>
                <a:latin typeface="微软雅黑 Light" panose="020B0502040204020203" pitchFamily="34" charset="-122"/>
                <a:ea typeface="微软雅黑 Light" panose="020B0502040204020203" pitchFamily="34" charset="-122"/>
              </a:rPr>
              <a:t>支持教育政策解读、各类培训、活动安排等信息发布。 </a:t>
            </a:r>
          </a:p>
        </p:txBody>
      </p:sp>
      <p:sp>
        <p:nvSpPr>
          <p:cNvPr id="3" name="标题 2">
            <a:extLst>
              <a:ext uri="{FF2B5EF4-FFF2-40B4-BE49-F238E27FC236}">
                <a16:creationId xmlns:a16="http://schemas.microsoft.com/office/drawing/2014/main" id="{CD0FF68C-8FCD-4209-9CD5-D339CBE56198}"/>
              </a:ext>
            </a:extLst>
          </p:cNvPr>
          <p:cNvSpPr>
            <a:spLocks noGrp="1"/>
          </p:cNvSpPr>
          <p:nvPr>
            <p:ph type="title"/>
          </p:nvPr>
        </p:nvSpPr>
        <p:spPr/>
        <p:txBody>
          <a:bodyPr>
            <a:normAutofit fontScale="90000"/>
          </a:bodyPr>
          <a:lstStyle/>
          <a:p>
            <a:pPr algn="ctr"/>
            <a:r>
              <a:rPr lang="zh-CN" altLang="en-US" dirty="0">
                <a:latin typeface="微软雅黑" panose="020B0503020204020204" pitchFamily="34" charset="-122"/>
                <a:ea typeface="微软雅黑" panose="020B0503020204020204" pitchFamily="34" charset="-122"/>
              </a:rPr>
              <a:t>机构空间基本功能</a:t>
            </a:r>
          </a:p>
        </p:txBody>
      </p:sp>
    </p:spTree>
    <p:extLst>
      <p:ext uri="{BB962C8B-B14F-4D97-AF65-F5344CB8AC3E}">
        <p14:creationId xmlns:p14="http://schemas.microsoft.com/office/powerpoint/2010/main" val="285162624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F00894-1D9E-4341-92D5-EE5BBB4B47EE}"/>
              </a:ext>
            </a:extLst>
          </p:cNvPr>
          <p:cNvSpPr>
            <a:spLocks noGrp="1"/>
          </p:cNvSpPr>
          <p:nvPr>
            <p:ph type="title"/>
          </p:nvPr>
        </p:nvSpPr>
        <p:spPr/>
        <p:txBody>
          <a:bodyPr vert="horz" lIns="91440" tIns="45720" rIns="91440" bIns="45720" rtlCol="0" anchor="ctr">
            <a:normAutofit fontScale="90000"/>
          </a:bodyPr>
          <a:lstStyle/>
          <a:p>
            <a:pPr algn="ctr"/>
            <a:r>
              <a:rPr lang="zh-CN" altLang="en-US" sz="4265" dirty="0">
                <a:solidFill>
                  <a:srgbClr val="D73E4A"/>
                </a:solidFill>
                <a:latin typeface="微软雅黑" panose="020B0503020204020204" pitchFamily="34" charset="-122"/>
                <a:ea typeface="微软雅黑" panose="020B0503020204020204" pitchFamily="34" charset="-122"/>
              </a:rPr>
              <a:t>全省（</a:t>
            </a:r>
            <a:r>
              <a:rPr lang="zh-CN" altLang="en-US" dirty="0">
                <a:latin typeface="微软雅黑" panose="020B0503020204020204" pitchFamily="34" charset="-122"/>
                <a:ea typeface="微软雅黑" panose="020B0503020204020204" pitchFamily="34" charset="-122"/>
              </a:rPr>
              <a:t>市）</a:t>
            </a:r>
            <a:r>
              <a:rPr lang="zh-CN" altLang="en-US" sz="4265" dirty="0">
                <a:solidFill>
                  <a:srgbClr val="D73E4A"/>
                </a:solidFill>
                <a:latin typeface="微软雅黑" panose="020B0503020204020204" pitchFamily="34" charset="-122"/>
                <a:ea typeface="微软雅黑" panose="020B0503020204020204" pitchFamily="34" charset="-122"/>
              </a:rPr>
              <a:t>一人一空间</a:t>
            </a:r>
          </a:p>
        </p:txBody>
      </p:sp>
      <p:sp>
        <p:nvSpPr>
          <p:cNvPr id="18" name="文本框 17">
            <a:extLst>
              <a:ext uri="{FF2B5EF4-FFF2-40B4-BE49-F238E27FC236}">
                <a16:creationId xmlns:a16="http://schemas.microsoft.com/office/drawing/2014/main" id="{7B691663-D544-4CBA-9382-34176C763558}"/>
              </a:ext>
            </a:extLst>
          </p:cNvPr>
          <p:cNvSpPr txBox="1"/>
          <p:nvPr/>
        </p:nvSpPr>
        <p:spPr>
          <a:xfrm>
            <a:off x="396870" y="1032387"/>
            <a:ext cx="11675793" cy="1158138"/>
          </a:xfrm>
          <a:prstGeom prst="rect">
            <a:avLst/>
          </a:prstGeom>
          <a:noFill/>
        </p:spPr>
        <p:txBody>
          <a:bodyPr wrap="square" rtlCol="0">
            <a:spAutoFit/>
          </a:bodyPr>
          <a:lstStyle>
            <a:defPPr>
              <a:defRPr lang="zh-CN"/>
            </a:defPPr>
            <a:lvl1pPr>
              <a:lnSpc>
                <a:spcPct val="150000"/>
              </a:lnSpc>
              <a:defRPr sz="1600" kern="100">
                <a:solidFill>
                  <a:srgbClr val="000000"/>
                </a:solidFill>
                <a:latin typeface="微软雅黑 Light" panose="020B0502040204020203" pitchFamily="34" charset="-122"/>
                <a:ea typeface="微软雅黑 Light" panose="020B0502040204020203" pitchFamily="34" charset="-122"/>
                <a:cs typeface="Times New Roman" panose="02020603050405020304" pitchFamily="18" charset="0"/>
              </a:defRPr>
            </a:lvl1pPr>
          </a:lstStyle>
          <a:p>
            <a:r>
              <a:rPr lang="zh-CN" altLang="en-US" dirty="0">
                <a:latin typeface="+mj-ea"/>
              </a:rPr>
              <a:t>全市网络学习空间基于市级平台统一建设，支持县、校各级平台调用，实现全网融合。各级平台的基于统一的网络学习空间服务既可继承上级平台空间的各项共性功能和服务，又可满足本级个性化空间服务特色发展，便于教师、学生、家长、管理者快速获取通过网络学习空间获取各级平台资源和应用服务，实现一人一空间。</a:t>
            </a:r>
          </a:p>
        </p:txBody>
      </p:sp>
      <p:sp>
        <p:nvSpPr>
          <p:cNvPr id="95" name="圆角矩形 94">
            <a:extLst>
              <a:ext uri="{FF2B5EF4-FFF2-40B4-BE49-F238E27FC236}">
                <a16:creationId xmlns:a16="http://schemas.microsoft.com/office/drawing/2014/main" id="{1D5AD070-B0A6-4C41-9F21-820ACC76EBE3}"/>
              </a:ext>
            </a:extLst>
          </p:cNvPr>
          <p:cNvSpPr/>
          <p:nvPr/>
        </p:nvSpPr>
        <p:spPr>
          <a:xfrm>
            <a:off x="9336464" y="2411987"/>
            <a:ext cx="1368043" cy="2791776"/>
          </a:xfrm>
          <a:prstGeom prst="roundRect">
            <a:avLst>
              <a:gd name="adj" fmla="val 7505"/>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rgbClr val="C00000"/>
              </a:solidFill>
            </a:endParaRPr>
          </a:p>
        </p:txBody>
      </p:sp>
      <p:sp>
        <p:nvSpPr>
          <p:cNvPr id="96" name="圆角矩形 95">
            <a:extLst>
              <a:ext uri="{FF2B5EF4-FFF2-40B4-BE49-F238E27FC236}">
                <a16:creationId xmlns:a16="http://schemas.microsoft.com/office/drawing/2014/main" id="{49CEA9C7-5ABE-46F7-A8CB-9718B0693C81}"/>
              </a:ext>
            </a:extLst>
          </p:cNvPr>
          <p:cNvSpPr/>
          <p:nvPr/>
        </p:nvSpPr>
        <p:spPr>
          <a:xfrm>
            <a:off x="1343472" y="5805264"/>
            <a:ext cx="9361040" cy="567939"/>
          </a:xfrm>
          <a:prstGeom prst="roundRect">
            <a:avLst/>
          </a:prstGeom>
          <a:solidFill>
            <a:schemeClr val="bg1"/>
          </a:solidFill>
          <a:ln w="9525">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r>
              <a:rPr lang="zh-CN" altLang="en-US" dirty="0">
                <a:solidFill>
                  <a:srgbClr val="C00000"/>
                </a:solidFill>
                <a:latin typeface="微软雅黑" panose="020B0503020204020204" pitchFamily="34" charset="-122"/>
                <a:ea typeface="微软雅黑" panose="020B0503020204020204" pitchFamily="34" charset="-122"/>
              </a:rPr>
              <a:t>市级教育资源公共服务平台</a:t>
            </a:r>
          </a:p>
        </p:txBody>
      </p:sp>
      <p:sp>
        <p:nvSpPr>
          <p:cNvPr id="97" name="圆角矩形 96">
            <a:extLst>
              <a:ext uri="{FF2B5EF4-FFF2-40B4-BE49-F238E27FC236}">
                <a16:creationId xmlns:a16="http://schemas.microsoft.com/office/drawing/2014/main" id="{5A3DB562-F674-45F1-B901-E668F06DC731}"/>
              </a:ext>
            </a:extLst>
          </p:cNvPr>
          <p:cNvSpPr/>
          <p:nvPr/>
        </p:nvSpPr>
        <p:spPr>
          <a:xfrm>
            <a:off x="1343472" y="4221088"/>
            <a:ext cx="2160235" cy="567939"/>
          </a:xfrm>
          <a:prstGeom prst="roundRect">
            <a:avLst/>
          </a:prstGeom>
          <a:solidFill>
            <a:schemeClr val="bg1"/>
          </a:solidFill>
          <a:ln w="9525">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r>
              <a:rPr lang="zh-CN" altLang="en-US" dirty="0">
                <a:solidFill>
                  <a:srgbClr val="C00000"/>
                </a:solidFill>
                <a:latin typeface="微软雅黑" panose="020B0503020204020204" pitchFamily="34" charset="-122"/>
                <a:ea typeface="微软雅黑" panose="020B0503020204020204" pitchFamily="34" charset="-122"/>
              </a:rPr>
              <a:t>区级平台</a:t>
            </a:r>
          </a:p>
        </p:txBody>
      </p:sp>
      <p:sp>
        <p:nvSpPr>
          <p:cNvPr id="99" name="圆角矩形 98">
            <a:extLst>
              <a:ext uri="{FF2B5EF4-FFF2-40B4-BE49-F238E27FC236}">
                <a16:creationId xmlns:a16="http://schemas.microsoft.com/office/drawing/2014/main" id="{2B9BA899-7484-41E8-87E2-F7BCA4391EA5}"/>
              </a:ext>
            </a:extLst>
          </p:cNvPr>
          <p:cNvSpPr/>
          <p:nvPr/>
        </p:nvSpPr>
        <p:spPr>
          <a:xfrm>
            <a:off x="1343472" y="2606249"/>
            <a:ext cx="2160235" cy="606727"/>
          </a:xfrm>
          <a:prstGeom prst="roundRect">
            <a:avLst/>
          </a:prstGeom>
          <a:solidFill>
            <a:schemeClr val="bg1"/>
          </a:solidFill>
          <a:ln w="9525">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r>
              <a:rPr lang="zh-CN" altLang="en-US" dirty="0">
                <a:solidFill>
                  <a:srgbClr val="C00000"/>
                </a:solidFill>
                <a:latin typeface="微软雅黑" panose="020B0503020204020204" pitchFamily="34" charset="-122"/>
                <a:ea typeface="微软雅黑" panose="020B0503020204020204" pitchFamily="34" charset="-122"/>
              </a:rPr>
              <a:t>校级平台</a:t>
            </a:r>
          </a:p>
        </p:txBody>
      </p:sp>
      <p:cxnSp>
        <p:nvCxnSpPr>
          <p:cNvPr id="101" name="直接箭头连接符 100">
            <a:extLst>
              <a:ext uri="{FF2B5EF4-FFF2-40B4-BE49-F238E27FC236}">
                <a16:creationId xmlns:a16="http://schemas.microsoft.com/office/drawing/2014/main" id="{E6DCF2E6-E37F-43D9-B7E5-2074C026CDD0}"/>
              </a:ext>
            </a:extLst>
          </p:cNvPr>
          <p:cNvCxnSpPr>
            <a:cxnSpLocks/>
          </p:cNvCxnSpPr>
          <p:nvPr/>
        </p:nvCxnSpPr>
        <p:spPr>
          <a:xfrm flipH="1" flipV="1">
            <a:off x="2388375" y="4941168"/>
            <a:ext cx="1" cy="668650"/>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02" name="文本框 101">
            <a:extLst>
              <a:ext uri="{FF2B5EF4-FFF2-40B4-BE49-F238E27FC236}">
                <a16:creationId xmlns:a16="http://schemas.microsoft.com/office/drawing/2014/main" id="{400FC1F2-5626-4142-BA26-B95D80C1D2B0}"/>
              </a:ext>
            </a:extLst>
          </p:cNvPr>
          <p:cNvSpPr txBox="1"/>
          <p:nvPr/>
        </p:nvSpPr>
        <p:spPr>
          <a:xfrm>
            <a:off x="2495600" y="5157192"/>
            <a:ext cx="692420" cy="235898"/>
          </a:xfrm>
          <a:prstGeom prst="rect">
            <a:avLst/>
          </a:prstGeom>
          <a:noFill/>
        </p:spPr>
        <p:txBody>
          <a:bodyPr wrap="square" rtlCol="0">
            <a:spAutoFit/>
          </a:bodyPr>
          <a:lstStyle/>
          <a:p>
            <a:r>
              <a:rPr lang="zh-CN" altLang="en-US" sz="933" dirty="0">
                <a:latin typeface="+mj-ea"/>
                <a:ea typeface="+mj-ea"/>
              </a:rPr>
              <a:t>快速开通</a:t>
            </a:r>
          </a:p>
        </p:txBody>
      </p:sp>
      <p:sp>
        <p:nvSpPr>
          <p:cNvPr id="107" name="圆角矩形 106">
            <a:extLst>
              <a:ext uri="{FF2B5EF4-FFF2-40B4-BE49-F238E27FC236}">
                <a16:creationId xmlns:a16="http://schemas.microsoft.com/office/drawing/2014/main" id="{234B0537-B7F6-45A9-9514-F944E5602343}"/>
              </a:ext>
            </a:extLst>
          </p:cNvPr>
          <p:cNvSpPr/>
          <p:nvPr/>
        </p:nvSpPr>
        <p:spPr>
          <a:xfrm>
            <a:off x="9483508" y="3867991"/>
            <a:ext cx="1073954" cy="48322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67" dirty="0">
                <a:latin typeface="+mj-ea"/>
                <a:ea typeface="+mj-ea"/>
              </a:rPr>
              <a:t>家长</a:t>
            </a:r>
          </a:p>
        </p:txBody>
      </p:sp>
      <p:cxnSp>
        <p:nvCxnSpPr>
          <p:cNvPr id="108" name="直接箭头连接符 107">
            <a:extLst>
              <a:ext uri="{FF2B5EF4-FFF2-40B4-BE49-F238E27FC236}">
                <a16:creationId xmlns:a16="http://schemas.microsoft.com/office/drawing/2014/main" id="{D48D1968-F125-4378-92DA-8C106EEA622F}"/>
              </a:ext>
            </a:extLst>
          </p:cNvPr>
          <p:cNvCxnSpPr>
            <a:cxnSpLocks/>
          </p:cNvCxnSpPr>
          <p:nvPr/>
        </p:nvCxnSpPr>
        <p:spPr>
          <a:xfrm flipH="1">
            <a:off x="8472264" y="3889933"/>
            <a:ext cx="579409" cy="0"/>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09" name="圆角矩形 108">
            <a:extLst>
              <a:ext uri="{FF2B5EF4-FFF2-40B4-BE49-F238E27FC236}">
                <a16:creationId xmlns:a16="http://schemas.microsoft.com/office/drawing/2014/main" id="{0C6F77C3-5C95-49E8-AB82-742D514434CA}"/>
              </a:ext>
            </a:extLst>
          </p:cNvPr>
          <p:cNvSpPr/>
          <p:nvPr/>
        </p:nvSpPr>
        <p:spPr>
          <a:xfrm>
            <a:off x="9483508" y="3226863"/>
            <a:ext cx="1073954" cy="48322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67" dirty="0">
                <a:latin typeface="+mj-ea"/>
                <a:ea typeface="+mj-ea"/>
              </a:rPr>
              <a:t>学生</a:t>
            </a:r>
          </a:p>
        </p:txBody>
      </p:sp>
      <p:sp>
        <p:nvSpPr>
          <p:cNvPr id="110" name="圆角矩形 109">
            <a:extLst>
              <a:ext uri="{FF2B5EF4-FFF2-40B4-BE49-F238E27FC236}">
                <a16:creationId xmlns:a16="http://schemas.microsoft.com/office/drawing/2014/main" id="{0C9EE2AA-255F-44CF-820F-3B9C7317B155}"/>
              </a:ext>
            </a:extLst>
          </p:cNvPr>
          <p:cNvSpPr/>
          <p:nvPr/>
        </p:nvSpPr>
        <p:spPr>
          <a:xfrm>
            <a:off x="9483508" y="2585735"/>
            <a:ext cx="1073954" cy="48322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67" dirty="0">
                <a:latin typeface="+mj-ea"/>
                <a:ea typeface="+mj-ea"/>
              </a:rPr>
              <a:t>教师</a:t>
            </a:r>
          </a:p>
        </p:txBody>
      </p:sp>
      <p:sp>
        <p:nvSpPr>
          <p:cNvPr id="111" name="圆角矩形 110">
            <a:extLst>
              <a:ext uri="{FF2B5EF4-FFF2-40B4-BE49-F238E27FC236}">
                <a16:creationId xmlns:a16="http://schemas.microsoft.com/office/drawing/2014/main" id="{7312337B-47A1-4827-ACA4-119F05A767BD}"/>
              </a:ext>
            </a:extLst>
          </p:cNvPr>
          <p:cNvSpPr/>
          <p:nvPr/>
        </p:nvSpPr>
        <p:spPr>
          <a:xfrm>
            <a:off x="9483508" y="4509120"/>
            <a:ext cx="1073954" cy="48322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67" dirty="0">
                <a:latin typeface="+mj-ea"/>
                <a:ea typeface="+mj-ea"/>
              </a:rPr>
              <a:t>管理者</a:t>
            </a:r>
          </a:p>
        </p:txBody>
      </p:sp>
      <p:cxnSp>
        <p:nvCxnSpPr>
          <p:cNvPr id="112" name="直接箭头连接符 111">
            <a:extLst>
              <a:ext uri="{FF2B5EF4-FFF2-40B4-BE49-F238E27FC236}">
                <a16:creationId xmlns:a16="http://schemas.microsoft.com/office/drawing/2014/main" id="{4F746279-47F0-4815-B23C-9845DD6328D1}"/>
              </a:ext>
            </a:extLst>
          </p:cNvPr>
          <p:cNvCxnSpPr>
            <a:cxnSpLocks/>
          </p:cNvCxnSpPr>
          <p:nvPr/>
        </p:nvCxnSpPr>
        <p:spPr>
          <a:xfrm flipH="1" flipV="1">
            <a:off x="6312024" y="5343091"/>
            <a:ext cx="1" cy="343123"/>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13" name="文本框 112">
            <a:extLst>
              <a:ext uri="{FF2B5EF4-FFF2-40B4-BE49-F238E27FC236}">
                <a16:creationId xmlns:a16="http://schemas.microsoft.com/office/drawing/2014/main" id="{658D54B3-0C09-43F2-8929-B56AD08402EF}"/>
              </a:ext>
            </a:extLst>
          </p:cNvPr>
          <p:cNvSpPr txBox="1"/>
          <p:nvPr/>
        </p:nvSpPr>
        <p:spPr>
          <a:xfrm>
            <a:off x="6384033" y="5396703"/>
            <a:ext cx="1584177" cy="235898"/>
          </a:xfrm>
          <a:prstGeom prst="rect">
            <a:avLst/>
          </a:prstGeom>
          <a:noFill/>
        </p:spPr>
        <p:txBody>
          <a:bodyPr wrap="square" rtlCol="0">
            <a:spAutoFit/>
          </a:bodyPr>
          <a:lstStyle/>
          <a:p>
            <a:r>
              <a:rPr lang="zh-CN" altLang="en-US" sz="933" dirty="0">
                <a:latin typeface="+mj-ea"/>
                <a:ea typeface="+mj-ea"/>
              </a:rPr>
              <a:t>统一提供网络学习空间</a:t>
            </a:r>
          </a:p>
        </p:txBody>
      </p:sp>
      <p:sp>
        <p:nvSpPr>
          <p:cNvPr id="114" name="文本框 113">
            <a:extLst>
              <a:ext uri="{FF2B5EF4-FFF2-40B4-BE49-F238E27FC236}">
                <a16:creationId xmlns:a16="http://schemas.microsoft.com/office/drawing/2014/main" id="{E2CD7C03-12EF-4621-B74D-3606C6E566E4}"/>
              </a:ext>
            </a:extLst>
          </p:cNvPr>
          <p:cNvSpPr txBox="1"/>
          <p:nvPr/>
        </p:nvSpPr>
        <p:spPr>
          <a:xfrm>
            <a:off x="3851241" y="2636912"/>
            <a:ext cx="683384" cy="235898"/>
          </a:xfrm>
          <a:prstGeom prst="rect">
            <a:avLst/>
          </a:prstGeom>
          <a:noFill/>
        </p:spPr>
        <p:txBody>
          <a:bodyPr wrap="square" rtlCol="0">
            <a:spAutoFit/>
          </a:bodyPr>
          <a:lstStyle/>
          <a:p>
            <a:r>
              <a:rPr lang="zh-CN" altLang="en-US" sz="933" dirty="0">
                <a:latin typeface="+mj-ea"/>
                <a:ea typeface="+mj-ea"/>
              </a:rPr>
              <a:t>对接空间</a:t>
            </a:r>
          </a:p>
        </p:txBody>
      </p:sp>
      <p:cxnSp>
        <p:nvCxnSpPr>
          <p:cNvPr id="115" name="直接箭头连接符 114">
            <a:extLst>
              <a:ext uri="{FF2B5EF4-FFF2-40B4-BE49-F238E27FC236}">
                <a16:creationId xmlns:a16="http://schemas.microsoft.com/office/drawing/2014/main" id="{87DD343F-22BB-471D-88FB-D9312F6D36AB}"/>
              </a:ext>
            </a:extLst>
          </p:cNvPr>
          <p:cNvCxnSpPr>
            <a:cxnSpLocks/>
          </p:cNvCxnSpPr>
          <p:nvPr/>
        </p:nvCxnSpPr>
        <p:spPr>
          <a:xfrm>
            <a:off x="3851241" y="2953735"/>
            <a:ext cx="631988" cy="0"/>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18" name="文本框 117">
            <a:extLst>
              <a:ext uri="{FF2B5EF4-FFF2-40B4-BE49-F238E27FC236}">
                <a16:creationId xmlns:a16="http://schemas.microsoft.com/office/drawing/2014/main" id="{A590008B-5A74-4707-A38F-A8BFDF9B4684}"/>
              </a:ext>
            </a:extLst>
          </p:cNvPr>
          <p:cNvSpPr txBox="1"/>
          <p:nvPr/>
        </p:nvSpPr>
        <p:spPr>
          <a:xfrm>
            <a:off x="3804694" y="4293096"/>
            <a:ext cx="729931" cy="235898"/>
          </a:xfrm>
          <a:prstGeom prst="rect">
            <a:avLst/>
          </a:prstGeom>
          <a:noFill/>
        </p:spPr>
        <p:txBody>
          <a:bodyPr wrap="square" rtlCol="0">
            <a:spAutoFit/>
          </a:bodyPr>
          <a:lstStyle/>
          <a:p>
            <a:r>
              <a:rPr lang="zh-CN" altLang="en-US" sz="933" dirty="0">
                <a:latin typeface="+mj-ea"/>
                <a:ea typeface="+mj-ea"/>
              </a:rPr>
              <a:t>对接空间</a:t>
            </a:r>
          </a:p>
        </p:txBody>
      </p:sp>
      <p:cxnSp>
        <p:nvCxnSpPr>
          <p:cNvPr id="119" name="直接箭头连接符 118">
            <a:extLst>
              <a:ext uri="{FF2B5EF4-FFF2-40B4-BE49-F238E27FC236}">
                <a16:creationId xmlns:a16="http://schemas.microsoft.com/office/drawing/2014/main" id="{096465DE-C8E0-43FD-BCF8-64D6622732DA}"/>
              </a:ext>
            </a:extLst>
          </p:cNvPr>
          <p:cNvCxnSpPr>
            <a:cxnSpLocks/>
          </p:cNvCxnSpPr>
          <p:nvPr/>
        </p:nvCxnSpPr>
        <p:spPr>
          <a:xfrm>
            <a:off x="3851241" y="4625924"/>
            <a:ext cx="631988" cy="0"/>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20" name="文本框 119">
            <a:extLst>
              <a:ext uri="{FF2B5EF4-FFF2-40B4-BE49-F238E27FC236}">
                <a16:creationId xmlns:a16="http://schemas.microsoft.com/office/drawing/2014/main" id="{021CB3D0-6A4C-491C-B316-6B34FBAC0813}"/>
              </a:ext>
            </a:extLst>
          </p:cNvPr>
          <p:cNvSpPr txBox="1"/>
          <p:nvPr/>
        </p:nvSpPr>
        <p:spPr>
          <a:xfrm>
            <a:off x="8387879" y="3473587"/>
            <a:ext cx="948585" cy="235898"/>
          </a:xfrm>
          <a:prstGeom prst="rect">
            <a:avLst/>
          </a:prstGeom>
          <a:noFill/>
        </p:spPr>
        <p:txBody>
          <a:bodyPr wrap="square" rtlCol="0">
            <a:spAutoFit/>
          </a:bodyPr>
          <a:lstStyle/>
          <a:p>
            <a:r>
              <a:rPr lang="zh-CN" altLang="en-US" sz="933" dirty="0">
                <a:latin typeface="+mj-ea"/>
                <a:ea typeface="+mj-ea"/>
              </a:rPr>
              <a:t>一人一空间</a:t>
            </a:r>
          </a:p>
        </p:txBody>
      </p:sp>
      <p:cxnSp>
        <p:nvCxnSpPr>
          <p:cNvPr id="121" name="直接箭头连接符 120">
            <a:extLst>
              <a:ext uri="{FF2B5EF4-FFF2-40B4-BE49-F238E27FC236}">
                <a16:creationId xmlns:a16="http://schemas.microsoft.com/office/drawing/2014/main" id="{5C0694B0-3036-4930-8715-6295A34AFEE6}"/>
              </a:ext>
            </a:extLst>
          </p:cNvPr>
          <p:cNvCxnSpPr>
            <a:cxnSpLocks/>
          </p:cNvCxnSpPr>
          <p:nvPr/>
        </p:nvCxnSpPr>
        <p:spPr>
          <a:xfrm flipH="1" flipV="1">
            <a:off x="9840416" y="5384467"/>
            <a:ext cx="1" cy="343123"/>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122" name="文本框 121">
            <a:extLst>
              <a:ext uri="{FF2B5EF4-FFF2-40B4-BE49-F238E27FC236}">
                <a16:creationId xmlns:a16="http://schemas.microsoft.com/office/drawing/2014/main" id="{48723A1F-41C5-43E4-B2C7-EA10EF8DFFB8}"/>
              </a:ext>
            </a:extLst>
          </p:cNvPr>
          <p:cNvSpPr txBox="1"/>
          <p:nvPr/>
        </p:nvSpPr>
        <p:spPr>
          <a:xfrm>
            <a:off x="9852056" y="5447986"/>
            <a:ext cx="864095" cy="235898"/>
          </a:xfrm>
          <a:prstGeom prst="rect">
            <a:avLst/>
          </a:prstGeom>
          <a:noFill/>
        </p:spPr>
        <p:txBody>
          <a:bodyPr wrap="square" rtlCol="0">
            <a:spAutoFit/>
          </a:bodyPr>
          <a:lstStyle/>
          <a:p>
            <a:r>
              <a:rPr lang="zh-CN" altLang="en-US" sz="933" dirty="0">
                <a:latin typeface="+mj-ea"/>
                <a:ea typeface="+mj-ea"/>
              </a:rPr>
              <a:t>实名认证</a:t>
            </a:r>
          </a:p>
        </p:txBody>
      </p:sp>
      <p:sp>
        <p:nvSpPr>
          <p:cNvPr id="34" name="圆角矩形 33">
            <a:extLst>
              <a:ext uri="{FF2B5EF4-FFF2-40B4-BE49-F238E27FC236}">
                <a16:creationId xmlns:a16="http://schemas.microsoft.com/office/drawing/2014/main" id="{ABF54169-1A0F-084C-9E06-22EF63EBC6CC}"/>
              </a:ext>
            </a:extLst>
          </p:cNvPr>
          <p:cNvSpPr/>
          <p:nvPr/>
        </p:nvSpPr>
        <p:spPr>
          <a:xfrm>
            <a:off x="4783417" y="2411987"/>
            <a:ext cx="3404056" cy="2791779"/>
          </a:xfrm>
          <a:prstGeom prst="roundRect">
            <a:avLst>
              <a:gd name="adj" fmla="val 3281"/>
            </a:avLst>
          </a:prstGeom>
          <a:solidFill>
            <a:srgbClr val="FEF2E8"/>
          </a:solidFill>
          <a:ln w="9525">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r>
              <a:rPr lang="zh-CN" altLang="en-US" sz="2600" b="1" dirty="0">
                <a:solidFill>
                  <a:srgbClr val="C00000"/>
                </a:solidFill>
                <a:latin typeface="微软雅黑" panose="020B0503020204020204" pitchFamily="34" charset="-122"/>
                <a:ea typeface="微软雅黑" panose="020B0503020204020204" pitchFamily="34" charset="-122"/>
              </a:rPr>
              <a:t>网络学习空间</a:t>
            </a:r>
          </a:p>
        </p:txBody>
      </p:sp>
      <p:cxnSp>
        <p:nvCxnSpPr>
          <p:cNvPr id="32" name="直接箭头连接符 31">
            <a:extLst>
              <a:ext uri="{FF2B5EF4-FFF2-40B4-BE49-F238E27FC236}">
                <a16:creationId xmlns:a16="http://schemas.microsoft.com/office/drawing/2014/main" id="{E5B69394-2548-4016-83B0-10E772B62ACB}"/>
              </a:ext>
            </a:extLst>
          </p:cNvPr>
          <p:cNvCxnSpPr>
            <a:cxnSpLocks/>
          </p:cNvCxnSpPr>
          <p:nvPr/>
        </p:nvCxnSpPr>
        <p:spPr>
          <a:xfrm flipH="1" flipV="1">
            <a:off x="2383567" y="3363536"/>
            <a:ext cx="1" cy="668650"/>
          </a:xfrm>
          <a:prstGeom prst="straightConnector1">
            <a:avLst/>
          </a:prstGeom>
          <a:ln>
            <a:solidFill>
              <a:srgbClr val="F56256"/>
            </a:solidFill>
            <a:tailEnd type="triangle"/>
          </a:ln>
        </p:spPr>
        <p:style>
          <a:lnRef idx="1">
            <a:schemeClr val="accent1"/>
          </a:lnRef>
          <a:fillRef idx="0">
            <a:schemeClr val="accent1"/>
          </a:fillRef>
          <a:effectRef idx="0">
            <a:schemeClr val="accent1"/>
          </a:effectRef>
          <a:fontRef idx="minor">
            <a:schemeClr val="tx1"/>
          </a:fontRef>
        </p:style>
      </p:cxnSp>
      <p:sp>
        <p:nvSpPr>
          <p:cNvPr id="33" name="文本框 32">
            <a:extLst>
              <a:ext uri="{FF2B5EF4-FFF2-40B4-BE49-F238E27FC236}">
                <a16:creationId xmlns:a16="http://schemas.microsoft.com/office/drawing/2014/main" id="{7683E328-FE60-41C3-AC1D-0577A36EF41C}"/>
              </a:ext>
            </a:extLst>
          </p:cNvPr>
          <p:cNvSpPr txBox="1"/>
          <p:nvPr/>
        </p:nvSpPr>
        <p:spPr>
          <a:xfrm>
            <a:off x="2490792" y="3579560"/>
            <a:ext cx="692420" cy="235898"/>
          </a:xfrm>
          <a:prstGeom prst="rect">
            <a:avLst/>
          </a:prstGeom>
          <a:noFill/>
        </p:spPr>
        <p:txBody>
          <a:bodyPr wrap="square" rtlCol="0">
            <a:spAutoFit/>
          </a:bodyPr>
          <a:lstStyle/>
          <a:p>
            <a:r>
              <a:rPr lang="zh-CN" altLang="en-US" sz="933" dirty="0">
                <a:latin typeface="+mj-ea"/>
                <a:ea typeface="+mj-ea"/>
              </a:rPr>
              <a:t>快速开通</a:t>
            </a:r>
          </a:p>
        </p:txBody>
      </p:sp>
    </p:spTree>
    <p:extLst>
      <p:ext uri="{BB962C8B-B14F-4D97-AF65-F5344CB8AC3E}">
        <p14:creationId xmlns:p14="http://schemas.microsoft.com/office/powerpoint/2010/main" val="2053497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17410" name="Picture 2" descr="C:\Users\lenovn\Desktop\5G\报告PPT  童莉莉：5G时代的未来教育_files\159834028_20_20190427064157363"/>
          <p:cNvPicPr>
            <a:picLocks noChangeAspect="1" noChangeArrowheads="1"/>
          </p:cNvPicPr>
          <p:nvPr/>
        </p:nvPicPr>
        <p:blipFill rotWithShape="1">
          <a:blip r:embed="rId2">
            <a:extLst>
              <a:ext uri="{28A0092B-C50C-407E-A947-70E740481C1C}">
                <a14:useLocalDpi xmlns:a14="http://schemas.microsoft.com/office/drawing/2010/main" val="0"/>
              </a:ext>
            </a:extLst>
          </a:blip>
          <a:srcRect l="6431" t="10980" r="6586" b="10392"/>
          <a:stretch/>
        </p:blipFill>
        <p:spPr bwMode="auto">
          <a:xfrm>
            <a:off x="793376" y="477078"/>
            <a:ext cx="10596283" cy="5668229"/>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5339DCC4-32D6-45AA-9851-BC57CBC80077}"/>
              </a:ext>
            </a:extLst>
          </p:cNvPr>
          <p:cNvSpPr>
            <a:spLocks noGrp="1"/>
          </p:cNvSpPr>
          <p:nvPr>
            <p:ph type="dt" sz="half" idx="10"/>
          </p:nvPr>
        </p:nvSpPr>
        <p:spPr/>
        <p:txBody>
          <a:bodyPr/>
          <a:lstStyle/>
          <a:p>
            <a:fld id="{84351931-3E11-4294-8B38-2F5EBDFB3A3C}" type="datetime8">
              <a:rPr lang="zh-CN" altLang="en-US" smtClean="0"/>
              <a:t>2019年8月6日11时23分</a:t>
            </a:fld>
            <a:endParaRPr lang="zh-CN" altLang="en-US"/>
          </a:p>
        </p:txBody>
      </p:sp>
      <p:sp>
        <p:nvSpPr>
          <p:cNvPr id="4" name="灯片编号占位符 3">
            <a:extLst>
              <a:ext uri="{FF2B5EF4-FFF2-40B4-BE49-F238E27FC236}">
                <a16:creationId xmlns:a16="http://schemas.microsoft.com/office/drawing/2014/main" id="{948EC35A-6F05-4AFC-B194-189A2928DB04}"/>
              </a:ext>
            </a:extLst>
          </p:cNvPr>
          <p:cNvSpPr>
            <a:spLocks noGrp="1"/>
          </p:cNvSpPr>
          <p:nvPr>
            <p:ph type="sldNum" sz="quarter" idx="12"/>
          </p:nvPr>
        </p:nvSpPr>
        <p:spPr/>
        <p:txBody>
          <a:bodyPr/>
          <a:lstStyle/>
          <a:p>
            <a:fld id="{244AB02C-D067-4537-9C64-D0FEFD4F6812}" type="slidenum">
              <a:rPr lang="zh-CN" altLang="en-US" smtClean="0"/>
              <a:t>34</a:t>
            </a:fld>
            <a:endParaRPr lang="zh-CN" altLang="en-US"/>
          </a:p>
        </p:txBody>
      </p:sp>
      <p:sp>
        <p:nvSpPr>
          <p:cNvPr id="5" name="页脚占位符 4">
            <a:extLst>
              <a:ext uri="{FF2B5EF4-FFF2-40B4-BE49-F238E27FC236}">
                <a16:creationId xmlns:a16="http://schemas.microsoft.com/office/drawing/2014/main" id="{9C73C00C-4D72-4FB1-9133-18F0CF8FA109}"/>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730381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18434" name="Picture 2" descr="C:\Users\lenovn\Desktop\5G\报告PPT  童莉莉：5G时代的未来教育_files\159834028_21_20190427064157519"/>
          <p:cNvPicPr>
            <a:picLocks noChangeAspect="1" noChangeArrowheads="1"/>
          </p:cNvPicPr>
          <p:nvPr/>
        </p:nvPicPr>
        <p:blipFill rotWithShape="1">
          <a:blip r:embed="rId2">
            <a:extLst>
              <a:ext uri="{28A0092B-C50C-407E-A947-70E740481C1C}">
                <a14:useLocalDpi xmlns:a14="http://schemas.microsoft.com/office/drawing/2010/main" val="0"/>
              </a:ext>
            </a:extLst>
          </a:blip>
          <a:srcRect l="5878" t="10196" r="5924" b="10392"/>
          <a:stretch/>
        </p:blipFill>
        <p:spPr bwMode="auto">
          <a:xfrm>
            <a:off x="726140" y="699247"/>
            <a:ext cx="10744201" cy="5446060"/>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172AA926-0425-49EE-A725-A238E2CF6FDF}"/>
              </a:ext>
            </a:extLst>
          </p:cNvPr>
          <p:cNvSpPr>
            <a:spLocks noGrp="1"/>
          </p:cNvSpPr>
          <p:nvPr>
            <p:ph type="dt" sz="half" idx="10"/>
          </p:nvPr>
        </p:nvSpPr>
        <p:spPr/>
        <p:txBody>
          <a:bodyPr/>
          <a:lstStyle/>
          <a:p>
            <a:fld id="{63ADEF99-AAE3-4184-B621-F6B12E13DF6D}" type="datetime8">
              <a:rPr lang="zh-CN" altLang="en-US" smtClean="0"/>
              <a:t>2019年8月6日11时23分</a:t>
            </a:fld>
            <a:endParaRPr lang="zh-CN" altLang="en-US"/>
          </a:p>
        </p:txBody>
      </p:sp>
      <p:sp>
        <p:nvSpPr>
          <p:cNvPr id="4" name="灯片编号占位符 3">
            <a:extLst>
              <a:ext uri="{FF2B5EF4-FFF2-40B4-BE49-F238E27FC236}">
                <a16:creationId xmlns:a16="http://schemas.microsoft.com/office/drawing/2014/main" id="{9C23DC96-DD4D-4E0A-8C8F-AF783A57EDD9}"/>
              </a:ext>
            </a:extLst>
          </p:cNvPr>
          <p:cNvSpPr>
            <a:spLocks noGrp="1"/>
          </p:cNvSpPr>
          <p:nvPr>
            <p:ph type="sldNum" sz="quarter" idx="12"/>
          </p:nvPr>
        </p:nvSpPr>
        <p:spPr/>
        <p:txBody>
          <a:bodyPr/>
          <a:lstStyle/>
          <a:p>
            <a:fld id="{244AB02C-D067-4537-9C64-D0FEFD4F6812}" type="slidenum">
              <a:rPr lang="zh-CN" altLang="en-US" smtClean="0"/>
              <a:t>35</a:t>
            </a:fld>
            <a:endParaRPr lang="zh-CN" altLang="en-US"/>
          </a:p>
        </p:txBody>
      </p:sp>
      <p:sp>
        <p:nvSpPr>
          <p:cNvPr id="5" name="页脚占位符 4">
            <a:extLst>
              <a:ext uri="{FF2B5EF4-FFF2-40B4-BE49-F238E27FC236}">
                <a16:creationId xmlns:a16="http://schemas.microsoft.com/office/drawing/2014/main" id="{D874D07A-3A66-4522-A543-EA41A5CD87D5}"/>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74929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19458" name="Picture 2" descr="C:\Users\lenovn\Desktop\5G\报告PPT  童莉莉：5G时代的未来教育_files\159834028_22_20190427064157676"/>
          <p:cNvPicPr>
            <a:picLocks noChangeAspect="1" noChangeArrowheads="1"/>
          </p:cNvPicPr>
          <p:nvPr/>
        </p:nvPicPr>
        <p:blipFill rotWithShape="1">
          <a:blip r:embed="rId2">
            <a:extLst>
              <a:ext uri="{28A0092B-C50C-407E-A947-70E740481C1C}">
                <a14:useLocalDpi xmlns:a14="http://schemas.microsoft.com/office/drawing/2010/main" val="0"/>
              </a:ext>
            </a:extLst>
          </a:blip>
          <a:srcRect l="5960" t="10196" r="5842" b="10392"/>
          <a:stretch/>
        </p:blipFill>
        <p:spPr bwMode="auto">
          <a:xfrm>
            <a:off x="726140" y="699247"/>
            <a:ext cx="10744201" cy="5446060"/>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6C67C2EC-AEAB-44ED-8F36-8D7A469C56B0}"/>
              </a:ext>
            </a:extLst>
          </p:cNvPr>
          <p:cNvSpPr>
            <a:spLocks noGrp="1"/>
          </p:cNvSpPr>
          <p:nvPr>
            <p:ph type="dt" sz="half" idx="10"/>
          </p:nvPr>
        </p:nvSpPr>
        <p:spPr/>
        <p:txBody>
          <a:bodyPr/>
          <a:lstStyle/>
          <a:p>
            <a:fld id="{F887374A-5A6D-4CFB-9A47-1810B28BA099}" type="datetime8">
              <a:rPr lang="zh-CN" altLang="en-US" smtClean="0"/>
              <a:t>2019年8月6日11时23分</a:t>
            </a:fld>
            <a:endParaRPr lang="zh-CN" altLang="en-US"/>
          </a:p>
        </p:txBody>
      </p:sp>
      <p:sp>
        <p:nvSpPr>
          <p:cNvPr id="4" name="灯片编号占位符 3">
            <a:extLst>
              <a:ext uri="{FF2B5EF4-FFF2-40B4-BE49-F238E27FC236}">
                <a16:creationId xmlns:a16="http://schemas.microsoft.com/office/drawing/2014/main" id="{9FFACCB4-FBB0-494F-B703-7E209379DC72}"/>
              </a:ext>
            </a:extLst>
          </p:cNvPr>
          <p:cNvSpPr>
            <a:spLocks noGrp="1"/>
          </p:cNvSpPr>
          <p:nvPr>
            <p:ph type="sldNum" sz="quarter" idx="12"/>
          </p:nvPr>
        </p:nvSpPr>
        <p:spPr/>
        <p:txBody>
          <a:bodyPr/>
          <a:lstStyle/>
          <a:p>
            <a:fld id="{244AB02C-D067-4537-9C64-D0FEFD4F6812}" type="slidenum">
              <a:rPr lang="zh-CN" altLang="en-US" smtClean="0"/>
              <a:t>36</a:t>
            </a:fld>
            <a:endParaRPr lang="zh-CN" altLang="en-US"/>
          </a:p>
        </p:txBody>
      </p:sp>
      <p:sp>
        <p:nvSpPr>
          <p:cNvPr id="5" name="页脚占位符 4">
            <a:extLst>
              <a:ext uri="{FF2B5EF4-FFF2-40B4-BE49-F238E27FC236}">
                <a16:creationId xmlns:a16="http://schemas.microsoft.com/office/drawing/2014/main" id="{94F87CB2-BDE8-4BC8-92BF-509C372FC011}"/>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743974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1.3 5G</a:t>
            </a:r>
            <a:r>
              <a:rPr lang="zh-CN" altLang="en-US" sz="4000" b="1" dirty="0">
                <a:solidFill>
                  <a:srgbClr val="FF0000"/>
                </a:solidFill>
                <a:latin typeface="微软雅黑" panose="020B0503020204020204" pitchFamily="34" charset="-122"/>
                <a:ea typeface="微软雅黑" panose="020B0503020204020204" pitchFamily="34" charset="-122"/>
              </a:rPr>
              <a:t>的普及助推人工智能</a:t>
            </a:r>
            <a:r>
              <a:rPr lang="en-US" altLang="zh-CN" sz="4000" b="1" dirty="0">
                <a:solidFill>
                  <a:srgbClr val="FF0000"/>
                </a:solidFill>
                <a:latin typeface="微软雅黑" panose="020B0503020204020204" pitchFamily="34" charset="-122"/>
                <a:ea typeface="微软雅黑" panose="020B0503020204020204" pitchFamily="34" charset="-122"/>
              </a:rPr>
              <a:t>+</a:t>
            </a:r>
            <a:r>
              <a:rPr lang="zh-CN" altLang="en-US" sz="4000" b="1" dirty="0">
                <a:solidFill>
                  <a:srgbClr val="FF0000"/>
                </a:solidFill>
                <a:latin typeface="微软雅黑" panose="020B0503020204020204" pitchFamily="34" charset="-122"/>
                <a:ea typeface="微软雅黑" panose="020B0503020204020204" pitchFamily="34" charset="-122"/>
              </a:rPr>
              <a:t>教育</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37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404570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253331"/>
            <a:ext cx="10515600" cy="4351338"/>
          </a:xfrm>
        </p:spPr>
        <p:txBody>
          <a:bodyPr/>
          <a:lstStyle/>
          <a:p>
            <a:pPr>
              <a:lnSpc>
                <a:spcPct val="150000"/>
              </a:lnSpc>
            </a:pPr>
            <a:r>
              <a:rPr lang="zh-CN" altLang="zh-CN" dirty="0">
                <a:latin typeface="微软雅黑" panose="020B0503020204020204" pitchFamily="34" charset="-122"/>
                <a:ea typeface="微软雅黑" panose="020B0503020204020204" pitchFamily="34" charset="-122"/>
              </a:rPr>
              <a:t>贝尔实验室于</a:t>
            </a:r>
            <a:r>
              <a:rPr lang="en-US" altLang="zh-CN" b="1" dirty="0">
                <a:latin typeface="微软雅黑" panose="020B0503020204020204" pitchFamily="34" charset="-122"/>
                <a:ea typeface="微软雅黑" panose="020B0503020204020204" pitchFamily="34" charset="-122"/>
              </a:rPr>
              <a:t>1978</a:t>
            </a:r>
            <a:r>
              <a:rPr lang="zh-CN" altLang="zh-CN" b="1" dirty="0">
                <a:latin typeface="微软雅黑" panose="020B0503020204020204" pitchFamily="34" charset="-122"/>
                <a:ea typeface="微软雅黑" panose="020B0503020204020204" pitchFamily="34" charset="-122"/>
              </a:rPr>
              <a:t>年研制出先进移动电话系统</a:t>
            </a:r>
            <a:r>
              <a:rPr lang="en-US" altLang="zh-CN" dirty="0">
                <a:latin typeface="微软雅黑" panose="020B0503020204020204" pitchFamily="34" charset="-122"/>
                <a:ea typeface="微软雅黑" panose="020B0503020204020204" pitchFamily="34" charset="-122"/>
              </a:rPr>
              <a:t>(Advanced Mobile Phone Service</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AMPS)</a:t>
            </a:r>
            <a:r>
              <a:rPr lang="zh-CN" altLang="zh-CN" dirty="0">
                <a:latin typeface="微软雅黑" panose="020B0503020204020204" pitchFamily="34" charset="-122"/>
                <a:ea typeface="微软雅黑" panose="020B0503020204020204" pitchFamily="34" charset="-122"/>
              </a:rPr>
              <a:t>，这就是</a:t>
            </a:r>
            <a:r>
              <a:rPr lang="zh-CN" altLang="zh-CN" b="1" dirty="0">
                <a:latin typeface="微软雅黑" panose="020B0503020204020204" pitchFamily="34" charset="-122"/>
                <a:ea typeface="微软雅黑" panose="020B0503020204020204" pitchFamily="34" charset="-122"/>
              </a:rPr>
              <a:t>第一代移动通信系统</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AMPS</a:t>
            </a:r>
            <a:r>
              <a:rPr lang="zh-CN" altLang="zh-CN" dirty="0">
                <a:latin typeface="微软雅黑" panose="020B0503020204020204" pitchFamily="34" charset="-122"/>
                <a:ea typeface="微软雅黑" panose="020B0503020204020204" pitchFamily="34" charset="-122"/>
              </a:rPr>
              <a:t>是一个模拟通信系统，采用频分多址</a:t>
            </a:r>
            <a:r>
              <a:rPr lang="en-US" altLang="zh-CN" dirty="0">
                <a:latin typeface="微软雅黑" panose="020B0503020204020204" pitchFamily="34" charset="-122"/>
                <a:ea typeface="微软雅黑" panose="020B0503020204020204" pitchFamily="34" charset="-122"/>
              </a:rPr>
              <a:t>(FDMA)</a:t>
            </a:r>
            <a:r>
              <a:rPr lang="zh-CN" altLang="zh-CN" dirty="0">
                <a:latin typeface="微软雅黑" panose="020B0503020204020204" pitchFamily="34" charset="-122"/>
                <a:ea typeface="微软雅黑" panose="020B0503020204020204" pitchFamily="34" charset="-122"/>
              </a:rPr>
              <a:t>的复用技术，主要技术手段是滤波器，容易受噪声的干扰，语音质量较差。</a:t>
            </a:r>
            <a:endParaRPr lang="zh-CN" altLang="en-US" dirty="0">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E053CBE1-A5D4-4049-8782-EA844034B9DD}"/>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2" name="日期占位符 1">
            <a:extLst>
              <a:ext uri="{FF2B5EF4-FFF2-40B4-BE49-F238E27FC236}">
                <a16:creationId xmlns:a16="http://schemas.microsoft.com/office/drawing/2014/main" id="{EF5A8695-F777-4F81-A4AD-2AF759026EBB}"/>
              </a:ext>
            </a:extLst>
          </p:cNvPr>
          <p:cNvSpPr>
            <a:spLocks noGrp="1"/>
          </p:cNvSpPr>
          <p:nvPr>
            <p:ph type="dt" sz="half" idx="10"/>
          </p:nvPr>
        </p:nvSpPr>
        <p:spPr/>
        <p:txBody>
          <a:bodyPr/>
          <a:lstStyle/>
          <a:p>
            <a:fld id="{B531F3BF-A757-4996-8476-75C45FC39C47}"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318D9773-83D7-4931-8AC3-E6B801169511}"/>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38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50C422F9-39B7-42DF-92CA-22A2F89A7F78}"/>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830586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6146" name="Picture 2" descr="C:\Users\lenovn\Desktop\5G\报告PPT  童莉莉：5G时代的未来教育_files\159834028_9_20190427064155379"/>
          <p:cNvPicPr>
            <a:picLocks noChangeAspect="1" noChangeArrowheads="1"/>
          </p:cNvPicPr>
          <p:nvPr/>
        </p:nvPicPr>
        <p:blipFill rotWithShape="1">
          <a:blip r:embed="rId2">
            <a:extLst>
              <a:ext uri="{28A0092B-C50C-407E-A947-70E740481C1C}">
                <a14:useLocalDpi xmlns:a14="http://schemas.microsoft.com/office/drawing/2010/main" val="0"/>
              </a:ext>
            </a:extLst>
          </a:blip>
          <a:srcRect l="6761" t="11764" r="9125" b="11570"/>
          <a:stretch/>
        </p:blipFill>
        <p:spPr bwMode="auto">
          <a:xfrm>
            <a:off x="833719" y="912840"/>
            <a:ext cx="10246658" cy="5257800"/>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E053CBE1-A5D4-4049-8782-EA844034B9DD}"/>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2" name="日期占位符 1">
            <a:extLst>
              <a:ext uri="{FF2B5EF4-FFF2-40B4-BE49-F238E27FC236}">
                <a16:creationId xmlns:a16="http://schemas.microsoft.com/office/drawing/2014/main" id="{FBD98C9D-CE1F-4FD1-9799-A00FC4C3E310}"/>
              </a:ext>
            </a:extLst>
          </p:cNvPr>
          <p:cNvSpPr>
            <a:spLocks noGrp="1"/>
          </p:cNvSpPr>
          <p:nvPr>
            <p:ph type="dt" sz="half" idx="10"/>
          </p:nvPr>
        </p:nvSpPr>
        <p:spPr/>
        <p:txBody>
          <a:bodyPr/>
          <a:lstStyle/>
          <a:p>
            <a:fld id="{4940FAE1-C2F1-410B-A295-94020943CB1E}"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164438C4-8F32-432F-9C0C-2E61A978CCF9}"/>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39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84646E4-2CA9-4779-8755-3694750BAAB2}"/>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519551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1847057" y="765182"/>
            <a:ext cx="8821739" cy="576263"/>
          </a:xfrm>
        </p:spPr>
        <p:txBody>
          <a:bodyPr/>
          <a:lstStyle/>
          <a:p>
            <a:pPr>
              <a:defRPr/>
            </a:pPr>
            <a:r>
              <a:rPr lang="en-US" altLang="zh-CN" sz="3000" u="sng">
                <a:effectLst>
                  <a:outerShdw blurRad="38100" dist="38100" dir="2700000" algn="tl">
                    <a:srgbClr val="C0C0C0"/>
                  </a:outerShdw>
                </a:effectLst>
              </a:rPr>
              <a:t>iPhone</a:t>
            </a:r>
          </a:p>
        </p:txBody>
      </p:sp>
      <p:sp>
        <p:nvSpPr>
          <p:cNvPr id="41987" name="Rectangle 3"/>
          <p:cNvSpPr>
            <a:spLocks noGrp="1" noChangeArrowheads="1"/>
          </p:cNvSpPr>
          <p:nvPr>
            <p:ph idx="4294967295"/>
          </p:nvPr>
        </p:nvSpPr>
        <p:spPr>
          <a:xfrm>
            <a:off x="1991521" y="1341438"/>
            <a:ext cx="8677275" cy="5516562"/>
          </a:xfrm>
        </p:spPr>
        <p:txBody>
          <a:bodyPr/>
          <a:lstStyle/>
          <a:p>
            <a:pPr marL="436563" indent="-317500">
              <a:buClr>
                <a:srgbClr val="FF0000"/>
              </a:buClr>
              <a:buFont typeface="Wingdings" charset="2"/>
              <a:buChar char="è"/>
              <a:defRPr/>
            </a:pPr>
            <a:r>
              <a:rPr lang="zh-CN" altLang="en-US" dirty="0">
                <a:effectLst>
                  <a:outerShdw blurRad="38100" dist="38100" dir="2700000" algn="tl">
                    <a:srgbClr val="C0C0C0"/>
                  </a:outerShdw>
                </a:effectLst>
                <a:ea typeface="黑体" charset="0"/>
              </a:rPr>
              <a:t>创新与发明的例子：</a:t>
            </a:r>
            <a:r>
              <a:rPr lang="en-US" altLang="zh-CN" dirty="0">
                <a:effectLst>
                  <a:outerShdw blurRad="38100" dist="38100" dir="2700000" algn="tl">
                    <a:srgbClr val="C0C0C0"/>
                  </a:outerShdw>
                </a:effectLst>
                <a:ea typeface="黑体" charset="0"/>
              </a:rPr>
              <a:t>2007</a:t>
            </a:r>
            <a:r>
              <a:rPr lang="zh-CN" altLang="en-US" dirty="0">
                <a:effectLst>
                  <a:outerShdw blurRad="38100" dist="38100" dir="2700000" algn="tl">
                    <a:srgbClr val="C0C0C0"/>
                  </a:outerShdw>
                </a:effectLst>
                <a:ea typeface="黑体" charset="0"/>
              </a:rPr>
              <a:t>年度最佳发明</a:t>
            </a:r>
          </a:p>
        </p:txBody>
      </p:sp>
      <p:sp>
        <p:nvSpPr>
          <p:cNvPr id="41988" name="日期占位符 3"/>
          <p:cNvSpPr txBox="1">
            <a:spLocks noGrp="1" noChangeArrowheads="1"/>
          </p:cNvSpPr>
          <p:nvPr/>
        </p:nvSpPr>
        <p:spPr bwMode="auto">
          <a:xfrm>
            <a:off x="8763795"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2" tIns="45678" rIns="91352" bIns="45678"/>
          <a:lstStyle>
            <a:lvl1pPr eaLnBrk="0" hangingPunct="0">
              <a:lnSpc>
                <a:spcPct val="140000"/>
              </a:lnSpc>
              <a:buChar char="•"/>
              <a:defRPr sz="2600" b="1">
                <a:solidFill>
                  <a:schemeClr val="tx1"/>
                </a:solidFill>
                <a:latin typeface="Arial" charset="0"/>
                <a:ea typeface="华文细黑" charset="-122"/>
              </a:defRPr>
            </a:lvl1pPr>
            <a:lvl2pPr marL="742950" indent="-285750" eaLnBrk="0" hangingPunct="0">
              <a:lnSpc>
                <a:spcPct val="140000"/>
              </a:lnSpc>
              <a:buSzPct val="50000"/>
              <a:buFont typeface="Wingdings" charset="2"/>
              <a:buChar char="p"/>
              <a:defRPr sz="2400">
                <a:solidFill>
                  <a:schemeClr val="tx1"/>
                </a:solidFill>
                <a:latin typeface="Arial" charset="0"/>
                <a:ea typeface="华文细黑" charset="-122"/>
              </a:defRPr>
            </a:lvl2pPr>
            <a:lvl3pPr marL="1143000" indent="-228600" eaLnBrk="0" hangingPunct="0">
              <a:lnSpc>
                <a:spcPct val="140000"/>
              </a:lnSpc>
              <a:buSzPct val="50000"/>
              <a:buFont typeface="Wingdings" charset="2"/>
              <a:buChar char="n"/>
              <a:defRPr sz="2200">
                <a:solidFill>
                  <a:schemeClr val="tx1"/>
                </a:solidFill>
                <a:latin typeface="Arial" charset="0"/>
                <a:ea typeface="华文细黑" charset="-122"/>
              </a:defRPr>
            </a:lvl3pPr>
            <a:lvl4pPr marL="1600200" indent="-228600" eaLnBrk="0" hangingPunct="0">
              <a:lnSpc>
                <a:spcPct val="140000"/>
              </a:lnSpc>
              <a:buChar char="–"/>
              <a:defRPr sz="2000">
                <a:solidFill>
                  <a:schemeClr val="tx1"/>
                </a:solidFill>
                <a:latin typeface="Arial" charset="0"/>
                <a:ea typeface="华文细黑" charset="-122"/>
              </a:defRPr>
            </a:lvl4pPr>
            <a:lvl5pPr marL="2057400" indent="-228600" eaLnBrk="0" hangingPunct="0">
              <a:lnSpc>
                <a:spcPct val="140000"/>
              </a:lnSpc>
              <a:buChar char="~"/>
              <a:defRPr sz="2000">
                <a:solidFill>
                  <a:schemeClr val="tx1"/>
                </a:solidFill>
                <a:latin typeface="Arial" charset="0"/>
                <a:ea typeface="华文细黑" charset="-122"/>
              </a:defRPr>
            </a:lvl5pPr>
            <a:lvl6pPr marL="2514600" indent="-228600" eaLnBrk="0" fontAlgn="base" hangingPunct="0">
              <a:lnSpc>
                <a:spcPct val="140000"/>
              </a:lnSpc>
              <a:spcBef>
                <a:spcPct val="0"/>
              </a:spcBef>
              <a:spcAft>
                <a:spcPct val="0"/>
              </a:spcAft>
              <a:buFont typeface="Arial" charset="0"/>
              <a:buChar char="~"/>
              <a:defRPr sz="2000">
                <a:solidFill>
                  <a:schemeClr val="tx1"/>
                </a:solidFill>
                <a:latin typeface="Arial" charset="0"/>
                <a:ea typeface="华文细黑" charset="-122"/>
              </a:defRPr>
            </a:lvl6pPr>
            <a:lvl7pPr marL="2971800" indent="-228600" eaLnBrk="0" fontAlgn="base" hangingPunct="0">
              <a:lnSpc>
                <a:spcPct val="140000"/>
              </a:lnSpc>
              <a:spcBef>
                <a:spcPct val="0"/>
              </a:spcBef>
              <a:spcAft>
                <a:spcPct val="0"/>
              </a:spcAft>
              <a:buFont typeface="Arial" charset="0"/>
              <a:buChar char="~"/>
              <a:defRPr sz="2000">
                <a:solidFill>
                  <a:schemeClr val="tx1"/>
                </a:solidFill>
                <a:latin typeface="Arial" charset="0"/>
                <a:ea typeface="华文细黑" charset="-122"/>
              </a:defRPr>
            </a:lvl7pPr>
            <a:lvl8pPr marL="3429000" indent="-228600" eaLnBrk="0" fontAlgn="base" hangingPunct="0">
              <a:lnSpc>
                <a:spcPct val="140000"/>
              </a:lnSpc>
              <a:spcBef>
                <a:spcPct val="0"/>
              </a:spcBef>
              <a:spcAft>
                <a:spcPct val="0"/>
              </a:spcAft>
              <a:buFont typeface="Arial" charset="0"/>
              <a:buChar char="~"/>
              <a:defRPr sz="2000">
                <a:solidFill>
                  <a:schemeClr val="tx1"/>
                </a:solidFill>
                <a:latin typeface="Arial" charset="0"/>
                <a:ea typeface="华文细黑" charset="-122"/>
              </a:defRPr>
            </a:lvl8pPr>
            <a:lvl9pPr marL="3886200" indent="-228600" eaLnBrk="0" fontAlgn="base" hangingPunct="0">
              <a:lnSpc>
                <a:spcPct val="140000"/>
              </a:lnSpc>
              <a:spcBef>
                <a:spcPct val="0"/>
              </a:spcBef>
              <a:spcAft>
                <a:spcPct val="0"/>
              </a:spcAft>
              <a:buFont typeface="Arial" charset="0"/>
              <a:buChar char="~"/>
              <a:defRPr sz="2000">
                <a:solidFill>
                  <a:schemeClr val="tx1"/>
                </a:solidFill>
                <a:latin typeface="Arial" charset="0"/>
                <a:ea typeface="华文细黑"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5DB8306-72CB-9943-84A9-CA6716BBE043}" type="datetime2">
              <a:rPr kumimoji="0" lang="en-US" altLang="zh-CN" sz="1300" b="0" i="0" u="none" strike="noStrike" kern="1200" cap="none" spc="0" normalizeH="0" baseline="0" noProof="0">
                <a:ln>
                  <a:noFill/>
                </a:ln>
                <a:effectLst>
                  <a:outerShdw blurRad="38100" dist="38100" dir="2700000" algn="tl">
                    <a:srgbClr val="C0C0C0"/>
                  </a:outerShdw>
                </a:effectLst>
                <a:uLnTx/>
                <a:uFillTx/>
                <a:latin typeface="Arial" charset="0"/>
                <a:ea typeface="宋体"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Tuesday, August 6, 2019</a:t>
            </a:fld>
            <a:endParaRPr kumimoji="0" lang="en-US" altLang="zh-CN" sz="1300" b="0" i="0" u="none" strike="noStrike" kern="1200" cap="none" spc="0" normalizeH="0" baseline="0" noProof="0">
              <a:ln>
                <a:noFill/>
              </a:ln>
              <a:effectLst>
                <a:outerShdw blurRad="38100" dist="38100" dir="2700000" algn="tl">
                  <a:srgbClr val="C0C0C0"/>
                </a:outerShdw>
              </a:effectLst>
              <a:uLnTx/>
              <a:uFillTx/>
              <a:latin typeface="Arial" charset="0"/>
              <a:ea typeface="宋体" charset="0"/>
              <a:cs typeface="+mn-cs"/>
            </a:endParaRPr>
          </a:p>
        </p:txBody>
      </p:sp>
      <p:sp>
        <p:nvSpPr>
          <p:cNvPr id="41989" name="灯片编号占位符 5"/>
          <p:cNvSpPr txBox="1">
            <a:spLocks noGrp="1" noChangeArrowheads="1"/>
          </p:cNvSpPr>
          <p:nvPr/>
        </p:nvSpPr>
        <p:spPr bwMode="auto">
          <a:xfrm>
            <a:off x="9729000" y="6477000"/>
            <a:ext cx="733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2" tIns="45678" rIns="91352" bIns="45678"/>
          <a:lstStyle>
            <a:lvl1pPr>
              <a:defRPr sz="1300">
                <a:solidFill>
                  <a:schemeClr val="bg1"/>
                </a:solidFill>
                <a:latin typeface="FrutigerNext LT Regular" charset="0"/>
                <a:ea typeface="宋体" charset="0"/>
              </a:defRPr>
            </a:lvl1pPr>
            <a:lvl2pPr marL="742950" indent="-285750">
              <a:defRPr sz="1300">
                <a:solidFill>
                  <a:schemeClr val="bg1"/>
                </a:solidFill>
                <a:latin typeface="FrutigerNext LT Regular" charset="0"/>
                <a:ea typeface="宋体" charset="0"/>
              </a:defRPr>
            </a:lvl2pPr>
            <a:lvl3pPr marL="1143000" indent="-228600">
              <a:defRPr sz="1300">
                <a:solidFill>
                  <a:schemeClr val="bg1"/>
                </a:solidFill>
                <a:latin typeface="FrutigerNext LT Regular" charset="0"/>
                <a:ea typeface="宋体" charset="0"/>
              </a:defRPr>
            </a:lvl3pPr>
            <a:lvl4pPr marL="1600200" indent="-228600">
              <a:defRPr sz="1300">
                <a:solidFill>
                  <a:schemeClr val="bg1"/>
                </a:solidFill>
                <a:latin typeface="FrutigerNext LT Regular" charset="0"/>
                <a:ea typeface="宋体" charset="0"/>
              </a:defRPr>
            </a:lvl4pPr>
            <a:lvl5pPr marL="2057400" indent="-228600">
              <a:defRPr sz="1300">
                <a:solidFill>
                  <a:schemeClr val="bg1"/>
                </a:solidFill>
                <a:latin typeface="FrutigerNext LT Regular" charset="0"/>
                <a:ea typeface="宋体" charset="0"/>
              </a:defRPr>
            </a:lvl5pPr>
            <a:lvl6pPr marL="2514600" indent="-228600" eaLnBrk="0" fontAlgn="base" hangingPunct="0">
              <a:spcBef>
                <a:spcPct val="0"/>
              </a:spcBef>
              <a:spcAft>
                <a:spcPct val="0"/>
              </a:spcAft>
              <a:defRPr sz="1300">
                <a:solidFill>
                  <a:schemeClr val="bg1"/>
                </a:solidFill>
                <a:latin typeface="FrutigerNext LT Regular" charset="0"/>
                <a:ea typeface="宋体" charset="0"/>
              </a:defRPr>
            </a:lvl6pPr>
            <a:lvl7pPr marL="2971800" indent="-228600" eaLnBrk="0" fontAlgn="base" hangingPunct="0">
              <a:spcBef>
                <a:spcPct val="0"/>
              </a:spcBef>
              <a:spcAft>
                <a:spcPct val="0"/>
              </a:spcAft>
              <a:defRPr sz="1300">
                <a:solidFill>
                  <a:schemeClr val="bg1"/>
                </a:solidFill>
                <a:latin typeface="FrutigerNext LT Regular" charset="0"/>
                <a:ea typeface="宋体" charset="0"/>
              </a:defRPr>
            </a:lvl7pPr>
            <a:lvl8pPr marL="3429000" indent="-228600" eaLnBrk="0" fontAlgn="base" hangingPunct="0">
              <a:spcBef>
                <a:spcPct val="0"/>
              </a:spcBef>
              <a:spcAft>
                <a:spcPct val="0"/>
              </a:spcAft>
              <a:defRPr sz="1300">
                <a:solidFill>
                  <a:schemeClr val="bg1"/>
                </a:solidFill>
                <a:latin typeface="FrutigerNext LT Regular" charset="0"/>
                <a:ea typeface="宋体" charset="0"/>
              </a:defRPr>
            </a:lvl8pPr>
            <a:lvl9pPr marL="3886200" indent="-228600" eaLnBrk="0" fontAlgn="base" hangingPunct="0">
              <a:spcBef>
                <a:spcPct val="0"/>
              </a:spcBef>
              <a:spcAft>
                <a:spcPct val="0"/>
              </a:spcAft>
              <a:defRPr sz="1300">
                <a:solidFill>
                  <a:schemeClr val="bg1"/>
                </a:solidFill>
                <a:latin typeface="FrutigerNext LT Regular" charset="0"/>
                <a:ea typeface="宋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A469223-1333-484C-9F8C-0C728D5E91C7}" type="slidenum">
              <a:rPr kumimoji="0" lang="en-US" altLang="zh-CN" sz="1300" b="0" i="0" u="none" strike="noStrike" kern="1200" cap="none" spc="0" normalizeH="0" baseline="0" noProof="0">
                <a:ln>
                  <a:noFill/>
                </a:ln>
                <a:solidFill>
                  <a:schemeClr val="tx1"/>
                </a:solidFill>
                <a:effectLst>
                  <a:outerShdw blurRad="38100" dist="38100" dir="2700000" algn="tl">
                    <a:srgbClr val="C0C0C0"/>
                  </a:outerShdw>
                </a:effectLst>
                <a:uLnTx/>
                <a:uFillTx/>
                <a:latin typeface="Arial" charset="0"/>
                <a:ea typeface="宋体"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zh-CN" sz="1300" b="0" i="0" u="none" strike="noStrike" kern="1200" cap="none" spc="0" normalizeH="0" baseline="0" noProof="0">
              <a:ln>
                <a:noFill/>
              </a:ln>
              <a:solidFill>
                <a:schemeClr val="tx1"/>
              </a:solidFill>
              <a:effectLst>
                <a:outerShdw blurRad="38100" dist="38100" dir="2700000" algn="tl">
                  <a:srgbClr val="C0C0C0"/>
                </a:outerShdw>
              </a:effectLst>
              <a:uLnTx/>
              <a:uFillTx/>
              <a:latin typeface="Arial" charset="0"/>
              <a:ea typeface="宋体" charset="0"/>
              <a:cs typeface="+mn-cs"/>
            </a:endParaRPr>
          </a:p>
        </p:txBody>
      </p:sp>
      <p:pic>
        <p:nvPicPr>
          <p:cNvPr id="41990" name="Picture 4" descr="DSC052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0295" y="1916113"/>
            <a:ext cx="35433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5" descr="DSC052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8237" y="1916113"/>
            <a:ext cx="3533775"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6" descr="DSC052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1153" y="0"/>
            <a:ext cx="9174168" cy="6858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灯片编号占位符 1">
            <a:extLst>
              <a:ext uri="{FF2B5EF4-FFF2-40B4-BE49-F238E27FC236}">
                <a16:creationId xmlns:a16="http://schemas.microsoft.com/office/drawing/2014/main" id="{961AF8A0-C655-4AF9-BD52-5CC84F5BA6FB}"/>
              </a:ext>
            </a:extLst>
          </p:cNvPr>
          <p:cNvSpPr>
            <a:spLocks noGrp="1"/>
          </p:cNvSpPr>
          <p:nvPr>
            <p:ph type="sldNum" sz="quarter" idx="10"/>
          </p:nvPr>
        </p:nvSpPr>
        <p:spPr/>
        <p:txBody>
          <a:bodyPr/>
          <a:lstStyle/>
          <a:p>
            <a:pPr>
              <a:defRPr/>
            </a:pPr>
            <a:fld id="{208793E4-916F-8A42-A5AA-0D65060C8752}" type="slidenum">
              <a:rPr lang="zh-CN" altLang="en-US" smtClean="0"/>
              <a:pPr>
                <a:defRPr/>
              </a:pPr>
              <a:t>4</a:t>
            </a:fld>
            <a:endParaRPr lang="zh-CN" altLang="en-US"/>
          </a:p>
        </p:txBody>
      </p:sp>
    </p:spTree>
    <p:extLst>
      <p:ext uri="{BB962C8B-B14F-4D97-AF65-F5344CB8AC3E}">
        <p14:creationId xmlns:p14="http://schemas.microsoft.com/office/powerpoint/2010/main" val="356219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checkerboard(across)">
                                      <p:cBhvr>
                                        <p:cTn id="7" dur="500"/>
                                        <p:tgtEl>
                                          <p:spTgt spid="419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41990"/>
                                        </p:tgtEl>
                                        <p:attrNameLst>
                                          <p:attrName>style.visibility</p:attrName>
                                        </p:attrNameLst>
                                      </p:cBhvr>
                                      <p:to>
                                        <p:strVal val="visible"/>
                                      </p:to>
                                    </p:set>
                                    <p:animEffect transition="in" filter="diamond(in)">
                                      <p:cBhvr>
                                        <p:cTn id="12" dur="2000"/>
                                        <p:tgtEl>
                                          <p:spTgt spid="419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41991"/>
                                        </p:tgtEl>
                                        <p:attrNameLst>
                                          <p:attrName>style.visibility</p:attrName>
                                        </p:attrNameLst>
                                      </p:cBhvr>
                                      <p:to>
                                        <p:strVal val="visible"/>
                                      </p:to>
                                    </p:set>
                                    <p:animEffect transition="in" filter="diamond(in)">
                                      <p:cBhvr>
                                        <p:cTn id="17" dur="2000"/>
                                        <p:tgtEl>
                                          <p:spTgt spid="419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16" fill="hold" nodeType="clickEffect">
                                  <p:stCondLst>
                                    <p:cond delay="0"/>
                                  </p:stCondLst>
                                  <p:childTnLst>
                                    <p:set>
                                      <p:cBhvr>
                                        <p:cTn id="21" dur="1" fill="hold">
                                          <p:stCondLst>
                                            <p:cond delay="0"/>
                                          </p:stCondLst>
                                        </p:cTn>
                                        <p:tgtEl>
                                          <p:spTgt spid="41992"/>
                                        </p:tgtEl>
                                        <p:attrNameLst>
                                          <p:attrName>style.visibility</p:attrName>
                                        </p:attrNameLst>
                                      </p:cBhvr>
                                      <p:to>
                                        <p:strVal val="visible"/>
                                      </p:to>
                                    </p:set>
                                    <p:anim calcmode="lin" valueType="num">
                                      <p:cBhvr>
                                        <p:cTn id="22" dur="5000" fill="hold"/>
                                        <p:tgtEl>
                                          <p:spTgt spid="41992"/>
                                        </p:tgtEl>
                                        <p:attrNameLst>
                                          <p:attrName>ppt_w</p:attrName>
                                        </p:attrNameLst>
                                      </p:cBhvr>
                                      <p:tavLst>
                                        <p:tav tm="0">
                                          <p:val>
                                            <p:fltVal val="0"/>
                                          </p:val>
                                        </p:tav>
                                        <p:tav tm="100000">
                                          <p:val>
                                            <p:strVal val="#ppt_w"/>
                                          </p:val>
                                        </p:tav>
                                      </p:tavLst>
                                    </p:anim>
                                    <p:anim calcmode="lin" valueType="num">
                                      <p:cBhvr>
                                        <p:cTn id="23" dur="5000" fill="hold"/>
                                        <p:tgtEl>
                                          <p:spTgt spid="4199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7170" name="Picture 2" descr="C:\Users\lenovn\Desktop\5G\报告PPT  童莉莉：5G时代的未来教育_files\159834028_10_20190427064155551"/>
          <p:cNvPicPr>
            <a:picLocks noChangeAspect="1" noChangeArrowheads="1"/>
          </p:cNvPicPr>
          <p:nvPr/>
        </p:nvPicPr>
        <p:blipFill rotWithShape="1">
          <a:blip r:embed="rId2">
            <a:extLst>
              <a:ext uri="{28A0092B-C50C-407E-A947-70E740481C1C}">
                <a14:useLocalDpi xmlns:a14="http://schemas.microsoft.com/office/drawing/2010/main" val="0"/>
              </a:ext>
            </a:extLst>
          </a:blip>
          <a:srcRect l="5961" t="11176" r="5621" b="11569"/>
          <a:stretch/>
        </p:blipFill>
        <p:spPr bwMode="auto">
          <a:xfrm>
            <a:off x="726140" y="766482"/>
            <a:ext cx="10771095" cy="5298142"/>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C49E6CB6-45D4-4AD5-8858-D2527EB70286}"/>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2" name="日期占位符 1">
            <a:extLst>
              <a:ext uri="{FF2B5EF4-FFF2-40B4-BE49-F238E27FC236}">
                <a16:creationId xmlns:a16="http://schemas.microsoft.com/office/drawing/2014/main" id="{BBB01B65-3F20-423F-88F4-D34883539D59}"/>
              </a:ext>
            </a:extLst>
          </p:cNvPr>
          <p:cNvSpPr>
            <a:spLocks noGrp="1"/>
          </p:cNvSpPr>
          <p:nvPr>
            <p:ph type="dt" sz="half" idx="10"/>
          </p:nvPr>
        </p:nvSpPr>
        <p:spPr/>
        <p:txBody>
          <a:bodyPr/>
          <a:lstStyle/>
          <a:p>
            <a:fld id="{3609E64C-D21B-4E4F-866B-706B9B5646FA}"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732132F8-9118-4D47-B1CD-843CB6E161ED}"/>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40</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896F5C03-50CB-454F-9406-86FEF57923E3}"/>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13560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8194" name="Picture 2" descr="C:\Users\lenovn\Desktop\5G\报告PPT  童莉莉：5G时代的未来教育_files\159834028_11_20190427064155769"/>
          <p:cNvPicPr>
            <a:picLocks noChangeAspect="1" noChangeArrowheads="1"/>
          </p:cNvPicPr>
          <p:nvPr/>
        </p:nvPicPr>
        <p:blipFill rotWithShape="1">
          <a:blip r:embed="rId2">
            <a:extLst>
              <a:ext uri="{28A0092B-C50C-407E-A947-70E740481C1C}">
                <a14:useLocalDpi xmlns:a14="http://schemas.microsoft.com/office/drawing/2010/main" val="0"/>
              </a:ext>
            </a:extLst>
          </a:blip>
          <a:srcRect l="12694" t="11176" r="6615" b="11373"/>
          <a:stretch/>
        </p:blipFill>
        <p:spPr bwMode="auto">
          <a:xfrm>
            <a:off x="1546412" y="766482"/>
            <a:ext cx="9829800" cy="5311589"/>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95CA084D-73F6-486F-8C16-BF42BC0F9392}"/>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2" name="日期占位符 1">
            <a:extLst>
              <a:ext uri="{FF2B5EF4-FFF2-40B4-BE49-F238E27FC236}">
                <a16:creationId xmlns:a16="http://schemas.microsoft.com/office/drawing/2014/main" id="{81D9796C-72F0-4DDC-80C6-C4EE3221D583}"/>
              </a:ext>
            </a:extLst>
          </p:cNvPr>
          <p:cNvSpPr>
            <a:spLocks noGrp="1"/>
          </p:cNvSpPr>
          <p:nvPr>
            <p:ph type="dt" sz="half" idx="10"/>
          </p:nvPr>
        </p:nvSpPr>
        <p:spPr/>
        <p:txBody>
          <a:bodyPr/>
          <a:lstStyle/>
          <a:p>
            <a:fld id="{BA49AD02-DFFA-4E53-B9F8-01731DC8BB09}"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57827A93-B65D-49C6-848C-0CF9374E4ADF}"/>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EDB82061-DE80-4F4F-99DD-CB2DBB966B2F}"/>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52369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9218" name="Picture 2" descr="C:\Users\lenovn\Desktop\5G\报告PPT  童莉莉：5G时代的未来教育_files\159834028_12_20190427064155988"/>
          <p:cNvPicPr>
            <a:picLocks noChangeAspect="1" noChangeArrowheads="1"/>
          </p:cNvPicPr>
          <p:nvPr/>
        </p:nvPicPr>
        <p:blipFill rotWithShape="1">
          <a:blip r:embed="rId2">
            <a:extLst>
              <a:ext uri="{28A0092B-C50C-407E-A947-70E740481C1C}">
                <a14:useLocalDpi xmlns:a14="http://schemas.microsoft.com/office/drawing/2010/main" val="0"/>
              </a:ext>
            </a:extLst>
          </a:blip>
          <a:srcRect l="6872" t="10196" r="5703" b="11568"/>
          <a:stretch/>
        </p:blipFill>
        <p:spPr bwMode="auto">
          <a:xfrm>
            <a:off x="847164" y="699247"/>
            <a:ext cx="10650071" cy="5365378"/>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08C0280A-1F33-4D96-840D-D9A7B5934B1D}"/>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2" name="日期占位符 1">
            <a:extLst>
              <a:ext uri="{FF2B5EF4-FFF2-40B4-BE49-F238E27FC236}">
                <a16:creationId xmlns:a16="http://schemas.microsoft.com/office/drawing/2014/main" id="{AB6A79D1-374F-4B10-AA8C-B3EDB9C7BAD3}"/>
              </a:ext>
            </a:extLst>
          </p:cNvPr>
          <p:cNvSpPr>
            <a:spLocks noGrp="1"/>
          </p:cNvSpPr>
          <p:nvPr>
            <p:ph type="dt" sz="half" idx="10"/>
          </p:nvPr>
        </p:nvSpPr>
        <p:spPr/>
        <p:txBody>
          <a:bodyPr/>
          <a:lstStyle/>
          <a:p>
            <a:fld id="{1A560450-031C-4ED6-BC67-C786F97BF62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0951B03B-5847-48E1-8AAA-440B39CD4F0A}"/>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3E6952E-C488-472B-A8EE-70EC4123F668}"/>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005394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6E9BFD8-EC06-4058-812E-B2FEC3A6A63A}"/>
              </a:ext>
            </a:extLst>
          </p:cNvPr>
          <p:cNvPicPr>
            <a:picLocks noChangeAspect="1"/>
          </p:cNvPicPr>
          <p:nvPr/>
        </p:nvPicPr>
        <p:blipFill>
          <a:blip r:embed="rId2"/>
          <a:stretch>
            <a:fillRect/>
          </a:stretch>
        </p:blipFill>
        <p:spPr>
          <a:xfrm>
            <a:off x="304800" y="728869"/>
            <a:ext cx="11582400" cy="5833855"/>
          </a:xfrm>
          <a:prstGeom prst="rect">
            <a:avLst/>
          </a:prstGeom>
        </p:spPr>
      </p:pic>
      <p:sp>
        <p:nvSpPr>
          <p:cNvPr id="4" name="日期占位符 3">
            <a:extLst>
              <a:ext uri="{FF2B5EF4-FFF2-40B4-BE49-F238E27FC236}">
                <a16:creationId xmlns:a16="http://schemas.microsoft.com/office/drawing/2014/main" id="{E2A83ADC-F1BE-4927-8B4B-57C87CAD1612}"/>
              </a:ext>
            </a:extLst>
          </p:cNvPr>
          <p:cNvSpPr>
            <a:spLocks noGrp="1"/>
          </p:cNvSpPr>
          <p:nvPr>
            <p:ph type="dt" sz="half" idx="10"/>
          </p:nvPr>
        </p:nvSpPr>
        <p:spPr/>
        <p:txBody>
          <a:bodyPr/>
          <a:lstStyle/>
          <a:p>
            <a:fld id="{DFE4E06E-EE2A-414C-825A-1E4AA605A341}"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4D09E388-DA64-4696-BBD3-B472A607F017}"/>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43</a:t>
            </a:fld>
            <a:endParaRPr lang="zh-CN" altLang="en-US">
              <a:solidFill>
                <a:prstClr val="black">
                  <a:tint val="75000"/>
                </a:prstClr>
              </a:solidFill>
            </a:endParaRPr>
          </a:p>
        </p:txBody>
      </p:sp>
      <p:sp>
        <p:nvSpPr>
          <p:cNvPr id="3" name="文本框 2">
            <a:extLst>
              <a:ext uri="{FF2B5EF4-FFF2-40B4-BE49-F238E27FC236}">
                <a16:creationId xmlns:a16="http://schemas.microsoft.com/office/drawing/2014/main" id="{1D209E68-9D88-4C24-8FAB-17F6E8786317}"/>
              </a:ext>
            </a:extLst>
          </p:cNvPr>
          <p:cNvSpPr txBox="1"/>
          <p:nvPr/>
        </p:nvSpPr>
        <p:spPr>
          <a:xfrm>
            <a:off x="2872408" y="17126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
        <p:nvSpPr>
          <p:cNvPr id="6" name="页脚占位符 5">
            <a:extLst>
              <a:ext uri="{FF2B5EF4-FFF2-40B4-BE49-F238E27FC236}">
                <a16:creationId xmlns:a16="http://schemas.microsoft.com/office/drawing/2014/main" id="{49D68ED6-214E-4D9A-A7F1-A3464A62B1F9}"/>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4224205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组合 81"/>
          <p:cNvGrpSpPr/>
          <p:nvPr/>
        </p:nvGrpSpPr>
        <p:grpSpPr>
          <a:xfrm>
            <a:off x="7684137" y="1748135"/>
            <a:ext cx="3085640" cy="3119887"/>
            <a:chOff x="5430784" y="1323011"/>
            <a:chExt cx="2520000" cy="2547523"/>
          </a:xfrm>
        </p:grpSpPr>
        <p:grpSp>
          <p:nvGrpSpPr>
            <p:cNvPr id="83" name="组合 82"/>
            <p:cNvGrpSpPr>
              <a:grpSpLocks noChangeAspect="1"/>
            </p:cNvGrpSpPr>
            <p:nvPr/>
          </p:nvGrpSpPr>
          <p:grpSpPr>
            <a:xfrm>
              <a:off x="5934784" y="1833541"/>
              <a:ext cx="1512000" cy="1498940"/>
              <a:chOff x="2965973" y="1697715"/>
              <a:chExt cx="1762498" cy="1747274"/>
            </a:xfrm>
          </p:grpSpPr>
          <p:grpSp>
            <p:nvGrpSpPr>
              <p:cNvPr id="110" name="Group 247"/>
              <p:cNvGrpSpPr/>
              <p:nvPr/>
            </p:nvGrpSpPr>
            <p:grpSpPr>
              <a:xfrm>
                <a:off x="3391801" y="2111917"/>
                <a:ext cx="908420" cy="908420"/>
                <a:chOff x="1428723" y="1400140"/>
                <a:chExt cx="3443287" cy="3443287"/>
              </a:xfrm>
            </p:grpSpPr>
            <p:sp>
              <p:nvSpPr>
                <p:cNvPr id="345" name="Dodecagon 424"/>
                <p:cNvSpPr/>
                <p:nvPr/>
              </p:nvSpPr>
              <p:spPr bwMode="auto">
                <a:xfrm>
                  <a:off x="1428723" y="1400140"/>
                  <a:ext cx="3443287" cy="3443287"/>
                </a:xfrm>
                <a:prstGeom prst="dodecagon">
                  <a:avLst/>
                </a:prstGeom>
                <a:noFill/>
                <a:ln w="7620" cap="flat" cmpd="sng" algn="ctr">
                  <a:solidFill>
                    <a:sysClr val="window" lastClr="FFFFFF"/>
                  </a:solidFill>
                  <a:prstDash val="solid"/>
                  <a:round/>
                  <a:headEnd type="none" w="med" len="med"/>
                  <a:tailEnd type="none" w="med" len="med"/>
                </a:ln>
                <a:effectLst/>
              </p:spPr>
              <p:txBody>
                <a:bodyPr vert="horz" wrap="square" lIns="67047" tIns="33524" rIns="67047" bIns="33524" numCol="1" rtlCol="0" anchor="t" anchorCtr="0" compatLnSpc="1">
                  <a:prstTxWarp prst="textNoShape">
                    <a:avLst/>
                  </a:prstTxWarp>
                  <a:noAutofit/>
                </a:bodyPr>
                <a:lstStyle/>
                <a:p>
                  <a:pPr defTabSz="914202">
                    <a:spcBef>
                      <a:spcPct val="50000"/>
                    </a:spcBef>
                    <a:defRPr/>
                  </a:pPr>
                  <a:endParaRPr lang="en-GB" sz="1609" b="1" kern="0" dirty="0">
                    <a:solidFill>
                      <a:srgbClr val="B2B2B2"/>
                    </a:solidFill>
                    <a:latin typeface="微软雅黑" pitchFamily="34" charset="-122"/>
                    <a:ea typeface="微软雅黑" pitchFamily="34" charset="-122"/>
                  </a:endParaRPr>
                </a:p>
              </p:txBody>
            </p:sp>
            <p:cxnSp>
              <p:nvCxnSpPr>
                <p:cNvPr id="346" name="Straight Connector 425"/>
                <p:cNvCxnSpPr>
                  <a:stCxn id="345" idx="10"/>
                  <a:endCxn id="345" idx="4"/>
                </p:cNvCxnSpPr>
                <p:nvPr/>
              </p:nvCxnSpPr>
              <p:spPr bwMode="auto">
                <a:xfrm>
                  <a:off x="2689030" y="1400140"/>
                  <a:ext cx="922674" cy="344328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47" name="Straight Connector 426"/>
                <p:cNvCxnSpPr>
                  <a:stCxn id="345" idx="9"/>
                  <a:endCxn id="345" idx="3"/>
                </p:cNvCxnSpPr>
                <p:nvPr/>
              </p:nvCxnSpPr>
              <p:spPr bwMode="auto">
                <a:xfrm>
                  <a:off x="1890060" y="1861477"/>
                  <a:ext cx="2520613" cy="252061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48" name="Straight Connector 427"/>
                <p:cNvCxnSpPr>
                  <a:stCxn id="345" idx="11"/>
                  <a:endCxn id="345" idx="5"/>
                </p:cNvCxnSpPr>
                <p:nvPr/>
              </p:nvCxnSpPr>
              <p:spPr bwMode="auto">
                <a:xfrm flipH="1">
                  <a:off x="2689030" y="1400140"/>
                  <a:ext cx="922674" cy="344328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49" name="Straight Connector 428"/>
                <p:cNvCxnSpPr>
                  <a:stCxn id="345" idx="8"/>
                  <a:endCxn id="345" idx="2"/>
                </p:cNvCxnSpPr>
                <p:nvPr/>
              </p:nvCxnSpPr>
              <p:spPr bwMode="auto">
                <a:xfrm>
                  <a:off x="1428723" y="2660446"/>
                  <a:ext cx="3443287" cy="92267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0" name="Straight Connector 429"/>
                <p:cNvCxnSpPr>
                  <a:stCxn id="345" idx="0"/>
                  <a:endCxn id="345" idx="6"/>
                </p:cNvCxnSpPr>
                <p:nvPr/>
              </p:nvCxnSpPr>
              <p:spPr bwMode="auto">
                <a:xfrm flipH="1">
                  <a:off x="1890060" y="1861477"/>
                  <a:ext cx="2520613" cy="252061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1" name="Straight Connector 430"/>
                <p:cNvCxnSpPr>
                  <a:stCxn id="345" idx="1"/>
                  <a:endCxn id="345" idx="7"/>
                </p:cNvCxnSpPr>
                <p:nvPr/>
              </p:nvCxnSpPr>
              <p:spPr bwMode="auto">
                <a:xfrm flipH="1">
                  <a:off x="1428723" y="2660446"/>
                  <a:ext cx="3443287" cy="92267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2" name="Straight Connector 431"/>
                <p:cNvCxnSpPr>
                  <a:stCxn id="345" idx="11"/>
                  <a:endCxn id="345" idx="1"/>
                </p:cNvCxnSpPr>
                <p:nvPr/>
              </p:nvCxnSpPr>
              <p:spPr bwMode="auto">
                <a:xfrm>
                  <a:off x="3611703" y="1400140"/>
                  <a:ext cx="1260307"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3" name="Straight Connector 432"/>
                <p:cNvCxnSpPr>
                  <a:stCxn id="345" idx="10"/>
                  <a:endCxn id="345" idx="0"/>
                </p:cNvCxnSpPr>
                <p:nvPr/>
              </p:nvCxnSpPr>
              <p:spPr bwMode="auto">
                <a:xfrm>
                  <a:off x="2689030" y="1400140"/>
                  <a:ext cx="1721643" cy="46133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4" name="Straight Connector 433"/>
                <p:cNvCxnSpPr>
                  <a:stCxn id="345" idx="0"/>
                  <a:endCxn id="345" idx="2"/>
                </p:cNvCxnSpPr>
                <p:nvPr/>
              </p:nvCxnSpPr>
              <p:spPr bwMode="auto">
                <a:xfrm>
                  <a:off x="4410673" y="1861477"/>
                  <a:ext cx="461337"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5" name="Straight Connector 434"/>
                <p:cNvCxnSpPr>
                  <a:stCxn id="345" idx="1"/>
                  <a:endCxn id="345" idx="3"/>
                </p:cNvCxnSpPr>
                <p:nvPr/>
              </p:nvCxnSpPr>
              <p:spPr bwMode="auto">
                <a:xfrm flipH="1">
                  <a:off x="4410673" y="2660446"/>
                  <a:ext cx="461337"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6" name="Straight Connector 435"/>
                <p:cNvCxnSpPr>
                  <a:stCxn id="345" idx="2"/>
                  <a:endCxn id="345" idx="4"/>
                </p:cNvCxnSpPr>
                <p:nvPr/>
              </p:nvCxnSpPr>
              <p:spPr bwMode="auto">
                <a:xfrm flipH="1">
                  <a:off x="3611703" y="3583121"/>
                  <a:ext cx="1260307"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7" name="Straight Connector 436"/>
                <p:cNvCxnSpPr>
                  <a:stCxn id="345" idx="4"/>
                  <a:endCxn id="345" idx="6"/>
                </p:cNvCxnSpPr>
                <p:nvPr/>
              </p:nvCxnSpPr>
              <p:spPr bwMode="auto">
                <a:xfrm flipH="1" flipV="1">
                  <a:off x="1890060" y="4382090"/>
                  <a:ext cx="1721643" cy="46133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8" name="Straight Connector 437"/>
                <p:cNvCxnSpPr>
                  <a:stCxn id="345" idx="3"/>
                  <a:endCxn id="345" idx="5"/>
                </p:cNvCxnSpPr>
                <p:nvPr/>
              </p:nvCxnSpPr>
              <p:spPr bwMode="auto">
                <a:xfrm flipH="1">
                  <a:off x="2689030" y="4382090"/>
                  <a:ext cx="1721643" cy="46133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59" name="Straight Connector 438"/>
                <p:cNvCxnSpPr>
                  <a:stCxn id="345" idx="5"/>
                  <a:endCxn id="345" idx="7"/>
                </p:cNvCxnSpPr>
                <p:nvPr/>
              </p:nvCxnSpPr>
              <p:spPr bwMode="auto">
                <a:xfrm flipH="1" flipV="1">
                  <a:off x="1428723" y="3583121"/>
                  <a:ext cx="1260307"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0" name="Straight Connector 439"/>
                <p:cNvCxnSpPr>
                  <a:stCxn id="345" idx="6"/>
                  <a:endCxn id="345" idx="8"/>
                </p:cNvCxnSpPr>
                <p:nvPr/>
              </p:nvCxnSpPr>
              <p:spPr bwMode="auto">
                <a:xfrm flipH="1" flipV="1">
                  <a:off x="1428723" y="2660446"/>
                  <a:ext cx="461337"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1" name="Straight Connector 440"/>
                <p:cNvCxnSpPr>
                  <a:stCxn id="345" idx="8"/>
                  <a:endCxn id="345" idx="10"/>
                </p:cNvCxnSpPr>
                <p:nvPr/>
              </p:nvCxnSpPr>
              <p:spPr bwMode="auto">
                <a:xfrm flipV="1">
                  <a:off x="1428723" y="1400140"/>
                  <a:ext cx="1260307"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2" name="Straight Connector 441"/>
                <p:cNvCxnSpPr>
                  <a:stCxn id="345" idx="7"/>
                  <a:endCxn id="345" idx="9"/>
                </p:cNvCxnSpPr>
                <p:nvPr/>
              </p:nvCxnSpPr>
              <p:spPr bwMode="auto">
                <a:xfrm flipV="1">
                  <a:off x="1428723" y="1861477"/>
                  <a:ext cx="461337"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3" name="Straight Connector 442"/>
                <p:cNvCxnSpPr>
                  <a:stCxn id="345" idx="10"/>
                  <a:endCxn id="345" idx="1"/>
                </p:cNvCxnSpPr>
                <p:nvPr/>
              </p:nvCxnSpPr>
              <p:spPr bwMode="auto">
                <a:xfrm>
                  <a:off x="2689030" y="1400140"/>
                  <a:ext cx="2182980"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4" name="Straight Connector 443"/>
                <p:cNvCxnSpPr>
                  <a:stCxn id="345" idx="11"/>
                  <a:endCxn id="345" idx="2"/>
                </p:cNvCxnSpPr>
                <p:nvPr/>
              </p:nvCxnSpPr>
              <p:spPr bwMode="auto">
                <a:xfrm>
                  <a:off x="3611703" y="1400140"/>
                  <a:ext cx="1260307"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5" name="Straight Connector 444"/>
                <p:cNvCxnSpPr>
                  <a:stCxn id="345" idx="0"/>
                  <a:endCxn id="345" idx="3"/>
                </p:cNvCxnSpPr>
                <p:nvPr/>
              </p:nvCxnSpPr>
              <p:spPr bwMode="auto">
                <a:xfrm>
                  <a:off x="4410673" y="1861477"/>
                  <a:ext cx="0" cy="252061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6" name="Straight Connector 445"/>
                <p:cNvCxnSpPr>
                  <a:stCxn id="345" idx="1"/>
                  <a:endCxn id="345" idx="4"/>
                </p:cNvCxnSpPr>
                <p:nvPr/>
              </p:nvCxnSpPr>
              <p:spPr bwMode="auto">
                <a:xfrm flipH="1">
                  <a:off x="3611703" y="2660446"/>
                  <a:ext cx="1260307"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7" name="Straight Connector 446"/>
                <p:cNvCxnSpPr>
                  <a:stCxn id="345" idx="4"/>
                  <a:endCxn id="345" idx="7"/>
                </p:cNvCxnSpPr>
                <p:nvPr/>
              </p:nvCxnSpPr>
              <p:spPr bwMode="auto">
                <a:xfrm flipH="1" flipV="1">
                  <a:off x="1428723" y="3583121"/>
                  <a:ext cx="2182980"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8" name="Straight Connector 447"/>
                <p:cNvCxnSpPr>
                  <a:stCxn id="345" idx="8"/>
                  <a:endCxn id="345" idx="5"/>
                </p:cNvCxnSpPr>
                <p:nvPr/>
              </p:nvCxnSpPr>
              <p:spPr bwMode="auto">
                <a:xfrm>
                  <a:off x="1428723" y="2660446"/>
                  <a:ext cx="1260307"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69" name="Straight Connector 448"/>
                <p:cNvCxnSpPr>
                  <a:stCxn id="345" idx="6"/>
                  <a:endCxn id="345" idx="9"/>
                </p:cNvCxnSpPr>
                <p:nvPr/>
              </p:nvCxnSpPr>
              <p:spPr bwMode="auto">
                <a:xfrm flipV="1">
                  <a:off x="1890060" y="1861477"/>
                  <a:ext cx="0" cy="2520612"/>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0" name="Straight Connector 449"/>
                <p:cNvCxnSpPr>
                  <a:stCxn id="345" idx="7"/>
                  <a:endCxn id="345" idx="10"/>
                </p:cNvCxnSpPr>
                <p:nvPr/>
              </p:nvCxnSpPr>
              <p:spPr bwMode="auto">
                <a:xfrm flipV="1">
                  <a:off x="1428723" y="1400140"/>
                  <a:ext cx="1260307"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1" name="Straight Connector 450"/>
                <p:cNvCxnSpPr>
                  <a:stCxn id="345" idx="6"/>
                  <a:endCxn id="345" idx="3"/>
                </p:cNvCxnSpPr>
                <p:nvPr/>
              </p:nvCxnSpPr>
              <p:spPr bwMode="auto">
                <a:xfrm>
                  <a:off x="1890060" y="4382090"/>
                  <a:ext cx="2520613" cy="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2" name="Straight Connector 451"/>
                <p:cNvCxnSpPr>
                  <a:stCxn id="345" idx="2"/>
                  <a:endCxn id="345" idx="5"/>
                </p:cNvCxnSpPr>
                <p:nvPr/>
              </p:nvCxnSpPr>
              <p:spPr bwMode="auto">
                <a:xfrm flipH="1">
                  <a:off x="2689030" y="3583121"/>
                  <a:ext cx="2182980"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3" name="Straight Connector 452"/>
                <p:cNvCxnSpPr>
                  <a:stCxn id="345" idx="9"/>
                  <a:endCxn id="345" idx="0"/>
                </p:cNvCxnSpPr>
                <p:nvPr/>
              </p:nvCxnSpPr>
              <p:spPr bwMode="auto">
                <a:xfrm>
                  <a:off x="1890060" y="1861477"/>
                  <a:ext cx="2520613" cy="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4" name="Straight Connector 453"/>
                <p:cNvCxnSpPr>
                  <a:stCxn id="345" idx="8"/>
                  <a:endCxn id="345" idx="11"/>
                </p:cNvCxnSpPr>
                <p:nvPr/>
              </p:nvCxnSpPr>
              <p:spPr bwMode="auto">
                <a:xfrm flipV="1">
                  <a:off x="1428723" y="1400140"/>
                  <a:ext cx="2182980" cy="1260306"/>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5" name="Straight Connector 454"/>
                <p:cNvCxnSpPr>
                  <a:endCxn id="345" idx="6"/>
                </p:cNvCxnSpPr>
                <p:nvPr/>
              </p:nvCxnSpPr>
              <p:spPr bwMode="auto">
                <a:xfrm flipH="1">
                  <a:off x="1890060" y="1500187"/>
                  <a:ext cx="1724678" cy="2881903"/>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6" name="Straight Connector 455"/>
                <p:cNvCxnSpPr>
                  <a:stCxn id="345" idx="0"/>
                  <a:endCxn id="345" idx="7"/>
                </p:cNvCxnSpPr>
                <p:nvPr/>
              </p:nvCxnSpPr>
              <p:spPr bwMode="auto">
                <a:xfrm flipH="1">
                  <a:off x="1428723" y="1861477"/>
                  <a:ext cx="2981950"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7" name="Straight Connector 456"/>
                <p:cNvCxnSpPr>
                  <a:stCxn id="345" idx="8"/>
                  <a:endCxn id="345" idx="1"/>
                </p:cNvCxnSpPr>
                <p:nvPr/>
              </p:nvCxnSpPr>
              <p:spPr bwMode="auto">
                <a:xfrm>
                  <a:off x="1428723" y="2660446"/>
                  <a:ext cx="3443287" cy="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8" name="Straight Connector 457"/>
                <p:cNvCxnSpPr>
                  <a:stCxn id="345" idx="9"/>
                  <a:endCxn id="345" idx="2"/>
                </p:cNvCxnSpPr>
                <p:nvPr/>
              </p:nvCxnSpPr>
              <p:spPr bwMode="auto">
                <a:xfrm>
                  <a:off x="1890060" y="1861477"/>
                  <a:ext cx="2981950"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79" name="Straight Connector 458"/>
                <p:cNvCxnSpPr>
                  <a:stCxn id="345" idx="11"/>
                  <a:endCxn id="345" idx="7"/>
                </p:cNvCxnSpPr>
                <p:nvPr/>
              </p:nvCxnSpPr>
              <p:spPr bwMode="auto">
                <a:xfrm flipH="1">
                  <a:off x="1428723" y="1400140"/>
                  <a:ext cx="2182980"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0" name="Straight Connector 459"/>
                <p:cNvCxnSpPr>
                  <a:stCxn id="345" idx="10"/>
                  <a:endCxn id="345" idx="6"/>
                </p:cNvCxnSpPr>
                <p:nvPr/>
              </p:nvCxnSpPr>
              <p:spPr bwMode="auto">
                <a:xfrm flipH="1">
                  <a:off x="1890060" y="1400140"/>
                  <a:ext cx="798970"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1" name="Straight Connector 460"/>
                <p:cNvCxnSpPr>
                  <a:stCxn id="345" idx="9"/>
                  <a:endCxn id="345" idx="5"/>
                </p:cNvCxnSpPr>
                <p:nvPr/>
              </p:nvCxnSpPr>
              <p:spPr bwMode="auto">
                <a:xfrm>
                  <a:off x="1890060" y="1861477"/>
                  <a:ext cx="798970"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2" name="Straight Connector 461"/>
                <p:cNvCxnSpPr>
                  <a:stCxn id="345" idx="8"/>
                  <a:endCxn id="345" idx="4"/>
                </p:cNvCxnSpPr>
                <p:nvPr/>
              </p:nvCxnSpPr>
              <p:spPr bwMode="auto">
                <a:xfrm>
                  <a:off x="1428723" y="2660446"/>
                  <a:ext cx="2182980"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3" name="Straight Connector 462"/>
                <p:cNvCxnSpPr>
                  <a:stCxn id="345" idx="7"/>
                  <a:endCxn id="345" idx="3"/>
                </p:cNvCxnSpPr>
                <p:nvPr/>
              </p:nvCxnSpPr>
              <p:spPr bwMode="auto">
                <a:xfrm>
                  <a:off x="1428723" y="3583121"/>
                  <a:ext cx="2981950" cy="798969"/>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4" name="Straight Connector 463"/>
                <p:cNvCxnSpPr>
                  <a:stCxn id="345" idx="2"/>
                  <a:endCxn id="345" idx="6"/>
                </p:cNvCxnSpPr>
                <p:nvPr/>
              </p:nvCxnSpPr>
              <p:spPr bwMode="auto">
                <a:xfrm flipH="1">
                  <a:off x="1890060" y="3583121"/>
                  <a:ext cx="2981950" cy="798969"/>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5" name="Straight Connector 464"/>
                <p:cNvCxnSpPr>
                  <a:stCxn id="345" idx="1"/>
                  <a:endCxn id="345" idx="5"/>
                </p:cNvCxnSpPr>
                <p:nvPr/>
              </p:nvCxnSpPr>
              <p:spPr bwMode="auto">
                <a:xfrm flipH="1">
                  <a:off x="2689030" y="2660446"/>
                  <a:ext cx="2182980"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6" name="Straight Connector 465"/>
                <p:cNvCxnSpPr>
                  <a:stCxn id="345" idx="0"/>
                  <a:endCxn id="345" idx="4"/>
                </p:cNvCxnSpPr>
                <p:nvPr/>
              </p:nvCxnSpPr>
              <p:spPr bwMode="auto">
                <a:xfrm flipH="1">
                  <a:off x="3611703" y="1861477"/>
                  <a:ext cx="798970"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7" name="Straight Connector 466"/>
                <p:cNvCxnSpPr>
                  <a:stCxn id="345" idx="11"/>
                  <a:endCxn id="345" idx="3"/>
                </p:cNvCxnSpPr>
                <p:nvPr/>
              </p:nvCxnSpPr>
              <p:spPr bwMode="auto">
                <a:xfrm>
                  <a:off x="3611703" y="1400140"/>
                  <a:ext cx="798970"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8" name="Straight Connector 467"/>
                <p:cNvCxnSpPr>
                  <a:stCxn id="345" idx="10"/>
                  <a:endCxn id="345" idx="2"/>
                </p:cNvCxnSpPr>
                <p:nvPr/>
              </p:nvCxnSpPr>
              <p:spPr bwMode="auto">
                <a:xfrm>
                  <a:off x="2689030" y="1400140"/>
                  <a:ext cx="2182980" cy="2182981"/>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89" name="Straight Connector 468"/>
                <p:cNvCxnSpPr>
                  <a:stCxn id="345" idx="10"/>
                  <a:endCxn id="345" idx="5"/>
                </p:cNvCxnSpPr>
                <p:nvPr/>
              </p:nvCxnSpPr>
              <p:spPr bwMode="auto">
                <a:xfrm>
                  <a:off x="2689030" y="1400140"/>
                  <a:ext cx="0" cy="344328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0" name="Straight Connector 469"/>
                <p:cNvCxnSpPr>
                  <a:stCxn id="345" idx="9"/>
                  <a:endCxn id="345" idx="4"/>
                </p:cNvCxnSpPr>
                <p:nvPr/>
              </p:nvCxnSpPr>
              <p:spPr bwMode="auto">
                <a:xfrm>
                  <a:off x="1890060" y="1861477"/>
                  <a:ext cx="1721643"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1" name="Straight Connector 470"/>
                <p:cNvCxnSpPr>
                  <a:stCxn id="345" idx="3"/>
                  <a:endCxn id="345" idx="8"/>
                </p:cNvCxnSpPr>
                <p:nvPr/>
              </p:nvCxnSpPr>
              <p:spPr bwMode="auto">
                <a:xfrm flipH="1" flipV="1">
                  <a:off x="1428723" y="2660446"/>
                  <a:ext cx="2981950"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2" name="Straight Connector 471"/>
                <p:cNvCxnSpPr>
                  <a:stCxn id="345" idx="2"/>
                  <a:endCxn id="345" idx="7"/>
                </p:cNvCxnSpPr>
                <p:nvPr/>
              </p:nvCxnSpPr>
              <p:spPr bwMode="auto">
                <a:xfrm flipH="1">
                  <a:off x="1428723" y="3583121"/>
                  <a:ext cx="3443287" cy="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3" name="Straight Connector 472"/>
                <p:cNvCxnSpPr>
                  <a:stCxn id="345" idx="1"/>
                  <a:endCxn id="345" idx="6"/>
                </p:cNvCxnSpPr>
                <p:nvPr/>
              </p:nvCxnSpPr>
              <p:spPr bwMode="auto">
                <a:xfrm flipH="1">
                  <a:off x="1890060" y="2660446"/>
                  <a:ext cx="2981950" cy="1721644"/>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4" name="Straight Connector 473"/>
                <p:cNvCxnSpPr>
                  <a:stCxn id="345" idx="0"/>
                  <a:endCxn id="345" idx="5"/>
                </p:cNvCxnSpPr>
                <p:nvPr/>
              </p:nvCxnSpPr>
              <p:spPr bwMode="auto">
                <a:xfrm flipH="1">
                  <a:off x="2689030" y="1861477"/>
                  <a:ext cx="1721643"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5" name="Straight Connector 474"/>
                <p:cNvCxnSpPr>
                  <a:stCxn id="345" idx="11"/>
                  <a:endCxn id="345" idx="4"/>
                </p:cNvCxnSpPr>
                <p:nvPr/>
              </p:nvCxnSpPr>
              <p:spPr bwMode="auto">
                <a:xfrm>
                  <a:off x="3611703" y="1400140"/>
                  <a:ext cx="0" cy="3443287"/>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6" name="Straight Connector 475"/>
                <p:cNvCxnSpPr>
                  <a:stCxn id="345" idx="10"/>
                  <a:endCxn id="345" idx="3"/>
                </p:cNvCxnSpPr>
                <p:nvPr/>
              </p:nvCxnSpPr>
              <p:spPr bwMode="auto">
                <a:xfrm>
                  <a:off x="2689030" y="1400140"/>
                  <a:ext cx="1721643" cy="2981950"/>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7" name="Straight Connector 476"/>
                <p:cNvCxnSpPr>
                  <a:stCxn id="345" idx="1"/>
                  <a:endCxn id="345" idx="9"/>
                </p:cNvCxnSpPr>
                <p:nvPr/>
              </p:nvCxnSpPr>
              <p:spPr bwMode="auto">
                <a:xfrm flipH="1" flipV="1">
                  <a:off x="1890060" y="1861477"/>
                  <a:ext cx="2981950" cy="798969"/>
                </a:xfrm>
                <a:prstGeom prst="line">
                  <a:avLst/>
                </a:prstGeom>
                <a:noFill/>
                <a:ln w="7620" cap="flat" cmpd="sng" algn="ctr">
                  <a:solidFill>
                    <a:sysClr val="window" lastClr="FFFFFF"/>
                  </a:solidFill>
                  <a:prstDash val="solid"/>
                  <a:round/>
                  <a:headEnd type="none" w="med" len="med"/>
                  <a:tailEnd type="none" w="med" len="med"/>
                </a:ln>
                <a:effectLst/>
              </p:spPr>
            </p:cxnSp>
            <p:cxnSp>
              <p:nvCxnSpPr>
                <p:cNvPr id="398" name="Straight Connector 477"/>
                <p:cNvCxnSpPr>
                  <a:stCxn id="345" idx="0"/>
                  <a:endCxn id="345" idx="8"/>
                </p:cNvCxnSpPr>
                <p:nvPr/>
              </p:nvCxnSpPr>
              <p:spPr bwMode="auto">
                <a:xfrm flipH="1">
                  <a:off x="1428723" y="1861477"/>
                  <a:ext cx="2981950" cy="798969"/>
                </a:xfrm>
                <a:prstGeom prst="line">
                  <a:avLst/>
                </a:prstGeom>
                <a:noFill/>
                <a:ln w="7620" cap="flat" cmpd="sng" algn="ctr">
                  <a:solidFill>
                    <a:sysClr val="window" lastClr="FFFFFF"/>
                  </a:solidFill>
                  <a:prstDash val="solid"/>
                  <a:round/>
                  <a:headEnd type="none" w="med" len="med"/>
                  <a:tailEnd type="none" w="med" len="med"/>
                </a:ln>
                <a:effectLst/>
              </p:spPr>
            </p:cxnSp>
          </p:grpSp>
          <p:grpSp>
            <p:nvGrpSpPr>
              <p:cNvPr id="111" name="组合 110"/>
              <p:cNvGrpSpPr/>
              <p:nvPr/>
            </p:nvGrpSpPr>
            <p:grpSpPr>
              <a:xfrm>
                <a:off x="3224350" y="1978660"/>
                <a:ext cx="1243323" cy="1174934"/>
                <a:chOff x="754156" y="1892661"/>
                <a:chExt cx="1576703" cy="1489976"/>
              </a:xfrm>
            </p:grpSpPr>
            <p:grpSp>
              <p:nvGrpSpPr>
                <p:cNvPr id="135" name="组合 134"/>
                <p:cNvGrpSpPr/>
                <p:nvPr/>
              </p:nvGrpSpPr>
              <p:grpSpPr>
                <a:xfrm>
                  <a:off x="1283911" y="1892661"/>
                  <a:ext cx="517854" cy="128593"/>
                  <a:chOff x="1283911" y="1892661"/>
                  <a:chExt cx="517854" cy="128593"/>
                </a:xfrm>
              </p:grpSpPr>
              <p:grpSp>
                <p:nvGrpSpPr>
                  <p:cNvPr id="313" name="Group 606"/>
                  <p:cNvGrpSpPr/>
                  <p:nvPr/>
                </p:nvGrpSpPr>
                <p:grpSpPr>
                  <a:xfrm>
                    <a:off x="1615496" y="1892661"/>
                    <a:ext cx="186269" cy="128593"/>
                    <a:chOff x="2569197" y="2316981"/>
                    <a:chExt cx="1678640" cy="1112033"/>
                  </a:xfrm>
                  <a:solidFill>
                    <a:sysClr val="window" lastClr="FFFFFF"/>
                  </a:solidFill>
                </p:grpSpPr>
                <p:sp>
                  <p:nvSpPr>
                    <p:cNvPr id="330" name="Oval 607"/>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1" name="Rounded Rectangle 608"/>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2" name="Rounded Rectangle 609"/>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3" name="Oval 610"/>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4" name="Isosceles Triangle 611"/>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5" name="Isosceles Triangle 612"/>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6" name="Isosceles Triangle 613"/>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7" name="Isosceles Triangle 614"/>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8" name="Rectangle 615"/>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39" name="Rectangle 616"/>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40" name="Rectangle 617"/>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41" name="Rectangle 618"/>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42" name="Rectangle 619"/>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43" name="Rectangle 620"/>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44" name="Rectangle 621"/>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314" name="Group 622"/>
                  <p:cNvGrpSpPr/>
                  <p:nvPr/>
                </p:nvGrpSpPr>
                <p:grpSpPr>
                  <a:xfrm>
                    <a:off x="1283911" y="1892661"/>
                    <a:ext cx="186269" cy="128593"/>
                    <a:chOff x="2569197" y="2316981"/>
                    <a:chExt cx="1678640" cy="1112033"/>
                  </a:xfrm>
                  <a:solidFill>
                    <a:sysClr val="window" lastClr="FFFFFF"/>
                  </a:solidFill>
                </p:grpSpPr>
                <p:sp>
                  <p:nvSpPr>
                    <p:cNvPr id="315" name="Oval 623"/>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6" name="Rounded Rectangle 624"/>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7" name="Rounded Rectangle 625"/>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8" name="Oval 626"/>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9" name="Isosceles Triangle 627"/>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0" name="Isosceles Triangle 628"/>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1" name="Isosceles Triangle 629"/>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2" name="Isosceles Triangle 630"/>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3" name="Rectangle 631"/>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4" name="Rectangle 632"/>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5" name="Rectangle 633"/>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6" name="Rectangle 634"/>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7" name="Rectangle 635"/>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8" name="Rectangle 636"/>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29" name="Rectangle 637"/>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136" name="Group 670"/>
                <p:cNvGrpSpPr/>
                <p:nvPr/>
              </p:nvGrpSpPr>
              <p:grpSpPr>
                <a:xfrm>
                  <a:off x="916706" y="3053103"/>
                  <a:ext cx="186269" cy="128593"/>
                  <a:chOff x="2569197" y="2316981"/>
                  <a:chExt cx="1678640" cy="1112033"/>
                </a:xfrm>
                <a:solidFill>
                  <a:sysClr val="window" lastClr="FFFFFF"/>
                </a:solidFill>
              </p:grpSpPr>
              <p:sp>
                <p:nvSpPr>
                  <p:cNvPr id="298" name="Oval 671"/>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9" name="Rounded Rectangle 672"/>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0" name="Rounded Rectangle 673"/>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1" name="Oval 674"/>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2" name="Isosceles Triangle 675"/>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3" name="Isosceles Triangle 676"/>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4" name="Isosceles Triangle 677"/>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5" name="Isosceles Triangle 678"/>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6" name="Rectangle 679"/>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7" name="Rectangle 680"/>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8" name="Rectangle 681"/>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09" name="Rectangle 682"/>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0" name="Rectangle 683"/>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1" name="Rectangle 684"/>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312" name="Rectangle 685"/>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37" name="Group 702"/>
                <p:cNvGrpSpPr/>
                <p:nvPr/>
              </p:nvGrpSpPr>
              <p:grpSpPr>
                <a:xfrm>
                  <a:off x="1615496" y="3254044"/>
                  <a:ext cx="186269" cy="128593"/>
                  <a:chOff x="2569197" y="2316981"/>
                  <a:chExt cx="1678640" cy="1112033"/>
                </a:xfrm>
                <a:solidFill>
                  <a:sysClr val="window" lastClr="FFFFFF"/>
                </a:solidFill>
              </p:grpSpPr>
              <p:sp>
                <p:nvSpPr>
                  <p:cNvPr id="283" name="Oval 703"/>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4" name="Rounded Rectangle 704"/>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5" name="Rounded Rectangle 705"/>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6" name="Oval 706"/>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7" name="Isosceles Triangle 707"/>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8" name="Isosceles Triangle 708"/>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9" name="Isosceles Triangle 709"/>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0" name="Isosceles Triangle 710"/>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1" name="Rectangle 711"/>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2" name="Rectangle 712"/>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3" name="Rectangle 713"/>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4" name="Rectangle 714"/>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5" name="Rectangle 715"/>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6" name="Rectangle 716"/>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97" name="Rectangle 717"/>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38" name="Group 718"/>
                <p:cNvGrpSpPr/>
                <p:nvPr/>
              </p:nvGrpSpPr>
              <p:grpSpPr>
                <a:xfrm>
                  <a:off x="1283911" y="3254044"/>
                  <a:ext cx="186269" cy="128593"/>
                  <a:chOff x="2569197" y="2316981"/>
                  <a:chExt cx="1678640" cy="1112033"/>
                </a:xfrm>
                <a:solidFill>
                  <a:sysClr val="window" lastClr="FFFFFF"/>
                </a:solidFill>
              </p:grpSpPr>
              <p:sp>
                <p:nvSpPr>
                  <p:cNvPr id="268" name="Oval 719"/>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9" name="Rounded Rectangle 720"/>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0" name="Rounded Rectangle 721"/>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1" name="Oval 722"/>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2" name="Isosceles Triangle 723"/>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3" name="Isosceles Triangle 724"/>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4" name="Isosceles Triangle 725"/>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5" name="Isosceles Triangle 726"/>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6" name="Rectangle 727"/>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7" name="Rectangle 728"/>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8" name="Rectangle 729"/>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79" name="Rectangle 730"/>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0" name="Rectangle 731"/>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1" name="Rectangle 732"/>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82" name="Rectangle 733"/>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39" name="Group 734"/>
                <p:cNvGrpSpPr/>
                <p:nvPr/>
              </p:nvGrpSpPr>
              <p:grpSpPr>
                <a:xfrm>
                  <a:off x="2000123" y="3053103"/>
                  <a:ext cx="186269" cy="128593"/>
                  <a:chOff x="2569197" y="2316981"/>
                  <a:chExt cx="1678640" cy="1112033"/>
                </a:xfrm>
                <a:solidFill>
                  <a:sysClr val="window" lastClr="FFFFFF"/>
                </a:solidFill>
              </p:grpSpPr>
              <p:sp>
                <p:nvSpPr>
                  <p:cNvPr id="253" name="Oval 73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4" name="Rounded Rectangle 73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5" name="Rounded Rectangle 73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6" name="Oval 73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7" name="Isosceles Triangle 73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8" name="Isosceles Triangle 74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9" name="Isosceles Triangle 74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0" name="Isosceles Triangle 74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1" name="Rectangle 74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2" name="Rectangle 74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3" name="Rectangle 74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4" name="Rectangle 74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5" name="Rectangle 74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6" name="Rectangle 74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67" name="Rectangle 74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40" name="组合 139"/>
                <p:cNvGrpSpPr/>
                <p:nvPr/>
              </p:nvGrpSpPr>
              <p:grpSpPr>
                <a:xfrm>
                  <a:off x="754156" y="2359187"/>
                  <a:ext cx="1576703" cy="556924"/>
                  <a:chOff x="754156" y="2355726"/>
                  <a:chExt cx="1576703" cy="556924"/>
                </a:xfrm>
              </p:grpSpPr>
              <p:grpSp>
                <p:nvGrpSpPr>
                  <p:cNvPr id="187" name="组合 186"/>
                  <p:cNvGrpSpPr/>
                  <p:nvPr/>
                </p:nvGrpSpPr>
                <p:grpSpPr>
                  <a:xfrm>
                    <a:off x="754156" y="2784057"/>
                    <a:ext cx="1576703" cy="128593"/>
                    <a:chOff x="754156" y="2784057"/>
                    <a:chExt cx="1576703" cy="128593"/>
                  </a:xfrm>
                </p:grpSpPr>
                <p:grpSp>
                  <p:nvGrpSpPr>
                    <p:cNvPr id="221" name="Group 654"/>
                    <p:cNvGrpSpPr/>
                    <p:nvPr/>
                  </p:nvGrpSpPr>
                  <p:grpSpPr>
                    <a:xfrm>
                      <a:off x="754156" y="2784057"/>
                      <a:ext cx="186269" cy="128593"/>
                      <a:chOff x="2569197" y="2316981"/>
                      <a:chExt cx="1678640" cy="1112033"/>
                    </a:xfrm>
                    <a:solidFill>
                      <a:sysClr val="window" lastClr="FFFFFF"/>
                    </a:solidFill>
                  </p:grpSpPr>
                  <p:sp>
                    <p:nvSpPr>
                      <p:cNvPr id="238" name="Oval 65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9" name="Rounded Rectangle 65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0" name="Rounded Rectangle 65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1" name="Oval 65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2" name="Isosceles Triangle 65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3" name="Isosceles Triangle 66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4" name="Isosceles Triangle 66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5" name="Isosceles Triangle 66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6" name="Rectangle 66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7" name="Rectangle 66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8" name="Rectangle 66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49" name="Rectangle 66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0" name="Rectangle 66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1" name="Rectangle 66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52" name="Rectangle 66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222" name="Group 654"/>
                    <p:cNvGrpSpPr/>
                    <p:nvPr/>
                  </p:nvGrpSpPr>
                  <p:grpSpPr>
                    <a:xfrm>
                      <a:off x="2144590" y="2784057"/>
                      <a:ext cx="186269" cy="128593"/>
                      <a:chOff x="2569197" y="2316981"/>
                      <a:chExt cx="1678640" cy="1112033"/>
                    </a:xfrm>
                    <a:solidFill>
                      <a:sysClr val="window" lastClr="FFFFFF"/>
                    </a:solidFill>
                  </p:grpSpPr>
                  <p:sp>
                    <p:nvSpPr>
                      <p:cNvPr id="223" name="Oval 65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4" name="Rounded Rectangle 65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5" name="Rounded Rectangle 65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6" name="Oval 65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7" name="Isosceles Triangle 65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8" name="Isosceles Triangle 66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9" name="Isosceles Triangle 66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0" name="Isosceles Triangle 66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1" name="Rectangle 66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2" name="Rectangle 66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3" name="Rectangle 66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4" name="Rectangle 66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5" name="Rectangle 66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6" name="Rectangle 66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37" name="Rectangle 66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188" name="组合 187"/>
                  <p:cNvGrpSpPr/>
                  <p:nvPr/>
                </p:nvGrpSpPr>
                <p:grpSpPr>
                  <a:xfrm>
                    <a:off x="754156" y="2355726"/>
                    <a:ext cx="1576703" cy="128593"/>
                    <a:chOff x="754156" y="2784057"/>
                    <a:chExt cx="1576703" cy="128593"/>
                  </a:xfrm>
                </p:grpSpPr>
                <p:grpSp>
                  <p:nvGrpSpPr>
                    <p:cNvPr id="189" name="Group 654"/>
                    <p:cNvGrpSpPr/>
                    <p:nvPr/>
                  </p:nvGrpSpPr>
                  <p:grpSpPr>
                    <a:xfrm>
                      <a:off x="754156" y="2784057"/>
                      <a:ext cx="186269" cy="128593"/>
                      <a:chOff x="2569197" y="2316981"/>
                      <a:chExt cx="1678640" cy="1112033"/>
                    </a:xfrm>
                    <a:solidFill>
                      <a:sysClr val="window" lastClr="FFFFFF"/>
                    </a:solidFill>
                  </p:grpSpPr>
                  <p:sp>
                    <p:nvSpPr>
                      <p:cNvPr id="206" name="Oval 65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7" name="Rounded Rectangle 65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8" name="Rounded Rectangle 65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9" name="Oval 65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0" name="Isosceles Triangle 65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1" name="Isosceles Triangle 66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2" name="Isosceles Triangle 66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3" name="Isosceles Triangle 66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4" name="Rectangle 66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5" name="Rectangle 66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6" name="Rectangle 66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7" name="Rectangle 66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8" name="Rectangle 66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19" name="Rectangle 66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20" name="Rectangle 66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90" name="Group 654"/>
                    <p:cNvGrpSpPr/>
                    <p:nvPr/>
                  </p:nvGrpSpPr>
                  <p:grpSpPr>
                    <a:xfrm>
                      <a:off x="2144590" y="2784057"/>
                      <a:ext cx="186269" cy="128593"/>
                      <a:chOff x="2569197" y="2316981"/>
                      <a:chExt cx="1678640" cy="1112033"/>
                    </a:xfrm>
                    <a:solidFill>
                      <a:sysClr val="window" lastClr="FFFFFF"/>
                    </a:solidFill>
                  </p:grpSpPr>
                  <p:sp>
                    <p:nvSpPr>
                      <p:cNvPr id="191" name="Oval 65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2" name="Rounded Rectangle 65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3" name="Rounded Rectangle 65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4" name="Oval 65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5" name="Isosceles Triangle 65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6" name="Isosceles Triangle 66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7" name="Isosceles Triangle 66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8" name="Isosceles Triangle 66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99" name="Rectangle 66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0" name="Rectangle 66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1" name="Rectangle 66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2" name="Rectangle 66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3" name="Rectangle 66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4" name="Rectangle 66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205" name="Rectangle 66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grpSp>
              <p:nvGrpSpPr>
                <p:cNvPr id="141" name="组合 140"/>
                <p:cNvGrpSpPr/>
                <p:nvPr/>
              </p:nvGrpSpPr>
              <p:grpSpPr>
                <a:xfrm>
                  <a:off x="916706" y="2081602"/>
                  <a:ext cx="1269686" cy="128593"/>
                  <a:chOff x="916706" y="2067694"/>
                  <a:chExt cx="1269686" cy="128593"/>
                </a:xfrm>
              </p:grpSpPr>
              <p:grpSp>
                <p:nvGrpSpPr>
                  <p:cNvPr id="142" name="Group 670"/>
                  <p:cNvGrpSpPr/>
                  <p:nvPr/>
                </p:nvGrpSpPr>
                <p:grpSpPr>
                  <a:xfrm>
                    <a:off x="916706" y="2067694"/>
                    <a:ext cx="186269" cy="128593"/>
                    <a:chOff x="2569197" y="2316981"/>
                    <a:chExt cx="1678640" cy="1112033"/>
                  </a:xfrm>
                  <a:solidFill>
                    <a:sysClr val="window" lastClr="FFFFFF"/>
                  </a:solidFill>
                </p:grpSpPr>
                <p:sp>
                  <p:nvSpPr>
                    <p:cNvPr id="164" name="Oval 671"/>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65" name="Rounded Rectangle 672"/>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66" name="Rounded Rectangle 673"/>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75" name="Oval 674"/>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76" name="Isosceles Triangle 675"/>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77" name="Isosceles Triangle 676"/>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78" name="Isosceles Triangle 677"/>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79" name="Isosceles Triangle 678"/>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0" name="Rectangle 679"/>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1" name="Rectangle 680"/>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2" name="Rectangle 681"/>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3" name="Rectangle 682"/>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4" name="Rectangle 683"/>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5" name="Rectangle 684"/>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86" name="Rectangle 685"/>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143" name="Group 734"/>
                  <p:cNvGrpSpPr/>
                  <p:nvPr/>
                </p:nvGrpSpPr>
                <p:grpSpPr>
                  <a:xfrm>
                    <a:off x="2000123" y="2067694"/>
                    <a:ext cx="186269" cy="128593"/>
                    <a:chOff x="2569197" y="2316981"/>
                    <a:chExt cx="1678640" cy="1112033"/>
                  </a:xfrm>
                  <a:solidFill>
                    <a:sysClr val="window" lastClr="FFFFFF"/>
                  </a:solidFill>
                </p:grpSpPr>
                <p:sp>
                  <p:nvSpPr>
                    <p:cNvPr id="144" name="Oval 735"/>
                    <p:cNvSpPr/>
                    <p:nvPr/>
                  </p:nvSpPr>
                  <p:spPr bwMode="auto">
                    <a:xfrm rot="20552039">
                      <a:off x="2569197" y="263692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45" name="Rounded Rectangle 736"/>
                    <p:cNvSpPr/>
                    <p:nvPr/>
                  </p:nvSpPr>
                  <p:spPr bwMode="auto">
                    <a:xfrm>
                      <a:off x="2785222" y="3140977"/>
                      <a:ext cx="1224133" cy="288037"/>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46" name="Rounded Rectangle 737"/>
                    <p:cNvSpPr/>
                    <p:nvPr/>
                  </p:nvSpPr>
                  <p:spPr bwMode="auto">
                    <a:xfrm>
                      <a:off x="3145256" y="2636920"/>
                      <a:ext cx="504054" cy="576066"/>
                    </a:xfrm>
                    <a:prstGeom prst="round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47" name="Oval 738"/>
                    <p:cNvSpPr/>
                    <p:nvPr/>
                  </p:nvSpPr>
                  <p:spPr bwMode="auto">
                    <a:xfrm rot="1047961" flipH="1">
                      <a:off x="3815788" y="2624770"/>
                      <a:ext cx="432049" cy="216028"/>
                    </a:xfrm>
                    <a:prstGeom prst="ellips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48" name="Isosceles Triangle 739"/>
                    <p:cNvSpPr/>
                    <p:nvPr/>
                  </p:nvSpPr>
                  <p:spPr bwMode="auto">
                    <a:xfrm>
                      <a:off x="2785222"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49" name="Isosceles Triangle 740"/>
                    <p:cNvSpPr/>
                    <p:nvPr/>
                  </p:nvSpPr>
                  <p:spPr bwMode="auto">
                    <a:xfrm>
                      <a:off x="3361281" y="2893056"/>
                      <a:ext cx="648074" cy="288037"/>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0" name="Isosceles Triangle 741"/>
                    <p:cNvSpPr/>
                    <p:nvPr/>
                  </p:nvSpPr>
                  <p:spPr bwMode="auto">
                    <a:xfrm rot="6988412">
                      <a:off x="2827825" y="2897907"/>
                      <a:ext cx="648076"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1" name="Isosceles Triangle 742"/>
                    <p:cNvSpPr/>
                    <p:nvPr/>
                  </p:nvSpPr>
                  <p:spPr bwMode="auto">
                    <a:xfrm rot="14611588" flipH="1">
                      <a:off x="3339946" y="2908532"/>
                      <a:ext cx="648073" cy="288030"/>
                    </a:xfrm>
                    <a:prstGeom prst="triangle">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2" name="Rectangle 743"/>
                    <p:cNvSpPr/>
                    <p:nvPr/>
                  </p:nvSpPr>
                  <p:spPr bwMode="auto">
                    <a:xfrm rot="690742">
                      <a:off x="3487529" y="2380879"/>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3" name="Rectangle 744"/>
                    <p:cNvSpPr/>
                    <p:nvPr/>
                  </p:nvSpPr>
                  <p:spPr bwMode="auto">
                    <a:xfrm rot="20909258" flipH="1">
                      <a:off x="2685973" y="2386206"/>
                      <a:ext cx="651634" cy="11237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4" name="Rectangle 745"/>
                    <p:cNvSpPr/>
                    <p:nvPr/>
                  </p:nvSpPr>
                  <p:spPr bwMode="auto">
                    <a:xfrm>
                      <a:off x="3259798" y="2316981"/>
                      <a:ext cx="317508" cy="103910"/>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5" name="Rectangle 746"/>
                    <p:cNvSpPr/>
                    <p:nvPr/>
                  </p:nvSpPr>
                  <p:spPr bwMode="auto">
                    <a:xfrm rot="690742">
                      <a:off x="2635948" y="2477378"/>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56" name="Rectangle 747"/>
                    <p:cNvSpPr/>
                    <p:nvPr/>
                  </p:nvSpPr>
                  <p:spPr bwMode="auto">
                    <a:xfrm rot="690742">
                      <a:off x="2604046" y="2619139"/>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61" name="Rectangle 748"/>
                    <p:cNvSpPr/>
                    <p:nvPr/>
                  </p:nvSpPr>
                  <p:spPr bwMode="auto">
                    <a:xfrm rot="20909258" flipH="1">
                      <a:off x="3860082" y="2484322"/>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162" name="Rectangle 749"/>
                    <p:cNvSpPr/>
                    <p:nvPr/>
                  </p:nvSpPr>
                  <p:spPr bwMode="auto">
                    <a:xfrm rot="20909258" flipH="1">
                      <a:off x="3895733" y="2615455"/>
                      <a:ext cx="334901" cy="169866"/>
                    </a:xfrm>
                    <a:prstGeom prst="rect">
                      <a:avLst/>
                    </a:prstGeom>
                    <a:grp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sp>
            <p:nvSpPr>
              <p:cNvPr id="112" name="Oval 1568"/>
              <p:cNvSpPr/>
              <p:nvPr/>
            </p:nvSpPr>
            <p:spPr bwMode="auto">
              <a:xfrm>
                <a:off x="3036011" y="1756127"/>
                <a:ext cx="1620000" cy="1620000"/>
              </a:xfrm>
              <a:prstGeom prst="ellipse">
                <a:avLst/>
              </a:prstGeom>
              <a:noFill/>
              <a:ln w="381000">
                <a:solidFill>
                  <a:sysClr val="window" lastClr="FFFFFF"/>
                </a:solidFill>
              </a:ln>
              <a:effectLst>
                <a:glow rad="101600">
                  <a:srgbClr val="00B0F0">
                    <a:alpha val="40000"/>
                  </a:srgbClr>
                </a:glow>
                <a:softEdge rad="63500"/>
              </a:effectLst>
              <a:extLst>
                <a:ext uri="{909E8E84-426E-40DD-AFC4-6F175D3DCCD1}">
                  <a14:hiddenFill xmlns:a14="http://schemas.microsoft.com/office/drawing/2010/main">
                    <a:solidFill>
                      <a:schemeClr val="accent1"/>
                    </a:solidFill>
                  </a14:hiddenFill>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pic>
            <p:nvPicPr>
              <p:cNvPr id="113" name="Picture 2"/>
              <p:cNvPicPr>
                <a:picLocks noChangeAspect="1" noChangeArrowheads="1"/>
              </p:cNvPicPr>
              <p:nvPr/>
            </p:nvPicPr>
            <p:blipFill>
              <a:blip r:embed="rId3" cstate="print"/>
              <a:srcRect/>
              <a:stretch>
                <a:fillRect/>
              </a:stretch>
            </p:blipFill>
            <p:spPr bwMode="auto">
              <a:xfrm>
                <a:off x="4420865" y="1998905"/>
                <a:ext cx="144000" cy="144000"/>
              </a:xfrm>
              <a:prstGeom prst="rect">
                <a:avLst/>
              </a:prstGeom>
              <a:noFill/>
              <a:ln w="9525">
                <a:noFill/>
                <a:miter lim="800000"/>
                <a:headEnd/>
                <a:tailEnd/>
              </a:ln>
            </p:spPr>
          </p:pic>
          <p:pic>
            <p:nvPicPr>
              <p:cNvPr id="115" name="Picture 3"/>
              <p:cNvPicPr>
                <a:picLocks noChangeAspect="1" noChangeArrowheads="1"/>
              </p:cNvPicPr>
              <p:nvPr/>
            </p:nvPicPr>
            <p:blipFill>
              <a:blip r:embed="rId4" cstate="print"/>
              <a:srcRect/>
              <a:stretch>
                <a:fillRect/>
              </a:stretch>
            </p:blipFill>
            <p:spPr bwMode="auto">
              <a:xfrm>
                <a:off x="3913496" y="3300989"/>
                <a:ext cx="144000" cy="144000"/>
              </a:xfrm>
              <a:prstGeom prst="rect">
                <a:avLst/>
              </a:prstGeom>
              <a:noFill/>
              <a:ln w="9525">
                <a:noFill/>
                <a:miter lim="800000"/>
                <a:headEnd/>
                <a:tailEnd/>
              </a:ln>
            </p:spPr>
          </p:pic>
          <p:pic>
            <p:nvPicPr>
              <p:cNvPr id="116" name="Picture 4"/>
              <p:cNvPicPr>
                <a:picLocks noChangeAspect="1" noChangeArrowheads="1"/>
              </p:cNvPicPr>
              <p:nvPr/>
            </p:nvPicPr>
            <p:blipFill>
              <a:blip r:embed="rId5" cstate="print"/>
              <a:srcRect/>
              <a:stretch>
                <a:fillRect/>
              </a:stretch>
            </p:blipFill>
            <p:spPr bwMode="auto">
              <a:xfrm>
                <a:off x="3130494" y="1998905"/>
                <a:ext cx="144000" cy="144000"/>
              </a:xfrm>
              <a:prstGeom prst="rect">
                <a:avLst/>
              </a:prstGeom>
              <a:noFill/>
              <a:ln w="9525">
                <a:noFill/>
                <a:miter lim="800000"/>
                <a:headEnd/>
                <a:tailEnd/>
              </a:ln>
            </p:spPr>
          </p:pic>
          <p:pic>
            <p:nvPicPr>
              <p:cNvPr id="117" name="Picture 5"/>
              <p:cNvPicPr>
                <a:picLocks noChangeAspect="1" noChangeArrowheads="1"/>
              </p:cNvPicPr>
              <p:nvPr/>
            </p:nvPicPr>
            <p:blipFill>
              <a:blip r:embed="rId6" cstate="print"/>
              <a:srcRect/>
              <a:stretch>
                <a:fillRect/>
              </a:stretch>
            </p:blipFill>
            <p:spPr bwMode="auto">
              <a:xfrm>
                <a:off x="4407139" y="3002284"/>
                <a:ext cx="144000" cy="144000"/>
              </a:xfrm>
              <a:prstGeom prst="rect">
                <a:avLst/>
              </a:prstGeom>
              <a:noFill/>
              <a:ln w="9525">
                <a:noFill/>
                <a:miter lim="800000"/>
                <a:headEnd/>
                <a:tailEnd/>
              </a:ln>
            </p:spPr>
          </p:pic>
          <p:pic>
            <p:nvPicPr>
              <p:cNvPr id="119" name="Picture 6"/>
              <p:cNvPicPr>
                <a:picLocks noChangeAspect="1" noChangeArrowheads="1"/>
              </p:cNvPicPr>
              <p:nvPr/>
            </p:nvPicPr>
            <p:blipFill>
              <a:blip r:embed="rId7" cstate="print"/>
              <a:srcRect/>
              <a:stretch>
                <a:fillRect/>
              </a:stretch>
            </p:blipFill>
            <p:spPr bwMode="auto">
              <a:xfrm>
                <a:off x="3133078" y="3002284"/>
                <a:ext cx="144000" cy="144000"/>
              </a:xfrm>
              <a:prstGeom prst="rect">
                <a:avLst/>
              </a:prstGeom>
              <a:noFill/>
              <a:ln w="9525">
                <a:noFill/>
                <a:miter lim="800000"/>
                <a:headEnd/>
                <a:tailEnd/>
              </a:ln>
            </p:spPr>
          </p:pic>
          <p:pic>
            <p:nvPicPr>
              <p:cNvPr id="121" name="Picture 7"/>
              <p:cNvPicPr>
                <a:picLocks noChangeAspect="1" noChangeArrowheads="1"/>
              </p:cNvPicPr>
              <p:nvPr/>
            </p:nvPicPr>
            <p:blipFill>
              <a:blip r:embed="rId8" cstate="print"/>
              <a:srcRect/>
              <a:stretch>
                <a:fillRect/>
              </a:stretch>
            </p:blipFill>
            <p:spPr bwMode="auto">
              <a:xfrm>
                <a:off x="4584471" y="2494127"/>
                <a:ext cx="144000" cy="144000"/>
              </a:xfrm>
              <a:prstGeom prst="rect">
                <a:avLst/>
              </a:prstGeom>
              <a:noFill/>
              <a:ln w="9525">
                <a:noFill/>
                <a:miter lim="800000"/>
                <a:headEnd/>
                <a:tailEnd/>
              </a:ln>
            </p:spPr>
          </p:pic>
          <p:pic>
            <p:nvPicPr>
              <p:cNvPr id="122" name="Picture 8"/>
              <p:cNvPicPr>
                <a:picLocks noChangeAspect="1" noChangeArrowheads="1"/>
              </p:cNvPicPr>
              <p:nvPr/>
            </p:nvPicPr>
            <p:blipFill>
              <a:blip r:embed="rId9" cstate="print"/>
              <a:srcRect/>
              <a:stretch>
                <a:fillRect/>
              </a:stretch>
            </p:blipFill>
            <p:spPr bwMode="auto">
              <a:xfrm>
                <a:off x="4543329" y="2241561"/>
                <a:ext cx="144000" cy="144000"/>
              </a:xfrm>
              <a:prstGeom prst="rect">
                <a:avLst/>
              </a:prstGeom>
              <a:noFill/>
              <a:ln w="9525">
                <a:noFill/>
                <a:miter lim="800000"/>
                <a:headEnd/>
                <a:tailEnd/>
              </a:ln>
            </p:spPr>
          </p:pic>
          <p:pic>
            <p:nvPicPr>
              <p:cNvPr id="123" name="Picture 9"/>
              <p:cNvPicPr>
                <a:picLocks noChangeAspect="1" noChangeArrowheads="1"/>
              </p:cNvPicPr>
              <p:nvPr/>
            </p:nvPicPr>
            <p:blipFill>
              <a:blip r:embed="rId10" cstate="print"/>
              <a:srcRect/>
              <a:stretch>
                <a:fillRect/>
              </a:stretch>
            </p:blipFill>
            <p:spPr bwMode="auto">
              <a:xfrm>
                <a:off x="3632847" y="1697715"/>
                <a:ext cx="144000" cy="144000"/>
              </a:xfrm>
              <a:prstGeom prst="rect">
                <a:avLst/>
              </a:prstGeom>
              <a:noFill/>
              <a:ln w="9525">
                <a:noFill/>
                <a:miter lim="800000"/>
                <a:headEnd/>
                <a:tailEnd/>
              </a:ln>
            </p:spPr>
          </p:pic>
          <p:pic>
            <p:nvPicPr>
              <p:cNvPr id="124" name="Picture 10"/>
              <p:cNvPicPr>
                <a:picLocks noChangeAspect="1" noChangeArrowheads="1"/>
              </p:cNvPicPr>
              <p:nvPr/>
            </p:nvPicPr>
            <p:blipFill>
              <a:blip r:embed="rId11" cstate="print"/>
              <a:srcRect/>
              <a:stretch>
                <a:fillRect/>
              </a:stretch>
            </p:blipFill>
            <p:spPr bwMode="auto">
              <a:xfrm>
                <a:off x="3005127" y="2241561"/>
                <a:ext cx="144000" cy="144000"/>
              </a:xfrm>
              <a:prstGeom prst="rect">
                <a:avLst/>
              </a:prstGeom>
              <a:noFill/>
              <a:ln w="9525">
                <a:noFill/>
                <a:miter lim="800000"/>
                <a:headEnd/>
                <a:tailEnd/>
              </a:ln>
            </p:spPr>
          </p:pic>
          <p:pic>
            <p:nvPicPr>
              <p:cNvPr id="125" name="Picture 11"/>
              <p:cNvPicPr>
                <a:picLocks noChangeAspect="1" noChangeArrowheads="1"/>
              </p:cNvPicPr>
              <p:nvPr/>
            </p:nvPicPr>
            <p:blipFill>
              <a:blip r:embed="rId12" cstate="print"/>
              <a:srcRect/>
              <a:stretch>
                <a:fillRect/>
              </a:stretch>
            </p:blipFill>
            <p:spPr bwMode="auto">
              <a:xfrm>
                <a:off x="3632847" y="3300989"/>
                <a:ext cx="144000" cy="144000"/>
              </a:xfrm>
              <a:prstGeom prst="rect">
                <a:avLst/>
              </a:prstGeom>
              <a:noFill/>
              <a:ln w="9525">
                <a:noFill/>
                <a:miter lim="800000"/>
                <a:headEnd/>
                <a:tailEnd/>
              </a:ln>
            </p:spPr>
          </p:pic>
          <p:pic>
            <p:nvPicPr>
              <p:cNvPr id="127" name="Picture 12"/>
              <p:cNvPicPr>
                <a:picLocks noChangeAspect="1" noChangeArrowheads="1"/>
              </p:cNvPicPr>
              <p:nvPr/>
            </p:nvPicPr>
            <p:blipFill>
              <a:blip r:embed="rId13" cstate="print"/>
              <a:srcRect/>
              <a:stretch>
                <a:fillRect/>
              </a:stretch>
            </p:blipFill>
            <p:spPr bwMode="auto">
              <a:xfrm>
                <a:off x="3006140" y="2759658"/>
                <a:ext cx="144000" cy="144000"/>
              </a:xfrm>
              <a:prstGeom prst="rect">
                <a:avLst/>
              </a:prstGeom>
              <a:noFill/>
              <a:ln w="9525">
                <a:noFill/>
                <a:miter lim="800000"/>
                <a:headEnd/>
                <a:tailEnd/>
              </a:ln>
            </p:spPr>
          </p:pic>
          <p:pic>
            <p:nvPicPr>
              <p:cNvPr id="128" name="Picture 13"/>
              <p:cNvPicPr>
                <a:picLocks noChangeAspect="1" noChangeArrowheads="1"/>
              </p:cNvPicPr>
              <p:nvPr/>
            </p:nvPicPr>
            <p:blipFill>
              <a:blip r:embed="rId14" cstate="print"/>
              <a:srcRect/>
              <a:stretch>
                <a:fillRect/>
              </a:stretch>
            </p:blipFill>
            <p:spPr bwMode="auto">
              <a:xfrm>
                <a:off x="2965973" y="2494127"/>
                <a:ext cx="144000" cy="144000"/>
              </a:xfrm>
              <a:prstGeom prst="rect">
                <a:avLst/>
              </a:prstGeom>
              <a:noFill/>
              <a:ln w="9525">
                <a:noFill/>
                <a:miter lim="800000"/>
                <a:headEnd/>
                <a:tailEnd/>
              </a:ln>
            </p:spPr>
          </p:pic>
          <p:pic>
            <p:nvPicPr>
              <p:cNvPr id="129" name="Picture 14"/>
              <p:cNvPicPr>
                <a:picLocks noChangeAspect="1" noChangeArrowheads="1"/>
              </p:cNvPicPr>
              <p:nvPr/>
            </p:nvPicPr>
            <p:blipFill>
              <a:blip r:embed="rId15" cstate="print"/>
              <a:srcRect/>
              <a:stretch>
                <a:fillRect/>
              </a:stretch>
            </p:blipFill>
            <p:spPr bwMode="auto">
              <a:xfrm>
                <a:off x="4194144" y="1803463"/>
                <a:ext cx="144000" cy="144000"/>
              </a:xfrm>
              <a:prstGeom prst="rect">
                <a:avLst/>
              </a:prstGeom>
              <a:noFill/>
              <a:ln w="9525">
                <a:noFill/>
                <a:miter lim="800000"/>
                <a:headEnd/>
                <a:tailEnd/>
              </a:ln>
            </p:spPr>
          </p:pic>
          <p:pic>
            <p:nvPicPr>
              <p:cNvPr id="130" name="Picture 15"/>
              <p:cNvPicPr>
                <a:picLocks noChangeAspect="1" noChangeArrowheads="1"/>
              </p:cNvPicPr>
              <p:nvPr/>
            </p:nvPicPr>
            <p:blipFill>
              <a:blip r:embed="rId16" cstate="print"/>
              <a:srcRect/>
              <a:stretch>
                <a:fillRect/>
              </a:stretch>
            </p:blipFill>
            <p:spPr bwMode="auto">
              <a:xfrm>
                <a:off x="3368742" y="3197567"/>
                <a:ext cx="144000" cy="144000"/>
              </a:xfrm>
              <a:prstGeom prst="rect">
                <a:avLst/>
              </a:prstGeom>
              <a:noFill/>
              <a:ln w="9525">
                <a:noFill/>
                <a:miter lim="800000"/>
                <a:headEnd/>
                <a:tailEnd/>
              </a:ln>
            </p:spPr>
          </p:pic>
          <p:pic>
            <p:nvPicPr>
              <p:cNvPr id="131" name="Picture 16"/>
              <p:cNvPicPr>
                <a:picLocks noChangeAspect="1" noChangeArrowheads="1"/>
              </p:cNvPicPr>
              <p:nvPr/>
            </p:nvPicPr>
            <p:blipFill>
              <a:blip r:embed="rId17" cstate="print"/>
              <a:srcRect/>
              <a:stretch>
                <a:fillRect/>
              </a:stretch>
            </p:blipFill>
            <p:spPr bwMode="auto">
              <a:xfrm>
                <a:off x="3352198" y="1803463"/>
                <a:ext cx="144000" cy="144000"/>
              </a:xfrm>
              <a:prstGeom prst="rect">
                <a:avLst/>
              </a:prstGeom>
              <a:noFill/>
              <a:ln w="9525">
                <a:noFill/>
                <a:miter lim="800000"/>
                <a:headEnd/>
                <a:tailEnd/>
              </a:ln>
            </p:spPr>
          </p:pic>
          <p:pic>
            <p:nvPicPr>
              <p:cNvPr id="132" name="Picture 17"/>
              <p:cNvPicPr>
                <a:picLocks noChangeAspect="1" noChangeArrowheads="1"/>
              </p:cNvPicPr>
              <p:nvPr/>
            </p:nvPicPr>
            <p:blipFill>
              <a:blip r:embed="rId18" cstate="print"/>
              <a:srcRect/>
              <a:stretch>
                <a:fillRect/>
              </a:stretch>
            </p:blipFill>
            <p:spPr bwMode="auto">
              <a:xfrm>
                <a:off x="4540426" y="2759658"/>
                <a:ext cx="144000" cy="144000"/>
              </a:xfrm>
              <a:prstGeom prst="rect">
                <a:avLst/>
              </a:prstGeom>
              <a:noFill/>
              <a:ln w="9525">
                <a:noFill/>
                <a:miter lim="800000"/>
                <a:headEnd/>
                <a:tailEnd/>
              </a:ln>
            </p:spPr>
          </p:pic>
          <p:pic>
            <p:nvPicPr>
              <p:cNvPr id="133" name="Picture 18"/>
              <p:cNvPicPr>
                <a:picLocks noChangeAspect="1" noChangeArrowheads="1"/>
              </p:cNvPicPr>
              <p:nvPr/>
            </p:nvPicPr>
            <p:blipFill>
              <a:blip r:embed="rId19" cstate="print"/>
              <a:srcRect/>
              <a:stretch>
                <a:fillRect/>
              </a:stretch>
            </p:blipFill>
            <p:spPr bwMode="auto">
              <a:xfrm>
                <a:off x="4178587" y="3197567"/>
                <a:ext cx="144000" cy="144000"/>
              </a:xfrm>
              <a:prstGeom prst="rect">
                <a:avLst/>
              </a:prstGeom>
              <a:noFill/>
              <a:ln w="9525">
                <a:noFill/>
                <a:miter lim="800000"/>
                <a:headEnd/>
                <a:tailEnd/>
              </a:ln>
            </p:spPr>
          </p:pic>
          <p:pic>
            <p:nvPicPr>
              <p:cNvPr id="134" name="Picture 19"/>
              <p:cNvPicPr>
                <a:picLocks noChangeAspect="1" noChangeArrowheads="1"/>
              </p:cNvPicPr>
              <p:nvPr/>
            </p:nvPicPr>
            <p:blipFill>
              <a:blip r:embed="rId20" cstate="print"/>
              <a:srcRect/>
              <a:stretch>
                <a:fillRect/>
              </a:stretch>
            </p:blipFill>
            <p:spPr bwMode="auto">
              <a:xfrm>
                <a:off x="3913496" y="1697715"/>
                <a:ext cx="144000" cy="144000"/>
              </a:xfrm>
              <a:prstGeom prst="rect">
                <a:avLst/>
              </a:prstGeom>
              <a:noFill/>
              <a:ln w="9525">
                <a:noFill/>
                <a:miter lim="800000"/>
                <a:headEnd/>
                <a:tailEnd/>
              </a:ln>
            </p:spPr>
          </p:pic>
        </p:grpSp>
        <p:sp>
          <p:nvSpPr>
            <p:cNvPr id="85" name="Oval 1568"/>
            <p:cNvSpPr/>
            <p:nvPr/>
          </p:nvSpPr>
          <p:spPr bwMode="auto">
            <a:xfrm>
              <a:off x="5718784" y="1611011"/>
              <a:ext cx="1944000" cy="1944000"/>
            </a:xfrm>
            <a:prstGeom prst="ellipse">
              <a:avLst/>
            </a:prstGeom>
            <a:noFill/>
            <a:ln w="381000">
              <a:solidFill>
                <a:srgbClr val="3EC09B"/>
              </a:solidFill>
            </a:ln>
            <a:effectLst>
              <a:glow rad="101600">
                <a:srgbClr val="3EC09B">
                  <a:alpha val="40000"/>
                </a:srgbClr>
              </a:glow>
              <a:outerShdw dist="35921" dir="2700000" algn="ctr" rotWithShape="0">
                <a:srgbClr val="E9EAF0"/>
              </a:outerShdw>
              <a:softEdge rad="63500"/>
            </a:effectLst>
            <a:extLst>
              <a:ext uri="{909E8E84-426E-40DD-AFC4-6F175D3DCCD1}">
                <a14:hiddenFill xmlns:a14="http://schemas.microsoft.com/office/drawing/2010/main">
                  <a:solidFill>
                    <a:schemeClr val="accent1"/>
                  </a:solidFill>
                </a14:hiddenFill>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 name="Oval 1568"/>
            <p:cNvSpPr/>
            <p:nvPr/>
          </p:nvSpPr>
          <p:spPr bwMode="auto">
            <a:xfrm>
              <a:off x="5430784" y="1323011"/>
              <a:ext cx="2520000" cy="2520000"/>
            </a:xfrm>
            <a:prstGeom prst="ellipse">
              <a:avLst/>
            </a:prstGeom>
            <a:noFill/>
            <a:ln w="381000">
              <a:solidFill>
                <a:srgbClr val="00B0F0"/>
              </a:solidFill>
            </a:ln>
            <a:effectLst>
              <a:glow rad="101600">
                <a:srgbClr val="00B0F0">
                  <a:alpha val="40000"/>
                </a:srgbClr>
              </a:glow>
              <a:outerShdw dist="35921" dir="2700000" algn="ctr" rotWithShape="0">
                <a:srgbClr val="E9EAF0"/>
              </a:outerShdw>
              <a:softEdge rad="63500"/>
            </a:effectLst>
            <a:extLst>
              <a:ext uri="{909E8E84-426E-40DD-AFC4-6F175D3DCCD1}">
                <a14:hiddenFill xmlns:a14="http://schemas.microsoft.com/office/drawing/2010/main">
                  <a:solidFill>
                    <a:schemeClr val="accent1"/>
                  </a:solidFill>
                </a14:hiddenFill>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 name="TextBox 829"/>
            <p:cNvSpPr txBox="1"/>
            <p:nvPr/>
          </p:nvSpPr>
          <p:spPr>
            <a:xfrm>
              <a:off x="6307648" y="1340856"/>
              <a:ext cx="766272" cy="170871"/>
            </a:xfrm>
            <a:prstGeom prst="rect">
              <a:avLst/>
            </a:prstGeom>
            <a:noFill/>
          </p:spPr>
          <p:txBody>
            <a:bodyPr wrap="none" rtlCol="0">
              <a:prstTxWarp prst="textArchUp">
                <a:avLst>
                  <a:gd name="adj" fmla="val 11350912"/>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Energy</a:t>
              </a:r>
            </a:p>
          </p:txBody>
        </p:sp>
        <p:sp>
          <p:nvSpPr>
            <p:cNvPr id="88" name="TextBox 830"/>
            <p:cNvSpPr txBox="1"/>
            <p:nvPr/>
          </p:nvSpPr>
          <p:spPr>
            <a:xfrm rot="18930402">
              <a:off x="5438438" y="1644606"/>
              <a:ext cx="974008" cy="226074"/>
            </a:xfrm>
            <a:prstGeom prst="rect">
              <a:avLst/>
            </a:prstGeom>
            <a:noFill/>
          </p:spPr>
          <p:txBody>
            <a:bodyPr wrap="none" rtlCol="0">
              <a:prstTxWarp prst="textArchUp">
                <a:avLst>
                  <a:gd name="adj" fmla="val 11041895"/>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Healthcare</a:t>
              </a:r>
            </a:p>
          </p:txBody>
        </p:sp>
        <p:sp>
          <p:nvSpPr>
            <p:cNvPr id="89" name="TextBox 831"/>
            <p:cNvSpPr txBox="1"/>
            <p:nvPr/>
          </p:nvSpPr>
          <p:spPr>
            <a:xfrm rot="2714596">
              <a:off x="7036338" y="1722987"/>
              <a:ext cx="943316" cy="170871"/>
            </a:xfrm>
            <a:prstGeom prst="rect">
              <a:avLst/>
            </a:prstGeom>
            <a:noFill/>
          </p:spPr>
          <p:txBody>
            <a:bodyPr wrap="none" rtlCol="0">
              <a:prstTxWarp prst="textArchUp">
                <a:avLst>
                  <a:gd name="adj" fmla="val 11232020"/>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Education</a:t>
              </a:r>
            </a:p>
          </p:txBody>
        </p:sp>
        <p:sp>
          <p:nvSpPr>
            <p:cNvPr id="90" name="TextBox 832"/>
            <p:cNvSpPr txBox="1"/>
            <p:nvPr/>
          </p:nvSpPr>
          <p:spPr>
            <a:xfrm rot="236934">
              <a:off x="6349215" y="1682917"/>
              <a:ext cx="782513" cy="272448"/>
            </a:xfrm>
            <a:prstGeom prst="rect">
              <a:avLst/>
            </a:prstGeom>
            <a:noFill/>
          </p:spPr>
          <p:txBody>
            <a:bodyPr wrap="none" rtlCol="0">
              <a:prstTxWarp prst="textArchUp">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Home</a:t>
              </a:r>
            </a:p>
          </p:txBody>
        </p:sp>
        <p:sp>
          <p:nvSpPr>
            <p:cNvPr id="91" name="TextBox 833"/>
            <p:cNvSpPr txBox="1"/>
            <p:nvPr/>
          </p:nvSpPr>
          <p:spPr>
            <a:xfrm rot="5644208">
              <a:off x="7240772" y="2459311"/>
              <a:ext cx="1021218" cy="379890"/>
            </a:xfrm>
            <a:prstGeom prst="rect">
              <a:avLst/>
            </a:prstGeom>
            <a:noFill/>
          </p:spPr>
          <p:txBody>
            <a:bodyPr wrap="none" rtlCol="0">
              <a:prstTxWarp prst="textArchUp">
                <a:avLst>
                  <a:gd name="adj" fmla="val 11232020"/>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Transport</a:t>
              </a:r>
            </a:p>
          </p:txBody>
        </p:sp>
        <p:sp>
          <p:nvSpPr>
            <p:cNvPr id="92" name="TextBox 834"/>
            <p:cNvSpPr txBox="1"/>
            <p:nvPr/>
          </p:nvSpPr>
          <p:spPr>
            <a:xfrm rot="15764502">
              <a:off x="5112489" y="2468103"/>
              <a:ext cx="1093250" cy="429397"/>
            </a:xfrm>
            <a:prstGeom prst="rect">
              <a:avLst/>
            </a:prstGeom>
            <a:noFill/>
          </p:spPr>
          <p:txBody>
            <a:bodyPr wrap="none" rtlCol="0">
              <a:prstTxWarp prst="textArchUp">
                <a:avLst>
                  <a:gd name="adj" fmla="val 11223201"/>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Governance</a:t>
              </a:r>
            </a:p>
          </p:txBody>
        </p:sp>
        <p:sp>
          <p:nvSpPr>
            <p:cNvPr id="96" name="TextBox 835"/>
            <p:cNvSpPr txBox="1"/>
            <p:nvPr/>
          </p:nvSpPr>
          <p:spPr>
            <a:xfrm rot="18154182">
              <a:off x="5635120" y="2018550"/>
              <a:ext cx="853127" cy="333327"/>
            </a:xfrm>
            <a:prstGeom prst="rect">
              <a:avLst/>
            </a:prstGeom>
            <a:noFill/>
          </p:spPr>
          <p:txBody>
            <a:bodyPr wrap="none" rtlCol="0">
              <a:prstTxWarp prst="textArchUp">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Robotics</a:t>
              </a:r>
            </a:p>
          </p:txBody>
        </p:sp>
        <p:sp>
          <p:nvSpPr>
            <p:cNvPr id="97" name="TextBox 836"/>
            <p:cNvSpPr txBox="1"/>
            <p:nvPr/>
          </p:nvSpPr>
          <p:spPr>
            <a:xfrm rot="3262664">
              <a:off x="6985167" y="2063988"/>
              <a:ext cx="787754" cy="212207"/>
            </a:xfrm>
            <a:prstGeom prst="rect">
              <a:avLst/>
            </a:prstGeom>
            <a:noFill/>
          </p:spPr>
          <p:txBody>
            <a:bodyPr wrap="none" rtlCol="0">
              <a:prstTxWarp prst="textArchUp">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Social</a:t>
              </a:r>
            </a:p>
          </p:txBody>
        </p:sp>
        <p:sp>
          <p:nvSpPr>
            <p:cNvPr id="102" name="TextBox 837"/>
            <p:cNvSpPr txBox="1"/>
            <p:nvPr/>
          </p:nvSpPr>
          <p:spPr>
            <a:xfrm rot="19066700">
              <a:off x="7100538" y="3390793"/>
              <a:ext cx="806046" cy="170871"/>
            </a:xfrm>
            <a:prstGeom prst="rect">
              <a:avLst/>
            </a:prstGeom>
            <a:noFill/>
          </p:spPr>
          <p:txBody>
            <a:bodyPr wrap="none" rtlCol="0">
              <a:prstTxWarp prst="textArchDown">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Lighting</a:t>
              </a:r>
            </a:p>
          </p:txBody>
        </p:sp>
        <p:sp>
          <p:nvSpPr>
            <p:cNvPr id="105" name="TextBox 838"/>
            <p:cNvSpPr txBox="1"/>
            <p:nvPr/>
          </p:nvSpPr>
          <p:spPr>
            <a:xfrm rot="2243062">
              <a:off x="5602133" y="3462255"/>
              <a:ext cx="818945" cy="170871"/>
            </a:xfrm>
            <a:prstGeom prst="rect">
              <a:avLst/>
            </a:prstGeom>
            <a:noFill/>
          </p:spPr>
          <p:txBody>
            <a:bodyPr wrap="none" rtlCol="0">
              <a:prstTxWarp prst="textArchDown">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Water</a:t>
              </a:r>
            </a:p>
          </p:txBody>
        </p:sp>
        <p:sp>
          <p:nvSpPr>
            <p:cNvPr id="106" name="TextBox 839"/>
            <p:cNvSpPr txBox="1"/>
            <p:nvPr/>
          </p:nvSpPr>
          <p:spPr>
            <a:xfrm>
              <a:off x="6322244" y="3619526"/>
              <a:ext cx="845762" cy="251008"/>
            </a:xfrm>
            <a:prstGeom prst="rect">
              <a:avLst/>
            </a:prstGeom>
            <a:noFill/>
          </p:spPr>
          <p:txBody>
            <a:bodyPr wrap="none" rtlCol="0">
              <a:prstTxWarp prst="textArchDown">
                <a:avLst>
                  <a:gd name="adj" fmla="val 163846"/>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Water</a:t>
              </a:r>
            </a:p>
          </p:txBody>
        </p:sp>
        <p:sp>
          <p:nvSpPr>
            <p:cNvPr id="107" name="TextBox 840"/>
            <p:cNvSpPr txBox="1"/>
            <p:nvPr/>
          </p:nvSpPr>
          <p:spPr>
            <a:xfrm>
              <a:off x="6327103" y="3365076"/>
              <a:ext cx="821622" cy="170871"/>
            </a:xfrm>
            <a:prstGeom prst="rect">
              <a:avLst/>
            </a:prstGeom>
            <a:noFill/>
          </p:spPr>
          <p:txBody>
            <a:bodyPr wrap="none" rtlCol="0">
              <a:prstTxWarp prst="textArchDown">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Cars</a:t>
              </a:r>
            </a:p>
          </p:txBody>
        </p:sp>
        <p:sp>
          <p:nvSpPr>
            <p:cNvPr id="108" name="TextBox 841"/>
            <p:cNvSpPr txBox="1"/>
            <p:nvPr/>
          </p:nvSpPr>
          <p:spPr>
            <a:xfrm rot="3095024">
              <a:off x="5641220" y="2862513"/>
              <a:ext cx="902114" cy="365582"/>
            </a:xfrm>
            <a:prstGeom prst="rect">
              <a:avLst/>
            </a:prstGeom>
            <a:noFill/>
          </p:spPr>
          <p:txBody>
            <a:bodyPr wrap="none" rtlCol="0">
              <a:prstTxWarp prst="textArchDown">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Shopping</a:t>
              </a:r>
            </a:p>
          </p:txBody>
        </p:sp>
        <p:sp>
          <p:nvSpPr>
            <p:cNvPr id="109" name="TextBox 842"/>
            <p:cNvSpPr txBox="1"/>
            <p:nvPr/>
          </p:nvSpPr>
          <p:spPr>
            <a:xfrm rot="17969595">
              <a:off x="6771532" y="2682800"/>
              <a:ext cx="1060982" cy="511985"/>
            </a:xfrm>
            <a:prstGeom prst="rect">
              <a:avLst/>
            </a:prstGeom>
            <a:noFill/>
          </p:spPr>
          <p:txBody>
            <a:bodyPr wrap="none" rtlCol="0">
              <a:prstTxWarp prst="textArchDown">
                <a:avLst/>
              </a:prstTxWarp>
              <a:spAutoFit/>
            </a:bodyPr>
            <a:lstStyle/>
            <a:p>
              <a:pPr algn="ctr" defTabSz="914202">
                <a:buClr>
                  <a:srgbClr val="990000"/>
                </a:buClr>
                <a:buSzPct val="75000"/>
                <a:defRPr/>
              </a:pPr>
              <a:r>
                <a:rPr lang="en-GB" sz="762" kern="0" dirty="0">
                  <a:solidFill>
                    <a:prstClr val="white"/>
                  </a:solidFill>
                  <a:latin typeface="微软雅黑" pitchFamily="34" charset="-122"/>
                  <a:ea typeface="微软雅黑" pitchFamily="34" charset="-122"/>
                  <a:cs typeface="Calibri" pitchFamily="34" charset="0"/>
                </a:rPr>
                <a:t>SMART Entertainment</a:t>
              </a:r>
            </a:p>
          </p:txBody>
        </p:sp>
      </p:grpSp>
      <p:grpSp>
        <p:nvGrpSpPr>
          <p:cNvPr id="25" name="组合 24"/>
          <p:cNvGrpSpPr/>
          <p:nvPr/>
        </p:nvGrpSpPr>
        <p:grpSpPr>
          <a:xfrm>
            <a:off x="4419444" y="2238158"/>
            <a:ext cx="2158109" cy="2139841"/>
            <a:chOff x="3989749" y="2184748"/>
            <a:chExt cx="2158671" cy="2140025"/>
          </a:xfrm>
        </p:grpSpPr>
        <p:grpSp>
          <p:nvGrpSpPr>
            <p:cNvPr id="400" name="Group 247"/>
            <p:cNvGrpSpPr/>
            <p:nvPr/>
          </p:nvGrpSpPr>
          <p:grpSpPr>
            <a:xfrm>
              <a:off x="4511294" y="2692054"/>
              <a:ext cx="1112614" cy="1112614"/>
              <a:chOff x="1428723" y="1400140"/>
              <a:chExt cx="3443287" cy="3443287"/>
            </a:xfrm>
          </p:grpSpPr>
          <p:sp>
            <p:nvSpPr>
              <p:cNvPr id="618" name="Dodecagon 424"/>
              <p:cNvSpPr/>
              <p:nvPr/>
            </p:nvSpPr>
            <p:spPr bwMode="auto">
              <a:xfrm>
                <a:off x="1428723" y="1400140"/>
                <a:ext cx="3443287" cy="3443287"/>
              </a:xfrm>
              <a:prstGeom prst="dodecagon">
                <a:avLst/>
              </a:prstGeom>
              <a:noFill/>
              <a:ln w="7620" cap="flat" cmpd="sng" algn="ctr">
                <a:solidFill>
                  <a:schemeClr val="tx1"/>
                </a:solidFill>
                <a:prstDash val="solid"/>
                <a:round/>
                <a:headEnd type="none" w="med" len="med"/>
                <a:tailEnd type="none" w="med" len="med"/>
              </a:ln>
              <a:effectLst/>
            </p:spPr>
            <p:txBody>
              <a:bodyPr vert="horz" wrap="square" lIns="67047" tIns="33524" rIns="67047" bIns="33524" numCol="1" rtlCol="0" anchor="t" anchorCtr="0" compatLnSpc="1">
                <a:prstTxWarp prst="textNoShape">
                  <a:avLst/>
                </a:prstTxWarp>
                <a:noAutofit/>
              </a:bodyPr>
              <a:lstStyle/>
              <a:p>
                <a:pPr defTabSz="914202">
                  <a:spcBef>
                    <a:spcPct val="50000"/>
                  </a:spcBef>
                  <a:defRPr/>
                </a:pPr>
                <a:endParaRPr lang="en-GB" sz="1609" b="1" kern="0" dirty="0">
                  <a:solidFill>
                    <a:srgbClr val="B2B2B2"/>
                  </a:solidFill>
                  <a:latin typeface="微软雅黑" pitchFamily="34" charset="-122"/>
                  <a:ea typeface="微软雅黑" pitchFamily="34" charset="-122"/>
                </a:endParaRPr>
              </a:p>
            </p:txBody>
          </p:sp>
          <p:cxnSp>
            <p:nvCxnSpPr>
              <p:cNvPr id="619" name="Straight Connector 425"/>
              <p:cNvCxnSpPr>
                <a:stCxn id="618" idx="10"/>
                <a:endCxn id="618" idx="4"/>
              </p:cNvCxnSpPr>
              <p:nvPr/>
            </p:nvCxnSpPr>
            <p:spPr bwMode="auto">
              <a:xfrm>
                <a:off x="2689030" y="1400140"/>
                <a:ext cx="922674" cy="3443287"/>
              </a:xfrm>
              <a:prstGeom prst="line">
                <a:avLst/>
              </a:prstGeom>
              <a:noFill/>
              <a:ln w="7620" cap="flat" cmpd="sng" algn="ctr">
                <a:solidFill>
                  <a:schemeClr val="tx1"/>
                </a:solidFill>
                <a:prstDash val="solid"/>
                <a:round/>
                <a:headEnd type="none" w="med" len="med"/>
                <a:tailEnd type="none" w="med" len="med"/>
              </a:ln>
              <a:effectLst/>
            </p:spPr>
          </p:cxnSp>
          <p:cxnSp>
            <p:nvCxnSpPr>
              <p:cNvPr id="620" name="Straight Connector 426"/>
              <p:cNvCxnSpPr>
                <a:stCxn id="618" idx="9"/>
                <a:endCxn id="618" idx="3"/>
              </p:cNvCxnSpPr>
              <p:nvPr/>
            </p:nvCxnSpPr>
            <p:spPr bwMode="auto">
              <a:xfrm>
                <a:off x="1890060" y="1861477"/>
                <a:ext cx="2520613" cy="2520612"/>
              </a:xfrm>
              <a:prstGeom prst="line">
                <a:avLst/>
              </a:prstGeom>
              <a:noFill/>
              <a:ln w="7620" cap="flat" cmpd="sng" algn="ctr">
                <a:solidFill>
                  <a:schemeClr val="tx1"/>
                </a:solidFill>
                <a:prstDash val="solid"/>
                <a:round/>
                <a:headEnd type="none" w="med" len="med"/>
                <a:tailEnd type="none" w="med" len="med"/>
              </a:ln>
              <a:effectLst/>
            </p:spPr>
          </p:cxnSp>
          <p:cxnSp>
            <p:nvCxnSpPr>
              <p:cNvPr id="621" name="Straight Connector 427"/>
              <p:cNvCxnSpPr>
                <a:stCxn id="618" idx="11"/>
                <a:endCxn id="618" idx="5"/>
              </p:cNvCxnSpPr>
              <p:nvPr/>
            </p:nvCxnSpPr>
            <p:spPr bwMode="auto">
              <a:xfrm flipH="1">
                <a:off x="2689030" y="1400140"/>
                <a:ext cx="922674" cy="3443287"/>
              </a:xfrm>
              <a:prstGeom prst="line">
                <a:avLst/>
              </a:prstGeom>
              <a:noFill/>
              <a:ln w="7620" cap="flat" cmpd="sng" algn="ctr">
                <a:solidFill>
                  <a:schemeClr val="tx1"/>
                </a:solidFill>
                <a:prstDash val="solid"/>
                <a:round/>
                <a:headEnd type="none" w="med" len="med"/>
                <a:tailEnd type="none" w="med" len="med"/>
              </a:ln>
              <a:effectLst/>
            </p:spPr>
          </p:cxnSp>
          <p:cxnSp>
            <p:nvCxnSpPr>
              <p:cNvPr id="622" name="Straight Connector 428"/>
              <p:cNvCxnSpPr>
                <a:stCxn id="618" idx="8"/>
                <a:endCxn id="618" idx="2"/>
              </p:cNvCxnSpPr>
              <p:nvPr/>
            </p:nvCxnSpPr>
            <p:spPr bwMode="auto">
              <a:xfrm>
                <a:off x="1428723" y="2660446"/>
                <a:ext cx="3443287" cy="922672"/>
              </a:xfrm>
              <a:prstGeom prst="line">
                <a:avLst/>
              </a:prstGeom>
              <a:noFill/>
              <a:ln w="7620" cap="flat" cmpd="sng" algn="ctr">
                <a:solidFill>
                  <a:schemeClr val="tx1"/>
                </a:solidFill>
                <a:prstDash val="solid"/>
                <a:round/>
                <a:headEnd type="none" w="med" len="med"/>
                <a:tailEnd type="none" w="med" len="med"/>
              </a:ln>
              <a:effectLst/>
            </p:spPr>
          </p:cxnSp>
          <p:cxnSp>
            <p:nvCxnSpPr>
              <p:cNvPr id="623" name="Straight Connector 429"/>
              <p:cNvCxnSpPr>
                <a:stCxn id="618" idx="0"/>
                <a:endCxn id="618" idx="6"/>
              </p:cNvCxnSpPr>
              <p:nvPr/>
            </p:nvCxnSpPr>
            <p:spPr bwMode="auto">
              <a:xfrm flipH="1">
                <a:off x="1890060" y="1861477"/>
                <a:ext cx="2520613" cy="2520612"/>
              </a:xfrm>
              <a:prstGeom prst="line">
                <a:avLst/>
              </a:prstGeom>
              <a:noFill/>
              <a:ln w="7620" cap="flat" cmpd="sng" algn="ctr">
                <a:solidFill>
                  <a:schemeClr val="tx1"/>
                </a:solidFill>
                <a:prstDash val="solid"/>
                <a:round/>
                <a:headEnd type="none" w="med" len="med"/>
                <a:tailEnd type="none" w="med" len="med"/>
              </a:ln>
              <a:effectLst/>
            </p:spPr>
          </p:cxnSp>
          <p:cxnSp>
            <p:nvCxnSpPr>
              <p:cNvPr id="624" name="Straight Connector 430"/>
              <p:cNvCxnSpPr>
                <a:stCxn id="618" idx="1"/>
                <a:endCxn id="618" idx="7"/>
              </p:cNvCxnSpPr>
              <p:nvPr/>
            </p:nvCxnSpPr>
            <p:spPr bwMode="auto">
              <a:xfrm flipH="1">
                <a:off x="1428723" y="2660446"/>
                <a:ext cx="3443287" cy="922672"/>
              </a:xfrm>
              <a:prstGeom prst="line">
                <a:avLst/>
              </a:prstGeom>
              <a:noFill/>
              <a:ln w="7620" cap="flat" cmpd="sng" algn="ctr">
                <a:solidFill>
                  <a:schemeClr val="tx1"/>
                </a:solidFill>
                <a:prstDash val="solid"/>
                <a:round/>
                <a:headEnd type="none" w="med" len="med"/>
                <a:tailEnd type="none" w="med" len="med"/>
              </a:ln>
              <a:effectLst/>
            </p:spPr>
          </p:cxnSp>
          <p:cxnSp>
            <p:nvCxnSpPr>
              <p:cNvPr id="625" name="Straight Connector 431"/>
              <p:cNvCxnSpPr>
                <a:stCxn id="618" idx="11"/>
                <a:endCxn id="618" idx="1"/>
              </p:cNvCxnSpPr>
              <p:nvPr/>
            </p:nvCxnSpPr>
            <p:spPr bwMode="auto">
              <a:xfrm>
                <a:off x="3611703" y="1400140"/>
                <a:ext cx="1260307" cy="1260306"/>
              </a:xfrm>
              <a:prstGeom prst="line">
                <a:avLst/>
              </a:prstGeom>
              <a:noFill/>
              <a:ln w="7620" cap="flat" cmpd="sng" algn="ctr">
                <a:solidFill>
                  <a:schemeClr val="tx1"/>
                </a:solidFill>
                <a:prstDash val="solid"/>
                <a:round/>
                <a:headEnd type="none" w="med" len="med"/>
                <a:tailEnd type="none" w="med" len="med"/>
              </a:ln>
              <a:effectLst/>
            </p:spPr>
          </p:cxnSp>
          <p:cxnSp>
            <p:nvCxnSpPr>
              <p:cNvPr id="626" name="Straight Connector 432"/>
              <p:cNvCxnSpPr>
                <a:stCxn id="618" idx="10"/>
                <a:endCxn id="618" idx="0"/>
              </p:cNvCxnSpPr>
              <p:nvPr/>
            </p:nvCxnSpPr>
            <p:spPr bwMode="auto">
              <a:xfrm>
                <a:off x="2689030" y="1400140"/>
                <a:ext cx="1721643" cy="461337"/>
              </a:xfrm>
              <a:prstGeom prst="line">
                <a:avLst/>
              </a:prstGeom>
              <a:noFill/>
              <a:ln w="7620" cap="flat" cmpd="sng" algn="ctr">
                <a:solidFill>
                  <a:schemeClr val="tx1"/>
                </a:solidFill>
                <a:prstDash val="solid"/>
                <a:round/>
                <a:headEnd type="none" w="med" len="med"/>
                <a:tailEnd type="none" w="med" len="med"/>
              </a:ln>
              <a:effectLst/>
            </p:spPr>
          </p:cxnSp>
          <p:cxnSp>
            <p:nvCxnSpPr>
              <p:cNvPr id="627" name="Straight Connector 433"/>
              <p:cNvCxnSpPr>
                <a:stCxn id="618" idx="0"/>
                <a:endCxn id="618" idx="2"/>
              </p:cNvCxnSpPr>
              <p:nvPr/>
            </p:nvCxnSpPr>
            <p:spPr bwMode="auto">
              <a:xfrm>
                <a:off x="4410673" y="1861477"/>
                <a:ext cx="461337" cy="1721644"/>
              </a:xfrm>
              <a:prstGeom prst="line">
                <a:avLst/>
              </a:prstGeom>
              <a:noFill/>
              <a:ln w="7620" cap="flat" cmpd="sng" algn="ctr">
                <a:solidFill>
                  <a:schemeClr val="tx1"/>
                </a:solidFill>
                <a:prstDash val="solid"/>
                <a:round/>
                <a:headEnd type="none" w="med" len="med"/>
                <a:tailEnd type="none" w="med" len="med"/>
              </a:ln>
              <a:effectLst/>
            </p:spPr>
          </p:cxnSp>
          <p:cxnSp>
            <p:nvCxnSpPr>
              <p:cNvPr id="628" name="Straight Connector 434"/>
              <p:cNvCxnSpPr>
                <a:stCxn id="618" idx="1"/>
                <a:endCxn id="618" idx="3"/>
              </p:cNvCxnSpPr>
              <p:nvPr/>
            </p:nvCxnSpPr>
            <p:spPr bwMode="auto">
              <a:xfrm flipH="1">
                <a:off x="4410673" y="2660446"/>
                <a:ext cx="461337" cy="1721644"/>
              </a:xfrm>
              <a:prstGeom prst="line">
                <a:avLst/>
              </a:prstGeom>
              <a:noFill/>
              <a:ln w="7620" cap="flat" cmpd="sng" algn="ctr">
                <a:solidFill>
                  <a:schemeClr val="tx1"/>
                </a:solidFill>
                <a:prstDash val="solid"/>
                <a:round/>
                <a:headEnd type="none" w="med" len="med"/>
                <a:tailEnd type="none" w="med" len="med"/>
              </a:ln>
              <a:effectLst/>
            </p:spPr>
          </p:cxnSp>
          <p:cxnSp>
            <p:nvCxnSpPr>
              <p:cNvPr id="629" name="Straight Connector 435"/>
              <p:cNvCxnSpPr>
                <a:stCxn id="618" idx="2"/>
                <a:endCxn id="618" idx="4"/>
              </p:cNvCxnSpPr>
              <p:nvPr/>
            </p:nvCxnSpPr>
            <p:spPr bwMode="auto">
              <a:xfrm flipH="1">
                <a:off x="3611703" y="3583121"/>
                <a:ext cx="1260307" cy="1260306"/>
              </a:xfrm>
              <a:prstGeom prst="line">
                <a:avLst/>
              </a:prstGeom>
              <a:noFill/>
              <a:ln w="7620" cap="flat" cmpd="sng" algn="ctr">
                <a:solidFill>
                  <a:schemeClr val="tx1"/>
                </a:solidFill>
                <a:prstDash val="solid"/>
                <a:round/>
                <a:headEnd type="none" w="med" len="med"/>
                <a:tailEnd type="none" w="med" len="med"/>
              </a:ln>
              <a:effectLst/>
            </p:spPr>
          </p:cxnSp>
          <p:cxnSp>
            <p:nvCxnSpPr>
              <p:cNvPr id="630" name="Straight Connector 436"/>
              <p:cNvCxnSpPr>
                <a:stCxn id="618" idx="4"/>
                <a:endCxn id="618" idx="6"/>
              </p:cNvCxnSpPr>
              <p:nvPr/>
            </p:nvCxnSpPr>
            <p:spPr bwMode="auto">
              <a:xfrm flipH="1" flipV="1">
                <a:off x="1890060" y="4382090"/>
                <a:ext cx="1721643" cy="461337"/>
              </a:xfrm>
              <a:prstGeom prst="line">
                <a:avLst/>
              </a:prstGeom>
              <a:noFill/>
              <a:ln w="7620" cap="flat" cmpd="sng" algn="ctr">
                <a:solidFill>
                  <a:schemeClr val="tx1"/>
                </a:solidFill>
                <a:prstDash val="solid"/>
                <a:round/>
                <a:headEnd type="none" w="med" len="med"/>
                <a:tailEnd type="none" w="med" len="med"/>
              </a:ln>
              <a:effectLst/>
            </p:spPr>
          </p:cxnSp>
          <p:cxnSp>
            <p:nvCxnSpPr>
              <p:cNvPr id="631" name="Straight Connector 437"/>
              <p:cNvCxnSpPr>
                <a:stCxn id="618" idx="3"/>
                <a:endCxn id="618" idx="5"/>
              </p:cNvCxnSpPr>
              <p:nvPr/>
            </p:nvCxnSpPr>
            <p:spPr bwMode="auto">
              <a:xfrm flipH="1">
                <a:off x="2689030" y="4382090"/>
                <a:ext cx="1721643" cy="461337"/>
              </a:xfrm>
              <a:prstGeom prst="line">
                <a:avLst/>
              </a:prstGeom>
              <a:noFill/>
              <a:ln w="7620" cap="flat" cmpd="sng" algn="ctr">
                <a:solidFill>
                  <a:schemeClr val="tx1"/>
                </a:solidFill>
                <a:prstDash val="solid"/>
                <a:round/>
                <a:headEnd type="none" w="med" len="med"/>
                <a:tailEnd type="none" w="med" len="med"/>
              </a:ln>
              <a:effectLst/>
            </p:spPr>
          </p:cxnSp>
          <p:cxnSp>
            <p:nvCxnSpPr>
              <p:cNvPr id="632" name="Straight Connector 438"/>
              <p:cNvCxnSpPr>
                <a:stCxn id="618" idx="5"/>
                <a:endCxn id="618" idx="7"/>
              </p:cNvCxnSpPr>
              <p:nvPr/>
            </p:nvCxnSpPr>
            <p:spPr bwMode="auto">
              <a:xfrm flipH="1" flipV="1">
                <a:off x="1428723" y="3583121"/>
                <a:ext cx="1260307" cy="1260306"/>
              </a:xfrm>
              <a:prstGeom prst="line">
                <a:avLst/>
              </a:prstGeom>
              <a:noFill/>
              <a:ln w="7620" cap="flat" cmpd="sng" algn="ctr">
                <a:solidFill>
                  <a:schemeClr val="tx1"/>
                </a:solidFill>
                <a:prstDash val="solid"/>
                <a:round/>
                <a:headEnd type="none" w="med" len="med"/>
                <a:tailEnd type="none" w="med" len="med"/>
              </a:ln>
              <a:effectLst/>
            </p:spPr>
          </p:cxnSp>
          <p:cxnSp>
            <p:nvCxnSpPr>
              <p:cNvPr id="633" name="Straight Connector 439"/>
              <p:cNvCxnSpPr>
                <a:stCxn id="618" idx="6"/>
                <a:endCxn id="618" idx="8"/>
              </p:cNvCxnSpPr>
              <p:nvPr/>
            </p:nvCxnSpPr>
            <p:spPr bwMode="auto">
              <a:xfrm flipH="1" flipV="1">
                <a:off x="1428723" y="2660446"/>
                <a:ext cx="461337" cy="1721644"/>
              </a:xfrm>
              <a:prstGeom prst="line">
                <a:avLst/>
              </a:prstGeom>
              <a:noFill/>
              <a:ln w="7620" cap="flat" cmpd="sng" algn="ctr">
                <a:solidFill>
                  <a:schemeClr val="tx1"/>
                </a:solidFill>
                <a:prstDash val="solid"/>
                <a:round/>
                <a:headEnd type="none" w="med" len="med"/>
                <a:tailEnd type="none" w="med" len="med"/>
              </a:ln>
              <a:effectLst/>
            </p:spPr>
          </p:cxnSp>
          <p:cxnSp>
            <p:nvCxnSpPr>
              <p:cNvPr id="634" name="Straight Connector 440"/>
              <p:cNvCxnSpPr>
                <a:stCxn id="618" idx="8"/>
                <a:endCxn id="618" idx="10"/>
              </p:cNvCxnSpPr>
              <p:nvPr/>
            </p:nvCxnSpPr>
            <p:spPr bwMode="auto">
              <a:xfrm flipV="1">
                <a:off x="1428723" y="1400140"/>
                <a:ext cx="1260307" cy="1260306"/>
              </a:xfrm>
              <a:prstGeom prst="line">
                <a:avLst/>
              </a:prstGeom>
              <a:noFill/>
              <a:ln w="7620" cap="flat" cmpd="sng" algn="ctr">
                <a:solidFill>
                  <a:schemeClr val="tx1"/>
                </a:solidFill>
                <a:prstDash val="solid"/>
                <a:round/>
                <a:headEnd type="none" w="med" len="med"/>
                <a:tailEnd type="none" w="med" len="med"/>
              </a:ln>
              <a:effectLst/>
            </p:spPr>
          </p:cxnSp>
          <p:cxnSp>
            <p:nvCxnSpPr>
              <p:cNvPr id="635" name="Straight Connector 441"/>
              <p:cNvCxnSpPr>
                <a:stCxn id="618" idx="7"/>
                <a:endCxn id="618" idx="9"/>
              </p:cNvCxnSpPr>
              <p:nvPr/>
            </p:nvCxnSpPr>
            <p:spPr bwMode="auto">
              <a:xfrm flipV="1">
                <a:off x="1428723" y="1861477"/>
                <a:ext cx="461337" cy="1721644"/>
              </a:xfrm>
              <a:prstGeom prst="line">
                <a:avLst/>
              </a:prstGeom>
              <a:noFill/>
              <a:ln w="7620" cap="flat" cmpd="sng" algn="ctr">
                <a:solidFill>
                  <a:schemeClr val="tx1"/>
                </a:solidFill>
                <a:prstDash val="solid"/>
                <a:round/>
                <a:headEnd type="none" w="med" len="med"/>
                <a:tailEnd type="none" w="med" len="med"/>
              </a:ln>
              <a:effectLst/>
            </p:spPr>
          </p:cxnSp>
          <p:cxnSp>
            <p:nvCxnSpPr>
              <p:cNvPr id="636" name="Straight Connector 442"/>
              <p:cNvCxnSpPr>
                <a:stCxn id="618" idx="10"/>
                <a:endCxn id="618" idx="1"/>
              </p:cNvCxnSpPr>
              <p:nvPr/>
            </p:nvCxnSpPr>
            <p:spPr bwMode="auto">
              <a:xfrm>
                <a:off x="2689030" y="1400140"/>
                <a:ext cx="2182980" cy="1260306"/>
              </a:xfrm>
              <a:prstGeom prst="line">
                <a:avLst/>
              </a:prstGeom>
              <a:noFill/>
              <a:ln w="7620" cap="flat" cmpd="sng" algn="ctr">
                <a:solidFill>
                  <a:schemeClr val="tx1"/>
                </a:solidFill>
                <a:prstDash val="solid"/>
                <a:round/>
                <a:headEnd type="none" w="med" len="med"/>
                <a:tailEnd type="none" w="med" len="med"/>
              </a:ln>
              <a:effectLst/>
            </p:spPr>
          </p:cxnSp>
          <p:cxnSp>
            <p:nvCxnSpPr>
              <p:cNvPr id="637" name="Straight Connector 443"/>
              <p:cNvCxnSpPr>
                <a:stCxn id="618" idx="11"/>
                <a:endCxn id="618" idx="2"/>
              </p:cNvCxnSpPr>
              <p:nvPr/>
            </p:nvCxnSpPr>
            <p:spPr bwMode="auto">
              <a:xfrm>
                <a:off x="3611703" y="1400140"/>
                <a:ext cx="1260307" cy="2182981"/>
              </a:xfrm>
              <a:prstGeom prst="line">
                <a:avLst/>
              </a:prstGeom>
              <a:noFill/>
              <a:ln w="7620" cap="flat" cmpd="sng" algn="ctr">
                <a:solidFill>
                  <a:schemeClr val="tx1"/>
                </a:solidFill>
                <a:prstDash val="solid"/>
                <a:round/>
                <a:headEnd type="none" w="med" len="med"/>
                <a:tailEnd type="none" w="med" len="med"/>
              </a:ln>
              <a:effectLst/>
            </p:spPr>
          </p:cxnSp>
          <p:cxnSp>
            <p:nvCxnSpPr>
              <p:cNvPr id="638" name="Straight Connector 444"/>
              <p:cNvCxnSpPr>
                <a:stCxn id="618" idx="0"/>
                <a:endCxn id="618" idx="3"/>
              </p:cNvCxnSpPr>
              <p:nvPr/>
            </p:nvCxnSpPr>
            <p:spPr bwMode="auto">
              <a:xfrm>
                <a:off x="4410673" y="1861477"/>
                <a:ext cx="0" cy="2520612"/>
              </a:xfrm>
              <a:prstGeom prst="line">
                <a:avLst/>
              </a:prstGeom>
              <a:noFill/>
              <a:ln w="7620" cap="flat" cmpd="sng" algn="ctr">
                <a:solidFill>
                  <a:schemeClr val="tx1"/>
                </a:solidFill>
                <a:prstDash val="solid"/>
                <a:round/>
                <a:headEnd type="none" w="med" len="med"/>
                <a:tailEnd type="none" w="med" len="med"/>
              </a:ln>
              <a:effectLst/>
            </p:spPr>
          </p:cxnSp>
          <p:cxnSp>
            <p:nvCxnSpPr>
              <p:cNvPr id="639" name="Straight Connector 445"/>
              <p:cNvCxnSpPr>
                <a:stCxn id="618" idx="1"/>
                <a:endCxn id="618" idx="4"/>
              </p:cNvCxnSpPr>
              <p:nvPr/>
            </p:nvCxnSpPr>
            <p:spPr bwMode="auto">
              <a:xfrm flipH="1">
                <a:off x="3611703" y="2660446"/>
                <a:ext cx="1260307" cy="2182981"/>
              </a:xfrm>
              <a:prstGeom prst="line">
                <a:avLst/>
              </a:prstGeom>
              <a:noFill/>
              <a:ln w="7620" cap="flat" cmpd="sng" algn="ctr">
                <a:solidFill>
                  <a:schemeClr val="tx1"/>
                </a:solidFill>
                <a:prstDash val="solid"/>
                <a:round/>
                <a:headEnd type="none" w="med" len="med"/>
                <a:tailEnd type="none" w="med" len="med"/>
              </a:ln>
              <a:effectLst/>
            </p:spPr>
          </p:cxnSp>
          <p:cxnSp>
            <p:nvCxnSpPr>
              <p:cNvPr id="640" name="Straight Connector 446"/>
              <p:cNvCxnSpPr>
                <a:stCxn id="618" idx="4"/>
                <a:endCxn id="618" idx="7"/>
              </p:cNvCxnSpPr>
              <p:nvPr/>
            </p:nvCxnSpPr>
            <p:spPr bwMode="auto">
              <a:xfrm flipH="1" flipV="1">
                <a:off x="1428723" y="3583121"/>
                <a:ext cx="2182980" cy="1260306"/>
              </a:xfrm>
              <a:prstGeom prst="line">
                <a:avLst/>
              </a:prstGeom>
              <a:noFill/>
              <a:ln w="7620" cap="flat" cmpd="sng" algn="ctr">
                <a:solidFill>
                  <a:schemeClr val="tx1"/>
                </a:solidFill>
                <a:prstDash val="solid"/>
                <a:round/>
                <a:headEnd type="none" w="med" len="med"/>
                <a:tailEnd type="none" w="med" len="med"/>
              </a:ln>
              <a:effectLst/>
            </p:spPr>
          </p:cxnSp>
          <p:cxnSp>
            <p:nvCxnSpPr>
              <p:cNvPr id="641" name="Straight Connector 447"/>
              <p:cNvCxnSpPr>
                <a:stCxn id="618" idx="8"/>
                <a:endCxn id="618" idx="5"/>
              </p:cNvCxnSpPr>
              <p:nvPr/>
            </p:nvCxnSpPr>
            <p:spPr bwMode="auto">
              <a:xfrm>
                <a:off x="1428723" y="2660446"/>
                <a:ext cx="1260307" cy="2182981"/>
              </a:xfrm>
              <a:prstGeom prst="line">
                <a:avLst/>
              </a:prstGeom>
              <a:noFill/>
              <a:ln w="7620" cap="flat" cmpd="sng" algn="ctr">
                <a:solidFill>
                  <a:schemeClr val="tx1"/>
                </a:solidFill>
                <a:prstDash val="solid"/>
                <a:round/>
                <a:headEnd type="none" w="med" len="med"/>
                <a:tailEnd type="none" w="med" len="med"/>
              </a:ln>
              <a:effectLst/>
            </p:spPr>
          </p:cxnSp>
          <p:cxnSp>
            <p:nvCxnSpPr>
              <p:cNvPr id="642" name="Straight Connector 448"/>
              <p:cNvCxnSpPr>
                <a:stCxn id="618" idx="6"/>
                <a:endCxn id="618" idx="9"/>
              </p:cNvCxnSpPr>
              <p:nvPr/>
            </p:nvCxnSpPr>
            <p:spPr bwMode="auto">
              <a:xfrm flipV="1">
                <a:off x="1890060" y="1861477"/>
                <a:ext cx="0" cy="2520612"/>
              </a:xfrm>
              <a:prstGeom prst="line">
                <a:avLst/>
              </a:prstGeom>
              <a:noFill/>
              <a:ln w="7620" cap="flat" cmpd="sng" algn="ctr">
                <a:solidFill>
                  <a:schemeClr val="tx1"/>
                </a:solidFill>
                <a:prstDash val="solid"/>
                <a:round/>
                <a:headEnd type="none" w="med" len="med"/>
                <a:tailEnd type="none" w="med" len="med"/>
              </a:ln>
              <a:effectLst/>
            </p:spPr>
          </p:cxnSp>
          <p:cxnSp>
            <p:nvCxnSpPr>
              <p:cNvPr id="643" name="Straight Connector 449"/>
              <p:cNvCxnSpPr>
                <a:stCxn id="618" idx="7"/>
                <a:endCxn id="618" idx="10"/>
              </p:cNvCxnSpPr>
              <p:nvPr/>
            </p:nvCxnSpPr>
            <p:spPr bwMode="auto">
              <a:xfrm flipV="1">
                <a:off x="1428723" y="1400140"/>
                <a:ext cx="1260307" cy="2182981"/>
              </a:xfrm>
              <a:prstGeom prst="line">
                <a:avLst/>
              </a:prstGeom>
              <a:noFill/>
              <a:ln w="7620" cap="flat" cmpd="sng" algn="ctr">
                <a:solidFill>
                  <a:schemeClr val="tx1"/>
                </a:solidFill>
                <a:prstDash val="solid"/>
                <a:round/>
                <a:headEnd type="none" w="med" len="med"/>
                <a:tailEnd type="none" w="med" len="med"/>
              </a:ln>
              <a:effectLst/>
            </p:spPr>
          </p:cxnSp>
          <p:cxnSp>
            <p:nvCxnSpPr>
              <p:cNvPr id="644" name="Straight Connector 450"/>
              <p:cNvCxnSpPr>
                <a:stCxn id="618" idx="6"/>
                <a:endCxn id="618" idx="3"/>
              </p:cNvCxnSpPr>
              <p:nvPr/>
            </p:nvCxnSpPr>
            <p:spPr bwMode="auto">
              <a:xfrm>
                <a:off x="1890060" y="4382090"/>
                <a:ext cx="2520613" cy="0"/>
              </a:xfrm>
              <a:prstGeom prst="line">
                <a:avLst/>
              </a:prstGeom>
              <a:noFill/>
              <a:ln w="7620" cap="flat" cmpd="sng" algn="ctr">
                <a:solidFill>
                  <a:schemeClr val="tx1"/>
                </a:solidFill>
                <a:prstDash val="solid"/>
                <a:round/>
                <a:headEnd type="none" w="med" len="med"/>
                <a:tailEnd type="none" w="med" len="med"/>
              </a:ln>
              <a:effectLst/>
            </p:spPr>
          </p:cxnSp>
          <p:cxnSp>
            <p:nvCxnSpPr>
              <p:cNvPr id="645" name="Straight Connector 451"/>
              <p:cNvCxnSpPr>
                <a:stCxn id="618" idx="2"/>
                <a:endCxn id="618" idx="5"/>
              </p:cNvCxnSpPr>
              <p:nvPr/>
            </p:nvCxnSpPr>
            <p:spPr bwMode="auto">
              <a:xfrm flipH="1">
                <a:off x="2689030" y="3583121"/>
                <a:ext cx="2182980" cy="1260306"/>
              </a:xfrm>
              <a:prstGeom prst="line">
                <a:avLst/>
              </a:prstGeom>
              <a:noFill/>
              <a:ln w="7620" cap="flat" cmpd="sng" algn="ctr">
                <a:solidFill>
                  <a:schemeClr val="tx1"/>
                </a:solidFill>
                <a:prstDash val="solid"/>
                <a:round/>
                <a:headEnd type="none" w="med" len="med"/>
                <a:tailEnd type="none" w="med" len="med"/>
              </a:ln>
              <a:effectLst/>
            </p:spPr>
          </p:cxnSp>
          <p:cxnSp>
            <p:nvCxnSpPr>
              <p:cNvPr id="646" name="Straight Connector 452"/>
              <p:cNvCxnSpPr>
                <a:stCxn id="618" idx="9"/>
                <a:endCxn id="618" idx="0"/>
              </p:cNvCxnSpPr>
              <p:nvPr/>
            </p:nvCxnSpPr>
            <p:spPr bwMode="auto">
              <a:xfrm>
                <a:off x="1890060" y="1861477"/>
                <a:ext cx="2520613" cy="0"/>
              </a:xfrm>
              <a:prstGeom prst="line">
                <a:avLst/>
              </a:prstGeom>
              <a:noFill/>
              <a:ln w="7620" cap="flat" cmpd="sng" algn="ctr">
                <a:solidFill>
                  <a:schemeClr val="tx1"/>
                </a:solidFill>
                <a:prstDash val="solid"/>
                <a:round/>
                <a:headEnd type="none" w="med" len="med"/>
                <a:tailEnd type="none" w="med" len="med"/>
              </a:ln>
              <a:effectLst/>
            </p:spPr>
          </p:cxnSp>
          <p:cxnSp>
            <p:nvCxnSpPr>
              <p:cNvPr id="647" name="Straight Connector 453"/>
              <p:cNvCxnSpPr>
                <a:stCxn id="618" idx="8"/>
                <a:endCxn id="618" idx="11"/>
              </p:cNvCxnSpPr>
              <p:nvPr/>
            </p:nvCxnSpPr>
            <p:spPr bwMode="auto">
              <a:xfrm flipV="1">
                <a:off x="1428723" y="1400140"/>
                <a:ext cx="2182980" cy="1260306"/>
              </a:xfrm>
              <a:prstGeom prst="line">
                <a:avLst/>
              </a:prstGeom>
              <a:noFill/>
              <a:ln w="7620" cap="flat" cmpd="sng" algn="ctr">
                <a:solidFill>
                  <a:schemeClr val="tx1"/>
                </a:solidFill>
                <a:prstDash val="solid"/>
                <a:round/>
                <a:headEnd type="none" w="med" len="med"/>
                <a:tailEnd type="none" w="med" len="med"/>
              </a:ln>
              <a:effectLst/>
            </p:spPr>
          </p:cxnSp>
          <p:cxnSp>
            <p:nvCxnSpPr>
              <p:cNvPr id="648" name="Straight Connector 454"/>
              <p:cNvCxnSpPr>
                <a:endCxn id="618" idx="6"/>
              </p:cNvCxnSpPr>
              <p:nvPr/>
            </p:nvCxnSpPr>
            <p:spPr bwMode="auto">
              <a:xfrm flipH="1">
                <a:off x="1890060" y="1500187"/>
                <a:ext cx="1724678" cy="2881903"/>
              </a:xfrm>
              <a:prstGeom prst="line">
                <a:avLst/>
              </a:prstGeom>
              <a:noFill/>
              <a:ln w="7620" cap="flat" cmpd="sng" algn="ctr">
                <a:solidFill>
                  <a:schemeClr val="tx1"/>
                </a:solidFill>
                <a:prstDash val="solid"/>
                <a:round/>
                <a:headEnd type="none" w="med" len="med"/>
                <a:tailEnd type="none" w="med" len="med"/>
              </a:ln>
              <a:effectLst/>
            </p:spPr>
          </p:cxnSp>
          <p:cxnSp>
            <p:nvCxnSpPr>
              <p:cNvPr id="649" name="Straight Connector 455"/>
              <p:cNvCxnSpPr>
                <a:stCxn id="618" idx="0"/>
                <a:endCxn id="618" idx="7"/>
              </p:cNvCxnSpPr>
              <p:nvPr/>
            </p:nvCxnSpPr>
            <p:spPr bwMode="auto">
              <a:xfrm flipH="1">
                <a:off x="1428723" y="1861477"/>
                <a:ext cx="2981950" cy="1721644"/>
              </a:xfrm>
              <a:prstGeom prst="line">
                <a:avLst/>
              </a:prstGeom>
              <a:noFill/>
              <a:ln w="7620" cap="flat" cmpd="sng" algn="ctr">
                <a:solidFill>
                  <a:schemeClr val="tx1"/>
                </a:solidFill>
                <a:prstDash val="solid"/>
                <a:round/>
                <a:headEnd type="none" w="med" len="med"/>
                <a:tailEnd type="none" w="med" len="med"/>
              </a:ln>
              <a:effectLst/>
            </p:spPr>
          </p:cxnSp>
          <p:cxnSp>
            <p:nvCxnSpPr>
              <p:cNvPr id="650" name="Straight Connector 456"/>
              <p:cNvCxnSpPr>
                <a:stCxn id="618" idx="8"/>
                <a:endCxn id="618" idx="1"/>
              </p:cNvCxnSpPr>
              <p:nvPr/>
            </p:nvCxnSpPr>
            <p:spPr bwMode="auto">
              <a:xfrm>
                <a:off x="1428723" y="2660446"/>
                <a:ext cx="3443287" cy="0"/>
              </a:xfrm>
              <a:prstGeom prst="line">
                <a:avLst/>
              </a:prstGeom>
              <a:noFill/>
              <a:ln w="7620" cap="flat" cmpd="sng" algn="ctr">
                <a:solidFill>
                  <a:schemeClr val="tx1"/>
                </a:solidFill>
                <a:prstDash val="solid"/>
                <a:round/>
                <a:headEnd type="none" w="med" len="med"/>
                <a:tailEnd type="none" w="med" len="med"/>
              </a:ln>
              <a:effectLst/>
            </p:spPr>
          </p:cxnSp>
          <p:cxnSp>
            <p:nvCxnSpPr>
              <p:cNvPr id="651" name="Straight Connector 457"/>
              <p:cNvCxnSpPr>
                <a:stCxn id="618" idx="9"/>
                <a:endCxn id="618" idx="2"/>
              </p:cNvCxnSpPr>
              <p:nvPr/>
            </p:nvCxnSpPr>
            <p:spPr bwMode="auto">
              <a:xfrm>
                <a:off x="1890060" y="1861477"/>
                <a:ext cx="2981950" cy="1721644"/>
              </a:xfrm>
              <a:prstGeom prst="line">
                <a:avLst/>
              </a:prstGeom>
              <a:noFill/>
              <a:ln w="7620" cap="flat" cmpd="sng" algn="ctr">
                <a:solidFill>
                  <a:schemeClr val="tx1"/>
                </a:solidFill>
                <a:prstDash val="solid"/>
                <a:round/>
                <a:headEnd type="none" w="med" len="med"/>
                <a:tailEnd type="none" w="med" len="med"/>
              </a:ln>
              <a:effectLst/>
            </p:spPr>
          </p:cxnSp>
          <p:cxnSp>
            <p:nvCxnSpPr>
              <p:cNvPr id="652" name="Straight Connector 458"/>
              <p:cNvCxnSpPr>
                <a:stCxn id="618" idx="11"/>
                <a:endCxn id="618" idx="7"/>
              </p:cNvCxnSpPr>
              <p:nvPr/>
            </p:nvCxnSpPr>
            <p:spPr bwMode="auto">
              <a:xfrm flipH="1">
                <a:off x="1428723" y="1400140"/>
                <a:ext cx="2182980" cy="2182981"/>
              </a:xfrm>
              <a:prstGeom prst="line">
                <a:avLst/>
              </a:prstGeom>
              <a:noFill/>
              <a:ln w="7620" cap="flat" cmpd="sng" algn="ctr">
                <a:solidFill>
                  <a:schemeClr val="tx1"/>
                </a:solidFill>
                <a:prstDash val="solid"/>
                <a:round/>
                <a:headEnd type="none" w="med" len="med"/>
                <a:tailEnd type="none" w="med" len="med"/>
              </a:ln>
              <a:effectLst/>
            </p:spPr>
          </p:cxnSp>
          <p:cxnSp>
            <p:nvCxnSpPr>
              <p:cNvPr id="653" name="Straight Connector 459"/>
              <p:cNvCxnSpPr>
                <a:stCxn id="618" idx="10"/>
                <a:endCxn id="618" idx="6"/>
              </p:cNvCxnSpPr>
              <p:nvPr/>
            </p:nvCxnSpPr>
            <p:spPr bwMode="auto">
              <a:xfrm flipH="1">
                <a:off x="1890060" y="1400140"/>
                <a:ext cx="798970" cy="2981950"/>
              </a:xfrm>
              <a:prstGeom prst="line">
                <a:avLst/>
              </a:prstGeom>
              <a:noFill/>
              <a:ln w="7620" cap="flat" cmpd="sng" algn="ctr">
                <a:solidFill>
                  <a:schemeClr val="tx1"/>
                </a:solidFill>
                <a:prstDash val="solid"/>
                <a:round/>
                <a:headEnd type="none" w="med" len="med"/>
                <a:tailEnd type="none" w="med" len="med"/>
              </a:ln>
              <a:effectLst/>
            </p:spPr>
          </p:cxnSp>
          <p:cxnSp>
            <p:nvCxnSpPr>
              <p:cNvPr id="654" name="Straight Connector 460"/>
              <p:cNvCxnSpPr>
                <a:stCxn id="618" idx="9"/>
                <a:endCxn id="618" idx="5"/>
              </p:cNvCxnSpPr>
              <p:nvPr/>
            </p:nvCxnSpPr>
            <p:spPr bwMode="auto">
              <a:xfrm>
                <a:off x="1890060" y="1861477"/>
                <a:ext cx="798970" cy="2981950"/>
              </a:xfrm>
              <a:prstGeom prst="line">
                <a:avLst/>
              </a:prstGeom>
              <a:noFill/>
              <a:ln w="7620" cap="flat" cmpd="sng" algn="ctr">
                <a:solidFill>
                  <a:schemeClr val="tx1"/>
                </a:solidFill>
                <a:prstDash val="solid"/>
                <a:round/>
                <a:headEnd type="none" w="med" len="med"/>
                <a:tailEnd type="none" w="med" len="med"/>
              </a:ln>
              <a:effectLst/>
            </p:spPr>
          </p:cxnSp>
          <p:cxnSp>
            <p:nvCxnSpPr>
              <p:cNvPr id="655" name="Straight Connector 461"/>
              <p:cNvCxnSpPr>
                <a:stCxn id="618" idx="8"/>
                <a:endCxn id="618" idx="4"/>
              </p:cNvCxnSpPr>
              <p:nvPr/>
            </p:nvCxnSpPr>
            <p:spPr bwMode="auto">
              <a:xfrm>
                <a:off x="1428723" y="2660446"/>
                <a:ext cx="2182980" cy="2182981"/>
              </a:xfrm>
              <a:prstGeom prst="line">
                <a:avLst/>
              </a:prstGeom>
              <a:noFill/>
              <a:ln w="7620" cap="flat" cmpd="sng" algn="ctr">
                <a:solidFill>
                  <a:schemeClr val="tx1"/>
                </a:solidFill>
                <a:prstDash val="solid"/>
                <a:round/>
                <a:headEnd type="none" w="med" len="med"/>
                <a:tailEnd type="none" w="med" len="med"/>
              </a:ln>
              <a:effectLst/>
            </p:spPr>
          </p:cxnSp>
          <p:cxnSp>
            <p:nvCxnSpPr>
              <p:cNvPr id="656" name="Straight Connector 462"/>
              <p:cNvCxnSpPr>
                <a:stCxn id="618" idx="7"/>
                <a:endCxn id="618" idx="3"/>
              </p:cNvCxnSpPr>
              <p:nvPr/>
            </p:nvCxnSpPr>
            <p:spPr bwMode="auto">
              <a:xfrm>
                <a:off x="1428723" y="3583121"/>
                <a:ext cx="2981950" cy="798969"/>
              </a:xfrm>
              <a:prstGeom prst="line">
                <a:avLst/>
              </a:prstGeom>
              <a:noFill/>
              <a:ln w="7620" cap="flat" cmpd="sng" algn="ctr">
                <a:solidFill>
                  <a:schemeClr val="tx1"/>
                </a:solidFill>
                <a:prstDash val="solid"/>
                <a:round/>
                <a:headEnd type="none" w="med" len="med"/>
                <a:tailEnd type="none" w="med" len="med"/>
              </a:ln>
              <a:effectLst/>
            </p:spPr>
          </p:cxnSp>
          <p:cxnSp>
            <p:nvCxnSpPr>
              <p:cNvPr id="657" name="Straight Connector 463"/>
              <p:cNvCxnSpPr>
                <a:stCxn id="618" idx="2"/>
                <a:endCxn id="618" idx="6"/>
              </p:cNvCxnSpPr>
              <p:nvPr/>
            </p:nvCxnSpPr>
            <p:spPr bwMode="auto">
              <a:xfrm flipH="1">
                <a:off x="1890060" y="3583121"/>
                <a:ext cx="2981950" cy="798969"/>
              </a:xfrm>
              <a:prstGeom prst="line">
                <a:avLst/>
              </a:prstGeom>
              <a:noFill/>
              <a:ln w="7620" cap="flat" cmpd="sng" algn="ctr">
                <a:solidFill>
                  <a:schemeClr val="tx1"/>
                </a:solidFill>
                <a:prstDash val="solid"/>
                <a:round/>
                <a:headEnd type="none" w="med" len="med"/>
                <a:tailEnd type="none" w="med" len="med"/>
              </a:ln>
              <a:effectLst/>
            </p:spPr>
          </p:cxnSp>
          <p:cxnSp>
            <p:nvCxnSpPr>
              <p:cNvPr id="658" name="Straight Connector 464"/>
              <p:cNvCxnSpPr>
                <a:stCxn id="618" idx="1"/>
                <a:endCxn id="618" idx="5"/>
              </p:cNvCxnSpPr>
              <p:nvPr/>
            </p:nvCxnSpPr>
            <p:spPr bwMode="auto">
              <a:xfrm flipH="1">
                <a:off x="2689030" y="2660446"/>
                <a:ext cx="2182980" cy="2182981"/>
              </a:xfrm>
              <a:prstGeom prst="line">
                <a:avLst/>
              </a:prstGeom>
              <a:noFill/>
              <a:ln w="7620" cap="flat" cmpd="sng" algn="ctr">
                <a:solidFill>
                  <a:schemeClr val="tx1"/>
                </a:solidFill>
                <a:prstDash val="solid"/>
                <a:round/>
                <a:headEnd type="none" w="med" len="med"/>
                <a:tailEnd type="none" w="med" len="med"/>
              </a:ln>
              <a:effectLst/>
            </p:spPr>
          </p:cxnSp>
          <p:cxnSp>
            <p:nvCxnSpPr>
              <p:cNvPr id="659" name="Straight Connector 465"/>
              <p:cNvCxnSpPr>
                <a:stCxn id="618" idx="0"/>
                <a:endCxn id="618" idx="4"/>
              </p:cNvCxnSpPr>
              <p:nvPr/>
            </p:nvCxnSpPr>
            <p:spPr bwMode="auto">
              <a:xfrm flipH="1">
                <a:off x="3611703" y="1861477"/>
                <a:ext cx="798970" cy="2981950"/>
              </a:xfrm>
              <a:prstGeom prst="line">
                <a:avLst/>
              </a:prstGeom>
              <a:noFill/>
              <a:ln w="7620" cap="flat" cmpd="sng" algn="ctr">
                <a:solidFill>
                  <a:schemeClr val="tx1"/>
                </a:solidFill>
                <a:prstDash val="solid"/>
                <a:round/>
                <a:headEnd type="none" w="med" len="med"/>
                <a:tailEnd type="none" w="med" len="med"/>
              </a:ln>
              <a:effectLst/>
            </p:spPr>
          </p:cxnSp>
          <p:cxnSp>
            <p:nvCxnSpPr>
              <p:cNvPr id="660" name="Straight Connector 466"/>
              <p:cNvCxnSpPr>
                <a:stCxn id="618" idx="11"/>
                <a:endCxn id="618" idx="3"/>
              </p:cNvCxnSpPr>
              <p:nvPr/>
            </p:nvCxnSpPr>
            <p:spPr bwMode="auto">
              <a:xfrm>
                <a:off x="3611703" y="1400140"/>
                <a:ext cx="798970" cy="2981950"/>
              </a:xfrm>
              <a:prstGeom prst="line">
                <a:avLst/>
              </a:prstGeom>
              <a:noFill/>
              <a:ln w="7620" cap="flat" cmpd="sng" algn="ctr">
                <a:solidFill>
                  <a:schemeClr val="tx1"/>
                </a:solidFill>
                <a:prstDash val="solid"/>
                <a:round/>
                <a:headEnd type="none" w="med" len="med"/>
                <a:tailEnd type="none" w="med" len="med"/>
              </a:ln>
              <a:effectLst/>
            </p:spPr>
          </p:cxnSp>
          <p:cxnSp>
            <p:nvCxnSpPr>
              <p:cNvPr id="661" name="Straight Connector 467"/>
              <p:cNvCxnSpPr>
                <a:stCxn id="618" idx="10"/>
                <a:endCxn id="618" idx="2"/>
              </p:cNvCxnSpPr>
              <p:nvPr/>
            </p:nvCxnSpPr>
            <p:spPr bwMode="auto">
              <a:xfrm>
                <a:off x="2689030" y="1400140"/>
                <a:ext cx="2182980" cy="2182981"/>
              </a:xfrm>
              <a:prstGeom prst="line">
                <a:avLst/>
              </a:prstGeom>
              <a:noFill/>
              <a:ln w="7620" cap="flat" cmpd="sng" algn="ctr">
                <a:solidFill>
                  <a:schemeClr val="tx1"/>
                </a:solidFill>
                <a:prstDash val="solid"/>
                <a:round/>
                <a:headEnd type="none" w="med" len="med"/>
                <a:tailEnd type="none" w="med" len="med"/>
              </a:ln>
              <a:effectLst/>
            </p:spPr>
          </p:cxnSp>
          <p:cxnSp>
            <p:nvCxnSpPr>
              <p:cNvPr id="662" name="Straight Connector 468"/>
              <p:cNvCxnSpPr>
                <a:stCxn id="618" idx="10"/>
                <a:endCxn id="618" idx="5"/>
              </p:cNvCxnSpPr>
              <p:nvPr/>
            </p:nvCxnSpPr>
            <p:spPr bwMode="auto">
              <a:xfrm>
                <a:off x="2689030" y="1400140"/>
                <a:ext cx="0" cy="3443287"/>
              </a:xfrm>
              <a:prstGeom prst="line">
                <a:avLst/>
              </a:prstGeom>
              <a:noFill/>
              <a:ln w="7620" cap="flat" cmpd="sng" algn="ctr">
                <a:solidFill>
                  <a:schemeClr val="tx1"/>
                </a:solidFill>
                <a:prstDash val="solid"/>
                <a:round/>
                <a:headEnd type="none" w="med" len="med"/>
                <a:tailEnd type="none" w="med" len="med"/>
              </a:ln>
              <a:effectLst/>
            </p:spPr>
          </p:cxnSp>
          <p:cxnSp>
            <p:nvCxnSpPr>
              <p:cNvPr id="663" name="Straight Connector 469"/>
              <p:cNvCxnSpPr>
                <a:stCxn id="618" idx="9"/>
                <a:endCxn id="618" idx="4"/>
              </p:cNvCxnSpPr>
              <p:nvPr/>
            </p:nvCxnSpPr>
            <p:spPr bwMode="auto">
              <a:xfrm>
                <a:off x="1890060" y="1861477"/>
                <a:ext cx="1721643" cy="2981950"/>
              </a:xfrm>
              <a:prstGeom prst="line">
                <a:avLst/>
              </a:prstGeom>
              <a:noFill/>
              <a:ln w="7620" cap="flat" cmpd="sng" algn="ctr">
                <a:solidFill>
                  <a:schemeClr val="tx1"/>
                </a:solidFill>
                <a:prstDash val="solid"/>
                <a:round/>
                <a:headEnd type="none" w="med" len="med"/>
                <a:tailEnd type="none" w="med" len="med"/>
              </a:ln>
              <a:effectLst/>
            </p:spPr>
          </p:cxnSp>
          <p:cxnSp>
            <p:nvCxnSpPr>
              <p:cNvPr id="664" name="Straight Connector 470"/>
              <p:cNvCxnSpPr>
                <a:stCxn id="618" idx="3"/>
                <a:endCxn id="618" idx="8"/>
              </p:cNvCxnSpPr>
              <p:nvPr/>
            </p:nvCxnSpPr>
            <p:spPr bwMode="auto">
              <a:xfrm flipH="1" flipV="1">
                <a:off x="1428723" y="2660446"/>
                <a:ext cx="2981950" cy="1721644"/>
              </a:xfrm>
              <a:prstGeom prst="line">
                <a:avLst/>
              </a:prstGeom>
              <a:noFill/>
              <a:ln w="7620" cap="flat" cmpd="sng" algn="ctr">
                <a:solidFill>
                  <a:schemeClr val="tx1"/>
                </a:solidFill>
                <a:prstDash val="solid"/>
                <a:round/>
                <a:headEnd type="none" w="med" len="med"/>
                <a:tailEnd type="none" w="med" len="med"/>
              </a:ln>
              <a:effectLst/>
            </p:spPr>
          </p:cxnSp>
          <p:cxnSp>
            <p:nvCxnSpPr>
              <p:cNvPr id="665" name="Straight Connector 471"/>
              <p:cNvCxnSpPr>
                <a:stCxn id="618" idx="2"/>
                <a:endCxn id="618" idx="7"/>
              </p:cNvCxnSpPr>
              <p:nvPr/>
            </p:nvCxnSpPr>
            <p:spPr bwMode="auto">
              <a:xfrm flipH="1">
                <a:off x="1428723" y="3583121"/>
                <a:ext cx="3443287" cy="0"/>
              </a:xfrm>
              <a:prstGeom prst="line">
                <a:avLst/>
              </a:prstGeom>
              <a:noFill/>
              <a:ln w="7620" cap="flat" cmpd="sng" algn="ctr">
                <a:solidFill>
                  <a:schemeClr val="tx1"/>
                </a:solidFill>
                <a:prstDash val="solid"/>
                <a:round/>
                <a:headEnd type="none" w="med" len="med"/>
                <a:tailEnd type="none" w="med" len="med"/>
              </a:ln>
              <a:effectLst/>
            </p:spPr>
          </p:cxnSp>
          <p:cxnSp>
            <p:nvCxnSpPr>
              <p:cNvPr id="666" name="Straight Connector 472"/>
              <p:cNvCxnSpPr>
                <a:stCxn id="618" idx="1"/>
                <a:endCxn id="618" idx="6"/>
              </p:cNvCxnSpPr>
              <p:nvPr/>
            </p:nvCxnSpPr>
            <p:spPr bwMode="auto">
              <a:xfrm flipH="1">
                <a:off x="1890060" y="2660446"/>
                <a:ext cx="2981950" cy="1721644"/>
              </a:xfrm>
              <a:prstGeom prst="line">
                <a:avLst/>
              </a:prstGeom>
              <a:noFill/>
              <a:ln w="7620" cap="flat" cmpd="sng" algn="ctr">
                <a:solidFill>
                  <a:schemeClr val="tx1"/>
                </a:solidFill>
                <a:prstDash val="solid"/>
                <a:round/>
                <a:headEnd type="none" w="med" len="med"/>
                <a:tailEnd type="none" w="med" len="med"/>
              </a:ln>
              <a:effectLst/>
            </p:spPr>
          </p:cxnSp>
          <p:cxnSp>
            <p:nvCxnSpPr>
              <p:cNvPr id="667" name="Straight Connector 473"/>
              <p:cNvCxnSpPr>
                <a:stCxn id="618" idx="0"/>
                <a:endCxn id="618" idx="5"/>
              </p:cNvCxnSpPr>
              <p:nvPr/>
            </p:nvCxnSpPr>
            <p:spPr bwMode="auto">
              <a:xfrm flipH="1">
                <a:off x="2689030" y="1861477"/>
                <a:ext cx="1721643" cy="2981950"/>
              </a:xfrm>
              <a:prstGeom prst="line">
                <a:avLst/>
              </a:prstGeom>
              <a:noFill/>
              <a:ln w="7620" cap="flat" cmpd="sng" algn="ctr">
                <a:solidFill>
                  <a:schemeClr val="tx1"/>
                </a:solidFill>
                <a:prstDash val="solid"/>
                <a:round/>
                <a:headEnd type="none" w="med" len="med"/>
                <a:tailEnd type="none" w="med" len="med"/>
              </a:ln>
              <a:effectLst/>
            </p:spPr>
          </p:cxnSp>
          <p:cxnSp>
            <p:nvCxnSpPr>
              <p:cNvPr id="668" name="Straight Connector 474"/>
              <p:cNvCxnSpPr>
                <a:stCxn id="618" idx="11"/>
                <a:endCxn id="618" idx="4"/>
              </p:cNvCxnSpPr>
              <p:nvPr/>
            </p:nvCxnSpPr>
            <p:spPr bwMode="auto">
              <a:xfrm>
                <a:off x="3611703" y="1400140"/>
                <a:ext cx="0" cy="3443287"/>
              </a:xfrm>
              <a:prstGeom prst="line">
                <a:avLst/>
              </a:prstGeom>
              <a:noFill/>
              <a:ln w="7620" cap="flat" cmpd="sng" algn="ctr">
                <a:solidFill>
                  <a:schemeClr val="tx1"/>
                </a:solidFill>
                <a:prstDash val="solid"/>
                <a:round/>
                <a:headEnd type="none" w="med" len="med"/>
                <a:tailEnd type="none" w="med" len="med"/>
              </a:ln>
              <a:effectLst/>
            </p:spPr>
          </p:cxnSp>
          <p:cxnSp>
            <p:nvCxnSpPr>
              <p:cNvPr id="669" name="Straight Connector 475"/>
              <p:cNvCxnSpPr>
                <a:stCxn id="618" idx="10"/>
                <a:endCxn id="618" idx="3"/>
              </p:cNvCxnSpPr>
              <p:nvPr/>
            </p:nvCxnSpPr>
            <p:spPr bwMode="auto">
              <a:xfrm>
                <a:off x="2689030" y="1400140"/>
                <a:ext cx="1721643" cy="2981950"/>
              </a:xfrm>
              <a:prstGeom prst="line">
                <a:avLst/>
              </a:prstGeom>
              <a:noFill/>
              <a:ln w="7620" cap="flat" cmpd="sng" algn="ctr">
                <a:solidFill>
                  <a:schemeClr val="tx1"/>
                </a:solidFill>
                <a:prstDash val="solid"/>
                <a:round/>
                <a:headEnd type="none" w="med" len="med"/>
                <a:tailEnd type="none" w="med" len="med"/>
              </a:ln>
              <a:effectLst/>
            </p:spPr>
          </p:cxnSp>
          <p:cxnSp>
            <p:nvCxnSpPr>
              <p:cNvPr id="670" name="Straight Connector 476"/>
              <p:cNvCxnSpPr>
                <a:stCxn id="618" idx="1"/>
                <a:endCxn id="618" idx="9"/>
              </p:cNvCxnSpPr>
              <p:nvPr/>
            </p:nvCxnSpPr>
            <p:spPr bwMode="auto">
              <a:xfrm flipH="1" flipV="1">
                <a:off x="1890060" y="1861477"/>
                <a:ext cx="2981950" cy="798969"/>
              </a:xfrm>
              <a:prstGeom prst="line">
                <a:avLst/>
              </a:prstGeom>
              <a:noFill/>
              <a:ln w="7620" cap="flat" cmpd="sng" algn="ctr">
                <a:solidFill>
                  <a:schemeClr val="tx1"/>
                </a:solidFill>
                <a:prstDash val="solid"/>
                <a:round/>
                <a:headEnd type="none" w="med" len="med"/>
                <a:tailEnd type="none" w="med" len="med"/>
              </a:ln>
              <a:effectLst/>
            </p:spPr>
          </p:cxnSp>
          <p:cxnSp>
            <p:nvCxnSpPr>
              <p:cNvPr id="671" name="Straight Connector 477"/>
              <p:cNvCxnSpPr>
                <a:stCxn id="618" idx="0"/>
                <a:endCxn id="618" idx="8"/>
              </p:cNvCxnSpPr>
              <p:nvPr/>
            </p:nvCxnSpPr>
            <p:spPr bwMode="auto">
              <a:xfrm flipH="1">
                <a:off x="1428723" y="1861477"/>
                <a:ext cx="2981950" cy="798969"/>
              </a:xfrm>
              <a:prstGeom prst="line">
                <a:avLst/>
              </a:prstGeom>
              <a:noFill/>
              <a:ln w="7620" cap="flat" cmpd="sng" algn="ctr">
                <a:solidFill>
                  <a:schemeClr val="tx1"/>
                </a:solidFill>
                <a:prstDash val="solid"/>
                <a:round/>
                <a:headEnd type="none" w="med" len="med"/>
                <a:tailEnd type="none" w="med" len="med"/>
              </a:ln>
              <a:effectLst/>
            </p:spPr>
          </p:cxnSp>
        </p:grpSp>
        <p:grpSp>
          <p:nvGrpSpPr>
            <p:cNvPr id="401" name="组合 400"/>
            <p:cNvGrpSpPr/>
            <p:nvPr/>
          </p:nvGrpSpPr>
          <p:grpSpPr>
            <a:xfrm>
              <a:off x="4306204" y="2528844"/>
              <a:ext cx="1522796" cy="1439035"/>
              <a:chOff x="754156" y="1892661"/>
              <a:chExt cx="1576703" cy="1489976"/>
            </a:xfrm>
          </p:grpSpPr>
          <p:grpSp>
            <p:nvGrpSpPr>
              <p:cNvPr id="421" name="组合 420"/>
              <p:cNvGrpSpPr/>
              <p:nvPr/>
            </p:nvGrpSpPr>
            <p:grpSpPr>
              <a:xfrm>
                <a:off x="1283911" y="1892661"/>
                <a:ext cx="517854" cy="128593"/>
                <a:chOff x="1283911" y="1892661"/>
                <a:chExt cx="517854" cy="128593"/>
              </a:xfrm>
            </p:grpSpPr>
            <p:grpSp>
              <p:nvGrpSpPr>
                <p:cNvPr id="586" name="Group 606"/>
                <p:cNvGrpSpPr/>
                <p:nvPr/>
              </p:nvGrpSpPr>
              <p:grpSpPr>
                <a:xfrm>
                  <a:off x="1615496" y="1892661"/>
                  <a:ext cx="186269" cy="128593"/>
                  <a:chOff x="2569197" y="2316981"/>
                  <a:chExt cx="1678640" cy="1112033"/>
                </a:xfrm>
                <a:solidFill>
                  <a:sysClr val="window" lastClr="FFFFFF"/>
                </a:solidFill>
              </p:grpSpPr>
              <p:sp>
                <p:nvSpPr>
                  <p:cNvPr id="603" name="Oval 607"/>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4" name="Rounded Rectangle 608"/>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5" name="Rounded Rectangle 609"/>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6" name="Oval 610"/>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7" name="Isosceles Triangle 611"/>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8" name="Isosceles Triangle 612"/>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9" name="Isosceles Triangle 613"/>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0" name="Isosceles Triangle 614"/>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1" name="Rectangle 615"/>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2" name="Rectangle 616"/>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3" name="Rectangle 617"/>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4" name="Rectangle 618"/>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5" name="Rectangle 619"/>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6" name="Rectangle 620"/>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17" name="Rectangle 621"/>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587" name="Group 622"/>
                <p:cNvGrpSpPr/>
                <p:nvPr/>
              </p:nvGrpSpPr>
              <p:grpSpPr>
                <a:xfrm>
                  <a:off x="1283911" y="1892661"/>
                  <a:ext cx="186269" cy="128593"/>
                  <a:chOff x="2569197" y="2316981"/>
                  <a:chExt cx="1678640" cy="1112033"/>
                </a:xfrm>
                <a:solidFill>
                  <a:sysClr val="window" lastClr="FFFFFF"/>
                </a:solidFill>
              </p:grpSpPr>
              <p:sp>
                <p:nvSpPr>
                  <p:cNvPr id="588" name="Oval 623"/>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9" name="Rounded Rectangle 624"/>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0" name="Rounded Rectangle 625"/>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1" name="Oval 626"/>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2" name="Isosceles Triangle 627"/>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3" name="Isosceles Triangle 628"/>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4" name="Isosceles Triangle 629"/>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5" name="Isosceles Triangle 630"/>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6" name="Rectangle 631"/>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7" name="Rectangle 632"/>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8" name="Rectangle 633"/>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99" name="Rectangle 634"/>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0" name="Rectangle 635"/>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1" name="Rectangle 636"/>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02" name="Rectangle 637"/>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422" name="Group 670"/>
              <p:cNvGrpSpPr/>
              <p:nvPr/>
            </p:nvGrpSpPr>
            <p:grpSpPr>
              <a:xfrm>
                <a:off x="916706" y="3053103"/>
                <a:ext cx="186269" cy="128593"/>
                <a:chOff x="2569197" y="2316981"/>
                <a:chExt cx="1678640" cy="1112033"/>
              </a:xfrm>
              <a:solidFill>
                <a:sysClr val="window" lastClr="FFFFFF"/>
              </a:solidFill>
            </p:grpSpPr>
            <p:sp>
              <p:nvSpPr>
                <p:cNvPr id="571" name="Oval 671"/>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2" name="Rounded Rectangle 672"/>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3" name="Rounded Rectangle 673"/>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4" name="Oval 674"/>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5" name="Isosceles Triangle 675"/>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6" name="Isosceles Triangle 676"/>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7" name="Isosceles Triangle 677"/>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8" name="Isosceles Triangle 678"/>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9" name="Rectangle 679"/>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0" name="Rectangle 680"/>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1" name="Rectangle 681"/>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2" name="Rectangle 682"/>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3" name="Rectangle 683"/>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4" name="Rectangle 684"/>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85" name="Rectangle 685"/>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23" name="Group 702"/>
              <p:cNvGrpSpPr/>
              <p:nvPr/>
            </p:nvGrpSpPr>
            <p:grpSpPr>
              <a:xfrm>
                <a:off x="1615496" y="3254044"/>
                <a:ext cx="186269" cy="128593"/>
                <a:chOff x="2569197" y="2316981"/>
                <a:chExt cx="1678640" cy="1112033"/>
              </a:xfrm>
              <a:solidFill>
                <a:sysClr val="window" lastClr="FFFFFF"/>
              </a:solidFill>
            </p:grpSpPr>
            <p:sp>
              <p:nvSpPr>
                <p:cNvPr id="556" name="Oval 703"/>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7" name="Rounded Rectangle 704"/>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8" name="Rounded Rectangle 705"/>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9" name="Oval 706"/>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0" name="Isosceles Triangle 707"/>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1" name="Isosceles Triangle 708"/>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2" name="Isosceles Triangle 709"/>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3" name="Isosceles Triangle 710"/>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4" name="Rectangle 711"/>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5" name="Rectangle 712"/>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6" name="Rectangle 713"/>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7" name="Rectangle 714"/>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8" name="Rectangle 715"/>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69" name="Rectangle 716"/>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70" name="Rectangle 717"/>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24" name="Group 718"/>
              <p:cNvGrpSpPr/>
              <p:nvPr/>
            </p:nvGrpSpPr>
            <p:grpSpPr>
              <a:xfrm>
                <a:off x="1283911" y="3254044"/>
                <a:ext cx="186269" cy="128593"/>
                <a:chOff x="2569197" y="2316981"/>
                <a:chExt cx="1678640" cy="1112033"/>
              </a:xfrm>
              <a:solidFill>
                <a:sysClr val="window" lastClr="FFFFFF"/>
              </a:solidFill>
            </p:grpSpPr>
            <p:sp>
              <p:nvSpPr>
                <p:cNvPr id="541" name="Oval 719"/>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2" name="Rounded Rectangle 720"/>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3" name="Rounded Rectangle 721"/>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4" name="Oval 722"/>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5" name="Isosceles Triangle 723"/>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6" name="Isosceles Triangle 724"/>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7" name="Isosceles Triangle 725"/>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8" name="Isosceles Triangle 726"/>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9" name="Rectangle 727"/>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0" name="Rectangle 728"/>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1" name="Rectangle 729"/>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2" name="Rectangle 730"/>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3" name="Rectangle 731"/>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4" name="Rectangle 732"/>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55" name="Rectangle 733"/>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25" name="Group 734"/>
              <p:cNvGrpSpPr/>
              <p:nvPr/>
            </p:nvGrpSpPr>
            <p:grpSpPr>
              <a:xfrm>
                <a:off x="2000123" y="3053103"/>
                <a:ext cx="186269" cy="128593"/>
                <a:chOff x="2569197" y="2316981"/>
                <a:chExt cx="1678640" cy="1112033"/>
              </a:xfrm>
              <a:solidFill>
                <a:sysClr val="window" lastClr="FFFFFF"/>
              </a:solidFill>
            </p:grpSpPr>
            <p:sp>
              <p:nvSpPr>
                <p:cNvPr id="526" name="Oval 73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7" name="Rounded Rectangle 73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8" name="Rounded Rectangle 73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9" name="Oval 73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0" name="Isosceles Triangle 73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1" name="Isosceles Triangle 74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2" name="Isosceles Triangle 74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3" name="Isosceles Triangle 74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4" name="Rectangle 74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5" name="Rectangle 74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6" name="Rectangle 74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7" name="Rectangle 74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8" name="Rectangle 74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39" name="Rectangle 74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40" name="Rectangle 74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26" name="组合 425"/>
              <p:cNvGrpSpPr/>
              <p:nvPr/>
            </p:nvGrpSpPr>
            <p:grpSpPr>
              <a:xfrm>
                <a:off x="754156" y="2359187"/>
                <a:ext cx="1576703" cy="556924"/>
                <a:chOff x="754156" y="2355726"/>
                <a:chExt cx="1576703" cy="556924"/>
              </a:xfrm>
            </p:grpSpPr>
            <p:grpSp>
              <p:nvGrpSpPr>
                <p:cNvPr id="460" name="组合 459"/>
                <p:cNvGrpSpPr/>
                <p:nvPr/>
              </p:nvGrpSpPr>
              <p:grpSpPr>
                <a:xfrm>
                  <a:off x="754156" y="2784057"/>
                  <a:ext cx="1576703" cy="128593"/>
                  <a:chOff x="754156" y="2784057"/>
                  <a:chExt cx="1576703" cy="128593"/>
                </a:xfrm>
              </p:grpSpPr>
              <p:grpSp>
                <p:nvGrpSpPr>
                  <p:cNvPr id="494" name="Group 654"/>
                  <p:cNvGrpSpPr/>
                  <p:nvPr/>
                </p:nvGrpSpPr>
                <p:grpSpPr>
                  <a:xfrm>
                    <a:off x="754156" y="2784057"/>
                    <a:ext cx="186269" cy="128593"/>
                    <a:chOff x="2569197" y="2316981"/>
                    <a:chExt cx="1678640" cy="1112033"/>
                  </a:xfrm>
                  <a:solidFill>
                    <a:sysClr val="window" lastClr="FFFFFF"/>
                  </a:solidFill>
                </p:grpSpPr>
                <p:sp>
                  <p:nvSpPr>
                    <p:cNvPr id="511"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2"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3"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4"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5"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6"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7"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8"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9"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0"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1"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2"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3"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4"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25"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95" name="Group 654"/>
                  <p:cNvGrpSpPr/>
                  <p:nvPr/>
                </p:nvGrpSpPr>
                <p:grpSpPr>
                  <a:xfrm>
                    <a:off x="2144590" y="2784057"/>
                    <a:ext cx="186269" cy="128593"/>
                    <a:chOff x="2569197" y="2316981"/>
                    <a:chExt cx="1678640" cy="1112033"/>
                  </a:xfrm>
                  <a:solidFill>
                    <a:sysClr val="window" lastClr="FFFFFF"/>
                  </a:solidFill>
                </p:grpSpPr>
                <p:sp>
                  <p:nvSpPr>
                    <p:cNvPr id="496"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7"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8"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9"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0"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1"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2"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3"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4"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5"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6"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7"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8"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09"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510"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461" name="组合 460"/>
                <p:cNvGrpSpPr/>
                <p:nvPr/>
              </p:nvGrpSpPr>
              <p:grpSpPr>
                <a:xfrm>
                  <a:off x="754156" y="2355726"/>
                  <a:ext cx="1576703" cy="128593"/>
                  <a:chOff x="754156" y="2784057"/>
                  <a:chExt cx="1576703" cy="128593"/>
                </a:xfrm>
              </p:grpSpPr>
              <p:grpSp>
                <p:nvGrpSpPr>
                  <p:cNvPr id="462" name="Group 654"/>
                  <p:cNvGrpSpPr/>
                  <p:nvPr/>
                </p:nvGrpSpPr>
                <p:grpSpPr>
                  <a:xfrm>
                    <a:off x="754156" y="2784057"/>
                    <a:ext cx="186269" cy="128593"/>
                    <a:chOff x="2569197" y="2316981"/>
                    <a:chExt cx="1678640" cy="1112033"/>
                  </a:xfrm>
                  <a:solidFill>
                    <a:sysClr val="window" lastClr="FFFFFF"/>
                  </a:solidFill>
                </p:grpSpPr>
                <p:sp>
                  <p:nvSpPr>
                    <p:cNvPr id="479"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0"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1"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2"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3"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4"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5"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6"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7"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8"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89"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0"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1"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2"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93"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63" name="Group 654"/>
                  <p:cNvGrpSpPr/>
                  <p:nvPr/>
                </p:nvGrpSpPr>
                <p:grpSpPr>
                  <a:xfrm>
                    <a:off x="2144590" y="2784057"/>
                    <a:ext cx="186269" cy="128593"/>
                    <a:chOff x="2569197" y="2316981"/>
                    <a:chExt cx="1678640" cy="1112033"/>
                  </a:xfrm>
                  <a:solidFill>
                    <a:sysClr val="window" lastClr="FFFFFF"/>
                  </a:solidFill>
                </p:grpSpPr>
                <p:sp>
                  <p:nvSpPr>
                    <p:cNvPr id="464"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65"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66"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67"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68"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69"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0"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1"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2"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3"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4"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5"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6"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7"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78"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grpSp>
            <p:nvGrpSpPr>
              <p:cNvPr id="427" name="组合 426"/>
              <p:cNvGrpSpPr/>
              <p:nvPr/>
            </p:nvGrpSpPr>
            <p:grpSpPr>
              <a:xfrm>
                <a:off x="916706" y="2081602"/>
                <a:ext cx="1269686" cy="128593"/>
                <a:chOff x="916706" y="2067694"/>
                <a:chExt cx="1269686" cy="128593"/>
              </a:xfrm>
            </p:grpSpPr>
            <p:grpSp>
              <p:nvGrpSpPr>
                <p:cNvPr id="428" name="Group 670"/>
                <p:cNvGrpSpPr/>
                <p:nvPr/>
              </p:nvGrpSpPr>
              <p:grpSpPr>
                <a:xfrm>
                  <a:off x="916706" y="2067694"/>
                  <a:ext cx="186269" cy="128593"/>
                  <a:chOff x="2569197" y="2316981"/>
                  <a:chExt cx="1678640" cy="1112033"/>
                </a:xfrm>
                <a:solidFill>
                  <a:sysClr val="window" lastClr="FFFFFF"/>
                </a:solidFill>
              </p:grpSpPr>
              <p:sp>
                <p:nvSpPr>
                  <p:cNvPr id="445" name="Oval 671"/>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6" name="Rounded Rectangle 672"/>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7" name="Rounded Rectangle 673"/>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8" name="Oval 674"/>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9" name="Isosceles Triangle 675"/>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0" name="Isosceles Triangle 676"/>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1" name="Isosceles Triangle 677"/>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2" name="Isosceles Triangle 678"/>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3" name="Rectangle 679"/>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4" name="Rectangle 680"/>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5" name="Rectangle 681"/>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6" name="Rectangle 682"/>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7" name="Rectangle 683"/>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8" name="Rectangle 684"/>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59" name="Rectangle 685"/>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429" name="Group 734"/>
                <p:cNvGrpSpPr/>
                <p:nvPr/>
              </p:nvGrpSpPr>
              <p:grpSpPr>
                <a:xfrm>
                  <a:off x="2000123" y="2067694"/>
                  <a:ext cx="186269" cy="128593"/>
                  <a:chOff x="2569197" y="2316981"/>
                  <a:chExt cx="1678640" cy="1112033"/>
                </a:xfrm>
                <a:solidFill>
                  <a:sysClr val="window" lastClr="FFFFFF"/>
                </a:solidFill>
              </p:grpSpPr>
              <p:sp>
                <p:nvSpPr>
                  <p:cNvPr id="430" name="Oval 73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1" name="Rounded Rectangle 73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2" name="Rounded Rectangle 73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3" name="Oval 73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4" name="Isosceles Triangle 73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5" name="Isosceles Triangle 74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6" name="Isosceles Triangle 74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7" name="Isosceles Triangle 74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8" name="Rectangle 74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39" name="Rectangle 74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0" name="Rectangle 74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1" name="Rectangle 74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2" name="Rectangle 74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3" name="Rectangle 74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444" name="Rectangle 74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sp>
          <p:nvSpPr>
            <p:cNvPr id="402" name="Oval 1568"/>
            <p:cNvSpPr/>
            <p:nvPr/>
          </p:nvSpPr>
          <p:spPr bwMode="auto">
            <a:xfrm>
              <a:off x="4075530" y="2256290"/>
              <a:ext cx="1984142" cy="1984142"/>
            </a:xfrm>
            <a:prstGeom prst="ellipse">
              <a:avLst/>
            </a:prstGeom>
            <a:noFill/>
            <a:ln w="381000">
              <a:solidFill>
                <a:sysClr val="window" lastClr="FFFFFF"/>
              </a:solidFill>
            </a:ln>
            <a:effectLst>
              <a:glow rad="101600">
                <a:srgbClr val="00B0F0">
                  <a:alpha val="40000"/>
                </a:srgbClr>
              </a:glow>
              <a:softEdge rad="63500"/>
            </a:effectLst>
            <a:extLst>
              <a:ext uri="{909E8E84-426E-40DD-AFC4-6F175D3DCCD1}">
                <a14:hiddenFill xmlns:a14="http://schemas.microsoft.com/office/drawing/2010/main">
                  <a:solidFill>
                    <a:schemeClr val="accent1"/>
                  </a:solidFill>
                </a14:hiddenFill>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pic>
          <p:nvPicPr>
            <p:cNvPr id="403" name="Picture 2"/>
            <p:cNvPicPr>
              <a:picLocks noChangeAspect="1" noChangeArrowheads="1"/>
            </p:cNvPicPr>
            <p:nvPr/>
          </p:nvPicPr>
          <p:blipFill>
            <a:blip r:embed="rId3" cstate="print"/>
            <a:srcRect/>
            <a:stretch>
              <a:fillRect/>
            </a:stretch>
          </p:blipFill>
          <p:spPr bwMode="auto">
            <a:xfrm>
              <a:off x="5771671" y="2553639"/>
              <a:ext cx="176368" cy="176368"/>
            </a:xfrm>
            <a:prstGeom prst="rect">
              <a:avLst/>
            </a:prstGeom>
            <a:noFill/>
            <a:ln w="9525">
              <a:noFill/>
              <a:miter lim="800000"/>
              <a:headEnd/>
              <a:tailEnd/>
            </a:ln>
          </p:spPr>
        </p:pic>
        <p:pic>
          <p:nvPicPr>
            <p:cNvPr id="404" name="Picture 3"/>
            <p:cNvPicPr>
              <a:picLocks noChangeAspect="1" noChangeArrowheads="1"/>
            </p:cNvPicPr>
            <p:nvPr/>
          </p:nvPicPr>
          <p:blipFill>
            <a:blip r:embed="rId4" cstate="print"/>
            <a:srcRect/>
            <a:stretch>
              <a:fillRect/>
            </a:stretch>
          </p:blipFill>
          <p:spPr bwMode="auto">
            <a:xfrm>
              <a:off x="5150256" y="4148405"/>
              <a:ext cx="176368" cy="176368"/>
            </a:xfrm>
            <a:prstGeom prst="rect">
              <a:avLst/>
            </a:prstGeom>
            <a:noFill/>
            <a:ln w="9525">
              <a:noFill/>
              <a:miter lim="800000"/>
              <a:headEnd/>
              <a:tailEnd/>
            </a:ln>
          </p:spPr>
        </p:pic>
        <p:pic>
          <p:nvPicPr>
            <p:cNvPr id="405" name="Picture 4"/>
            <p:cNvPicPr>
              <a:picLocks noChangeAspect="1" noChangeArrowheads="1"/>
            </p:cNvPicPr>
            <p:nvPr/>
          </p:nvPicPr>
          <p:blipFill>
            <a:blip r:embed="rId5" cstate="print"/>
            <a:srcRect/>
            <a:stretch>
              <a:fillRect/>
            </a:stretch>
          </p:blipFill>
          <p:spPr bwMode="auto">
            <a:xfrm>
              <a:off x="4191251" y="2553639"/>
              <a:ext cx="176368" cy="176368"/>
            </a:xfrm>
            <a:prstGeom prst="rect">
              <a:avLst/>
            </a:prstGeom>
            <a:noFill/>
            <a:ln w="9525">
              <a:noFill/>
              <a:miter lim="800000"/>
              <a:headEnd/>
              <a:tailEnd/>
            </a:ln>
          </p:spPr>
        </p:pic>
        <p:pic>
          <p:nvPicPr>
            <p:cNvPr id="406" name="Picture 5"/>
            <p:cNvPicPr>
              <a:picLocks noChangeAspect="1" noChangeArrowheads="1"/>
            </p:cNvPicPr>
            <p:nvPr/>
          </p:nvPicPr>
          <p:blipFill>
            <a:blip r:embed="rId6" cstate="print"/>
            <a:srcRect/>
            <a:stretch>
              <a:fillRect/>
            </a:stretch>
          </p:blipFill>
          <p:spPr bwMode="auto">
            <a:xfrm>
              <a:off x="5754859" y="3782557"/>
              <a:ext cx="176368" cy="176368"/>
            </a:xfrm>
            <a:prstGeom prst="rect">
              <a:avLst/>
            </a:prstGeom>
            <a:noFill/>
            <a:ln w="9525">
              <a:noFill/>
              <a:miter lim="800000"/>
              <a:headEnd/>
              <a:tailEnd/>
            </a:ln>
          </p:spPr>
        </p:pic>
        <p:pic>
          <p:nvPicPr>
            <p:cNvPr id="407" name="Picture 6"/>
            <p:cNvPicPr>
              <a:picLocks noChangeAspect="1" noChangeArrowheads="1"/>
            </p:cNvPicPr>
            <p:nvPr/>
          </p:nvPicPr>
          <p:blipFill>
            <a:blip r:embed="rId7" cstate="print"/>
            <a:srcRect/>
            <a:stretch>
              <a:fillRect/>
            </a:stretch>
          </p:blipFill>
          <p:spPr bwMode="auto">
            <a:xfrm>
              <a:off x="4194416" y="3782557"/>
              <a:ext cx="176368" cy="176368"/>
            </a:xfrm>
            <a:prstGeom prst="rect">
              <a:avLst/>
            </a:prstGeom>
            <a:noFill/>
            <a:ln w="9525">
              <a:noFill/>
              <a:miter lim="800000"/>
              <a:headEnd/>
              <a:tailEnd/>
            </a:ln>
          </p:spPr>
        </p:pic>
        <p:pic>
          <p:nvPicPr>
            <p:cNvPr id="408" name="Picture 7"/>
            <p:cNvPicPr>
              <a:picLocks noChangeAspect="1" noChangeArrowheads="1"/>
            </p:cNvPicPr>
            <p:nvPr/>
          </p:nvPicPr>
          <p:blipFill>
            <a:blip r:embed="rId8" cstate="print"/>
            <a:srcRect/>
            <a:stretch>
              <a:fillRect/>
            </a:stretch>
          </p:blipFill>
          <p:spPr bwMode="auto">
            <a:xfrm>
              <a:off x="5972052" y="3160177"/>
              <a:ext cx="176368" cy="176368"/>
            </a:xfrm>
            <a:prstGeom prst="rect">
              <a:avLst/>
            </a:prstGeom>
            <a:noFill/>
            <a:ln w="9525">
              <a:noFill/>
              <a:miter lim="800000"/>
              <a:headEnd/>
              <a:tailEnd/>
            </a:ln>
          </p:spPr>
        </p:pic>
        <p:pic>
          <p:nvPicPr>
            <p:cNvPr id="409" name="Picture 8"/>
            <p:cNvPicPr>
              <a:picLocks noChangeAspect="1" noChangeArrowheads="1"/>
            </p:cNvPicPr>
            <p:nvPr/>
          </p:nvPicPr>
          <p:blipFill>
            <a:blip r:embed="rId9" cstate="print"/>
            <a:srcRect/>
            <a:stretch>
              <a:fillRect/>
            </a:stretch>
          </p:blipFill>
          <p:spPr bwMode="auto">
            <a:xfrm>
              <a:off x="5921662" y="2850839"/>
              <a:ext cx="176368" cy="176368"/>
            </a:xfrm>
            <a:prstGeom prst="rect">
              <a:avLst/>
            </a:prstGeom>
            <a:noFill/>
            <a:ln w="9525">
              <a:noFill/>
              <a:miter lim="800000"/>
              <a:headEnd/>
              <a:tailEnd/>
            </a:ln>
          </p:spPr>
        </p:pic>
        <p:pic>
          <p:nvPicPr>
            <p:cNvPr id="410" name="Picture 9"/>
            <p:cNvPicPr>
              <a:picLocks noChangeAspect="1" noChangeArrowheads="1"/>
            </p:cNvPicPr>
            <p:nvPr/>
          </p:nvPicPr>
          <p:blipFill>
            <a:blip r:embed="rId10" cstate="print"/>
            <a:srcRect/>
            <a:stretch>
              <a:fillRect/>
            </a:stretch>
          </p:blipFill>
          <p:spPr bwMode="auto">
            <a:xfrm>
              <a:off x="4806522" y="2184748"/>
              <a:ext cx="176368" cy="176368"/>
            </a:xfrm>
            <a:prstGeom prst="rect">
              <a:avLst/>
            </a:prstGeom>
            <a:noFill/>
            <a:ln w="9525">
              <a:noFill/>
              <a:miter lim="800000"/>
              <a:headEnd/>
              <a:tailEnd/>
            </a:ln>
          </p:spPr>
        </p:pic>
        <p:pic>
          <p:nvPicPr>
            <p:cNvPr id="411" name="Picture 10"/>
            <p:cNvPicPr>
              <a:picLocks noChangeAspect="1" noChangeArrowheads="1"/>
            </p:cNvPicPr>
            <p:nvPr/>
          </p:nvPicPr>
          <p:blipFill>
            <a:blip r:embed="rId11" cstate="print"/>
            <a:srcRect/>
            <a:stretch>
              <a:fillRect/>
            </a:stretch>
          </p:blipFill>
          <p:spPr bwMode="auto">
            <a:xfrm>
              <a:off x="4037704" y="2850839"/>
              <a:ext cx="176368" cy="176368"/>
            </a:xfrm>
            <a:prstGeom prst="rect">
              <a:avLst/>
            </a:prstGeom>
            <a:noFill/>
            <a:ln w="9525">
              <a:noFill/>
              <a:miter lim="800000"/>
              <a:headEnd/>
              <a:tailEnd/>
            </a:ln>
          </p:spPr>
        </p:pic>
        <p:pic>
          <p:nvPicPr>
            <p:cNvPr id="412" name="Picture 11"/>
            <p:cNvPicPr>
              <a:picLocks noChangeAspect="1" noChangeArrowheads="1"/>
            </p:cNvPicPr>
            <p:nvPr/>
          </p:nvPicPr>
          <p:blipFill>
            <a:blip r:embed="rId12" cstate="print"/>
            <a:srcRect/>
            <a:stretch>
              <a:fillRect/>
            </a:stretch>
          </p:blipFill>
          <p:spPr bwMode="auto">
            <a:xfrm>
              <a:off x="4806522" y="4148405"/>
              <a:ext cx="176368" cy="176368"/>
            </a:xfrm>
            <a:prstGeom prst="rect">
              <a:avLst/>
            </a:prstGeom>
            <a:noFill/>
            <a:ln w="9525">
              <a:noFill/>
              <a:miter lim="800000"/>
              <a:headEnd/>
              <a:tailEnd/>
            </a:ln>
          </p:spPr>
        </p:pic>
        <p:pic>
          <p:nvPicPr>
            <p:cNvPr id="413" name="Picture 12"/>
            <p:cNvPicPr>
              <a:picLocks noChangeAspect="1" noChangeArrowheads="1"/>
            </p:cNvPicPr>
            <p:nvPr/>
          </p:nvPicPr>
          <p:blipFill>
            <a:blip r:embed="rId13" cstate="print"/>
            <a:srcRect/>
            <a:stretch>
              <a:fillRect/>
            </a:stretch>
          </p:blipFill>
          <p:spPr bwMode="auto">
            <a:xfrm>
              <a:off x="4038945" y="3485394"/>
              <a:ext cx="176368" cy="176368"/>
            </a:xfrm>
            <a:prstGeom prst="rect">
              <a:avLst/>
            </a:prstGeom>
            <a:noFill/>
            <a:ln w="9525">
              <a:noFill/>
              <a:miter lim="800000"/>
              <a:headEnd/>
              <a:tailEnd/>
            </a:ln>
          </p:spPr>
        </p:pic>
        <p:pic>
          <p:nvPicPr>
            <p:cNvPr id="414" name="Picture 13"/>
            <p:cNvPicPr>
              <a:picLocks noChangeAspect="1" noChangeArrowheads="1"/>
            </p:cNvPicPr>
            <p:nvPr/>
          </p:nvPicPr>
          <p:blipFill>
            <a:blip r:embed="rId14" cstate="print"/>
            <a:srcRect/>
            <a:stretch>
              <a:fillRect/>
            </a:stretch>
          </p:blipFill>
          <p:spPr bwMode="auto">
            <a:xfrm>
              <a:off x="3989749" y="3160177"/>
              <a:ext cx="176368" cy="176368"/>
            </a:xfrm>
            <a:prstGeom prst="rect">
              <a:avLst/>
            </a:prstGeom>
            <a:noFill/>
            <a:ln w="9525">
              <a:noFill/>
              <a:miter lim="800000"/>
              <a:headEnd/>
              <a:tailEnd/>
            </a:ln>
          </p:spPr>
        </p:pic>
        <p:pic>
          <p:nvPicPr>
            <p:cNvPr id="415" name="Picture 14"/>
            <p:cNvPicPr>
              <a:picLocks noChangeAspect="1" noChangeArrowheads="1"/>
            </p:cNvPicPr>
            <p:nvPr/>
          </p:nvPicPr>
          <p:blipFill>
            <a:blip r:embed="rId15" cstate="print"/>
            <a:srcRect/>
            <a:stretch>
              <a:fillRect/>
            </a:stretch>
          </p:blipFill>
          <p:spPr bwMode="auto">
            <a:xfrm>
              <a:off x="5493987" y="2314266"/>
              <a:ext cx="176368" cy="176368"/>
            </a:xfrm>
            <a:prstGeom prst="rect">
              <a:avLst/>
            </a:prstGeom>
            <a:noFill/>
            <a:ln w="9525">
              <a:noFill/>
              <a:miter lim="800000"/>
              <a:headEnd/>
              <a:tailEnd/>
            </a:ln>
          </p:spPr>
        </p:pic>
        <p:pic>
          <p:nvPicPr>
            <p:cNvPr id="416" name="Picture 15"/>
            <p:cNvPicPr>
              <a:picLocks noChangeAspect="1" noChangeArrowheads="1"/>
            </p:cNvPicPr>
            <p:nvPr/>
          </p:nvPicPr>
          <p:blipFill>
            <a:blip r:embed="rId16" cstate="print"/>
            <a:srcRect/>
            <a:stretch>
              <a:fillRect/>
            </a:stretch>
          </p:blipFill>
          <p:spPr bwMode="auto">
            <a:xfrm>
              <a:off x="4483052" y="4021736"/>
              <a:ext cx="176368" cy="176368"/>
            </a:xfrm>
            <a:prstGeom prst="rect">
              <a:avLst/>
            </a:prstGeom>
            <a:noFill/>
            <a:ln w="9525">
              <a:noFill/>
              <a:miter lim="800000"/>
              <a:headEnd/>
              <a:tailEnd/>
            </a:ln>
          </p:spPr>
        </p:pic>
        <p:pic>
          <p:nvPicPr>
            <p:cNvPr id="417" name="Picture 16"/>
            <p:cNvPicPr>
              <a:picLocks noChangeAspect="1" noChangeArrowheads="1"/>
            </p:cNvPicPr>
            <p:nvPr/>
          </p:nvPicPr>
          <p:blipFill>
            <a:blip r:embed="rId17" cstate="print"/>
            <a:srcRect/>
            <a:stretch>
              <a:fillRect/>
            </a:stretch>
          </p:blipFill>
          <p:spPr bwMode="auto">
            <a:xfrm>
              <a:off x="4462789" y="2314266"/>
              <a:ext cx="176368" cy="176368"/>
            </a:xfrm>
            <a:prstGeom prst="rect">
              <a:avLst/>
            </a:prstGeom>
            <a:noFill/>
            <a:ln w="9525">
              <a:noFill/>
              <a:miter lim="800000"/>
              <a:headEnd/>
              <a:tailEnd/>
            </a:ln>
          </p:spPr>
        </p:pic>
        <p:pic>
          <p:nvPicPr>
            <p:cNvPr id="418" name="Picture 17"/>
            <p:cNvPicPr>
              <a:picLocks noChangeAspect="1" noChangeArrowheads="1"/>
            </p:cNvPicPr>
            <p:nvPr/>
          </p:nvPicPr>
          <p:blipFill>
            <a:blip r:embed="rId18" cstate="print"/>
            <a:srcRect/>
            <a:stretch>
              <a:fillRect/>
            </a:stretch>
          </p:blipFill>
          <p:spPr bwMode="auto">
            <a:xfrm>
              <a:off x="5918106" y="3485394"/>
              <a:ext cx="176368" cy="176368"/>
            </a:xfrm>
            <a:prstGeom prst="rect">
              <a:avLst/>
            </a:prstGeom>
            <a:noFill/>
            <a:ln w="9525">
              <a:noFill/>
              <a:miter lim="800000"/>
              <a:headEnd/>
              <a:tailEnd/>
            </a:ln>
          </p:spPr>
        </p:pic>
        <p:pic>
          <p:nvPicPr>
            <p:cNvPr id="419" name="Picture 18"/>
            <p:cNvPicPr>
              <a:picLocks noChangeAspect="1" noChangeArrowheads="1"/>
            </p:cNvPicPr>
            <p:nvPr/>
          </p:nvPicPr>
          <p:blipFill>
            <a:blip r:embed="rId19" cstate="print"/>
            <a:srcRect/>
            <a:stretch>
              <a:fillRect/>
            </a:stretch>
          </p:blipFill>
          <p:spPr bwMode="auto">
            <a:xfrm>
              <a:off x="5474933" y="4021736"/>
              <a:ext cx="176368" cy="176368"/>
            </a:xfrm>
            <a:prstGeom prst="rect">
              <a:avLst/>
            </a:prstGeom>
            <a:noFill/>
            <a:ln w="9525">
              <a:noFill/>
              <a:miter lim="800000"/>
              <a:headEnd/>
              <a:tailEnd/>
            </a:ln>
          </p:spPr>
        </p:pic>
        <p:pic>
          <p:nvPicPr>
            <p:cNvPr id="420" name="Picture 19"/>
            <p:cNvPicPr>
              <a:picLocks noChangeAspect="1" noChangeArrowheads="1"/>
            </p:cNvPicPr>
            <p:nvPr/>
          </p:nvPicPr>
          <p:blipFill>
            <a:blip r:embed="rId20" cstate="print"/>
            <a:srcRect/>
            <a:stretch>
              <a:fillRect/>
            </a:stretch>
          </p:blipFill>
          <p:spPr bwMode="auto">
            <a:xfrm>
              <a:off x="5150256" y="2184748"/>
              <a:ext cx="176368" cy="176368"/>
            </a:xfrm>
            <a:prstGeom prst="rect">
              <a:avLst/>
            </a:prstGeom>
            <a:noFill/>
            <a:ln w="9525">
              <a:noFill/>
              <a:miter lim="800000"/>
              <a:headEnd/>
              <a:tailEnd/>
            </a:ln>
          </p:spPr>
        </p:pic>
      </p:grpSp>
      <p:sp>
        <p:nvSpPr>
          <p:cNvPr id="672" name="TextBox 1629"/>
          <p:cNvSpPr txBox="1"/>
          <p:nvPr/>
        </p:nvSpPr>
        <p:spPr>
          <a:xfrm>
            <a:off x="8611279" y="5898044"/>
            <a:ext cx="1045159" cy="312714"/>
          </a:xfrm>
          <a:prstGeom prst="rect">
            <a:avLst/>
          </a:prstGeom>
          <a:noFill/>
        </p:spPr>
        <p:txBody>
          <a:bodyPr wrap="none" lIns="0" tIns="0" rIns="0" bIns="0" rtlCol="0">
            <a:spAutoFit/>
          </a:bodyPr>
          <a:lstStyle/>
          <a:p>
            <a:pPr algn="ctr" defTabSz="907890">
              <a:defRPr/>
            </a:pPr>
            <a:r>
              <a:rPr lang="zh-CN" altLang="en-US" sz="2032" kern="0" dirty="0">
                <a:solidFill>
                  <a:prstClr val="black"/>
                </a:solidFill>
                <a:latin typeface="微软雅黑" panose="020B0503020204020204" pitchFamily="34" charset="-122"/>
                <a:ea typeface="微软雅黑" panose="020B0503020204020204" pitchFamily="34" charset="-122"/>
              </a:rPr>
              <a:t>万物互联</a:t>
            </a:r>
            <a:endParaRPr lang="en-GB" sz="2032" kern="0" dirty="0">
              <a:solidFill>
                <a:prstClr val="black"/>
              </a:solidFill>
              <a:latin typeface="微软雅黑" panose="020B0503020204020204" pitchFamily="34" charset="-122"/>
              <a:ea typeface="微软雅黑" panose="020B0503020204020204" pitchFamily="34" charset="-122"/>
            </a:endParaRPr>
          </a:p>
        </p:txBody>
      </p:sp>
      <p:sp>
        <p:nvSpPr>
          <p:cNvPr id="673" name="TextBox 1630"/>
          <p:cNvSpPr txBox="1"/>
          <p:nvPr/>
        </p:nvSpPr>
        <p:spPr>
          <a:xfrm>
            <a:off x="5013949" y="5898044"/>
            <a:ext cx="1045159" cy="312714"/>
          </a:xfrm>
          <a:prstGeom prst="rect">
            <a:avLst/>
          </a:prstGeom>
          <a:noFill/>
        </p:spPr>
        <p:txBody>
          <a:bodyPr wrap="none" lIns="0" tIns="0" rIns="0" bIns="0" rtlCol="0">
            <a:spAutoFit/>
          </a:bodyPr>
          <a:lstStyle/>
          <a:p>
            <a:pPr algn="ctr" defTabSz="907890">
              <a:defRPr/>
            </a:pPr>
            <a:r>
              <a:rPr lang="zh-CN" altLang="en-US" sz="2032" kern="0" dirty="0">
                <a:solidFill>
                  <a:prstClr val="black"/>
                </a:solidFill>
                <a:latin typeface="微软雅黑" panose="020B0503020204020204" pitchFamily="34" charset="-122"/>
                <a:ea typeface="微软雅黑" panose="020B0503020204020204" pitchFamily="34" charset="-122"/>
              </a:rPr>
              <a:t>社交连接</a:t>
            </a:r>
            <a:endParaRPr lang="en-GB" sz="2032" kern="0" dirty="0">
              <a:solidFill>
                <a:prstClr val="black"/>
              </a:solidFill>
              <a:latin typeface="微软雅黑" panose="020B0503020204020204" pitchFamily="34" charset="-122"/>
              <a:ea typeface="微软雅黑" panose="020B0503020204020204" pitchFamily="34" charset="-122"/>
            </a:endParaRPr>
          </a:p>
        </p:txBody>
      </p:sp>
      <p:sp>
        <p:nvSpPr>
          <p:cNvPr id="674" name="TextBox 1631"/>
          <p:cNvSpPr txBox="1"/>
          <p:nvPr/>
        </p:nvSpPr>
        <p:spPr>
          <a:xfrm>
            <a:off x="1439324" y="5887527"/>
            <a:ext cx="1988725" cy="312714"/>
          </a:xfrm>
          <a:prstGeom prst="rect">
            <a:avLst/>
          </a:prstGeom>
          <a:noFill/>
        </p:spPr>
        <p:txBody>
          <a:bodyPr wrap="square" lIns="0" tIns="0" rIns="0" bIns="0" rtlCol="0">
            <a:spAutoFit/>
          </a:bodyPr>
          <a:lstStyle/>
          <a:p>
            <a:pPr algn="ctr" defTabSz="907890">
              <a:defRPr/>
            </a:pPr>
            <a:r>
              <a:rPr lang="zh-CN" altLang="en-US" sz="2032" kern="0" dirty="0">
                <a:solidFill>
                  <a:prstClr val="black"/>
                </a:solidFill>
                <a:latin typeface="微软雅黑" panose="020B0503020204020204" pitchFamily="34" charset="-122"/>
                <a:ea typeface="微软雅黑" panose="020B0503020204020204" pitchFamily="34" charset="-122"/>
              </a:rPr>
              <a:t>通信连接</a:t>
            </a:r>
            <a:endParaRPr lang="en-GB" sz="2032" kern="0" dirty="0">
              <a:solidFill>
                <a:prstClr val="black"/>
              </a:solidFill>
              <a:latin typeface="微软雅黑" panose="020B0503020204020204" pitchFamily="34" charset="-122"/>
              <a:ea typeface="微软雅黑" panose="020B0503020204020204" pitchFamily="34" charset="-122"/>
            </a:endParaRPr>
          </a:p>
        </p:txBody>
      </p:sp>
      <p:sp>
        <p:nvSpPr>
          <p:cNvPr id="675" name="TextBox 1632"/>
          <p:cNvSpPr txBox="1"/>
          <p:nvPr/>
        </p:nvSpPr>
        <p:spPr>
          <a:xfrm>
            <a:off x="1159623" y="5185180"/>
            <a:ext cx="2330252" cy="469039"/>
          </a:xfrm>
          <a:prstGeom prst="rect">
            <a:avLst/>
          </a:prstGeom>
          <a:noFill/>
        </p:spPr>
        <p:txBody>
          <a:bodyPr wrap="square" lIns="0" tIns="0" rIns="0" bIns="0" rtlCol="0">
            <a:spAutoFit/>
          </a:bodyPr>
          <a:lstStyle/>
          <a:p>
            <a:pPr algn="ctr" defTabSz="907890">
              <a:defRPr/>
            </a:pPr>
            <a:r>
              <a:rPr lang="zh-CN" altLang="en-US" sz="2032" b="1" kern="0" dirty="0">
                <a:solidFill>
                  <a:prstClr val="black"/>
                </a:solidFill>
                <a:latin typeface="微软雅黑" pitchFamily="34" charset="-122"/>
                <a:ea typeface="微软雅黑" pitchFamily="34" charset="-122"/>
              </a:rPr>
              <a:t>历史 </a:t>
            </a:r>
            <a:r>
              <a:rPr lang="en-GB" sz="3048" kern="0" dirty="0">
                <a:solidFill>
                  <a:srgbClr val="5B9BD5"/>
                </a:solidFill>
                <a:latin typeface="微软雅黑" pitchFamily="34" charset="-122"/>
                <a:ea typeface="微软雅黑" pitchFamily="34" charset="-122"/>
              </a:rPr>
              <a:t>100</a:t>
            </a:r>
            <a:r>
              <a:rPr lang="en-GB" sz="2032" b="1" kern="0" dirty="0">
                <a:solidFill>
                  <a:srgbClr val="5B9BD5"/>
                </a:solidFill>
                <a:latin typeface="微软雅黑" pitchFamily="34" charset="-122"/>
                <a:ea typeface="微软雅黑" pitchFamily="34" charset="-122"/>
              </a:rPr>
              <a:t> </a:t>
            </a:r>
            <a:r>
              <a:rPr lang="zh-CN" altLang="en-US" sz="2032" b="1" kern="0" dirty="0">
                <a:solidFill>
                  <a:prstClr val="black"/>
                </a:solidFill>
                <a:latin typeface="微软雅黑" pitchFamily="34" charset="-122"/>
                <a:ea typeface="微软雅黑" pitchFamily="34" charset="-122"/>
              </a:rPr>
              <a:t>年</a:t>
            </a:r>
            <a:endParaRPr lang="en-GB" sz="2032" b="1" kern="0" dirty="0">
              <a:solidFill>
                <a:prstClr val="black"/>
              </a:solidFill>
              <a:latin typeface="微软雅黑" pitchFamily="34" charset="-122"/>
              <a:ea typeface="微软雅黑" pitchFamily="34" charset="-122"/>
            </a:endParaRPr>
          </a:p>
        </p:txBody>
      </p:sp>
      <p:sp>
        <p:nvSpPr>
          <p:cNvPr id="676" name="TextBox 1633"/>
          <p:cNvSpPr txBox="1"/>
          <p:nvPr/>
        </p:nvSpPr>
        <p:spPr>
          <a:xfrm>
            <a:off x="4830254" y="5185180"/>
            <a:ext cx="1747298" cy="469039"/>
          </a:xfrm>
          <a:prstGeom prst="rect">
            <a:avLst/>
          </a:prstGeom>
          <a:noFill/>
        </p:spPr>
        <p:txBody>
          <a:bodyPr wrap="square" lIns="0" tIns="0" rIns="0" bIns="0" rtlCol="0">
            <a:spAutoFit/>
          </a:bodyPr>
          <a:lstStyle/>
          <a:p>
            <a:pPr algn="ctr" defTabSz="907890">
              <a:defRPr/>
            </a:pPr>
            <a:r>
              <a:rPr lang="zh-CN" altLang="en-US" sz="2032" b="1" kern="0" dirty="0">
                <a:solidFill>
                  <a:prstClr val="black"/>
                </a:solidFill>
                <a:latin typeface="微软雅黑" panose="020B0503020204020204" pitchFamily="34" charset="-122"/>
                <a:ea typeface="微软雅黑" panose="020B0503020204020204" pitchFamily="34" charset="-122"/>
              </a:rPr>
              <a:t>过去</a:t>
            </a:r>
            <a:r>
              <a:rPr lang="en-GB" sz="2371" b="1" kern="0" dirty="0">
                <a:solidFill>
                  <a:prstClr val="black"/>
                </a:solidFill>
                <a:latin typeface="微软雅黑" panose="020B0503020204020204" pitchFamily="34" charset="-122"/>
                <a:ea typeface="微软雅黑" panose="020B0503020204020204" pitchFamily="34" charset="-122"/>
              </a:rPr>
              <a:t> </a:t>
            </a:r>
            <a:r>
              <a:rPr lang="en-GB" sz="3048" kern="0" dirty="0">
                <a:solidFill>
                  <a:srgbClr val="5B9BD5"/>
                </a:solidFill>
                <a:latin typeface="微软雅黑" panose="020B0503020204020204" pitchFamily="34" charset="-122"/>
                <a:ea typeface="微软雅黑" panose="020B0503020204020204" pitchFamily="34" charset="-122"/>
              </a:rPr>
              <a:t>20</a:t>
            </a:r>
            <a:r>
              <a:rPr lang="en-GB" sz="2032" b="1" kern="0" dirty="0">
                <a:solidFill>
                  <a:prstClr val="black"/>
                </a:solidFill>
                <a:latin typeface="微软雅黑" panose="020B0503020204020204" pitchFamily="34" charset="-122"/>
                <a:ea typeface="微软雅黑" panose="020B0503020204020204" pitchFamily="34" charset="-122"/>
              </a:rPr>
              <a:t> </a:t>
            </a:r>
            <a:r>
              <a:rPr lang="zh-CN" altLang="en-US" sz="2032" b="1" kern="0" dirty="0">
                <a:solidFill>
                  <a:prstClr val="black"/>
                </a:solidFill>
                <a:latin typeface="微软雅黑" panose="020B0503020204020204" pitchFamily="34" charset="-122"/>
                <a:ea typeface="微软雅黑" panose="020B0503020204020204" pitchFamily="34" charset="-122"/>
              </a:rPr>
              <a:t>年</a:t>
            </a:r>
            <a:endParaRPr lang="en-GB" sz="2032" b="1" kern="0" dirty="0">
              <a:solidFill>
                <a:prstClr val="black"/>
              </a:solidFill>
              <a:latin typeface="微软雅黑" panose="020B0503020204020204" pitchFamily="34" charset="-122"/>
              <a:ea typeface="微软雅黑" panose="020B0503020204020204" pitchFamily="34" charset="-122"/>
            </a:endParaRPr>
          </a:p>
        </p:txBody>
      </p:sp>
      <p:sp>
        <p:nvSpPr>
          <p:cNvPr id="677" name="TextBox 1634"/>
          <p:cNvSpPr txBox="1"/>
          <p:nvPr/>
        </p:nvSpPr>
        <p:spPr>
          <a:xfrm>
            <a:off x="7999130" y="5185180"/>
            <a:ext cx="2455651" cy="469039"/>
          </a:xfrm>
          <a:prstGeom prst="rect">
            <a:avLst/>
          </a:prstGeom>
          <a:noFill/>
        </p:spPr>
        <p:txBody>
          <a:bodyPr wrap="square" lIns="0" tIns="0" rIns="0" bIns="0" rtlCol="0">
            <a:spAutoFit/>
          </a:bodyPr>
          <a:lstStyle/>
          <a:p>
            <a:pPr algn="ctr" defTabSz="907890">
              <a:defRPr/>
            </a:pPr>
            <a:r>
              <a:rPr lang="zh-CN" altLang="en-US" sz="2032" b="1" kern="0" dirty="0">
                <a:solidFill>
                  <a:prstClr val="black"/>
                </a:solidFill>
                <a:latin typeface="微软雅黑" panose="020B0503020204020204" pitchFamily="34" charset="-122"/>
                <a:ea typeface="微软雅黑" panose="020B0503020204020204" pitchFamily="34" charset="-122"/>
              </a:rPr>
              <a:t>下一个</a:t>
            </a:r>
            <a:r>
              <a:rPr lang="en-GB" sz="2371" b="1" kern="0" dirty="0">
                <a:solidFill>
                  <a:prstClr val="black"/>
                </a:solidFill>
                <a:latin typeface="微软雅黑" panose="020B0503020204020204" pitchFamily="34" charset="-122"/>
                <a:ea typeface="微软雅黑" panose="020B0503020204020204" pitchFamily="34" charset="-122"/>
              </a:rPr>
              <a:t> </a:t>
            </a:r>
            <a:r>
              <a:rPr lang="en-GB" sz="3048" kern="0" dirty="0">
                <a:solidFill>
                  <a:srgbClr val="5B9BD5"/>
                </a:solidFill>
                <a:latin typeface="微软雅黑" panose="020B0503020204020204" pitchFamily="34" charset="-122"/>
                <a:ea typeface="微软雅黑" panose="020B0503020204020204" pitchFamily="34" charset="-122"/>
              </a:rPr>
              <a:t>10+</a:t>
            </a:r>
            <a:r>
              <a:rPr lang="en-GB" sz="3048" b="1" kern="0" dirty="0">
                <a:solidFill>
                  <a:srgbClr val="5B9BD5"/>
                </a:solidFill>
                <a:latin typeface="微软雅黑" panose="020B0503020204020204" pitchFamily="34" charset="-122"/>
                <a:ea typeface="微软雅黑" panose="020B0503020204020204" pitchFamily="34" charset="-122"/>
              </a:rPr>
              <a:t> </a:t>
            </a:r>
            <a:r>
              <a:rPr lang="zh-CN" altLang="en-US" sz="2032" b="1" kern="0" dirty="0">
                <a:solidFill>
                  <a:prstClr val="black"/>
                </a:solidFill>
                <a:latin typeface="微软雅黑" panose="020B0503020204020204" pitchFamily="34" charset="-122"/>
                <a:ea typeface="微软雅黑" panose="020B0503020204020204" pitchFamily="34" charset="-122"/>
              </a:rPr>
              <a:t>年</a:t>
            </a:r>
            <a:endParaRPr lang="en-GB" sz="2032" b="1" kern="0" dirty="0">
              <a:solidFill>
                <a:prstClr val="black"/>
              </a:solidFill>
              <a:latin typeface="微软雅黑" panose="020B0503020204020204" pitchFamily="34" charset="-122"/>
              <a:ea typeface="微软雅黑" panose="020B0503020204020204" pitchFamily="34" charset="-122"/>
            </a:endParaRPr>
          </a:p>
        </p:txBody>
      </p:sp>
      <p:sp>
        <p:nvSpPr>
          <p:cNvPr id="678" name="Right Arrow 249"/>
          <p:cNvSpPr/>
          <p:nvPr/>
        </p:nvSpPr>
        <p:spPr bwMode="auto">
          <a:xfrm rot="5400000">
            <a:off x="3367677" y="3156338"/>
            <a:ext cx="996949" cy="303481"/>
          </a:xfrm>
          <a:prstGeom prst="triangle">
            <a:avLst/>
          </a:prstGeom>
          <a:solidFill>
            <a:sysClr val="windowText" lastClr="000000">
              <a:lumMod val="50000"/>
              <a:lumOff val="50000"/>
            </a:sysClr>
          </a:solidFill>
          <a:ln w="38100" cap="flat" cmpd="sng" algn="ctr">
            <a:noFill/>
            <a:prstDash val="solid"/>
            <a:round/>
            <a:headEnd type="none" w="med" len="med"/>
            <a:tailEnd type="none" w="med" len="med"/>
          </a:ln>
          <a:effectLst/>
        </p:spPr>
        <p:txBody>
          <a:bodyPr vert="horz" wrap="square" lIns="79169" tIns="39585" rIns="79169" bIns="39585" numCol="1" rtlCol="0" anchor="t" anchorCtr="0" compatLnSpc="1">
            <a:prstTxWarp prst="textNoShape">
              <a:avLst/>
            </a:prstTxWarp>
            <a:noAutofit/>
          </a:bodyPr>
          <a:lstStyle/>
          <a:p>
            <a:pPr defTabSz="914202">
              <a:spcBef>
                <a:spcPct val="50000"/>
              </a:spcBef>
              <a:defRPr/>
            </a:pPr>
            <a:endParaRPr lang="en-GB" sz="1609" b="1" kern="0" dirty="0">
              <a:solidFill>
                <a:srgbClr val="B2B2B2"/>
              </a:solidFill>
              <a:latin typeface="微软雅黑" pitchFamily="34" charset="-122"/>
              <a:ea typeface="微软雅黑" pitchFamily="34" charset="-122"/>
            </a:endParaRPr>
          </a:p>
        </p:txBody>
      </p:sp>
      <p:sp>
        <p:nvSpPr>
          <p:cNvPr id="679" name="Right Arrow 249"/>
          <p:cNvSpPr/>
          <p:nvPr/>
        </p:nvSpPr>
        <p:spPr bwMode="auto">
          <a:xfrm rot="5400000">
            <a:off x="6579189" y="3156338"/>
            <a:ext cx="996949" cy="303481"/>
          </a:xfrm>
          <a:prstGeom prst="triangle">
            <a:avLst/>
          </a:prstGeom>
          <a:solidFill>
            <a:sysClr val="windowText" lastClr="000000">
              <a:lumMod val="50000"/>
              <a:lumOff val="50000"/>
            </a:sysClr>
          </a:solidFill>
          <a:ln w="38100" cap="flat" cmpd="sng" algn="ctr">
            <a:noFill/>
            <a:prstDash val="solid"/>
            <a:round/>
            <a:headEnd type="none" w="med" len="med"/>
            <a:tailEnd type="none" w="med" len="med"/>
          </a:ln>
          <a:effectLst/>
        </p:spPr>
        <p:txBody>
          <a:bodyPr vert="horz" wrap="square" lIns="79169" tIns="39585" rIns="79169" bIns="39585" numCol="1" rtlCol="0" anchor="t" anchorCtr="0" compatLnSpc="1">
            <a:prstTxWarp prst="textNoShape">
              <a:avLst/>
            </a:prstTxWarp>
            <a:noAutofit/>
          </a:bodyPr>
          <a:lstStyle/>
          <a:p>
            <a:pPr defTabSz="914202">
              <a:spcBef>
                <a:spcPct val="50000"/>
              </a:spcBef>
              <a:defRPr/>
            </a:pPr>
            <a:endParaRPr lang="en-GB" sz="1609" b="1" kern="0" dirty="0">
              <a:solidFill>
                <a:srgbClr val="B2B2B2"/>
              </a:solidFill>
              <a:latin typeface="微软雅黑" pitchFamily="34" charset="-122"/>
              <a:ea typeface="微软雅黑" pitchFamily="34" charset="-122"/>
            </a:endParaRPr>
          </a:p>
        </p:txBody>
      </p:sp>
      <p:sp>
        <p:nvSpPr>
          <p:cNvPr id="681" name="TextBox 1639"/>
          <p:cNvSpPr txBox="1"/>
          <p:nvPr/>
        </p:nvSpPr>
        <p:spPr>
          <a:xfrm>
            <a:off x="2120270" y="4366740"/>
            <a:ext cx="454569" cy="221471"/>
          </a:xfrm>
          <a:prstGeom prst="rect">
            <a:avLst/>
          </a:prstGeom>
          <a:noFill/>
        </p:spPr>
        <p:txBody>
          <a:bodyPr wrap="square" lIns="0" tIns="0" rIns="0" bIns="0" rtlCol="0">
            <a:spAutoFit/>
          </a:bodyPr>
          <a:lstStyle/>
          <a:p>
            <a:pPr algn="ctr" defTabSz="907890">
              <a:buClr>
                <a:srgbClr val="24213E"/>
              </a:buClr>
              <a:buSzPct val="75000"/>
            </a:pPr>
            <a:r>
              <a:rPr lang="en-GB" sz="1439" dirty="0">
                <a:solidFill>
                  <a:prstClr val="white"/>
                </a:solidFill>
                <a:latin typeface="微软雅黑" pitchFamily="34" charset="-122"/>
                <a:ea typeface="微软雅黑" pitchFamily="34" charset="-122"/>
                <a:cs typeface="Calibri" pitchFamily="34" charset="0"/>
              </a:rPr>
              <a:t>CT</a:t>
            </a:r>
          </a:p>
        </p:txBody>
      </p:sp>
      <p:grpSp>
        <p:nvGrpSpPr>
          <p:cNvPr id="683" name="组合 682"/>
          <p:cNvGrpSpPr/>
          <p:nvPr/>
        </p:nvGrpSpPr>
        <p:grpSpPr>
          <a:xfrm>
            <a:off x="1642264" y="2602666"/>
            <a:ext cx="1410578" cy="1410825"/>
            <a:chOff x="965690" y="2055074"/>
            <a:chExt cx="1152000" cy="1152000"/>
          </a:xfrm>
        </p:grpSpPr>
        <p:grpSp>
          <p:nvGrpSpPr>
            <p:cNvPr id="882" name="Group 247"/>
            <p:cNvGrpSpPr/>
            <p:nvPr/>
          </p:nvGrpSpPr>
          <p:grpSpPr>
            <a:xfrm>
              <a:off x="965690" y="2055074"/>
              <a:ext cx="1152000" cy="1152000"/>
              <a:chOff x="1428723" y="1400140"/>
              <a:chExt cx="3443287" cy="3443287"/>
            </a:xfrm>
          </p:grpSpPr>
          <p:sp>
            <p:nvSpPr>
              <p:cNvPr id="889" name="Dodecagon 424"/>
              <p:cNvSpPr/>
              <p:nvPr/>
            </p:nvSpPr>
            <p:spPr bwMode="auto">
              <a:xfrm>
                <a:off x="1428723" y="1400140"/>
                <a:ext cx="3443287" cy="3443287"/>
              </a:xfrm>
              <a:prstGeom prst="dodecagon">
                <a:avLst/>
              </a:prstGeom>
              <a:noFill/>
              <a:ln w="9525" cap="flat" cmpd="sng" algn="ctr">
                <a:solidFill>
                  <a:schemeClr val="tx1"/>
                </a:solidFill>
                <a:prstDash val="solid"/>
                <a:round/>
                <a:headEnd type="none" w="med" len="med"/>
                <a:tailEnd type="none" w="med" len="med"/>
              </a:ln>
              <a:effectLst/>
            </p:spPr>
            <p:txBody>
              <a:bodyPr vert="horz" wrap="square" lIns="67047" tIns="33524" rIns="67047" bIns="33524" numCol="1" rtlCol="0" anchor="t" anchorCtr="0" compatLnSpc="1">
                <a:prstTxWarp prst="textNoShape">
                  <a:avLst/>
                </a:prstTxWarp>
                <a:noAutofit/>
              </a:bodyPr>
              <a:lstStyle/>
              <a:p>
                <a:pPr defTabSz="914202">
                  <a:spcBef>
                    <a:spcPct val="50000"/>
                  </a:spcBef>
                  <a:defRPr/>
                </a:pPr>
                <a:endParaRPr lang="en-GB" sz="1609" b="1" kern="0" dirty="0">
                  <a:solidFill>
                    <a:srgbClr val="B2B2B2"/>
                  </a:solidFill>
                  <a:latin typeface="微软雅黑" pitchFamily="34" charset="-122"/>
                  <a:ea typeface="微软雅黑" pitchFamily="34" charset="-122"/>
                </a:endParaRPr>
              </a:p>
            </p:txBody>
          </p:sp>
          <p:cxnSp>
            <p:nvCxnSpPr>
              <p:cNvPr id="890" name="Straight Connector 425"/>
              <p:cNvCxnSpPr>
                <a:stCxn id="889" idx="10"/>
                <a:endCxn id="889" idx="4"/>
              </p:cNvCxnSpPr>
              <p:nvPr/>
            </p:nvCxnSpPr>
            <p:spPr bwMode="auto">
              <a:xfrm>
                <a:off x="2689030" y="1400140"/>
                <a:ext cx="922674" cy="3443287"/>
              </a:xfrm>
              <a:prstGeom prst="line">
                <a:avLst/>
              </a:prstGeom>
              <a:noFill/>
              <a:ln w="9525" cap="flat" cmpd="sng" algn="ctr">
                <a:solidFill>
                  <a:schemeClr val="tx1"/>
                </a:solidFill>
                <a:prstDash val="solid"/>
                <a:round/>
                <a:headEnd type="none" w="med" len="med"/>
                <a:tailEnd type="none" w="med" len="med"/>
              </a:ln>
              <a:effectLst/>
            </p:spPr>
          </p:cxnSp>
          <p:cxnSp>
            <p:nvCxnSpPr>
              <p:cNvPr id="891" name="Straight Connector 426"/>
              <p:cNvCxnSpPr>
                <a:stCxn id="889" idx="9"/>
                <a:endCxn id="889" idx="3"/>
              </p:cNvCxnSpPr>
              <p:nvPr/>
            </p:nvCxnSpPr>
            <p:spPr bwMode="auto">
              <a:xfrm>
                <a:off x="1890060" y="1861477"/>
                <a:ext cx="2520613" cy="2520612"/>
              </a:xfrm>
              <a:prstGeom prst="line">
                <a:avLst/>
              </a:prstGeom>
              <a:noFill/>
              <a:ln w="9525" cap="flat" cmpd="sng" algn="ctr">
                <a:solidFill>
                  <a:schemeClr val="tx1"/>
                </a:solidFill>
                <a:prstDash val="solid"/>
                <a:round/>
                <a:headEnd type="none" w="med" len="med"/>
                <a:tailEnd type="none" w="med" len="med"/>
              </a:ln>
              <a:effectLst/>
            </p:spPr>
          </p:cxnSp>
          <p:cxnSp>
            <p:nvCxnSpPr>
              <p:cNvPr id="892" name="Straight Connector 427"/>
              <p:cNvCxnSpPr>
                <a:stCxn id="889" idx="11"/>
                <a:endCxn id="889" idx="5"/>
              </p:cNvCxnSpPr>
              <p:nvPr/>
            </p:nvCxnSpPr>
            <p:spPr bwMode="auto">
              <a:xfrm flipH="1">
                <a:off x="2689030" y="1400140"/>
                <a:ext cx="922674" cy="3443287"/>
              </a:xfrm>
              <a:prstGeom prst="line">
                <a:avLst/>
              </a:prstGeom>
              <a:noFill/>
              <a:ln w="9525" cap="flat" cmpd="sng" algn="ctr">
                <a:solidFill>
                  <a:schemeClr val="tx1"/>
                </a:solidFill>
                <a:prstDash val="solid"/>
                <a:round/>
                <a:headEnd type="none" w="med" len="med"/>
                <a:tailEnd type="none" w="med" len="med"/>
              </a:ln>
              <a:effectLst/>
            </p:spPr>
          </p:cxnSp>
          <p:cxnSp>
            <p:nvCxnSpPr>
              <p:cNvPr id="893" name="Straight Connector 428"/>
              <p:cNvCxnSpPr>
                <a:stCxn id="889" idx="8"/>
                <a:endCxn id="889" idx="2"/>
              </p:cNvCxnSpPr>
              <p:nvPr/>
            </p:nvCxnSpPr>
            <p:spPr bwMode="auto">
              <a:xfrm>
                <a:off x="1428723" y="2660446"/>
                <a:ext cx="3443287" cy="922672"/>
              </a:xfrm>
              <a:prstGeom prst="line">
                <a:avLst/>
              </a:prstGeom>
              <a:noFill/>
              <a:ln w="9525" cap="flat" cmpd="sng" algn="ctr">
                <a:solidFill>
                  <a:schemeClr val="tx1"/>
                </a:solidFill>
                <a:prstDash val="solid"/>
                <a:round/>
                <a:headEnd type="none" w="med" len="med"/>
                <a:tailEnd type="none" w="med" len="med"/>
              </a:ln>
              <a:effectLst/>
            </p:spPr>
          </p:cxnSp>
          <p:cxnSp>
            <p:nvCxnSpPr>
              <p:cNvPr id="894" name="Straight Connector 429"/>
              <p:cNvCxnSpPr>
                <a:stCxn id="889" idx="0"/>
                <a:endCxn id="889" idx="6"/>
              </p:cNvCxnSpPr>
              <p:nvPr/>
            </p:nvCxnSpPr>
            <p:spPr bwMode="auto">
              <a:xfrm flipH="1">
                <a:off x="1890060" y="1861477"/>
                <a:ext cx="2520613" cy="2520612"/>
              </a:xfrm>
              <a:prstGeom prst="line">
                <a:avLst/>
              </a:prstGeom>
              <a:noFill/>
              <a:ln w="9525" cap="flat" cmpd="sng" algn="ctr">
                <a:solidFill>
                  <a:schemeClr val="tx1"/>
                </a:solidFill>
                <a:prstDash val="solid"/>
                <a:round/>
                <a:headEnd type="none" w="med" len="med"/>
                <a:tailEnd type="none" w="med" len="med"/>
              </a:ln>
              <a:effectLst/>
            </p:spPr>
          </p:cxnSp>
          <p:cxnSp>
            <p:nvCxnSpPr>
              <p:cNvPr id="895" name="Straight Connector 430"/>
              <p:cNvCxnSpPr>
                <a:stCxn id="889" idx="1"/>
                <a:endCxn id="889" idx="7"/>
              </p:cNvCxnSpPr>
              <p:nvPr/>
            </p:nvCxnSpPr>
            <p:spPr bwMode="auto">
              <a:xfrm flipH="1">
                <a:off x="1428723" y="2660446"/>
                <a:ext cx="3443287" cy="922672"/>
              </a:xfrm>
              <a:prstGeom prst="line">
                <a:avLst/>
              </a:prstGeom>
              <a:noFill/>
              <a:ln w="9525" cap="flat" cmpd="sng" algn="ctr">
                <a:solidFill>
                  <a:schemeClr val="tx1"/>
                </a:solidFill>
                <a:prstDash val="solid"/>
                <a:round/>
                <a:headEnd type="none" w="med" len="med"/>
                <a:tailEnd type="none" w="med" len="med"/>
              </a:ln>
              <a:effectLst/>
            </p:spPr>
          </p:cxnSp>
          <p:cxnSp>
            <p:nvCxnSpPr>
              <p:cNvPr id="896" name="Straight Connector 431"/>
              <p:cNvCxnSpPr>
                <a:stCxn id="889" idx="11"/>
                <a:endCxn id="889" idx="1"/>
              </p:cNvCxnSpPr>
              <p:nvPr/>
            </p:nvCxnSpPr>
            <p:spPr bwMode="auto">
              <a:xfrm>
                <a:off x="3611703" y="1400140"/>
                <a:ext cx="1260307" cy="1260306"/>
              </a:xfrm>
              <a:prstGeom prst="line">
                <a:avLst/>
              </a:prstGeom>
              <a:noFill/>
              <a:ln w="9525" cap="flat" cmpd="sng" algn="ctr">
                <a:solidFill>
                  <a:schemeClr val="tx1"/>
                </a:solidFill>
                <a:prstDash val="solid"/>
                <a:round/>
                <a:headEnd type="none" w="med" len="med"/>
                <a:tailEnd type="none" w="med" len="med"/>
              </a:ln>
              <a:effectLst/>
            </p:spPr>
          </p:cxnSp>
          <p:cxnSp>
            <p:nvCxnSpPr>
              <p:cNvPr id="897" name="Straight Connector 432"/>
              <p:cNvCxnSpPr>
                <a:stCxn id="889" idx="10"/>
                <a:endCxn id="889" idx="0"/>
              </p:cNvCxnSpPr>
              <p:nvPr/>
            </p:nvCxnSpPr>
            <p:spPr bwMode="auto">
              <a:xfrm>
                <a:off x="2689030" y="1400140"/>
                <a:ext cx="1721643" cy="461337"/>
              </a:xfrm>
              <a:prstGeom prst="line">
                <a:avLst/>
              </a:prstGeom>
              <a:noFill/>
              <a:ln w="9525" cap="flat" cmpd="sng" algn="ctr">
                <a:solidFill>
                  <a:schemeClr val="tx1"/>
                </a:solidFill>
                <a:prstDash val="solid"/>
                <a:round/>
                <a:headEnd type="none" w="med" len="med"/>
                <a:tailEnd type="none" w="med" len="med"/>
              </a:ln>
              <a:effectLst/>
            </p:spPr>
          </p:cxnSp>
          <p:cxnSp>
            <p:nvCxnSpPr>
              <p:cNvPr id="898" name="Straight Connector 433"/>
              <p:cNvCxnSpPr>
                <a:stCxn id="889" idx="0"/>
                <a:endCxn id="889" idx="2"/>
              </p:cNvCxnSpPr>
              <p:nvPr/>
            </p:nvCxnSpPr>
            <p:spPr bwMode="auto">
              <a:xfrm>
                <a:off x="4410673" y="1861477"/>
                <a:ext cx="461337" cy="1721644"/>
              </a:xfrm>
              <a:prstGeom prst="line">
                <a:avLst/>
              </a:prstGeom>
              <a:noFill/>
              <a:ln w="9525" cap="flat" cmpd="sng" algn="ctr">
                <a:solidFill>
                  <a:schemeClr val="tx1"/>
                </a:solidFill>
                <a:prstDash val="solid"/>
                <a:round/>
                <a:headEnd type="none" w="med" len="med"/>
                <a:tailEnd type="none" w="med" len="med"/>
              </a:ln>
              <a:effectLst/>
            </p:spPr>
          </p:cxnSp>
          <p:cxnSp>
            <p:nvCxnSpPr>
              <p:cNvPr id="899" name="Straight Connector 434"/>
              <p:cNvCxnSpPr>
                <a:stCxn id="889" idx="1"/>
                <a:endCxn id="889" idx="3"/>
              </p:cNvCxnSpPr>
              <p:nvPr/>
            </p:nvCxnSpPr>
            <p:spPr bwMode="auto">
              <a:xfrm flipH="1">
                <a:off x="4410673" y="2660446"/>
                <a:ext cx="461337" cy="1721644"/>
              </a:xfrm>
              <a:prstGeom prst="line">
                <a:avLst/>
              </a:prstGeom>
              <a:noFill/>
              <a:ln w="9525" cap="flat" cmpd="sng" algn="ctr">
                <a:solidFill>
                  <a:schemeClr val="tx1"/>
                </a:solidFill>
                <a:prstDash val="solid"/>
                <a:round/>
                <a:headEnd type="none" w="med" len="med"/>
                <a:tailEnd type="none" w="med" len="med"/>
              </a:ln>
              <a:effectLst/>
            </p:spPr>
          </p:cxnSp>
          <p:cxnSp>
            <p:nvCxnSpPr>
              <p:cNvPr id="900" name="Straight Connector 435"/>
              <p:cNvCxnSpPr>
                <a:stCxn id="889" idx="2"/>
                <a:endCxn id="889" idx="4"/>
              </p:cNvCxnSpPr>
              <p:nvPr/>
            </p:nvCxnSpPr>
            <p:spPr bwMode="auto">
              <a:xfrm flipH="1">
                <a:off x="3611703" y="3583121"/>
                <a:ext cx="1260307" cy="1260306"/>
              </a:xfrm>
              <a:prstGeom prst="line">
                <a:avLst/>
              </a:prstGeom>
              <a:noFill/>
              <a:ln w="9525" cap="flat" cmpd="sng" algn="ctr">
                <a:solidFill>
                  <a:schemeClr val="tx1"/>
                </a:solidFill>
                <a:prstDash val="solid"/>
                <a:round/>
                <a:headEnd type="none" w="med" len="med"/>
                <a:tailEnd type="none" w="med" len="med"/>
              </a:ln>
              <a:effectLst/>
            </p:spPr>
          </p:cxnSp>
          <p:cxnSp>
            <p:nvCxnSpPr>
              <p:cNvPr id="901" name="Straight Connector 436"/>
              <p:cNvCxnSpPr>
                <a:stCxn id="889" idx="4"/>
                <a:endCxn id="889" idx="6"/>
              </p:cNvCxnSpPr>
              <p:nvPr/>
            </p:nvCxnSpPr>
            <p:spPr bwMode="auto">
              <a:xfrm flipH="1" flipV="1">
                <a:off x="1890060" y="4382090"/>
                <a:ext cx="1721643" cy="461337"/>
              </a:xfrm>
              <a:prstGeom prst="line">
                <a:avLst/>
              </a:prstGeom>
              <a:noFill/>
              <a:ln w="9525" cap="flat" cmpd="sng" algn="ctr">
                <a:solidFill>
                  <a:schemeClr val="tx1"/>
                </a:solidFill>
                <a:prstDash val="solid"/>
                <a:round/>
                <a:headEnd type="none" w="med" len="med"/>
                <a:tailEnd type="none" w="med" len="med"/>
              </a:ln>
              <a:effectLst/>
            </p:spPr>
          </p:cxnSp>
          <p:cxnSp>
            <p:nvCxnSpPr>
              <p:cNvPr id="902" name="Straight Connector 437"/>
              <p:cNvCxnSpPr>
                <a:stCxn id="889" idx="3"/>
                <a:endCxn id="889" idx="5"/>
              </p:cNvCxnSpPr>
              <p:nvPr/>
            </p:nvCxnSpPr>
            <p:spPr bwMode="auto">
              <a:xfrm flipH="1">
                <a:off x="2689030" y="4382090"/>
                <a:ext cx="1721643" cy="461337"/>
              </a:xfrm>
              <a:prstGeom prst="line">
                <a:avLst/>
              </a:prstGeom>
              <a:noFill/>
              <a:ln w="9525" cap="flat" cmpd="sng" algn="ctr">
                <a:solidFill>
                  <a:schemeClr val="tx1"/>
                </a:solidFill>
                <a:prstDash val="solid"/>
                <a:round/>
                <a:headEnd type="none" w="med" len="med"/>
                <a:tailEnd type="none" w="med" len="med"/>
              </a:ln>
              <a:effectLst/>
            </p:spPr>
          </p:cxnSp>
          <p:cxnSp>
            <p:nvCxnSpPr>
              <p:cNvPr id="903" name="Straight Connector 438"/>
              <p:cNvCxnSpPr>
                <a:stCxn id="889" idx="5"/>
                <a:endCxn id="889" idx="7"/>
              </p:cNvCxnSpPr>
              <p:nvPr/>
            </p:nvCxnSpPr>
            <p:spPr bwMode="auto">
              <a:xfrm flipH="1" flipV="1">
                <a:off x="1428723" y="3583121"/>
                <a:ext cx="1260307" cy="1260306"/>
              </a:xfrm>
              <a:prstGeom prst="line">
                <a:avLst/>
              </a:prstGeom>
              <a:noFill/>
              <a:ln w="9525" cap="flat" cmpd="sng" algn="ctr">
                <a:solidFill>
                  <a:schemeClr val="tx1"/>
                </a:solidFill>
                <a:prstDash val="solid"/>
                <a:round/>
                <a:headEnd type="none" w="med" len="med"/>
                <a:tailEnd type="none" w="med" len="med"/>
              </a:ln>
              <a:effectLst/>
            </p:spPr>
          </p:cxnSp>
          <p:cxnSp>
            <p:nvCxnSpPr>
              <p:cNvPr id="904" name="Straight Connector 439"/>
              <p:cNvCxnSpPr>
                <a:stCxn id="889" idx="6"/>
                <a:endCxn id="889" idx="8"/>
              </p:cNvCxnSpPr>
              <p:nvPr/>
            </p:nvCxnSpPr>
            <p:spPr bwMode="auto">
              <a:xfrm flipH="1" flipV="1">
                <a:off x="1428723" y="2660446"/>
                <a:ext cx="461337" cy="1721644"/>
              </a:xfrm>
              <a:prstGeom prst="line">
                <a:avLst/>
              </a:prstGeom>
              <a:noFill/>
              <a:ln w="9525" cap="flat" cmpd="sng" algn="ctr">
                <a:solidFill>
                  <a:schemeClr val="tx1"/>
                </a:solidFill>
                <a:prstDash val="solid"/>
                <a:round/>
                <a:headEnd type="none" w="med" len="med"/>
                <a:tailEnd type="none" w="med" len="med"/>
              </a:ln>
              <a:effectLst/>
            </p:spPr>
          </p:cxnSp>
          <p:cxnSp>
            <p:nvCxnSpPr>
              <p:cNvPr id="905" name="Straight Connector 440"/>
              <p:cNvCxnSpPr>
                <a:stCxn id="889" idx="8"/>
                <a:endCxn id="889" idx="10"/>
              </p:cNvCxnSpPr>
              <p:nvPr/>
            </p:nvCxnSpPr>
            <p:spPr bwMode="auto">
              <a:xfrm flipV="1">
                <a:off x="1428723" y="1400140"/>
                <a:ext cx="1260307" cy="1260306"/>
              </a:xfrm>
              <a:prstGeom prst="line">
                <a:avLst/>
              </a:prstGeom>
              <a:noFill/>
              <a:ln w="9525" cap="flat" cmpd="sng" algn="ctr">
                <a:solidFill>
                  <a:schemeClr val="tx1"/>
                </a:solidFill>
                <a:prstDash val="solid"/>
                <a:round/>
                <a:headEnd type="none" w="med" len="med"/>
                <a:tailEnd type="none" w="med" len="med"/>
              </a:ln>
              <a:effectLst/>
            </p:spPr>
          </p:cxnSp>
          <p:cxnSp>
            <p:nvCxnSpPr>
              <p:cNvPr id="906" name="Straight Connector 441"/>
              <p:cNvCxnSpPr>
                <a:stCxn id="889" idx="7"/>
                <a:endCxn id="889" idx="9"/>
              </p:cNvCxnSpPr>
              <p:nvPr/>
            </p:nvCxnSpPr>
            <p:spPr bwMode="auto">
              <a:xfrm flipV="1">
                <a:off x="1428723" y="1861477"/>
                <a:ext cx="461337" cy="1721644"/>
              </a:xfrm>
              <a:prstGeom prst="line">
                <a:avLst/>
              </a:prstGeom>
              <a:noFill/>
              <a:ln w="9525" cap="flat" cmpd="sng" algn="ctr">
                <a:solidFill>
                  <a:schemeClr val="tx1"/>
                </a:solidFill>
                <a:prstDash val="solid"/>
                <a:round/>
                <a:headEnd type="none" w="med" len="med"/>
                <a:tailEnd type="none" w="med" len="med"/>
              </a:ln>
              <a:effectLst/>
            </p:spPr>
          </p:cxnSp>
          <p:cxnSp>
            <p:nvCxnSpPr>
              <p:cNvPr id="907" name="Straight Connector 442"/>
              <p:cNvCxnSpPr>
                <a:stCxn id="889" idx="10"/>
                <a:endCxn id="889" idx="1"/>
              </p:cNvCxnSpPr>
              <p:nvPr/>
            </p:nvCxnSpPr>
            <p:spPr bwMode="auto">
              <a:xfrm>
                <a:off x="2689030" y="1400140"/>
                <a:ext cx="2182980" cy="1260306"/>
              </a:xfrm>
              <a:prstGeom prst="line">
                <a:avLst/>
              </a:prstGeom>
              <a:noFill/>
              <a:ln w="9525" cap="flat" cmpd="sng" algn="ctr">
                <a:solidFill>
                  <a:schemeClr val="tx1"/>
                </a:solidFill>
                <a:prstDash val="solid"/>
                <a:round/>
                <a:headEnd type="none" w="med" len="med"/>
                <a:tailEnd type="none" w="med" len="med"/>
              </a:ln>
              <a:effectLst/>
            </p:spPr>
          </p:cxnSp>
          <p:cxnSp>
            <p:nvCxnSpPr>
              <p:cNvPr id="908" name="Straight Connector 443"/>
              <p:cNvCxnSpPr>
                <a:stCxn id="889" idx="11"/>
                <a:endCxn id="889" idx="2"/>
              </p:cNvCxnSpPr>
              <p:nvPr/>
            </p:nvCxnSpPr>
            <p:spPr bwMode="auto">
              <a:xfrm>
                <a:off x="3611703" y="1400140"/>
                <a:ext cx="1260307" cy="2182981"/>
              </a:xfrm>
              <a:prstGeom prst="line">
                <a:avLst/>
              </a:prstGeom>
              <a:noFill/>
              <a:ln w="9525" cap="flat" cmpd="sng" algn="ctr">
                <a:solidFill>
                  <a:schemeClr val="tx1"/>
                </a:solidFill>
                <a:prstDash val="solid"/>
                <a:round/>
                <a:headEnd type="none" w="med" len="med"/>
                <a:tailEnd type="none" w="med" len="med"/>
              </a:ln>
              <a:effectLst/>
            </p:spPr>
          </p:cxnSp>
          <p:cxnSp>
            <p:nvCxnSpPr>
              <p:cNvPr id="909" name="Straight Connector 444"/>
              <p:cNvCxnSpPr>
                <a:stCxn id="889" idx="0"/>
                <a:endCxn id="889" idx="3"/>
              </p:cNvCxnSpPr>
              <p:nvPr/>
            </p:nvCxnSpPr>
            <p:spPr bwMode="auto">
              <a:xfrm>
                <a:off x="4410673" y="1861477"/>
                <a:ext cx="0" cy="2520612"/>
              </a:xfrm>
              <a:prstGeom prst="line">
                <a:avLst/>
              </a:prstGeom>
              <a:noFill/>
              <a:ln w="9525" cap="flat" cmpd="sng" algn="ctr">
                <a:solidFill>
                  <a:schemeClr val="tx1"/>
                </a:solidFill>
                <a:prstDash val="solid"/>
                <a:round/>
                <a:headEnd type="none" w="med" len="med"/>
                <a:tailEnd type="none" w="med" len="med"/>
              </a:ln>
              <a:effectLst/>
            </p:spPr>
          </p:cxnSp>
          <p:cxnSp>
            <p:nvCxnSpPr>
              <p:cNvPr id="910" name="Straight Connector 445"/>
              <p:cNvCxnSpPr>
                <a:stCxn id="889" idx="1"/>
                <a:endCxn id="889" idx="4"/>
              </p:cNvCxnSpPr>
              <p:nvPr/>
            </p:nvCxnSpPr>
            <p:spPr bwMode="auto">
              <a:xfrm flipH="1">
                <a:off x="3611703" y="2660446"/>
                <a:ext cx="1260307" cy="2182981"/>
              </a:xfrm>
              <a:prstGeom prst="line">
                <a:avLst/>
              </a:prstGeom>
              <a:noFill/>
              <a:ln w="9525" cap="flat" cmpd="sng" algn="ctr">
                <a:solidFill>
                  <a:schemeClr val="tx1"/>
                </a:solidFill>
                <a:prstDash val="solid"/>
                <a:round/>
                <a:headEnd type="none" w="med" len="med"/>
                <a:tailEnd type="none" w="med" len="med"/>
              </a:ln>
              <a:effectLst/>
            </p:spPr>
          </p:cxnSp>
          <p:cxnSp>
            <p:nvCxnSpPr>
              <p:cNvPr id="911" name="Straight Connector 446"/>
              <p:cNvCxnSpPr>
                <a:stCxn id="889" idx="4"/>
                <a:endCxn id="889" idx="7"/>
              </p:cNvCxnSpPr>
              <p:nvPr/>
            </p:nvCxnSpPr>
            <p:spPr bwMode="auto">
              <a:xfrm flipH="1" flipV="1">
                <a:off x="1428723" y="3583121"/>
                <a:ext cx="2182980" cy="1260306"/>
              </a:xfrm>
              <a:prstGeom prst="line">
                <a:avLst/>
              </a:prstGeom>
              <a:noFill/>
              <a:ln w="9525" cap="flat" cmpd="sng" algn="ctr">
                <a:solidFill>
                  <a:schemeClr val="tx1"/>
                </a:solidFill>
                <a:prstDash val="solid"/>
                <a:round/>
                <a:headEnd type="none" w="med" len="med"/>
                <a:tailEnd type="none" w="med" len="med"/>
              </a:ln>
              <a:effectLst/>
            </p:spPr>
          </p:cxnSp>
          <p:cxnSp>
            <p:nvCxnSpPr>
              <p:cNvPr id="912" name="Straight Connector 447"/>
              <p:cNvCxnSpPr>
                <a:stCxn id="889" idx="8"/>
                <a:endCxn id="889" idx="5"/>
              </p:cNvCxnSpPr>
              <p:nvPr/>
            </p:nvCxnSpPr>
            <p:spPr bwMode="auto">
              <a:xfrm>
                <a:off x="1428723" y="2660446"/>
                <a:ext cx="1260307" cy="2182981"/>
              </a:xfrm>
              <a:prstGeom prst="line">
                <a:avLst/>
              </a:prstGeom>
              <a:noFill/>
              <a:ln w="9525" cap="flat" cmpd="sng" algn="ctr">
                <a:solidFill>
                  <a:schemeClr val="tx1"/>
                </a:solidFill>
                <a:prstDash val="solid"/>
                <a:round/>
                <a:headEnd type="none" w="med" len="med"/>
                <a:tailEnd type="none" w="med" len="med"/>
              </a:ln>
              <a:effectLst/>
            </p:spPr>
          </p:cxnSp>
          <p:cxnSp>
            <p:nvCxnSpPr>
              <p:cNvPr id="913" name="Straight Connector 448"/>
              <p:cNvCxnSpPr>
                <a:stCxn id="889" idx="6"/>
                <a:endCxn id="889" idx="9"/>
              </p:cNvCxnSpPr>
              <p:nvPr/>
            </p:nvCxnSpPr>
            <p:spPr bwMode="auto">
              <a:xfrm flipV="1">
                <a:off x="1890060" y="1861477"/>
                <a:ext cx="0" cy="2520612"/>
              </a:xfrm>
              <a:prstGeom prst="line">
                <a:avLst/>
              </a:prstGeom>
              <a:noFill/>
              <a:ln w="9525" cap="flat" cmpd="sng" algn="ctr">
                <a:solidFill>
                  <a:schemeClr val="tx1"/>
                </a:solidFill>
                <a:prstDash val="solid"/>
                <a:round/>
                <a:headEnd type="none" w="med" len="med"/>
                <a:tailEnd type="none" w="med" len="med"/>
              </a:ln>
              <a:effectLst/>
            </p:spPr>
          </p:cxnSp>
          <p:cxnSp>
            <p:nvCxnSpPr>
              <p:cNvPr id="914" name="Straight Connector 449"/>
              <p:cNvCxnSpPr>
                <a:stCxn id="889" idx="7"/>
                <a:endCxn id="889" idx="10"/>
              </p:cNvCxnSpPr>
              <p:nvPr/>
            </p:nvCxnSpPr>
            <p:spPr bwMode="auto">
              <a:xfrm flipV="1">
                <a:off x="1428723" y="1400140"/>
                <a:ext cx="1260307" cy="2182981"/>
              </a:xfrm>
              <a:prstGeom prst="line">
                <a:avLst/>
              </a:prstGeom>
              <a:noFill/>
              <a:ln w="9525" cap="flat" cmpd="sng" algn="ctr">
                <a:solidFill>
                  <a:schemeClr val="tx1"/>
                </a:solidFill>
                <a:prstDash val="solid"/>
                <a:round/>
                <a:headEnd type="none" w="med" len="med"/>
                <a:tailEnd type="none" w="med" len="med"/>
              </a:ln>
              <a:effectLst/>
            </p:spPr>
          </p:cxnSp>
          <p:cxnSp>
            <p:nvCxnSpPr>
              <p:cNvPr id="915" name="Straight Connector 450"/>
              <p:cNvCxnSpPr>
                <a:stCxn id="889" idx="6"/>
                <a:endCxn id="889" idx="3"/>
              </p:cNvCxnSpPr>
              <p:nvPr/>
            </p:nvCxnSpPr>
            <p:spPr bwMode="auto">
              <a:xfrm>
                <a:off x="1890060" y="4382090"/>
                <a:ext cx="2520613" cy="0"/>
              </a:xfrm>
              <a:prstGeom prst="line">
                <a:avLst/>
              </a:prstGeom>
              <a:noFill/>
              <a:ln w="9525" cap="flat" cmpd="sng" algn="ctr">
                <a:solidFill>
                  <a:schemeClr val="tx1"/>
                </a:solidFill>
                <a:prstDash val="solid"/>
                <a:round/>
                <a:headEnd type="none" w="med" len="med"/>
                <a:tailEnd type="none" w="med" len="med"/>
              </a:ln>
              <a:effectLst/>
            </p:spPr>
          </p:cxnSp>
          <p:cxnSp>
            <p:nvCxnSpPr>
              <p:cNvPr id="916" name="Straight Connector 451"/>
              <p:cNvCxnSpPr>
                <a:stCxn id="889" idx="2"/>
                <a:endCxn id="889" idx="5"/>
              </p:cNvCxnSpPr>
              <p:nvPr/>
            </p:nvCxnSpPr>
            <p:spPr bwMode="auto">
              <a:xfrm flipH="1">
                <a:off x="2689030" y="3583121"/>
                <a:ext cx="2182980" cy="1260306"/>
              </a:xfrm>
              <a:prstGeom prst="line">
                <a:avLst/>
              </a:prstGeom>
              <a:noFill/>
              <a:ln w="9525" cap="flat" cmpd="sng" algn="ctr">
                <a:solidFill>
                  <a:schemeClr val="tx1"/>
                </a:solidFill>
                <a:prstDash val="solid"/>
                <a:round/>
                <a:headEnd type="none" w="med" len="med"/>
                <a:tailEnd type="none" w="med" len="med"/>
              </a:ln>
              <a:effectLst/>
            </p:spPr>
          </p:cxnSp>
          <p:cxnSp>
            <p:nvCxnSpPr>
              <p:cNvPr id="917" name="Straight Connector 452"/>
              <p:cNvCxnSpPr>
                <a:stCxn id="889" idx="9"/>
                <a:endCxn id="889" idx="0"/>
              </p:cNvCxnSpPr>
              <p:nvPr/>
            </p:nvCxnSpPr>
            <p:spPr bwMode="auto">
              <a:xfrm>
                <a:off x="1890060" y="1861477"/>
                <a:ext cx="2520613" cy="0"/>
              </a:xfrm>
              <a:prstGeom prst="line">
                <a:avLst/>
              </a:prstGeom>
              <a:noFill/>
              <a:ln w="9525" cap="flat" cmpd="sng" algn="ctr">
                <a:solidFill>
                  <a:schemeClr val="tx1"/>
                </a:solidFill>
                <a:prstDash val="solid"/>
                <a:round/>
                <a:headEnd type="none" w="med" len="med"/>
                <a:tailEnd type="none" w="med" len="med"/>
              </a:ln>
              <a:effectLst/>
            </p:spPr>
          </p:cxnSp>
          <p:cxnSp>
            <p:nvCxnSpPr>
              <p:cNvPr id="918" name="Straight Connector 453"/>
              <p:cNvCxnSpPr>
                <a:stCxn id="889" idx="8"/>
                <a:endCxn id="889" idx="11"/>
              </p:cNvCxnSpPr>
              <p:nvPr/>
            </p:nvCxnSpPr>
            <p:spPr bwMode="auto">
              <a:xfrm flipV="1">
                <a:off x="1428723" y="1400140"/>
                <a:ext cx="2182980" cy="1260306"/>
              </a:xfrm>
              <a:prstGeom prst="line">
                <a:avLst/>
              </a:prstGeom>
              <a:noFill/>
              <a:ln w="9525" cap="flat" cmpd="sng" algn="ctr">
                <a:solidFill>
                  <a:schemeClr val="tx1"/>
                </a:solidFill>
                <a:prstDash val="solid"/>
                <a:round/>
                <a:headEnd type="none" w="med" len="med"/>
                <a:tailEnd type="none" w="med" len="med"/>
              </a:ln>
              <a:effectLst/>
            </p:spPr>
          </p:cxnSp>
          <p:cxnSp>
            <p:nvCxnSpPr>
              <p:cNvPr id="919" name="Straight Connector 454"/>
              <p:cNvCxnSpPr>
                <a:endCxn id="889" idx="6"/>
              </p:cNvCxnSpPr>
              <p:nvPr/>
            </p:nvCxnSpPr>
            <p:spPr bwMode="auto">
              <a:xfrm flipH="1">
                <a:off x="1890060" y="1500187"/>
                <a:ext cx="1724678" cy="2881903"/>
              </a:xfrm>
              <a:prstGeom prst="line">
                <a:avLst/>
              </a:prstGeom>
              <a:noFill/>
              <a:ln w="9525" cap="flat" cmpd="sng" algn="ctr">
                <a:solidFill>
                  <a:schemeClr val="tx1"/>
                </a:solidFill>
                <a:prstDash val="solid"/>
                <a:round/>
                <a:headEnd type="none" w="med" len="med"/>
                <a:tailEnd type="none" w="med" len="med"/>
              </a:ln>
              <a:effectLst/>
            </p:spPr>
          </p:cxnSp>
          <p:cxnSp>
            <p:nvCxnSpPr>
              <p:cNvPr id="920" name="Straight Connector 455"/>
              <p:cNvCxnSpPr>
                <a:stCxn id="889" idx="0"/>
                <a:endCxn id="889" idx="7"/>
              </p:cNvCxnSpPr>
              <p:nvPr/>
            </p:nvCxnSpPr>
            <p:spPr bwMode="auto">
              <a:xfrm flipH="1">
                <a:off x="1428723" y="1861477"/>
                <a:ext cx="2981950" cy="1721644"/>
              </a:xfrm>
              <a:prstGeom prst="line">
                <a:avLst/>
              </a:prstGeom>
              <a:noFill/>
              <a:ln w="9525" cap="flat" cmpd="sng" algn="ctr">
                <a:solidFill>
                  <a:schemeClr val="tx1"/>
                </a:solidFill>
                <a:prstDash val="solid"/>
                <a:round/>
                <a:headEnd type="none" w="med" len="med"/>
                <a:tailEnd type="none" w="med" len="med"/>
              </a:ln>
              <a:effectLst/>
            </p:spPr>
          </p:cxnSp>
          <p:cxnSp>
            <p:nvCxnSpPr>
              <p:cNvPr id="921" name="Straight Connector 456"/>
              <p:cNvCxnSpPr>
                <a:stCxn id="889" idx="8"/>
                <a:endCxn id="889" idx="1"/>
              </p:cNvCxnSpPr>
              <p:nvPr/>
            </p:nvCxnSpPr>
            <p:spPr bwMode="auto">
              <a:xfrm>
                <a:off x="1428723" y="2660446"/>
                <a:ext cx="3443287" cy="0"/>
              </a:xfrm>
              <a:prstGeom prst="line">
                <a:avLst/>
              </a:prstGeom>
              <a:noFill/>
              <a:ln w="9525" cap="flat" cmpd="sng" algn="ctr">
                <a:solidFill>
                  <a:schemeClr val="tx1"/>
                </a:solidFill>
                <a:prstDash val="solid"/>
                <a:round/>
                <a:headEnd type="none" w="med" len="med"/>
                <a:tailEnd type="none" w="med" len="med"/>
              </a:ln>
              <a:effectLst/>
            </p:spPr>
          </p:cxnSp>
          <p:cxnSp>
            <p:nvCxnSpPr>
              <p:cNvPr id="922" name="Straight Connector 457"/>
              <p:cNvCxnSpPr>
                <a:stCxn id="889" idx="9"/>
                <a:endCxn id="889" idx="2"/>
              </p:cNvCxnSpPr>
              <p:nvPr/>
            </p:nvCxnSpPr>
            <p:spPr bwMode="auto">
              <a:xfrm>
                <a:off x="1890060" y="1861477"/>
                <a:ext cx="2981950" cy="1721644"/>
              </a:xfrm>
              <a:prstGeom prst="line">
                <a:avLst/>
              </a:prstGeom>
              <a:noFill/>
              <a:ln w="9525" cap="flat" cmpd="sng" algn="ctr">
                <a:solidFill>
                  <a:schemeClr val="tx1"/>
                </a:solidFill>
                <a:prstDash val="solid"/>
                <a:round/>
                <a:headEnd type="none" w="med" len="med"/>
                <a:tailEnd type="none" w="med" len="med"/>
              </a:ln>
              <a:effectLst/>
            </p:spPr>
          </p:cxnSp>
          <p:cxnSp>
            <p:nvCxnSpPr>
              <p:cNvPr id="923" name="Straight Connector 458"/>
              <p:cNvCxnSpPr>
                <a:stCxn id="889" idx="11"/>
                <a:endCxn id="889" idx="7"/>
              </p:cNvCxnSpPr>
              <p:nvPr/>
            </p:nvCxnSpPr>
            <p:spPr bwMode="auto">
              <a:xfrm flipH="1">
                <a:off x="1428723" y="1400140"/>
                <a:ext cx="2182980" cy="2182981"/>
              </a:xfrm>
              <a:prstGeom prst="line">
                <a:avLst/>
              </a:prstGeom>
              <a:noFill/>
              <a:ln w="9525" cap="flat" cmpd="sng" algn="ctr">
                <a:solidFill>
                  <a:schemeClr val="tx1"/>
                </a:solidFill>
                <a:prstDash val="solid"/>
                <a:round/>
                <a:headEnd type="none" w="med" len="med"/>
                <a:tailEnd type="none" w="med" len="med"/>
              </a:ln>
              <a:effectLst/>
            </p:spPr>
          </p:cxnSp>
          <p:cxnSp>
            <p:nvCxnSpPr>
              <p:cNvPr id="924" name="Straight Connector 459"/>
              <p:cNvCxnSpPr>
                <a:stCxn id="889" idx="10"/>
                <a:endCxn id="889" idx="6"/>
              </p:cNvCxnSpPr>
              <p:nvPr/>
            </p:nvCxnSpPr>
            <p:spPr bwMode="auto">
              <a:xfrm flipH="1">
                <a:off x="1890060" y="1400140"/>
                <a:ext cx="798970" cy="2981950"/>
              </a:xfrm>
              <a:prstGeom prst="line">
                <a:avLst/>
              </a:prstGeom>
              <a:noFill/>
              <a:ln w="9525" cap="flat" cmpd="sng" algn="ctr">
                <a:solidFill>
                  <a:schemeClr val="tx1"/>
                </a:solidFill>
                <a:prstDash val="solid"/>
                <a:round/>
                <a:headEnd type="none" w="med" len="med"/>
                <a:tailEnd type="none" w="med" len="med"/>
              </a:ln>
              <a:effectLst/>
            </p:spPr>
          </p:cxnSp>
          <p:cxnSp>
            <p:nvCxnSpPr>
              <p:cNvPr id="925" name="Straight Connector 460"/>
              <p:cNvCxnSpPr>
                <a:stCxn id="889" idx="9"/>
                <a:endCxn id="889" idx="5"/>
              </p:cNvCxnSpPr>
              <p:nvPr/>
            </p:nvCxnSpPr>
            <p:spPr bwMode="auto">
              <a:xfrm>
                <a:off x="1890060" y="1861477"/>
                <a:ext cx="798970" cy="2981950"/>
              </a:xfrm>
              <a:prstGeom prst="line">
                <a:avLst/>
              </a:prstGeom>
              <a:noFill/>
              <a:ln w="9525" cap="flat" cmpd="sng" algn="ctr">
                <a:solidFill>
                  <a:schemeClr val="tx1"/>
                </a:solidFill>
                <a:prstDash val="solid"/>
                <a:round/>
                <a:headEnd type="none" w="med" len="med"/>
                <a:tailEnd type="none" w="med" len="med"/>
              </a:ln>
              <a:effectLst/>
            </p:spPr>
          </p:cxnSp>
          <p:cxnSp>
            <p:nvCxnSpPr>
              <p:cNvPr id="926" name="Straight Connector 461"/>
              <p:cNvCxnSpPr>
                <a:stCxn id="889" idx="8"/>
                <a:endCxn id="889" idx="4"/>
              </p:cNvCxnSpPr>
              <p:nvPr/>
            </p:nvCxnSpPr>
            <p:spPr bwMode="auto">
              <a:xfrm>
                <a:off x="1428723" y="2660446"/>
                <a:ext cx="2182980" cy="2182981"/>
              </a:xfrm>
              <a:prstGeom prst="line">
                <a:avLst/>
              </a:prstGeom>
              <a:noFill/>
              <a:ln w="9525" cap="flat" cmpd="sng" algn="ctr">
                <a:solidFill>
                  <a:schemeClr val="tx1"/>
                </a:solidFill>
                <a:prstDash val="solid"/>
                <a:round/>
                <a:headEnd type="none" w="med" len="med"/>
                <a:tailEnd type="none" w="med" len="med"/>
              </a:ln>
              <a:effectLst/>
            </p:spPr>
          </p:cxnSp>
          <p:cxnSp>
            <p:nvCxnSpPr>
              <p:cNvPr id="927" name="Straight Connector 462"/>
              <p:cNvCxnSpPr>
                <a:stCxn id="889" idx="7"/>
                <a:endCxn id="889" idx="3"/>
              </p:cNvCxnSpPr>
              <p:nvPr/>
            </p:nvCxnSpPr>
            <p:spPr bwMode="auto">
              <a:xfrm>
                <a:off x="1428723" y="3583121"/>
                <a:ext cx="2981950" cy="798969"/>
              </a:xfrm>
              <a:prstGeom prst="line">
                <a:avLst/>
              </a:prstGeom>
              <a:noFill/>
              <a:ln w="9525" cap="flat" cmpd="sng" algn="ctr">
                <a:solidFill>
                  <a:schemeClr val="tx1"/>
                </a:solidFill>
                <a:prstDash val="solid"/>
                <a:round/>
                <a:headEnd type="none" w="med" len="med"/>
                <a:tailEnd type="none" w="med" len="med"/>
              </a:ln>
              <a:effectLst/>
            </p:spPr>
          </p:cxnSp>
          <p:cxnSp>
            <p:nvCxnSpPr>
              <p:cNvPr id="928" name="Straight Connector 463"/>
              <p:cNvCxnSpPr>
                <a:stCxn id="889" idx="2"/>
                <a:endCxn id="889" idx="6"/>
              </p:cNvCxnSpPr>
              <p:nvPr/>
            </p:nvCxnSpPr>
            <p:spPr bwMode="auto">
              <a:xfrm flipH="1">
                <a:off x="1890060" y="3583121"/>
                <a:ext cx="2981950" cy="798969"/>
              </a:xfrm>
              <a:prstGeom prst="line">
                <a:avLst/>
              </a:prstGeom>
              <a:noFill/>
              <a:ln w="9525" cap="flat" cmpd="sng" algn="ctr">
                <a:solidFill>
                  <a:schemeClr val="tx1"/>
                </a:solidFill>
                <a:prstDash val="solid"/>
                <a:round/>
                <a:headEnd type="none" w="med" len="med"/>
                <a:tailEnd type="none" w="med" len="med"/>
              </a:ln>
              <a:effectLst/>
            </p:spPr>
          </p:cxnSp>
          <p:cxnSp>
            <p:nvCxnSpPr>
              <p:cNvPr id="929" name="Straight Connector 464"/>
              <p:cNvCxnSpPr>
                <a:stCxn id="889" idx="1"/>
                <a:endCxn id="889" idx="5"/>
              </p:cNvCxnSpPr>
              <p:nvPr/>
            </p:nvCxnSpPr>
            <p:spPr bwMode="auto">
              <a:xfrm flipH="1">
                <a:off x="2689030" y="2660446"/>
                <a:ext cx="2182980" cy="2182981"/>
              </a:xfrm>
              <a:prstGeom prst="line">
                <a:avLst/>
              </a:prstGeom>
              <a:noFill/>
              <a:ln w="9525" cap="flat" cmpd="sng" algn="ctr">
                <a:solidFill>
                  <a:schemeClr val="tx1"/>
                </a:solidFill>
                <a:prstDash val="solid"/>
                <a:round/>
                <a:headEnd type="none" w="med" len="med"/>
                <a:tailEnd type="none" w="med" len="med"/>
              </a:ln>
              <a:effectLst/>
            </p:spPr>
          </p:cxnSp>
          <p:cxnSp>
            <p:nvCxnSpPr>
              <p:cNvPr id="930" name="Straight Connector 465"/>
              <p:cNvCxnSpPr>
                <a:stCxn id="889" idx="0"/>
                <a:endCxn id="889" idx="4"/>
              </p:cNvCxnSpPr>
              <p:nvPr/>
            </p:nvCxnSpPr>
            <p:spPr bwMode="auto">
              <a:xfrm flipH="1">
                <a:off x="3611703" y="1861477"/>
                <a:ext cx="798970" cy="2981950"/>
              </a:xfrm>
              <a:prstGeom prst="line">
                <a:avLst/>
              </a:prstGeom>
              <a:noFill/>
              <a:ln w="9525" cap="flat" cmpd="sng" algn="ctr">
                <a:solidFill>
                  <a:schemeClr val="tx1"/>
                </a:solidFill>
                <a:prstDash val="solid"/>
                <a:round/>
                <a:headEnd type="none" w="med" len="med"/>
                <a:tailEnd type="none" w="med" len="med"/>
              </a:ln>
              <a:effectLst/>
            </p:spPr>
          </p:cxnSp>
          <p:cxnSp>
            <p:nvCxnSpPr>
              <p:cNvPr id="931" name="Straight Connector 466"/>
              <p:cNvCxnSpPr>
                <a:stCxn id="889" idx="11"/>
                <a:endCxn id="889" idx="3"/>
              </p:cNvCxnSpPr>
              <p:nvPr/>
            </p:nvCxnSpPr>
            <p:spPr bwMode="auto">
              <a:xfrm>
                <a:off x="3611703" y="1400140"/>
                <a:ext cx="798970" cy="2981950"/>
              </a:xfrm>
              <a:prstGeom prst="line">
                <a:avLst/>
              </a:prstGeom>
              <a:noFill/>
              <a:ln w="9525" cap="flat" cmpd="sng" algn="ctr">
                <a:solidFill>
                  <a:schemeClr val="tx1"/>
                </a:solidFill>
                <a:prstDash val="solid"/>
                <a:round/>
                <a:headEnd type="none" w="med" len="med"/>
                <a:tailEnd type="none" w="med" len="med"/>
              </a:ln>
              <a:effectLst/>
            </p:spPr>
          </p:cxnSp>
          <p:cxnSp>
            <p:nvCxnSpPr>
              <p:cNvPr id="932" name="Straight Connector 467"/>
              <p:cNvCxnSpPr>
                <a:stCxn id="889" idx="10"/>
                <a:endCxn id="889" idx="2"/>
              </p:cNvCxnSpPr>
              <p:nvPr/>
            </p:nvCxnSpPr>
            <p:spPr bwMode="auto">
              <a:xfrm>
                <a:off x="2689030" y="1400140"/>
                <a:ext cx="2182980" cy="2182981"/>
              </a:xfrm>
              <a:prstGeom prst="line">
                <a:avLst/>
              </a:prstGeom>
              <a:noFill/>
              <a:ln w="9525" cap="flat" cmpd="sng" algn="ctr">
                <a:solidFill>
                  <a:schemeClr val="tx1"/>
                </a:solidFill>
                <a:prstDash val="solid"/>
                <a:round/>
                <a:headEnd type="none" w="med" len="med"/>
                <a:tailEnd type="none" w="med" len="med"/>
              </a:ln>
              <a:effectLst/>
            </p:spPr>
          </p:cxnSp>
          <p:cxnSp>
            <p:nvCxnSpPr>
              <p:cNvPr id="933" name="Straight Connector 468"/>
              <p:cNvCxnSpPr>
                <a:stCxn id="889" idx="10"/>
                <a:endCxn id="889" idx="5"/>
              </p:cNvCxnSpPr>
              <p:nvPr/>
            </p:nvCxnSpPr>
            <p:spPr bwMode="auto">
              <a:xfrm>
                <a:off x="2689030" y="1400140"/>
                <a:ext cx="0" cy="3443287"/>
              </a:xfrm>
              <a:prstGeom prst="line">
                <a:avLst/>
              </a:prstGeom>
              <a:noFill/>
              <a:ln w="9525" cap="flat" cmpd="sng" algn="ctr">
                <a:solidFill>
                  <a:schemeClr val="tx1"/>
                </a:solidFill>
                <a:prstDash val="solid"/>
                <a:round/>
                <a:headEnd type="none" w="med" len="med"/>
                <a:tailEnd type="none" w="med" len="med"/>
              </a:ln>
              <a:effectLst/>
            </p:spPr>
          </p:cxnSp>
          <p:cxnSp>
            <p:nvCxnSpPr>
              <p:cNvPr id="934" name="Straight Connector 469"/>
              <p:cNvCxnSpPr>
                <a:stCxn id="889" idx="9"/>
                <a:endCxn id="889" idx="4"/>
              </p:cNvCxnSpPr>
              <p:nvPr/>
            </p:nvCxnSpPr>
            <p:spPr bwMode="auto">
              <a:xfrm>
                <a:off x="1890060" y="1861477"/>
                <a:ext cx="1721643" cy="2981950"/>
              </a:xfrm>
              <a:prstGeom prst="line">
                <a:avLst/>
              </a:prstGeom>
              <a:noFill/>
              <a:ln w="9525" cap="flat" cmpd="sng" algn="ctr">
                <a:solidFill>
                  <a:schemeClr val="tx1"/>
                </a:solidFill>
                <a:prstDash val="solid"/>
                <a:round/>
                <a:headEnd type="none" w="med" len="med"/>
                <a:tailEnd type="none" w="med" len="med"/>
              </a:ln>
              <a:effectLst/>
            </p:spPr>
          </p:cxnSp>
          <p:cxnSp>
            <p:nvCxnSpPr>
              <p:cNvPr id="935" name="Straight Connector 470"/>
              <p:cNvCxnSpPr>
                <a:stCxn id="889" idx="3"/>
                <a:endCxn id="889" idx="8"/>
              </p:cNvCxnSpPr>
              <p:nvPr/>
            </p:nvCxnSpPr>
            <p:spPr bwMode="auto">
              <a:xfrm flipH="1" flipV="1">
                <a:off x="1428723" y="2660446"/>
                <a:ext cx="2981950" cy="1721644"/>
              </a:xfrm>
              <a:prstGeom prst="line">
                <a:avLst/>
              </a:prstGeom>
              <a:noFill/>
              <a:ln w="9525" cap="flat" cmpd="sng" algn="ctr">
                <a:solidFill>
                  <a:schemeClr val="tx1"/>
                </a:solidFill>
                <a:prstDash val="solid"/>
                <a:round/>
                <a:headEnd type="none" w="med" len="med"/>
                <a:tailEnd type="none" w="med" len="med"/>
              </a:ln>
              <a:effectLst/>
            </p:spPr>
          </p:cxnSp>
          <p:cxnSp>
            <p:nvCxnSpPr>
              <p:cNvPr id="936" name="Straight Connector 471"/>
              <p:cNvCxnSpPr>
                <a:stCxn id="889" idx="2"/>
                <a:endCxn id="889" idx="7"/>
              </p:cNvCxnSpPr>
              <p:nvPr/>
            </p:nvCxnSpPr>
            <p:spPr bwMode="auto">
              <a:xfrm flipH="1">
                <a:off x="1428723" y="3583121"/>
                <a:ext cx="3443287" cy="0"/>
              </a:xfrm>
              <a:prstGeom prst="line">
                <a:avLst/>
              </a:prstGeom>
              <a:noFill/>
              <a:ln w="9525" cap="flat" cmpd="sng" algn="ctr">
                <a:solidFill>
                  <a:schemeClr val="tx1"/>
                </a:solidFill>
                <a:prstDash val="solid"/>
                <a:round/>
                <a:headEnd type="none" w="med" len="med"/>
                <a:tailEnd type="none" w="med" len="med"/>
              </a:ln>
              <a:effectLst/>
            </p:spPr>
          </p:cxnSp>
          <p:cxnSp>
            <p:nvCxnSpPr>
              <p:cNvPr id="937" name="Straight Connector 472"/>
              <p:cNvCxnSpPr>
                <a:stCxn id="889" idx="1"/>
                <a:endCxn id="889" idx="6"/>
              </p:cNvCxnSpPr>
              <p:nvPr/>
            </p:nvCxnSpPr>
            <p:spPr bwMode="auto">
              <a:xfrm flipH="1">
                <a:off x="1890060" y="2660446"/>
                <a:ext cx="2981950" cy="1721644"/>
              </a:xfrm>
              <a:prstGeom prst="line">
                <a:avLst/>
              </a:prstGeom>
              <a:noFill/>
              <a:ln w="9525" cap="flat" cmpd="sng" algn="ctr">
                <a:solidFill>
                  <a:schemeClr val="tx1"/>
                </a:solidFill>
                <a:prstDash val="solid"/>
                <a:round/>
                <a:headEnd type="none" w="med" len="med"/>
                <a:tailEnd type="none" w="med" len="med"/>
              </a:ln>
              <a:effectLst/>
            </p:spPr>
          </p:cxnSp>
          <p:cxnSp>
            <p:nvCxnSpPr>
              <p:cNvPr id="938" name="Straight Connector 473"/>
              <p:cNvCxnSpPr>
                <a:stCxn id="889" idx="0"/>
                <a:endCxn id="889" idx="5"/>
              </p:cNvCxnSpPr>
              <p:nvPr/>
            </p:nvCxnSpPr>
            <p:spPr bwMode="auto">
              <a:xfrm flipH="1">
                <a:off x="2689030" y="1861477"/>
                <a:ext cx="1721643" cy="2981950"/>
              </a:xfrm>
              <a:prstGeom prst="line">
                <a:avLst/>
              </a:prstGeom>
              <a:noFill/>
              <a:ln w="9525" cap="flat" cmpd="sng" algn="ctr">
                <a:solidFill>
                  <a:schemeClr val="tx1"/>
                </a:solidFill>
                <a:prstDash val="solid"/>
                <a:round/>
                <a:headEnd type="none" w="med" len="med"/>
                <a:tailEnd type="none" w="med" len="med"/>
              </a:ln>
              <a:effectLst/>
            </p:spPr>
          </p:cxnSp>
          <p:cxnSp>
            <p:nvCxnSpPr>
              <p:cNvPr id="939" name="Straight Connector 474"/>
              <p:cNvCxnSpPr>
                <a:stCxn id="889" idx="11"/>
                <a:endCxn id="889" idx="4"/>
              </p:cNvCxnSpPr>
              <p:nvPr/>
            </p:nvCxnSpPr>
            <p:spPr bwMode="auto">
              <a:xfrm>
                <a:off x="3611703" y="1400140"/>
                <a:ext cx="0" cy="3443287"/>
              </a:xfrm>
              <a:prstGeom prst="line">
                <a:avLst/>
              </a:prstGeom>
              <a:noFill/>
              <a:ln w="9525" cap="flat" cmpd="sng" algn="ctr">
                <a:solidFill>
                  <a:schemeClr val="tx1"/>
                </a:solidFill>
                <a:prstDash val="solid"/>
                <a:round/>
                <a:headEnd type="none" w="med" len="med"/>
                <a:tailEnd type="none" w="med" len="med"/>
              </a:ln>
              <a:effectLst/>
            </p:spPr>
          </p:cxnSp>
          <p:cxnSp>
            <p:nvCxnSpPr>
              <p:cNvPr id="940" name="Straight Connector 475"/>
              <p:cNvCxnSpPr>
                <a:stCxn id="889" idx="10"/>
                <a:endCxn id="889" idx="3"/>
              </p:cNvCxnSpPr>
              <p:nvPr/>
            </p:nvCxnSpPr>
            <p:spPr bwMode="auto">
              <a:xfrm>
                <a:off x="2689030" y="1400140"/>
                <a:ext cx="1721643" cy="2981950"/>
              </a:xfrm>
              <a:prstGeom prst="line">
                <a:avLst/>
              </a:prstGeom>
              <a:noFill/>
              <a:ln w="9525" cap="flat" cmpd="sng" algn="ctr">
                <a:solidFill>
                  <a:schemeClr val="tx1"/>
                </a:solidFill>
                <a:prstDash val="solid"/>
                <a:round/>
                <a:headEnd type="none" w="med" len="med"/>
                <a:tailEnd type="none" w="med" len="med"/>
              </a:ln>
              <a:effectLst/>
            </p:spPr>
          </p:cxnSp>
          <p:cxnSp>
            <p:nvCxnSpPr>
              <p:cNvPr id="941" name="Straight Connector 476"/>
              <p:cNvCxnSpPr>
                <a:stCxn id="889" idx="1"/>
                <a:endCxn id="889" idx="9"/>
              </p:cNvCxnSpPr>
              <p:nvPr/>
            </p:nvCxnSpPr>
            <p:spPr bwMode="auto">
              <a:xfrm flipH="1" flipV="1">
                <a:off x="1890060" y="1861477"/>
                <a:ext cx="2981950" cy="798969"/>
              </a:xfrm>
              <a:prstGeom prst="line">
                <a:avLst/>
              </a:prstGeom>
              <a:noFill/>
              <a:ln w="9525" cap="flat" cmpd="sng" algn="ctr">
                <a:solidFill>
                  <a:schemeClr val="tx1"/>
                </a:solidFill>
                <a:prstDash val="solid"/>
                <a:round/>
                <a:headEnd type="none" w="med" len="med"/>
                <a:tailEnd type="none" w="med" len="med"/>
              </a:ln>
              <a:effectLst/>
            </p:spPr>
          </p:cxnSp>
          <p:cxnSp>
            <p:nvCxnSpPr>
              <p:cNvPr id="942" name="Straight Connector 477"/>
              <p:cNvCxnSpPr>
                <a:stCxn id="889" idx="0"/>
                <a:endCxn id="889" idx="8"/>
              </p:cNvCxnSpPr>
              <p:nvPr/>
            </p:nvCxnSpPr>
            <p:spPr bwMode="auto">
              <a:xfrm flipH="1">
                <a:off x="1428723" y="1861477"/>
                <a:ext cx="2981950" cy="798969"/>
              </a:xfrm>
              <a:prstGeom prst="line">
                <a:avLst/>
              </a:prstGeom>
              <a:noFill/>
              <a:ln w="9525" cap="flat" cmpd="sng" algn="ctr">
                <a:solidFill>
                  <a:schemeClr val="tx1"/>
                </a:solidFill>
                <a:prstDash val="solid"/>
                <a:round/>
                <a:headEnd type="none" w="med" len="med"/>
                <a:tailEnd type="none" w="med" len="med"/>
              </a:ln>
              <a:effectLst/>
            </p:spPr>
          </p:cxnSp>
        </p:grpSp>
        <p:grpSp>
          <p:nvGrpSpPr>
            <p:cNvPr id="883" name="Group 1599"/>
            <p:cNvGrpSpPr/>
            <p:nvPr/>
          </p:nvGrpSpPr>
          <p:grpSpPr>
            <a:xfrm>
              <a:off x="1094324" y="2278520"/>
              <a:ext cx="894732" cy="705108"/>
              <a:chOff x="3937347" y="1124744"/>
              <a:chExt cx="3401951" cy="2598615"/>
            </a:xfrm>
          </p:grpSpPr>
          <p:sp>
            <p:nvSpPr>
              <p:cNvPr id="884" name="Rectangle 1600"/>
              <p:cNvSpPr/>
              <p:nvPr/>
            </p:nvSpPr>
            <p:spPr bwMode="auto">
              <a:xfrm>
                <a:off x="3937347" y="1124744"/>
                <a:ext cx="3384377" cy="2592287"/>
              </a:xfrm>
              <a:prstGeom prst="rect">
                <a:avLst/>
              </a:prstGeom>
              <a:solidFill>
                <a:srgbClr val="FFFFFF"/>
              </a:solid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pic>
            <p:nvPicPr>
              <p:cNvPr id="885" name="Picture 10"/>
              <p:cNvPicPr>
                <a:picLocks noChangeAspect="1" noChangeArrowheads="1"/>
              </p:cNvPicPr>
              <p:nvPr/>
            </p:nvPicPr>
            <p:blipFill>
              <a:blip r:embed="rId21" cstate="print"/>
              <a:srcRect/>
              <a:stretch>
                <a:fillRect/>
              </a:stretch>
            </p:blipFill>
            <p:spPr bwMode="auto">
              <a:xfrm>
                <a:off x="3937347" y="1124748"/>
                <a:ext cx="2016223" cy="1368147"/>
              </a:xfrm>
              <a:prstGeom prst="rect">
                <a:avLst/>
              </a:prstGeom>
              <a:noFill/>
              <a:ln w="9525">
                <a:solidFill>
                  <a:schemeClr val="tx1"/>
                </a:solidFill>
                <a:miter lim="800000"/>
                <a:headEnd/>
                <a:tailEnd/>
              </a:ln>
              <a:effectLst/>
            </p:spPr>
          </p:pic>
          <p:pic>
            <p:nvPicPr>
              <p:cNvPr id="886" name="Picture 12"/>
              <p:cNvPicPr>
                <a:picLocks noChangeAspect="1" noChangeArrowheads="1"/>
              </p:cNvPicPr>
              <p:nvPr/>
            </p:nvPicPr>
            <p:blipFill>
              <a:blip r:embed="rId22" cstate="print"/>
              <a:srcRect/>
              <a:stretch>
                <a:fillRect/>
              </a:stretch>
            </p:blipFill>
            <p:spPr bwMode="auto">
              <a:xfrm>
                <a:off x="5665539" y="1124748"/>
                <a:ext cx="1658547" cy="2520279"/>
              </a:xfrm>
              <a:prstGeom prst="rect">
                <a:avLst/>
              </a:prstGeom>
              <a:noFill/>
              <a:ln w="9525">
                <a:solidFill>
                  <a:schemeClr val="tx1"/>
                </a:solidFill>
                <a:miter lim="800000"/>
                <a:headEnd/>
                <a:tailEnd/>
              </a:ln>
              <a:effectLst/>
            </p:spPr>
          </p:pic>
          <p:pic>
            <p:nvPicPr>
              <p:cNvPr id="887" name="Picture 13" descr="C:\Users\John Lenovo\AppData\Local\Microsoft\Windows\Temporary Internet Files\Low\Content.IE5\EEHV0IXR\MP910216413[1].PNG"/>
              <p:cNvPicPr>
                <a:picLocks noChangeAspect="1" noChangeArrowheads="1"/>
              </p:cNvPicPr>
              <p:nvPr/>
            </p:nvPicPr>
            <p:blipFill rotWithShape="1">
              <a:blip r:embed="rId23" cstate="print"/>
              <a:srcRect b="12690"/>
              <a:stretch/>
            </p:blipFill>
            <p:spPr bwMode="auto">
              <a:xfrm>
                <a:off x="4033702" y="2522493"/>
                <a:ext cx="1570461" cy="1194539"/>
              </a:xfrm>
              <a:prstGeom prst="rect">
                <a:avLst/>
              </a:prstGeom>
              <a:noFill/>
              <a:ln>
                <a:solidFill>
                  <a:schemeClr val="tx1"/>
                </a:solidFill>
              </a:ln>
            </p:spPr>
          </p:pic>
          <p:pic>
            <p:nvPicPr>
              <p:cNvPr id="888" name="Picture 15"/>
              <p:cNvPicPr>
                <a:picLocks noChangeAspect="1" noChangeArrowheads="1"/>
              </p:cNvPicPr>
              <p:nvPr/>
            </p:nvPicPr>
            <p:blipFill>
              <a:blip r:embed="rId24" cstate="print"/>
              <a:srcRect/>
              <a:stretch>
                <a:fillRect/>
              </a:stretch>
            </p:blipFill>
            <p:spPr bwMode="auto">
              <a:xfrm>
                <a:off x="5665535" y="2492895"/>
                <a:ext cx="1673763" cy="1230464"/>
              </a:xfrm>
              <a:prstGeom prst="rect">
                <a:avLst/>
              </a:prstGeom>
              <a:noFill/>
              <a:ln w="9525">
                <a:solidFill>
                  <a:schemeClr val="tx1"/>
                </a:solidFill>
                <a:miter lim="800000"/>
                <a:headEnd/>
                <a:tailEnd/>
              </a:ln>
              <a:effectLst/>
            </p:spPr>
          </p:pic>
        </p:grpSp>
      </p:grpSp>
      <p:grpSp>
        <p:nvGrpSpPr>
          <p:cNvPr id="684" name="组合 683"/>
          <p:cNvGrpSpPr/>
          <p:nvPr/>
        </p:nvGrpSpPr>
        <p:grpSpPr>
          <a:xfrm>
            <a:off x="1382249" y="2395711"/>
            <a:ext cx="1930610" cy="1824735"/>
            <a:chOff x="754156" y="1892661"/>
            <a:chExt cx="1576703" cy="1489976"/>
          </a:xfrm>
          <a:solidFill>
            <a:schemeClr val="bg1"/>
          </a:solidFill>
        </p:grpSpPr>
        <p:grpSp>
          <p:nvGrpSpPr>
            <p:cNvPr id="685" name="组合 684"/>
            <p:cNvGrpSpPr/>
            <p:nvPr/>
          </p:nvGrpSpPr>
          <p:grpSpPr>
            <a:xfrm>
              <a:off x="1283911" y="1892661"/>
              <a:ext cx="517854" cy="128593"/>
              <a:chOff x="1283911" y="1892661"/>
              <a:chExt cx="517854" cy="128593"/>
            </a:xfrm>
            <a:grpFill/>
          </p:grpSpPr>
          <p:grpSp>
            <p:nvGrpSpPr>
              <p:cNvPr id="850" name="Group 606"/>
              <p:cNvGrpSpPr/>
              <p:nvPr/>
            </p:nvGrpSpPr>
            <p:grpSpPr>
              <a:xfrm>
                <a:off x="1615496" y="1892661"/>
                <a:ext cx="186269" cy="128593"/>
                <a:chOff x="2569197" y="2316981"/>
                <a:chExt cx="1678640" cy="1112033"/>
              </a:xfrm>
              <a:grpFill/>
            </p:grpSpPr>
            <p:sp>
              <p:nvSpPr>
                <p:cNvPr id="867" name="Oval 607"/>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8" name="Rounded Rectangle 608"/>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9" name="Rounded Rectangle 609"/>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0" name="Oval 610"/>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1" name="Isosceles Triangle 611"/>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2" name="Isosceles Triangle 612"/>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3" name="Isosceles Triangle 613"/>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4" name="Isosceles Triangle 614"/>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5" name="Rectangle 615"/>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6" name="Rectangle 616"/>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7" name="Rectangle 617"/>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8" name="Rectangle 618"/>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79" name="Rectangle 619"/>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80" name="Rectangle 620"/>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81" name="Rectangle 621"/>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851" name="Group 622"/>
              <p:cNvGrpSpPr/>
              <p:nvPr/>
            </p:nvGrpSpPr>
            <p:grpSpPr>
              <a:xfrm>
                <a:off x="1283911" y="1892661"/>
                <a:ext cx="186269" cy="128593"/>
                <a:chOff x="2569197" y="2316981"/>
                <a:chExt cx="1678640" cy="1112033"/>
              </a:xfrm>
              <a:grpFill/>
            </p:grpSpPr>
            <p:sp>
              <p:nvSpPr>
                <p:cNvPr id="852" name="Oval 623"/>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3" name="Rounded Rectangle 624"/>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4" name="Rounded Rectangle 625"/>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5" name="Oval 626"/>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6" name="Isosceles Triangle 627"/>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7" name="Isosceles Triangle 628"/>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8" name="Isosceles Triangle 629"/>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59" name="Isosceles Triangle 630"/>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0" name="Rectangle 631"/>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1" name="Rectangle 632"/>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2" name="Rectangle 633"/>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3" name="Rectangle 634"/>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4" name="Rectangle 635"/>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5" name="Rectangle 636"/>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66" name="Rectangle 637"/>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686" name="Group 670"/>
            <p:cNvGrpSpPr/>
            <p:nvPr/>
          </p:nvGrpSpPr>
          <p:grpSpPr>
            <a:xfrm>
              <a:off x="916706" y="3053103"/>
              <a:ext cx="186269" cy="128593"/>
              <a:chOff x="2569197" y="2316981"/>
              <a:chExt cx="1678640" cy="1112033"/>
            </a:xfrm>
            <a:grpFill/>
          </p:grpSpPr>
          <p:sp>
            <p:nvSpPr>
              <p:cNvPr id="835" name="Oval 671"/>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6" name="Rounded Rectangle 672"/>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7" name="Rounded Rectangle 673"/>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8" name="Oval 674"/>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9" name="Isosceles Triangle 675"/>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0" name="Isosceles Triangle 676"/>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1" name="Isosceles Triangle 677"/>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2" name="Isosceles Triangle 678"/>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3" name="Rectangle 679"/>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4" name="Rectangle 680"/>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5" name="Rectangle 681"/>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6" name="Rectangle 682"/>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7" name="Rectangle 683"/>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8" name="Rectangle 684"/>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49" name="Rectangle 685"/>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687" name="Group 702"/>
            <p:cNvGrpSpPr/>
            <p:nvPr/>
          </p:nvGrpSpPr>
          <p:grpSpPr>
            <a:xfrm>
              <a:off x="1615496" y="3254044"/>
              <a:ext cx="186269" cy="128593"/>
              <a:chOff x="2569197" y="2316981"/>
              <a:chExt cx="1678640" cy="1112033"/>
            </a:xfrm>
            <a:grpFill/>
          </p:grpSpPr>
          <p:sp>
            <p:nvSpPr>
              <p:cNvPr id="820" name="Oval 703"/>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1" name="Rounded Rectangle 704"/>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2" name="Rounded Rectangle 705"/>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3" name="Oval 706"/>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4" name="Isosceles Triangle 707"/>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5" name="Isosceles Triangle 708"/>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6" name="Isosceles Triangle 709"/>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7" name="Isosceles Triangle 710"/>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8" name="Rectangle 711"/>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29" name="Rectangle 712"/>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0" name="Rectangle 713"/>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1" name="Rectangle 714"/>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2" name="Rectangle 715"/>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3" name="Rectangle 716"/>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34" name="Rectangle 717"/>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688" name="Group 718"/>
            <p:cNvGrpSpPr/>
            <p:nvPr/>
          </p:nvGrpSpPr>
          <p:grpSpPr>
            <a:xfrm>
              <a:off x="1283911" y="3254044"/>
              <a:ext cx="186269" cy="128593"/>
              <a:chOff x="2569197" y="2316981"/>
              <a:chExt cx="1678640" cy="1112033"/>
            </a:xfrm>
            <a:grpFill/>
          </p:grpSpPr>
          <p:sp>
            <p:nvSpPr>
              <p:cNvPr id="805" name="Oval 719"/>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6" name="Rounded Rectangle 720"/>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7" name="Rounded Rectangle 721"/>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8" name="Oval 722"/>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9" name="Isosceles Triangle 723"/>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0" name="Isosceles Triangle 724"/>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1" name="Isosceles Triangle 725"/>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2" name="Isosceles Triangle 726"/>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3" name="Rectangle 727"/>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4" name="Rectangle 728"/>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5" name="Rectangle 729"/>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6" name="Rectangle 730"/>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7" name="Rectangle 731"/>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8" name="Rectangle 732"/>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19" name="Rectangle 733"/>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689" name="Group 734"/>
            <p:cNvGrpSpPr/>
            <p:nvPr/>
          </p:nvGrpSpPr>
          <p:grpSpPr>
            <a:xfrm>
              <a:off x="2000123" y="3053103"/>
              <a:ext cx="186269" cy="128593"/>
              <a:chOff x="2569197" y="2316981"/>
              <a:chExt cx="1678640" cy="1112033"/>
            </a:xfrm>
            <a:grpFill/>
          </p:grpSpPr>
          <p:sp>
            <p:nvSpPr>
              <p:cNvPr id="790" name="Oval 73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1" name="Rounded Rectangle 73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2" name="Rounded Rectangle 73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3" name="Oval 73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4" name="Isosceles Triangle 73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5" name="Isosceles Triangle 74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6" name="Isosceles Triangle 74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7" name="Isosceles Triangle 74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8" name="Rectangle 74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99" name="Rectangle 74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0" name="Rectangle 74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1" name="Rectangle 74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2" name="Rectangle 74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3" name="Rectangle 74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804" name="Rectangle 74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690" name="组合 689"/>
            <p:cNvGrpSpPr/>
            <p:nvPr/>
          </p:nvGrpSpPr>
          <p:grpSpPr>
            <a:xfrm>
              <a:off x="754156" y="2359187"/>
              <a:ext cx="1576703" cy="556924"/>
              <a:chOff x="754156" y="2355726"/>
              <a:chExt cx="1576703" cy="556924"/>
            </a:xfrm>
            <a:grpFill/>
          </p:grpSpPr>
          <p:grpSp>
            <p:nvGrpSpPr>
              <p:cNvPr id="724" name="组合 723"/>
              <p:cNvGrpSpPr/>
              <p:nvPr/>
            </p:nvGrpSpPr>
            <p:grpSpPr>
              <a:xfrm>
                <a:off x="754156" y="2784057"/>
                <a:ext cx="1576703" cy="128593"/>
                <a:chOff x="754156" y="2784057"/>
                <a:chExt cx="1576703" cy="128593"/>
              </a:xfrm>
              <a:grpFill/>
            </p:grpSpPr>
            <p:grpSp>
              <p:nvGrpSpPr>
                <p:cNvPr id="758" name="Group 654"/>
                <p:cNvGrpSpPr/>
                <p:nvPr/>
              </p:nvGrpSpPr>
              <p:grpSpPr>
                <a:xfrm>
                  <a:off x="754156" y="2784057"/>
                  <a:ext cx="186269" cy="128593"/>
                  <a:chOff x="2569197" y="2316981"/>
                  <a:chExt cx="1678640" cy="1112033"/>
                </a:xfrm>
                <a:grpFill/>
              </p:grpSpPr>
              <p:sp>
                <p:nvSpPr>
                  <p:cNvPr id="775"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6"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7"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8"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9"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0"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1"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2"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3"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4"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5"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6"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7"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8"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89"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759" name="Group 654"/>
                <p:cNvGrpSpPr/>
                <p:nvPr/>
              </p:nvGrpSpPr>
              <p:grpSpPr>
                <a:xfrm>
                  <a:off x="2144590" y="2784057"/>
                  <a:ext cx="186269" cy="128593"/>
                  <a:chOff x="2569197" y="2316981"/>
                  <a:chExt cx="1678640" cy="1112033"/>
                </a:xfrm>
                <a:grpFill/>
              </p:grpSpPr>
              <p:sp>
                <p:nvSpPr>
                  <p:cNvPr id="760"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1"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2"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3"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4"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5"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6"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7"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8"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69"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0"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1"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2"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3"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74"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nvGrpSpPr>
              <p:cNvPr id="725" name="组合 724"/>
              <p:cNvGrpSpPr/>
              <p:nvPr/>
            </p:nvGrpSpPr>
            <p:grpSpPr>
              <a:xfrm>
                <a:off x="754156" y="2355726"/>
                <a:ext cx="1576703" cy="128593"/>
                <a:chOff x="754156" y="2784057"/>
                <a:chExt cx="1576703" cy="128593"/>
              </a:xfrm>
              <a:grpFill/>
            </p:grpSpPr>
            <p:grpSp>
              <p:nvGrpSpPr>
                <p:cNvPr id="726" name="Group 654"/>
                <p:cNvGrpSpPr/>
                <p:nvPr/>
              </p:nvGrpSpPr>
              <p:grpSpPr>
                <a:xfrm>
                  <a:off x="754156" y="2784057"/>
                  <a:ext cx="186269" cy="128593"/>
                  <a:chOff x="2569197" y="2316981"/>
                  <a:chExt cx="1678640" cy="1112033"/>
                </a:xfrm>
                <a:grpFill/>
              </p:grpSpPr>
              <p:sp>
                <p:nvSpPr>
                  <p:cNvPr id="743"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4"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5"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6"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7"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8"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9"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0"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1"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2"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3"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4"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5"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6"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57"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727" name="Group 654"/>
                <p:cNvGrpSpPr/>
                <p:nvPr/>
              </p:nvGrpSpPr>
              <p:grpSpPr>
                <a:xfrm>
                  <a:off x="2144590" y="2784057"/>
                  <a:ext cx="186269" cy="128593"/>
                  <a:chOff x="2569197" y="2316981"/>
                  <a:chExt cx="1678640" cy="1112033"/>
                </a:xfrm>
                <a:grpFill/>
              </p:grpSpPr>
              <p:sp>
                <p:nvSpPr>
                  <p:cNvPr id="728" name="Oval 65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29" name="Rounded Rectangle 65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0" name="Rounded Rectangle 65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1" name="Oval 65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2" name="Isosceles Triangle 65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3" name="Isosceles Triangle 66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4" name="Isosceles Triangle 66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5" name="Isosceles Triangle 66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6" name="Rectangle 66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7" name="Rectangle 66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8" name="Rectangle 66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39" name="Rectangle 66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0" name="Rectangle 66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1" name="Rectangle 66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42" name="Rectangle 66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grpSp>
          <p:nvGrpSpPr>
            <p:cNvPr id="691" name="组合 690"/>
            <p:cNvGrpSpPr/>
            <p:nvPr/>
          </p:nvGrpSpPr>
          <p:grpSpPr>
            <a:xfrm>
              <a:off x="916706" y="2081602"/>
              <a:ext cx="1269686" cy="128593"/>
              <a:chOff x="916706" y="2067694"/>
              <a:chExt cx="1269686" cy="128593"/>
            </a:xfrm>
            <a:grpFill/>
          </p:grpSpPr>
          <p:grpSp>
            <p:nvGrpSpPr>
              <p:cNvPr id="692" name="Group 670"/>
              <p:cNvGrpSpPr/>
              <p:nvPr/>
            </p:nvGrpSpPr>
            <p:grpSpPr>
              <a:xfrm>
                <a:off x="916706" y="2067694"/>
                <a:ext cx="186269" cy="128593"/>
                <a:chOff x="2569197" y="2316981"/>
                <a:chExt cx="1678640" cy="1112033"/>
              </a:xfrm>
              <a:grpFill/>
            </p:grpSpPr>
            <p:sp>
              <p:nvSpPr>
                <p:cNvPr id="709" name="Oval 671"/>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0" name="Rounded Rectangle 672"/>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1" name="Rounded Rectangle 673"/>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2" name="Oval 674"/>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3" name="Isosceles Triangle 675"/>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4" name="Isosceles Triangle 676"/>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5" name="Isosceles Triangle 677"/>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6" name="Isosceles Triangle 678"/>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7" name="Rectangle 679"/>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8" name="Rectangle 680"/>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19" name="Rectangle 681"/>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20" name="Rectangle 682"/>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21" name="Rectangle 683"/>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22" name="Rectangle 684"/>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23" name="Rectangle 685"/>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nvGrpSpPr>
              <p:cNvPr id="693" name="Group 734"/>
              <p:cNvGrpSpPr/>
              <p:nvPr/>
            </p:nvGrpSpPr>
            <p:grpSpPr>
              <a:xfrm>
                <a:off x="2000123" y="2067694"/>
                <a:ext cx="186269" cy="128593"/>
                <a:chOff x="2569197" y="2316981"/>
                <a:chExt cx="1678640" cy="1112033"/>
              </a:xfrm>
              <a:grpFill/>
            </p:grpSpPr>
            <p:sp>
              <p:nvSpPr>
                <p:cNvPr id="694" name="Oval 735"/>
                <p:cNvSpPr/>
                <p:nvPr/>
              </p:nvSpPr>
              <p:spPr bwMode="auto">
                <a:xfrm rot="20552039">
                  <a:off x="2569197" y="263692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95" name="Rounded Rectangle 736"/>
                <p:cNvSpPr/>
                <p:nvPr/>
              </p:nvSpPr>
              <p:spPr bwMode="auto">
                <a:xfrm>
                  <a:off x="2785222" y="3140977"/>
                  <a:ext cx="1224133" cy="288037"/>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96" name="Rounded Rectangle 737"/>
                <p:cNvSpPr/>
                <p:nvPr/>
              </p:nvSpPr>
              <p:spPr bwMode="auto">
                <a:xfrm>
                  <a:off x="3145256" y="2636920"/>
                  <a:ext cx="504054" cy="576066"/>
                </a:xfrm>
                <a:prstGeom prst="round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97" name="Oval 738"/>
                <p:cNvSpPr/>
                <p:nvPr/>
              </p:nvSpPr>
              <p:spPr bwMode="auto">
                <a:xfrm rot="1047961" flipH="1">
                  <a:off x="3815788" y="2624770"/>
                  <a:ext cx="432049" cy="216028"/>
                </a:xfrm>
                <a:prstGeom prst="ellips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98" name="Isosceles Triangle 739"/>
                <p:cNvSpPr/>
                <p:nvPr/>
              </p:nvSpPr>
              <p:spPr bwMode="auto">
                <a:xfrm>
                  <a:off x="2785222"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699" name="Isosceles Triangle 740"/>
                <p:cNvSpPr/>
                <p:nvPr/>
              </p:nvSpPr>
              <p:spPr bwMode="auto">
                <a:xfrm>
                  <a:off x="3361281" y="2893056"/>
                  <a:ext cx="648074" cy="288037"/>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0" name="Isosceles Triangle 741"/>
                <p:cNvSpPr/>
                <p:nvPr/>
              </p:nvSpPr>
              <p:spPr bwMode="auto">
                <a:xfrm rot="6988412">
                  <a:off x="2827825" y="2897907"/>
                  <a:ext cx="648076"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1" name="Isosceles Triangle 742"/>
                <p:cNvSpPr/>
                <p:nvPr/>
              </p:nvSpPr>
              <p:spPr bwMode="auto">
                <a:xfrm rot="14611588" flipH="1">
                  <a:off x="3339946" y="2908532"/>
                  <a:ext cx="648073" cy="288030"/>
                </a:xfrm>
                <a:prstGeom prst="triangle">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2" name="Rectangle 743"/>
                <p:cNvSpPr/>
                <p:nvPr/>
              </p:nvSpPr>
              <p:spPr bwMode="auto">
                <a:xfrm rot="690742">
                  <a:off x="3487529" y="2380879"/>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3" name="Rectangle 744"/>
                <p:cNvSpPr/>
                <p:nvPr/>
              </p:nvSpPr>
              <p:spPr bwMode="auto">
                <a:xfrm rot="20909258" flipH="1">
                  <a:off x="2685973" y="2386206"/>
                  <a:ext cx="651634" cy="11237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4" name="Rectangle 745"/>
                <p:cNvSpPr/>
                <p:nvPr/>
              </p:nvSpPr>
              <p:spPr bwMode="auto">
                <a:xfrm>
                  <a:off x="3259798" y="2316981"/>
                  <a:ext cx="317508" cy="103910"/>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5" name="Rectangle 746"/>
                <p:cNvSpPr/>
                <p:nvPr/>
              </p:nvSpPr>
              <p:spPr bwMode="auto">
                <a:xfrm rot="690742">
                  <a:off x="2635948" y="2477378"/>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6" name="Rectangle 747"/>
                <p:cNvSpPr/>
                <p:nvPr/>
              </p:nvSpPr>
              <p:spPr bwMode="auto">
                <a:xfrm rot="690742">
                  <a:off x="2604046" y="2619139"/>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7" name="Rectangle 748"/>
                <p:cNvSpPr/>
                <p:nvPr/>
              </p:nvSpPr>
              <p:spPr bwMode="auto">
                <a:xfrm rot="20909258" flipH="1">
                  <a:off x="3860082" y="2484322"/>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sp>
              <p:nvSpPr>
                <p:cNvPr id="708" name="Rectangle 749"/>
                <p:cNvSpPr/>
                <p:nvPr/>
              </p:nvSpPr>
              <p:spPr bwMode="auto">
                <a:xfrm rot="20909258" flipH="1">
                  <a:off x="3895733" y="2615455"/>
                  <a:ext cx="334901" cy="169866"/>
                </a:xfrm>
                <a:prstGeom prst="rect">
                  <a:avLst/>
                </a:prstGeom>
                <a:grpFill/>
                <a:ln>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418" tIns="38709" rIns="77418" bIns="38709" numCol="1" rtlCol="0" anchor="t" anchorCtr="0" compatLnSpc="1">
                  <a:prstTxWarp prst="textNoShape">
                    <a:avLst/>
                  </a:prstTxWarp>
                </a:bodyPr>
                <a:lstStyle/>
                <a:p>
                  <a:pPr defTabSz="914202">
                    <a:buClr>
                      <a:srgbClr val="CC9900"/>
                    </a:buClr>
                    <a:buFont typeface="Wingdings" pitchFamily="2" charset="2"/>
                    <a:buChar char="n"/>
                    <a:defRPr/>
                  </a:pPr>
                  <a:endParaRPr lang="en-GB" sz="1778" kern="0" dirty="0">
                    <a:solidFill>
                      <a:srgbClr val="000000"/>
                    </a:solidFill>
                    <a:latin typeface="微软雅黑" pitchFamily="34" charset="-122"/>
                    <a:ea typeface="微软雅黑" pitchFamily="34" charset="-122"/>
                  </a:endParaRPr>
                </a:p>
              </p:txBody>
            </p:sp>
          </p:grpSp>
        </p:grpSp>
      </p:grpSp>
      <p:sp>
        <p:nvSpPr>
          <p:cNvPr id="943" name="TextBox 1998"/>
          <p:cNvSpPr txBox="1"/>
          <p:nvPr/>
        </p:nvSpPr>
        <p:spPr>
          <a:xfrm>
            <a:off x="5271214" y="4662367"/>
            <a:ext cx="454569" cy="312714"/>
          </a:xfrm>
          <a:prstGeom prst="rect">
            <a:avLst/>
          </a:prstGeom>
          <a:noFill/>
        </p:spPr>
        <p:txBody>
          <a:bodyPr wrap="square" lIns="0" tIns="0" rIns="0" bIns="0" rtlCol="0">
            <a:spAutoFit/>
          </a:bodyPr>
          <a:lstStyle/>
          <a:p>
            <a:pPr algn="ctr" defTabSz="907890">
              <a:buClr>
                <a:srgbClr val="24213E"/>
              </a:buClr>
              <a:buSzPct val="75000"/>
            </a:pPr>
            <a:r>
              <a:rPr lang="en-GB" sz="2032" dirty="0">
                <a:solidFill>
                  <a:prstClr val="white"/>
                </a:solidFill>
                <a:latin typeface="微软雅黑" pitchFamily="34" charset="-122"/>
                <a:ea typeface="微软雅黑" pitchFamily="34" charset="-122"/>
                <a:cs typeface="Calibri" pitchFamily="34" charset="0"/>
              </a:rPr>
              <a:t>IT</a:t>
            </a:r>
          </a:p>
        </p:txBody>
      </p:sp>
      <p:grpSp>
        <p:nvGrpSpPr>
          <p:cNvPr id="944" name="组合 943"/>
          <p:cNvGrpSpPr/>
          <p:nvPr/>
        </p:nvGrpSpPr>
        <p:grpSpPr>
          <a:xfrm>
            <a:off x="7598151" y="1580328"/>
            <a:ext cx="3665533" cy="3410285"/>
            <a:chOff x="4325944" y="1041582"/>
            <a:chExt cx="2993590" cy="2784646"/>
          </a:xfrm>
        </p:grpSpPr>
        <p:pic>
          <p:nvPicPr>
            <p:cNvPr id="945" name="Picture 2" descr="G:\华为\2014\4月\分析师大会-周川\文件\PPT1\参考\P2\毛线球.png"/>
            <p:cNvPicPr>
              <a:picLocks noChangeAspect="1" noChangeArrowheads="1"/>
            </p:cNvPicPr>
            <p:nvPr/>
          </p:nvPicPr>
          <p:blipFill>
            <a:blip r:embed="rId25" cstate="print"/>
            <a:srcRect/>
            <a:stretch>
              <a:fillRect/>
            </a:stretch>
          </p:blipFill>
          <p:spPr bwMode="auto">
            <a:xfrm>
              <a:off x="4325944" y="1041582"/>
              <a:ext cx="2693733" cy="2784646"/>
            </a:xfrm>
            <a:prstGeom prst="rect">
              <a:avLst/>
            </a:prstGeom>
            <a:noFill/>
          </p:spPr>
        </p:pic>
        <p:sp>
          <p:nvSpPr>
            <p:cNvPr id="948" name="矩形 7"/>
            <p:cNvSpPr/>
            <p:nvPr/>
          </p:nvSpPr>
          <p:spPr>
            <a:xfrm>
              <a:off x="5963292" y="3173944"/>
              <a:ext cx="1356242" cy="149008"/>
            </a:xfrm>
            <a:prstGeom prst="rect">
              <a:avLst/>
            </a:prstGeom>
          </p:spPr>
          <p:txBody>
            <a:bodyPr wrap="square" lIns="0" tIns="0" rIns="0" bIns="0">
              <a:spAutoFit/>
            </a:bodyPr>
            <a:lstStyle/>
            <a:p>
              <a:pPr algn="ctr" defTabSz="907890">
                <a:defRPr/>
              </a:pPr>
              <a:r>
                <a:rPr lang="en-US" altLang="zh-CN" sz="593" kern="0" dirty="0" err="1">
                  <a:solidFill>
                    <a:srgbClr val="FFFFFF"/>
                  </a:solidFill>
                  <a:latin typeface="微软雅黑" pitchFamily="34" charset="-122"/>
                  <a:ea typeface="微软雅黑" pitchFamily="34" charset="-122"/>
                  <a:cs typeface="Calibri" pitchFamily="34" charset="0"/>
                </a:rPr>
                <a:t>SoftCOM</a:t>
              </a:r>
              <a:r>
                <a:rPr lang="en-US" altLang="zh-CN" sz="593" kern="0" dirty="0">
                  <a:solidFill>
                    <a:srgbClr val="FFFFFF"/>
                  </a:solidFill>
                  <a:latin typeface="微软雅黑" pitchFamily="34" charset="-122"/>
                  <a:ea typeface="微软雅黑" pitchFamily="34" charset="-122"/>
                  <a:cs typeface="Calibri" pitchFamily="34" charset="0"/>
                </a:rPr>
                <a:t> = Software Defined</a:t>
              </a:r>
            </a:p>
            <a:p>
              <a:pPr algn="ctr" defTabSz="907890">
                <a:defRPr/>
              </a:pPr>
              <a:r>
                <a:rPr lang="en-US" altLang="zh-CN" sz="593" kern="0" dirty="0">
                  <a:solidFill>
                    <a:srgbClr val="FFFFFF"/>
                  </a:solidFill>
                  <a:latin typeface="微软雅黑" pitchFamily="34" charset="-122"/>
                  <a:ea typeface="微软雅黑" pitchFamily="34" charset="-122"/>
                  <a:cs typeface="Calibri" pitchFamily="34" charset="0"/>
                </a:rPr>
                <a:t>+ </a:t>
              </a:r>
              <a:r>
                <a:rPr lang="en-US" altLang="zh-CN" sz="593" kern="0" dirty="0" err="1">
                  <a:solidFill>
                    <a:srgbClr val="FFFFFF"/>
                  </a:solidFill>
                  <a:latin typeface="微软雅黑" pitchFamily="34" charset="-122"/>
                  <a:ea typeface="微软雅黑" pitchFamily="34" charset="-122"/>
                  <a:cs typeface="Calibri" pitchFamily="34" charset="0"/>
                </a:rPr>
                <a:t>TeleCOM</a:t>
              </a:r>
              <a:endParaRPr lang="zh-CN" altLang="en-US" sz="593" kern="0" dirty="0">
                <a:solidFill>
                  <a:srgbClr val="FFFFFF"/>
                </a:solidFill>
                <a:latin typeface="微软雅黑" pitchFamily="34" charset="-122"/>
                <a:ea typeface="微软雅黑" pitchFamily="34" charset="-122"/>
                <a:cs typeface="Calibri" pitchFamily="34" charset="0"/>
              </a:endParaRPr>
            </a:p>
          </p:txBody>
        </p:sp>
      </p:grpSp>
      <p:sp>
        <p:nvSpPr>
          <p:cNvPr id="946" name="TextBox 1629"/>
          <p:cNvSpPr txBox="1"/>
          <p:nvPr/>
        </p:nvSpPr>
        <p:spPr>
          <a:xfrm>
            <a:off x="8561370" y="2700849"/>
            <a:ext cx="1441100" cy="1250792"/>
          </a:xfrm>
          <a:prstGeom prst="rect">
            <a:avLst/>
          </a:prstGeom>
          <a:noFill/>
        </p:spPr>
        <p:txBody>
          <a:bodyPr wrap="none" lIns="0" tIns="0" rIns="0" bIns="0" rtlCol="0">
            <a:spAutoFit/>
          </a:bodyPr>
          <a:lstStyle/>
          <a:p>
            <a:pPr algn="ctr" defTabSz="907890">
              <a:defRPr/>
            </a:pPr>
            <a:r>
              <a:rPr lang="en-US" altLang="zh-CN" sz="8128" b="1" kern="0" dirty="0">
                <a:solidFill>
                  <a:srgbClr val="C00000"/>
                </a:solidFill>
                <a:latin typeface="微软雅黑" panose="020B0503020204020204" pitchFamily="34" charset="-122"/>
                <a:ea typeface="微软雅黑" panose="020B0503020204020204" pitchFamily="34" charset="-122"/>
              </a:rPr>
              <a:t>5G</a:t>
            </a:r>
            <a:endParaRPr lang="en-GB" sz="8128" b="1" kern="0" dirty="0">
              <a:solidFill>
                <a:srgbClr val="C00000"/>
              </a:solidFill>
              <a:latin typeface="微软雅黑" panose="020B0503020204020204" pitchFamily="34" charset="-122"/>
              <a:ea typeface="微软雅黑" panose="020B0503020204020204" pitchFamily="34" charset="-122"/>
            </a:endParaRPr>
          </a:p>
        </p:txBody>
      </p:sp>
      <p:sp>
        <p:nvSpPr>
          <p:cNvPr id="947" name="文本框 946">
            <a:extLst>
              <a:ext uri="{FF2B5EF4-FFF2-40B4-BE49-F238E27FC236}">
                <a16:creationId xmlns:a16="http://schemas.microsoft.com/office/drawing/2014/main" id="{16D7C1BB-E499-4EA6-87F0-5364EA780801}"/>
              </a:ext>
            </a:extLst>
          </p:cNvPr>
          <p:cNvSpPr txBox="1"/>
          <p:nvPr/>
        </p:nvSpPr>
        <p:spPr>
          <a:xfrm>
            <a:off x="2872365" y="495895"/>
            <a:ext cx="6679096" cy="707886"/>
          </a:xfrm>
          <a:prstGeom prst="rect">
            <a:avLst/>
          </a:prstGeom>
          <a:noFill/>
        </p:spPr>
        <p:txBody>
          <a:bodyPr wrap="square" rtlCol="0">
            <a:spAutoFit/>
          </a:bodyPr>
          <a:lstStyle/>
          <a:p>
            <a:pPr algn="ctr"/>
            <a:r>
              <a:rPr lang="zh-CN" altLang="en-US" sz="4000" dirty="0">
                <a:solidFill>
                  <a:srgbClr val="FF0000"/>
                </a:solidFill>
                <a:latin typeface="微软雅黑" panose="020B0503020204020204" pitchFamily="34" charset="-122"/>
                <a:ea typeface="微软雅黑" panose="020B0503020204020204" pitchFamily="34" charset="-122"/>
              </a:rPr>
              <a:t>移动通信的发展</a:t>
            </a:r>
          </a:p>
        </p:txBody>
      </p:sp>
    </p:spTree>
    <p:extLst>
      <p:ext uri="{BB962C8B-B14F-4D97-AF65-F5344CB8AC3E}">
        <p14:creationId xmlns:p14="http://schemas.microsoft.com/office/powerpoint/2010/main" val="3243191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t="4104" b="9894"/>
          <a:stretch/>
        </p:blipFill>
        <p:spPr>
          <a:xfrm>
            <a:off x="-1" y="282388"/>
            <a:ext cx="12192001" cy="5916706"/>
          </a:xfrm>
        </p:spPr>
      </p:pic>
      <p:sp>
        <p:nvSpPr>
          <p:cNvPr id="3" name="日期占位符 2">
            <a:extLst>
              <a:ext uri="{FF2B5EF4-FFF2-40B4-BE49-F238E27FC236}">
                <a16:creationId xmlns:a16="http://schemas.microsoft.com/office/drawing/2014/main" id="{D51CD27A-7449-46EC-A492-609C5F257919}"/>
              </a:ext>
            </a:extLst>
          </p:cNvPr>
          <p:cNvSpPr>
            <a:spLocks noGrp="1"/>
          </p:cNvSpPr>
          <p:nvPr>
            <p:ph type="dt" sz="half" idx="10"/>
          </p:nvPr>
        </p:nvSpPr>
        <p:spPr/>
        <p:txBody>
          <a:bodyPr/>
          <a:lstStyle/>
          <a:p>
            <a:fld id="{0F6A9E53-CF0D-4BBB-AF92-7687AC16F99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7D35BB0A-6EB9-4416-845F-2D7657C468BD}"/>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84EBC959-2824-44B3-8F73-602DFF35A391}"/>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03786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t="4895" b="11121"/>
          <a:stretch/>
        </p:blipFill>
        <p:spPr>
          <a:xfrm>
            <a:off x="0" y="336176"/>
            <a:ext cx="12192000" cy="5768789"/>
          </a:xfrm>
        </p:spPr>
      </p:pic>
      <p:sp>
        <p:nvSpPr>
          <p:cNvPr id="3" name="日期占位符 2">
            <a:extLst>
              <a:ext uri="{FF2B5EF4-FFF2-40B4-BE49-F238E27FC236}">
                <a16:creationId xmlns:a16="http://schemas.microsoft.com/office/drawing/2014/main" id="{C38D944D-4F66-4062-A905-3C2643303DC1}"/>
              </a:ext>
            </a:extLst>
          </p:cNvPr>
          <p:cNvSpPr>
            <a:spLocks noGrp="1"/>
          </p:cNvSpPr>
          <p:nvPr>
            <p:ph type="dt" sz="half" idx="10"/>
          </p:nvPr>
        </p:nvSpPr>
        <p:spPr/>
        <p:txBody>
          <a:bodyPr/>
          <a:lstStyle/>
          <a:p>
            <a:fld id="{91CA7857-390D-4DBE-A301-1DDA4CA0CD40}"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7962FFF-E436-4BD5-96AD-1BABF2C30345}"/>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3D54C33-5125-4EC0-B24D-BB7DF8900271}"/>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8740690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t="3903" b="11598"/>
          <a:stretch/>
        </p:blipFill>
        <p:spPr>
          <a:xfrm>
            <a:off x="-1" y="268941"/>
            <a:ext cx="12192001" cy="5822577"/>
          </a:xfrm>
        </p:spPr>
      </p:pic>
      <p:sp>
        <p:nvSpPr>
          <p:cNvPr id="3" name="文本框 2">
            <a:extLst>
              <a:ext uri="{FF2B5EF4-FFF2-40B4-BE49-F238E27FC236}">
                <a16:creationId xmlns:a16="http://schemas.microsoft.com/office/drawing/2014/main" id="{B7972AF9-D664-4730-BB7B-9025640B89C1}"/>
              </a:ext>
            </a:extLst>
          </p:cNvPr>
          <p:cNvSpPr txBox="1"/>
          <p:nvPr/>
        </p:nvSpPr>
        <p:spPr>
          <a:xfrm>
            <a:off x="8070574" y="1391478"/>
            <a:ext cx="1775791" cy="369332"/>
          </a:xfrm>
          <a:prstGeom prst="rect">
            <a:avLst/>
          </a:prstGeom>
          <a:noFill/>
        </p:spPr>
        <p:txBody>
          <a:bodyPr wrap="square" rtlCol="0">
            <a:spAutoFit/>
          </a:bodyPr>
          <a:lstStyle/>
          <a:p>
            <a:r>
              <a:rPr lang="zh-CN" altLang="en-US" dirty="0">
                <a:solidFill>
                  <a:prstClr val="black"/>
                </a:solidFill>
              </a:rPr>
              <a:t>增强移动宽带</a:t>
            </a:r>
          </a:p>
        </p:txBody>
      </p:sp>
      <p:sp>
        <p:nvSpPr>
          <p:cNvPr id="5" name="文本框 4">
            <a:extLst>
              <a:ext uri="{FF2B5EF4-FFF2-40B4-BE49-F238E27FC236}">
                <a16:creationId xmlns:a16="http://schemas.microsoft.com/office/drawing/2014/main" id="{5075E5F8-3A6A-4510-91E5-654E700E9F2B}"/>
              </a:ext>
            </a:extLst>
          </p:cNvPr>
          <p:cNvSpPr txBox="1"/>
          <p:nvPr/>
        </p:nvSpPr>
        <p:spPr>
          <a:xfrm>
            <a:off x="1000539" y="5740335"/>
            <a:ext cx="1954696" cy="369332"/>
          </a:xfrm>
          <a:prstGeom prst="rect">
            <a:avLst/>
          </a:prstGeom>
          <a:noFill/>
        </p:spPr>
        <p:txBody>
          <a:bodyPr wrap="square" rtlCol="0">
            <a:spAutoFit/>
          </a:bodyPr>
          <a:lstStyle/>
          <a:p>
            <a:r>
              <a:rPr lang="zh-CN" altLang="en-US" dirty="0">
                <a:solidFill>
                  <a:prstClr val="black"/>
                </a:solidFill>
              </a:rPr>
              <a:t>海量机器类通信</a:t>
            </a:r>
          </a:p>
        </p:txBody>
      </p:sp>
      <p:sp>
        <p:nvSpPr>
          <p:cNvPr id="6" name="文本框 5">
            <a:extLst>
              <a:ext uri="{FF2B5EF4-FFF2-40B4-BE49-F238E27FC236}">
                <a16:creationId xmlns:a16="http://schemas.microsoft.com/office/drawing/2014/main" id="{2BBF0EB0-A6A0-4B1E-B07A-6563C9EED51C}"/>
              </a:ext>
            </a:extLst>
          </p:cNvPr>
          <p:cNvSpPr txBox="1"/>
          <p:nvPr/>
        </p:nvSpPr>
        <p:spPr>
          <a:xfrm>
            <a:off x="8971721" y="5818370"/>
            <a:ext cx="2623931" cy="369332"/>
          </a:xfrm>
          <a:prstGeom prst="rect">
            <a:avLst/>
          </a:prstGeom>
          <a:noFill/>
        </p:spPr>
        <p:txBody>
          <a:bodyPr wrap="square" rtlCol="0">
            <a:spAutoFit/>
          </a:bodyPr>
          <a:lstStyle/>
          <a:p>
            <a:r>
              <a:rPr lang="zh-CN" altLang="en-US" dirty="0">
                <a:solidFill>
                  <a:prstClr val="black"/>
                </a:solidFill>
              </a:rPr>
              <a:t>超高可靠与低时延通信</a:t>
            </a:r>
          </a:p>
        </p:txBody>
      </p:sp>
      <p:sp>
        <p:nvSpPr>
          <p:cNvPr id="7" name="日期占位符 6">
            <a:extLst>
              <a:ext uri="{FF2B5EF4-FFF2-40B4-BE49-F238E27FC236}">
                <a16:creationId xmlns:a16="http://schemas.microsoft.com/office/drawing/2014/main" id="{FFA8A821-F110-4E81-8FB4-FF0064421453}"/>
              </a:ext>
            </a:extLst>
          </p:cNvPr>
          <p:cNvSpPr>
            <a:spLocks noGrp="1"/>
          </p:cNvSpPr>
          <p:nvPr>
            <p:ph type="dt" sz="half" idx="10"/>
          </p:nvPr>
        </p:nvSpPr>
        <p:spPr/>
        <p:txBody>
          <a:bodyPr/>
          <a:lstStyle/>
          <a:p>
            <a:fld id="{857D6822-DDBA-43E1-8F66-1A1991F95659}"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8" name="灯片编号占位符 7">
            <a:extLst>
              <a:ext uri="{FF2B5EF4-FFF2-40B4-BE49-F238E27FC236}">
                <a16:creationId xmlns:a16="http://schemas.microsoft.com/office/drawing/2014/main" id="{771F16B1-88FA-43A0-BDAC-A49F3A4EDB6C}"/>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47</a:t>
            </a:fld>
            <a:endParaRPr lang="zh-CN" altLang="en-US">
              <a:solidFill>
                <a:prstClr val="black">
                  <a:tint val="75000"/>
                </a:prstClr>
              </a:solidFill>
            </a:endParaRPr>
          </a:p>
        </p:txBody>
      </p:sp>
      <p:sp>
        <p:nvSpPr>
          <p:cNvPr id="9" name="页脚占位符 8">
            <a:extLst>
              <a:ext uri="{FF2B5EF4-FFF2-40B4-BE49-F238E27FC236}">
                <a16:creationId xmlns:a16="http://schemas.microsoft.com/office/drawing/2014/main" id="{67333826-EB9B-4DFF-AA3B-0DE3F96BA23E}"/>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0476914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t="5696" b="10839"/>
          <a:stretch/>
        </p:blipFill>
        <p:spPr>
          <a:xfrm>
            <a:off x="0" y="389966"/>
            <a:ext cx="12192000" cy="5715000"/>
          </a:xfrm>
        </p:spPr>
      </p:pic>
      <p:sp>
        <p:nvSpPr>
          <p:cNvPr id="3" name="日期占位符 2">
            <a:extLst>
              <a:ext uri="{FF2B5EF4-FFF2-40B4-BE49-F238E27FC236}">
                <a16:creationId xmlns:a16="http://schemas.microsoft.com/office/drawing/2014/main" id="{BB815F49-FB94-44C4-83D0-E5269A1BEB41}"/>
              </a:ext>
            </a:extLst>
          </p:cNvPr>
          <p:cNvSpPr>
            <a:spLocks noGrp="1"/>
          </p:cNvSpPr>
          <p:nvPr>
            <p:ph type="dt" sz="half" idx="10"/>
          </p:nvPr>
        </p:nvSpPr>
        <p:spPr/>
        <p:txBody>
          <a:bodyPr/>
          <a:lstStyle/>
          <a:p>
            <a:fld id="{31AEA007-8095-4054-9449-E58BF3AD95D1}"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647465CB-3468-4F1E-B295-A86D045062A3}"/>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CA995B29-2BD4-4467-AF4D-316BF8CB7B15}"/>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1282986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t="5303" b="11035"/>
          <a:stretch/>
        </p:blipFill>
        <p:spPr>
          <a:xfrm>
            <a:off x="0" y="363071"/>
            <a:ext cx="12192000" cy="5728447"/>
          </a:xfrm>
        </p:spPr>
      </p:pic>
      <p:sp>
        <p:nvSpPr>
          <p:cNvPr id="3" name="日期占位符 2">
            <a:extLst>
              <a:ext uri="{FF2B5EF4-FFF2-40B4-BE49-F238E27FC236}">
                <a16:creationId xmlns:a16="http://schemas.microsoft.com/office/drawing/2014/main" id="{68326F36-C514-4865-8987-A9C23F461A69}"/>
              </a:ext>
            </a:extLst>
          </p:cNvPr>
          <p:cNvSpPr>
            <a:spLocks noGrp="1"/>
          </p:cNvSpPr>
          <p:nvPr>
            <p:ph type="dt" sz="half" idx="10"/>
          </p:nvPr>
        </p:nvSpPr>
        <p:spPr/>
        <p:txBody>
          <a:bodyPr/>
          <a:lstStyle/>
          <a:p>
            <a:fld id="{6C119E10-F2C7-4670-904F-A1B92016A76D}"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A9E00940-0309-4142-896B-6C4012C49AD5}"/>
              </a:ext>
            </a:extLst>
          </p:cNvPr>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49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B6816C8B-C8C4-4A2F-92EF-E6E6B802D56C}"/>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2450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5409" name="Rectangle 2"/>
          <p:cNvSpPr>
            <a:spLocks noGrp="1" noChangeArrowheads="1"/>
          </p:cNvSpPr>
          <p:nvPr>
            <p:ph type="title"/>
          </p:nvPr>
        </p:nvSpPr>
        <p:spPr>
          <a:xfrm>
            <a:off x="3107531" y="693284"/>
            <a:ext cx="8216900" cy="671512"/>
          </a:xfrm>
        </p:spPr>
        <p:txBody>
          <a:bodyPr>
            <a:normAutofit fontScale="90000"/>
          </a:bodyPr>
          <a:lstStyle/>
          <a:p>
            <a:r>
              <a:rPr lang="zh-CN" altLang="en-US" dirty="0"/>
              <a:t>儿童正在成为数字原民</a:t>
            </a:r>
          </a:p>
        </p:txBody>
      </p:sp>
      <p:pic>
        <p:nvPicPr>
          <p:cNvPr id="145411" name="Picture 4" descr="u=3938600941,870349270&amp;fm=21&amp;g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274" y="1508125"/>
            <a:ext cx="7058025"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a:extLst>
              <a:ext uri="{FF2B5EF4-FFF2-40B4-BE49-F238E27FC236}">
                <a16:creationId xmlns:a16="http://schemas.microsoft.com/office/drawing/2014/main" id="{859EABED-9196-49E3-8A30-42C719C347A6}"/>
              </a:ext>
            </a:extLst>
          </p:cNvPr>
          <p:cNvSpPr>
            <a:spLocks noGrp="1"/>
          </p:cNvSpPr>
          <p:nvPr>
            <p:ph type="dt" sz="half" idx="10"/>
          </p:nvPr>
        </p:nvSpPr>
        <p:spPr/>
        <p:txBody>
          <a:bodyPr/>
          <a:lstStyle/>
          <a:p>
            <a:fld id="{86268B1E-D5AD-4A44-A42B-24BF8CE50161}" type="datetime8">
              <a:rPr lang="zh-CN" altLang="en-US" smtClean="0"/>
              <a:t>2019年8月6日11时23分</a:t>
            </a:fld>
            <a:endParaRPr lang="zh-CN" altLang="en-US" dirty="0"/>
          </a:p>
        </p:txBody>
      </p:sp>
      <p:sp>
        <p:nvSpPr>
          <p:cNvPr id="3" name="灯片编号占位符 2">
            <a:extLst>
              <a:ext uri="{FF2B5EF4-FFF2-40B4-BE49-F238E27FC236}">
                <a16:creationId xmlns:a16="http://schemas.microsoft.com/office/drawing/2014/main" id="{4F916FE6-0884-4132-A6EA-F555DFE09347}"/>
              </a:ext>
            </a:extLst>
          </p:cNvPr>
          <p:cNvSpPr>
            <a:spLocks noGrp="1"/>
          </p:cNvSpPr>
          <p:nvPr>
            <p:ph type="sldNum" sz="quarter" idx="12"/>
          </p:nvPr>
        </p:nvSpPr>
        <p:spPr/>
        <p:txBody>
          <a:bodyPr/>
          <a:lstStyle/>
          <a:p>
            <a:fld id="{00822AEB-B2FF-4C53-96F9-A1703B234C4D}" type="slidenum">
              <a:rPr lang="zh-CN" altLang="en-US" smtClean="0"/>
              <a:pPr/>
              <a:t>5</a:t>
            </a:fld>
            <a:endParaRPr lang="zh-CN" altLang="en-US"/>
          </a:p>
        </p:txBody>
      </p:sp>
      <p:sp>
        <p:nvSpPr>
          <p:cNvPr id="4" name="页脚占位符 3">
            <a:extLst>
              <a:ext uri="{FF2B5EF4-FFF2-40B4-BE49-F238E27FC236}">
                <a16:creationId xmlns:a16="http://schemas.microsoft.com/office/drawing/2014/main" id="{272435C1-CE39-481E-9299-18E10C20295A}"/>
              </a:ext>
            </a:extLst>
          </p:cNvPr>
          <p:cNvSpPr>
            <a:spLocks noGrp="1"/>
          </p:cNvSpPr>
          <p:nvPr>
            <p:ph type="ftr" sz="quarter" idx="11"/>
          </p:nvPr>
        </p:nvSpPr>
        <p:spPr/>
        <p:txBody>
          <a:bodyPr/>
          <a:lstStyle/>
          <a:p>
            <a:endParaRPr lang="zh-CN" altLang="en-US" dirty="0"/>
          </a:p>
        </p:txBody>
      </p:sp>
    </p:spTree>
    <p:extLst>
      <p:ext uri="{BB962C8B-B14F-4D97-AF65-F5344CB8AC3E}">
        <p14:creationId xmlns:p14="http://schemas.microsoft.com/office/powerpoint/2010/main" val="355667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84550" y="1192173"/>
            <a:ext cx="9926752" cy="873305"/>
          </a:xfrm>
          <a:prstGeom prst="rect">
            <a:avLst/>
          </a:prstGeom>
        </p:spPr>
        <p:txBody>
          <a:bodyPr wrap="square" lIns="90790" tIns="45397" rIns="90790" bIns="45397">
            <a:spAutoFit/>
          </a:bodyPr>
          <a:lstStyle/>
          <a:p>
            <a:pPr marL="288280" indent="-288280" algn="just" defTabSz="907890">
              <a:lnSpc>
                <a:spcPct val="150000"/>
              </a:lnSpc>
              <a:buClr>
                <a:srgbClr val="C00000"/>
              </a:buClr>
              <a:buFont typeface="Wingdings" panose="05000000000000000000" pitchFamily="2" charset="2"/>
              <a:buChar char="p"/>
            </a:pPr>
            <a:r>
              <a:rPr lang="zh-CN" altLang="en-US" sz="1693" b="1" dirty="0">
                <a:solidFill>
                  <a:prstClr val="black"/>
                </a:solidFill>
                <a:latin typeface="微软雅黑" panose="020B0503020204020204" pitchFamily="34" charset="-122"/>
                <a:ea typeface="微软雅黑" panose="020B0503020204020204" pitchFamily="34" charset="-122"/>
              </a:rPr>
              <a:t>新一代信息技术的关键基础设施；</a:t>
            </a:r>
            <a:endParaRPr lang="en-US" altLang="zh-CN" sz="1693" b="1" dirty="0">
              <a:solidFill>
                <a:prstClr val="black"/>
              </a:solidFill>
              <a:latin typeface="微软雅黑" panose="020B0503020204020204" pitchFamily="34" charset="-122"/>
              <a:ea typeface="微软雅黑" panose="020B0503020204020204" pitchFamily="34" charset="-122"/>
            </a:endParaRPr>
          </a:p>
          <a:p>
            <a:pPr marL="288280" indent="-288280" algn="just" defTabSz="907890">
              <a:lnSpc>
                <a:spcPct val="150000"/>
              </a:lnSpc>
              <a:buClr>
                <a:srgbClr val="C00000"/>
              </a:buClr>
              <a:buFont typeface="Wingdings" panose="05000000000000000000" pitchFamily="2" charset="2"/>
              <a:buChar char="p"/>
            </a:pPr>
            <a:r>
              <a:rPr lang="zh-CN" altLang="en-US" sz="1693" b="1" dirty="0">
                <a:solidFill>
                  <a:prstClr val="black"/>
                </a:solidFill>
                <a:latin typeface="微软雅黑" panose="020B0503020204020204" pitchFamily="34" charset="-122"/>
                <a:ea typeface="微软雅黑" panose="020B0503020204020204" pitchFamily="34" charset="-122"/>
              </a:rPr>
              <a:t>重塑传统产业发展，助力数字化转型；牵引云大物智深度融合，创新应用和服务。</a:t>
            </a:r>
          </a:p>
        </p:txBody>
      </p:sp>
      <p:sp>
        <p:nvSpPr>
          <p:cNvPr id="6" name="矩形 5"/>
          <p:cNvSpPr/>
          <p:nvPr/>
        </p:nvSpPr>
        <p:spPr>
          <a:xfrm>
            <a:off x="7699863" y="2799238"/>
            <a:ext cx="3971666" cy="3638601"/>
          </a:xfrm>
          <a:prstGeom prst="rect">
            <a:avLst/>
          </a:prstGeom>
          <a:noFill/>
          <a:ln>
            <a:solidFill>
              <a:srgbClr val="17547A"/>
            </a:solidFill>
          </a:ln>
        </p:spPr>
        <p:style>
          <a:lnRef idx="2">
            <a:schemeClr val="accent1">
              <a:shade val="50000"/>
            </a:schemeClr>
          </a:lnRef>
          <a:fillRef idx="1">
            <a:schemeClr val="accent1"/>
          </a:fillRef>
          <a:effectRef idx="0">
            <a:schemeClr val="accent1"/>
          </a:effectRef>
          <a:fontRef idx="minor">
            <a:schemeClr val="lt1"/>
          </a:fontRef>
        </p:style>
        <p:txBody>
          <a:bodyPr lIns="121052" tIns="60526" rIns="121052" bIns="60526" rtlCol="0" anchor="ctr"/>
          <a:lstStyle/>
          <a:p>
            <a:pPr algn="ctr" defTabSz="907890"/>
            <a:endParaRPr lang="zh-CN" altLang="en-US" sz="2117" b="1" dirty="0">
              <a:solidFill>
                <a:prstClr val="black"/>
              </a:solidFill>
              <a:latin typeface="微软雅黑" panose="020B0503020204020204" pitchFamily="34" charset="-122"/>
              <a:ea typeface="微软雅黑" panose="020B0503020204020204" pitchFamily="34" charset="-122"/>
            </a:endParaRPr>
          </a:p>
        </p:txBody>
      </p:sp>
      <p:sp>
        <p:nvSpPr>
          <p:cNvPr id="8" name="Freeform 6"/>
          <p:cNvSpPr/>
          <p:nvPr/>
        </p:nvSpPr>
        <p:spPr bwMode="auto">
          <a:xfrm rot="10800000" flipV="1">
            <a:off x="4959911" y="2837878"/>
            <a:ext cx="2809772" cy="1085579"/>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chemeClr val="bg1">
                  <a:lumMod val="85000"/>
                  <a:shade val="30000"/>
                  <a:satMod val="115000"/>
                  <a:alpha val="0"/>
                </a:schemeClr>
              </a:gs>
              <a:gs pos="100000">
                <a:schemeClr val="bg1">
                  <a:alpha val="52000"/>
                </a:schemeClr>
              </a:gs>
            </a:gsLst>
            <a:lin ang="16200000" scaled="1"/>
            <a:tileRect/>
          </a:gradFill>
          <a:ln w="9525" cap="flat" cmpd="sng" algn="ctr">
            <a:no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p:spPr>
        <p:txBody>
          <a:bodyPr lIns="121052" tIns="60526" rIns="121052" bIns="60526"/>
          <a:lstStyle/>
          <a:p>
            <a:pPr defTabSz="1614060">
              <a:defRPr/>
            </a:pPr>
            <a:endParaRPr lang="zh-CN" altLang="en-US" sz="1863" dirty="0">
              <a:solidFill>
                <a:prstClr val="black"/>
              </a:solidFill>
              <a:latin typeface="微软雅黑" panose="020B0503020204020204" pitchFamily="34" charset="-122"/>
              <a:ea typeface="微软雅黑" panose="020B0503020204020204" pitchFamily="34" charset="-122"/>
            </a:endParaRPr>
          </a:p>
        </p:txBody>
      </p:sp>
      <p:sp>
        <p:nvSpPr>
          <p:cNvPr id="9" name="Freeform 6"/>
          <p:cNvSpPr/>
          <p:nvPr/>
        </p:nvSpPr>
        <p:spPr bwMode="auto">
          <a:xfrm flipV="1">
            <a:off x="4963261" y="5306889"/>
            <a:ext cx="2809772" cy="1085579"/>
          </a:xfrm>
          <a:custGeom>
            <a:avLst/>
            <a:gdLst>
              <a:gd name="T0" fmla="*/ 9878 w 13223"/>
              <a:gd name="T1" fmla="*/ 2983 h 4600"/>
              <a:gd name="T2" fmla="*/ 8233 w 13223"/>
              <a:gd name="T3" fmla="*/ 1399 h 4600"/>
              <a:gd name="T4" fmla="*/ 9156 w 13223"/>
              <a:gd name="T5" fmla="*/ 1399 h 4600"/>
              <a:gd name="T6" fmla="*/ 6611 w 13223"/>
              <a:gd name="T7" fmla="*/ 0 h 4600"/>
              <a:gd name="T8" fmla="*/ 4066 w 13223"/>
              <a:gd name="T9" fmla="*/ 1399 h 4600"/>
              <a:gd name="T10" fmla="*/ 4989 w 13223"/>
              <a:gd name="T11" fmla="*/ 1399 h 4600"/>
              <a:gd name="T12" fmla="*/ 3345 w 13223"/>
              <a:gd name="T13" fmla="*/ 2983 h 4600"/>
              <a:gd name="T14" fmla="*/ 0 w 13223"/>
              <a:gd name="T15" fmla="*/ 4600 h 4600"/>
              <a:gd name="T16" fmla="*/ 13223 w 13223"/>
              <a:gd name="T17" fmla="*/ 4600 h 4600"/>
              <a:gd name="T18" fmla="*/ 9878 w 13223"/>
              <a:gd name="T19" fmla="*/ 2983 h 4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23" h="4600">
                <a:moveTo>
                  <a:pt x="9878" y="2983"/>
                </a:moveTo>
                <a:cubicBezTo>
                  <a:pt x="8838" y="2334"/>
                  <a:pt x="8311" y="1525"/>
                  <a:pt x="8233" y="1399"/>
                </a:cubicBezTo>
                <a:cubicBezTo>
                  <a:pt x="9156" y="1399"/>
                  <a:pt x="9156" y="1399"/>
                  <a:pt x="9156" y="1399"/>
                </a:cubicBezTo>
                <a:cubicBezTo>
                  <a:pt x="6611" y="0"/>
                  <a:pt x="6611" y="0"/>
                  <a:pt x="6611" y="0"/>
                </a:cubicBezTo>
                <a:cubicBezTo>
                  <a:pt x="4066" y="1399"/>
                  <a:pt x="4066" y="1399"/>
                  <a:pt x="4066" y="1399"/>
                </a:cubicBezTo>
                <a:cubicBezTo>
                  <a:pt x="4989" y="1399"/>
                  <a:pt x="4989" y="1399"/>
                  <a:pt x="4989" y="1399"/>
                </a:cubicBezTo>
                <a:cubicBezTo>
                  <a:pt x="4912" y="1525"/>
                  <a:pt x="4385" y="2334"/>
                  <a:pt x="3345" y="2983"/>
                </a:cubicBezTo>
                <a:cubicBezTo>
                  <a:pt x="2214" y="3688"/>
                  <a:pt x="0" y="4600"/>
                  <a:pt x="0" y="4600"/>
                </a:cubicBezTo>
                <a:cubicBezTo>
                  <a:pt x="13223" y="4600"/>
                  <a:pt x="13223" y="4600"/>
                  <a:pt x="13223" y="4600"/>
                </a:cubicBezTo>
                <a:cubicBezTo>
                  <a:pt x="13223" y="4600"/>
                  <a:pt x="11008" y="3688"/>
                  <a:pt x="9878" y="2983"/>
                </a:cubicBezTo>
                <a:close/>
              </a:path>
            </a:pathLst>
          </a:custGeom>
          <a:gradFill flip="none" rotWithShape="1">
            <a:gsLst>
              <a:gs pos="0">
                <a:schemeClr val="bg1">
                  <a:lumMod val="85000"/>
                  <a:shade val="30000"/>
                  <a:satMod val="115000"/>
                  <a:alpha val="0"/>
                </a:schemeClr>
              </a:gs>
              <a:gs pos="100000">
                <a:schemeClr val="bg1">
                  <a:alpha val="52000"/>
                </a:schemeClr>
              </a:gs>
            </a:gsLst>
            <a:lin ang="16200000" scaled="1"/>
            <a:tileRect/>
          </a:gradFill>
          <a:ln w="9525" cap="flat" cmpd="sng" algn="ctr">
            <a:no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p:spPr>
        <p:txBody>
          <a:bodyPr lIns="121052" tIns="60526" rIns="121052" bIns="60526"/>
          <a:lstStyle/>
          <a:p>
            <a:pPr defTabSz="1614060">
              <a:defRPr/>
            </a:pPr>
            <a:endParaRPr lang="zh-CN" altLang="en-US" sz="1863" dirty="0">
              <a:solidFill>
                <a:prstClr val="black"/>
              </a:solidFill>
              <a:latin typeface="微软雅黑" panose="020B0503020204020204" pitchFamily="34" charset="-122"/>
              <a:ea typeface="微软雅黑" panose="020B0503020204020204" pitchFamily="34" charset="-122"/>
            </a:endParaRPr>
          </a:p>
        </p:txBody>
      </p:sp>
      <p:sp>
        <p:nvSpPr>
          <p:cNvPr id="10" name="矩形 9"/>
          <p:cNvSpPr/>
          <p:nvPr/>
        </p:nvSpPr>
        <p:spPr>
          <a:xfrm>
            <a:off x="5313814" y="4176049"/>
            <a:ext cx="2087923" cy="565176"/>
          </a:xfrm>
          <a:prstGeom prst="rect">
            <a:avLst/>
          </a:prstGeom>
        </p:spPr>
        <p:txBody>
          <a:bodyPr wrap="none" lIns="121052" tIns="60526" rIns="121052" bIns="60526">
            <a:spAutoFit/>
          </a:bodyPr>
          <a:lstStyle/>
          <a:p>
            <a:pPr algn="ctr" defTabSz="907910">
              <a:defRPr/>
            </a:pPr>
            <a:r>
              <a:rPr lang="en-US" altLang="zh-CN" sz="1439" b="1" kern="0" dirty="0" err="1">
                <a:solidFill>
                  <a:prstClr val="black"/>
                </a:solidFill>
                <a:latin typeface="微软雅黑" panose="020B0503020204020204" pitchFamily="34" charset="-122"/>
                <a:ea typeface="微软雅黑" panose="020B0503020204020204" pitchFamily="34" charset="-122"/>
              </a:rPr>
              <a:t>mMTC</a:t>
            </a:r>
            <a:endParaRPr lang="en-US" altLang="zh-CN" sz="1439" b="1" kern="0" dirty="0">
              <a:solidFill>
                <a:prstClr val="black"/>
              </a:solidFill>
              <a:latin typeface="微软雅黑" panose="020B0503020204020204" pitchFamily="34" charset="-122"/>
              <a:ea typeface="微软雅黑" panose="020B0503020204020204" pitchFamily="34" charset="-122"/>
            </a:endParaRPr>
          </a:p>
          <a:p>
            <a:pPr algn="ctr" defTabSz="907910">
              <a:defRPr/>
            </a:pPr>
            <a:r>
              <a:rPr lang="zh-CN" altLang="en-US" sz="1439" b="1" kern="0" dirty="0">
                <a:solidFill>
                  <a:prstClr val="black"/>
                </a:solidFill>
                <a:latin typeface="微软雅黑" panose="020B0503020204020204" pitchFamily="34" charset="-122"/>
                <a:ea typeface="微软雅黑" panose="020B0503020204020204" pitchFamily="34" charset="-122"/>
              </a:rPr>
              <a:t>（低功耗大连接场景）</a:t>
            </a:r>
          </a:p>
        </p:txBody>
      </p:sp>
      <p:sp>
        <p:nvSpPr>
          <p:cNvPr id="11" name="矩形 10"/>
          <p:cNvSpPr/>
          <p:nvPr/>
        </p:nvSpPr>
        <p:spPr>
          <a:xfrm>
            <a:off x="5286473" y="3131890"/>
            <a:ext cx="2087923" cy="565176"/>
          </a:xfrm>
          <a:prstGeom prst="rect">
            <a:avLst/>
          </a:prstGeom>
        </p:spPr>
        <p:txBody>
          <a:bodyPr wrap="none" lIns="121052" tIns="60526" rIns="121052" bIns="60526">
            <a:spAutoFit/>
          </a:bodyPr>
          <a:lstStyle/>
          <a:p>
            <a:pPr algn="ctr" defTabSz="907910">
              <a:defRPr/>
            </a:pPr>
            <a:r>
              <a:rPr lang="en-US" altLang="zh-CN" sz="1439" b="1" kern="0" dirty="0" err="1">
                <a:solidFill>
                  <a:prstClr val="black"/>
                </a:solidFill>
                <a:latin typeface="微软雅黑" panose="020B0503020204020204" pitchFamily="34" charset="-122"/>
                <a:ea typeface="微软雅黑" panose="020B0503020204020204" pitchFamily="34" charset="-122"/>
              </a:rPr>
              <a:t>eMBB</a:t>
            </a:r>
            <a:endParaRPr lang="en-US" altLang="zh-CN" sz="1439" b="1" kern="0" dirty="0">
              <a:solidFill>
                <a:prstClr val="black"/>
              </a:solidFill>
              <a:latin typeface="微软雅黑" panose="020B0503020204020204" pitchFamily="34" charset="-122"/>
              <a:ea typeface="微软雅黑" panose="020B0503020204020204" pitchFamily="34" charset="-122"/>
            </a:endParaRPr>
          </a:p>
          <a:p>
            <a:pPr algn="ctr" defTabSz="907910">
              <a:defRPr/>
            </a:pPr>
            <a:r>
              <a:rPr lang="zh-CN" altLang="en-US" sz="1439" b="1" kern="0" dirty="0">
                <a:solidFill>
                  <a:prstClr val="black"/>
                </a:solidFill>
                <a:latin typeface="微软雅黑" panose="020B0503020204020204" pitchFamily="34" charset="-122"/>
                <a:ea typeface="微软雅黑" panose="020B0503020204020204" pitchFamily="34" charset="-122"/>
                <a:cs typeface="+mn-ea"/>
                <a:sym typeface="+mn-lt"/>
              </a:rPr>
              <a:t>（增强移动带宽场景）</a:t>
            </a:r>
            <a:endParaRPr lang="en-CA" altLang="zh-CN" sz="1439" b="1" kern="0" dirty="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2" name="Freeform 268"/>
          <p:cNvSpPr>
            <a:spLocks noChangeAspect="1" noEditPoints="1"/>
          </p:cNvSpPr>
          <p:nvPr/>
        </p:nvSpPr>
        <p:spPr bwMode="auto">
          <a:xfrm>
            <a:off x="6108962" y="3691382"/>
            <a:ext cx="462768" cy="319754"/>
          </a:xfrm>
          <a:custGeom>
            <a:avLst/>
            <a:gdLst>
              <a:gd name="T0" fmla="*/ 76 w 152"/>
              <a:gd name="T1" fmla="*/ 0 h 152"/>
              <a:gd name="T2" fmla="*/ 0 w 152"/>
              <a:gd name="T3" fmla="*/ 76 h 152"/>
              <a:gd name="T4" fmla="*/ 0 w 152"/>
              <a:gd name="T5" fmla="*/ 76 h 152"/>
              <a:gd name="T6" fmla="*/ 76 w 152"/>
              <a:gd name="T7" fmla="*/ 152 h 152"/>
              <a:gd name="T8" fmla="*/ 152 w 152"/>
              <a:gd name="T9" fmla="*/ 76 h 152"/>
              <a:gd name="T10" fmla="*/ 152 w 152"/>
              <a:gd name="T11" fmla="*/ 76 h 152"/>
              <a:gd name="T12" fmla="*/ 152 w 152"/>
              <a:gd name="T13" fmla="*/ 76 h 152"/>
              <a:gd name="T14" fmla="*/ 76 w 152"/>
              <a:gd name="T15" fmla="*/ 0 h 152"/>
              <a:gd name="T16" fmla="*/ 142 w 152"/>
              <a:gd name="T17" fmla="*/ 60 h 152"/>
              <a:gd name="T18" fmla="*/ 105 w 152"/>
              <a:gd name="T19" fmla="*/ 48 h 152"/>
              <a:gd name="T20" fmla="*/ 92 w 152"/>
              <a:gd name="T21" fmla="*/ 10 h 152"/>
              <a:gd name="T22" fmla="*/ 142 w 152"/>
              <a:gd name="T23" fmla="*/ 60 h 152"/>
              <a:gd name="T24" fmla="*/ 99 w 152"/>
              <a:gd name="T25" fmla="*/ 76 h 152"/>
              <a:gd name="T26" fmla="*/ 98 w 152"/>
              <a:gd name="T27" fmla="*/ 97 h 152"/>
              <a:gd name="T28" fmla="*/ 76 w 152"/>
              <a:gd name="T29" fmla="*/ 99 h 152"/>
              <a:gd name="T30" fmla="*/ 55 w 152"/>
              <a:gd name="T31" fmla="*/ 97 h 152"/>
              <a:gd name="T32" fmla="*/ 54 w 152"/>
              <a:gd name="T33" fmla="*/ 76 h 152"/>
              <a:gd name="T34" fmla="*/ 55 w 152"/>
              <a:gd name="T35" fmla="*/ 55 h 152"/>
              <a:gd name="T36" fmla="*/ 76 w 152"/>
              <a:gd name="T37" fmla="*/ 53 h 152"/>
              <a:gd name="T38" fmla="*/ 98 w 152"/>
              <a:gd name="T39" fmla="*/ 55 h 152"/>
              <a:gd name="T40" fmla="*/ 99 w 152"/>
              <a:gd name="T41" fmla="*/ 76 h 152"/>
              <a:gd name="T42" fmla="*/ 76 w 152"/>
              <a:gd name="T43" fmla="*/ 8 h 152"/>
              <a:gd name="T44" fmla="*/ 96 w 152"/>
              <a:gd name="T45" fmla="*/ 47 h 152"/>
              <a:gd name="T46" fmla="*/ 76 w 152"/>
              <a:gd name="T47" fmla="*/ 45 h 152"/>
              <a:gd name="T48" fmla="*/ 56 w 152"/>
              <a:gd name="T49" fmla="*/ 47 h 152"/>
              <a:gd name="T50" fmla="*/ 76 w 152"/>
              <a:gd name="T51" fmla="*/ 8 h 152"/>
              <a:gd name="T52" fmla="*/ 61 w 152"/>
              <a:gd name="T53" fmla="*/ 10 h 152"/>
              <a:gd name="T54" fmla="*/ 48 w 152"/>
              <a:gd name="T55" fmla="*/ 48 h 152"/>
              <a:gd name="T56" fmla="*/ 10 w 152"/>
              <a:gd name="T57" fmla="*/ 60 h 152"/>
              <a:gd name="T58" fmla="*/ 61 w 152"/>
              <a:gd name="T59" fmla="*/ 10 h 152"/>
              <a:gd name="T60" fmla="*/ 47 w 152"/>
              <a:gd name="T61" fmla="*/ 56 h 152"/>
              <a:gd name="T62" fmla="*/ 46 w 152"/>
              <a:gd name="T63" fmla="*/ 76 h 152"/>
              <a:gd name="T64" fmla="*/ 47 w 152"/>
              <a:gd name="T65" fmla="*/ 96 h 152"/>
              <a:gd name="T66" fmla="*/ 8 w 152"/>
              <a:gd name="T67" fmla="*/ 76 h 152"/>
              <a:gd name="T68" fmla="*/ 47 w 152"/>
              <a:gd name="T69" fmla="*/ 56 h 152"/>
              <a:gd name="T70" fmla="*/ 10 w 152"/>
              <a:gd name="T71" fmla="*/ 92 h 152"/>
              <a:gd name="T72" fmla="*/ 48 w 152"/>
              <a:gd name="T73" fmla="*/ 104 h 152"/>
              <a:gd name="T74" fmla="*/ 61 w 152"/>
              <a:gd name="T75" fmla="*/ 142 h 152"/>
              <a:gd name="T76" fmla="*/ 10 w 152"/>
              <a:gd name="T77" fmla="*/ 92 h 152"/>
              <a:gd name="T78" fmla="*/ 76 w 152"/>
              <a:gd name="T79" fmla="*/ 144 h 152"/>
              <a:gd name="T80" fmla="*/ 56 w 152"/>
              <a:gd name="T81" fmla="*/ 106 h 152"/>
              <a:gd name="T82" fmla="*/ 76 w 152"/>
              <a:gd name="T83" fmla="*/ 107 h 152"/>
              <a:gd name="T84" fmla="*/ 96 w 152"/>
              <a:gd name="T85" fmla="*/ 106 h 152"/>
              <a:gd name="T86" fmla="*/ 76 w 152"/>
              <a:gd name="T87" fmla="*/ 144 h 152"/>
              <a:gd name="T88" fmla="*/ 92 w 152"/>
              <a:gd name="T89" fmla="*/ 142 h 152"/>
              <a:gd name="T90" fmla="*/ 105 w 152"/>
              <a:gd name="T91" fmla="*/ 104 h 152"/>
              <a:gd name="T92" fmla="*/ 142 w 152"/>
              <a:gd name="T93" fmla="*/ 92 h 152"/>
              <a:gd name="T94" fmla="*/ 92 w 152"/>
              <a:gd name="T95" fmla="*/ 142 h 152"/>
              <a:gd name="T96" fmla="*/ 144 w 152"/>
              <a:gd name="T97" fmla="*/ 76 h 152"/>
              <a:gd name="T98" fmla="*/ 144 w 152"/>
              <a:gd name="T99" fmla="*/ 76 h 152"/>
              <a:gd name="T100" fmla="*/ 106 w 152"/>
              <a:gd name="T101" fmla="*/ 96 h 152"/>
              <a:gd name="T102" fmla="*/ 107 w 152"/>
              <a:gd name="T103" fmla="*/ 76 h 152"/>
              <a:gd name="T104" fmla="*/ 106 w 152"/>
              <a:gd name="T105" fmla="*/ 56 h 152"/>
              <a:gd name="T106" fmla="*/ 144 w 152"/>
              <a:gd name="T107" fmla="*/ 7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2" h="152">
                <a:moveTo>
                  <a:pt x="76" y="0"/>
                </a:moveTo>
                <a:cubicBezTo>
                  <a:pt x="34" y="0"/>
                  <a:pt x="0" y="34"/>
                  <a:pt x="0" y="76"/>
                </a:cubicBezTo>
                <a:cubicBezTo>
                  <a:pt x="0" y="76"/>
                  <a:pt x="0" y="76"/>
                  <a:pt x="0" y="76"/>
                </a:cubicBezTo>
                <a:cubicBezTo>
                  <a:pt x="0" y="118"/>
                  <a:pt x="34" y="152"/>
                  <a:pt x="76" y="152"/>
                </a:cubicBezTo>
                <a:cubicBezTo>
                  <a:pt x="118" y="152"/>
                  <a:pt x="152" y="118"/>
                  <a:pt x="152" y="76"/>
                </a:cubicBezTo>
                <a:cubicBezTo>
                  <a:pt x="152" y="76"/>
                  <a:pt x="152" y="76"/>
                  <a:pt x="152" y="76"/>
                </a:cubicBezTo>
                <a:cubicBezTo>
                  <a:pt x="152" y="76"/>
                  <a:pt x="152" y="76"/>
                  <a:pt x="152" y="76"/>
                </a:cubicBezTo>
                <a:cubicBezTo>
                  <a:pt x="152" y="34"/>
                  <a:pt x="118" y="0"/>
                  <a:pt x="76" y="0"/>
                </a:cubicBezTo>
                <a:moveTo>
                  <a:pt x="142" y="60"/>
                </a:moveTo>
                <a:cubicBezTo>
                  <a:pt x="133" y="54"/>
                  <a:pt x="120" y="50"/>
                  <a:pt x="105" y="48"/>
                </a:cubicBezTo>
                <a:cubicBezTo>
                  <a:pt x="102" y="32"/>
                  <a:pt x="98" y="19"/>
                  <a:pt x="92" y="10"/>
                </a:cubicBezTo>
                <a:cubicBezTo>
                  <a:pt x="117" y="16"/>
                  <a:pt x="136" y="36"/>
                  <a:pt x="142" y="60"/>
                </a:cubicBezTo>
                <a:moveTo>
                  <a:pt x="99" y="76"/>
                </a:moveTo>
                <a:cubicBezTo>
                  <a:pt x="99" y="84"/>
                  <a:pt x="98" y="91"/>
                  <a:pt x="98" y="97"/>
                </a:cubicBezTo>
                <a:cubicBezTo>
                  <a:pt x="91" y="98"/>
                  <a:pt x="84" y="99"/>
                  <a:pt x="76" y="99"/>
                </a:cubicBezTo>
                <a:cubicBezTo>
                  <a:pt x="69" y="99"/>
                  <a:pt x="61" y="98"/>
                  <a:pt x="55" y="97"/>
                </a:cubicBezTo>
                <a:cubicBezTo>
                  <a:pt x="54" y="91"/>
                  <a:pt x="54" y="84"/>
                  <a:pt x="54" y="76"/>
                </a:cubicBezTo>
                <a:cubicBezTo>
                  <a:pt x="54" y="68"/>
                  <a:pt x="54" y="61"/>
                  <a:pt x="55" y="55"/>
                </a:cubicBezTo>
                <a:cubicBezTo>
                  <a:pt x="61" y="54"/>
                  <a:pt x="69" y="53"/>
                  <a:pt x="76" y="53"/>
                </a:cubicBezTo>
                <a:cubicBezTo>
                  <a:pt x="84" y="53"/>
                  <a:pt x="91" y="54"/>
                  <a:pt x="98" y="55"/>
                </a:cubicBezTo>
                <a:cubicBezTo>
                  <a:pt x="98" y="61"/>
                  <a:pt x="99" y="68"/>
                  <a:pt x="99" y="76"/>
                </a:cubicBezTo>
                <a:moveTo>
                  <a:pt x="76" y="8"/>
                </a:moveTo>
                <a:cubicBezTo>
                  <a:pt x="84" y="8"/>
                  <a:pt x="92" y="23"/>
                  <a:pt x="96" y="47"/>
                </a:cubicBezTo>
                <a:cubicBezTo>
                  <a:pt x="90" y="46"/>
                  <a:pt x="83" y="45"/>
                  <a:pt x="76" y="45"/>
                </a:cubicBezTo>
                <a:cubicBezTo>
                  <a:pt x="69" y="45"/>
                  <a:pt x="63" y="46"/>
                  <a:pt x="56" y="47"/>
                </a:cubicBezTo>
                <a:cubicBezTo>
                  <a:pt x="60" y="23"/>
                  <a:pt x="68" y="8"/>
                  <a:pt x="76" y="8"/>
                </a:cubicBezTo>
                <a:moveTo>
                  <a:pt x="61" y="10"/>
                </a:moveTo>
                <a:cubicBezTo>
                  <a:pt x="54" y="19"/>
                  <a:pt x="50" y="32"/>
                  <a:pt x="48" y="48"/>
                </a:cubicBezTo>
                <a:cubicBezTo>
                  <a:pt x="33" y="50"/>
                  <a:pt x="19" y="54"/>
                  <a:pt x="10" y="60"/>
                </a:cubicBezTo>
                <a:cubicBezTo>
                  <a:pt x="16" y="36"/>
                  <a:pt x="36" y="16"/>
                  <a:pt x="61" y="10"/>
                </a:cubicBezTo>
                <a:moveTo>
                  <a:pt x="47" y="56"/>
                </a:moveTo>
                <a:cubicBezTo>
                  <a:pt x="46" y="62"/>
                  <a:pt x="46" y="69"/>
                  <a:pt x="46" y="76"/>
                </a:cubicBezTo>
                <a:cubicBezTo>
                  <a:pt x="46" y="83"/>
                  <a:pt x="46" y="90"/>
                  <a:pt x="47" y="96"/>
                </a:cubicBezTo>
                <a:cubicBezTo>
                  <a:pt x="23" y="92"/>
                  <a:pt x="8" y="84"/>
                  <a:pt x="8" y="76"/>
                </a:cubicBezTo>
                <a:cubicBezTo>
                  <a:pt x="8" y="68"/>
                  <a:pt x="23" y="60"/>
                  <a:pt x="47" y="56"/>
                </a:cubicBezTo>
                <a:moveTo>
                  <a:pt x="10" y="92"/>
                </a:moveTo>
                <a:cubicBezTo>
                  <a:pt x="19" y="98"/>
                  <a:pt x="33" y="102"/>
                  <a:pt x="48" y="104"/>
                </a:cubicBezTo>
                <a:cubicBezTo>
                  <a:pt x="50" y="120"/>
                  <a:pt x="54" y="133"/>
                  <a:pt x="61" y="142"/>
                </a:cubicBezTo>
                <a:cubicBezTo>
                  <a:pt x="36" y="136"/>
                  <a:pt x="16" y="117"/>
                  <a:pt x="10" y="92"/>
                </a:cubicBezTo>
                <a:moveTo>
                  <a:pt x="76" y="144"/>
                </a:moveTo>
                <a:cubicBezTo>
                  <a:pt x="68" y="144"/>
                  <a:pt x="60" y="129"/>
                  <a:pt x="56" y="106"/>
                </a:cubicBezTo>
                <a:cubicBezTo>
                  <a:pt x="63" y="106"/>
                  <a:pt x="69" y="107"/>
                  <a:pt x="76" y="107"/>
                </a:cubicBezTo>
                <a:cubicBezTo>
                  <a:pt x="83" y="107"/>
                  <a:pt x="90" y="106"/>
                  <a:pt x="96" y="106"/>
                </a:cubicBezTo>
                <a:cubicBezTo>
                  <a:pt x="92" y="129"/>
                  <a:pt x="84" y="144"/>
                  <a:pt x="76" y="144"/>
                </a:cubicBezTo>
                <a:moveTo>
                  <a:pt x="92" y="142"/>
                </a:moveTo>
                <a:cubicBezTo>
                  <a:pt x="98" y="133"/>
                  <a:pt x="102" y="120"/>
                  <a:pt x="105" y="104"/>
                </a:cubicBezTo>
                <a:cubicBezTo>
                  <a:pt x="120" y="102"/>
                  <a:pt x="133" y="98"/>
                  <a:pt x="142" y="92"/>
                </a:cubicBezTo>
                <a:cubicBezTo>
                  <a:pt x="136" y="117"/>
                  <a:pt x="117" y="136"/>
                  <a:pt x="92" y="142"/>
                </a:cubicBezTo>
                <a:moveTo>
                  <a:pt x="144" y="76"/>
                </a:moveTo>
                <a:cubicBezTo>
                  <a:pt x="144" y="76"/>
                  <a:pt x="144" y="76"/>
                  <a:pt x="144" y="76"/>
                </a:cubicBezTo>
                <a:cubicBezTo>
                  <a:pt x="144" y="84"/>
                  <a:pt x="129" y="92"/>
                  <a:pt x="106" y="96"/>
                </a:cubicBezTo>
                <a:cubicBezTo>
                  <a:pt x="106" y="90"/>
                  <a:pt x="107" y="83"/>
                  <a:pt x="107" y="76"/>
                </a:cubicBezTo>
                <a:cubicBezTo>
                  <a:pt x="107" y="69"/>
                  <a:pt x="106" y="62"/>
                  <a:pt x="106" y="56"/>
                </a:cubicBezTo>
                <a:cubicBezTo>
                  <a:pt x="129" y="60"/>
                  <a:pt x="144" y="68"/>
                  <a:pt x="144" y="76"/>
                </a:cubicBezTo>
                <a:close/>
              </a:path>
            </a:pathLst>
          </a:custGeom>
          <a:solidFill>
            <a:schemeClr val="accent5">
              <a:lumMod val="75000"/>
            </a:schemeClr>
          </a:solidFill>
          <a:ln>
            <a:noFill/>
          </a:ln>
        </p:spPr>
        <p:txBody>
          <a:bodyPr vert="horz" wrap="square" lIns="121052" tIns="60526" rIns="121052" bIns="60526"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sp>
        <p:nvSpPr>
          <p:cNvPr id="13" name="Freeform 218"/>
          <p:cNvSpPr/>
          <p:nvPr/>
        </p:nvSpPr>
        <p:spPr bwMode="auto">
          <a:xfrm>
            <a:off x="6237760" y="5890748"/>
            <a:ext cx="285872" cy="325334"/>
          </a:xfrm>
          <a:custGeom>
            <a:avLst/>
            <a:gdLst/>
            <a:ahLst/>
            <a:cxnLst>
              <a:cxn ang="0">
                <a:pos x="418" y="570"/>
              </a:cxn>
              <a:cxn ang="0">
                <a:pos x="629" y="0"/>
              </a:cxn>
              <a:cxn ang="0">
                <a:pos x="293" y="0"/>
              </a:cxn>
              <a:cxn ang="0">
                <a:pos x="0" y="787"/>
              </a:cxn>
              <a:cxn ang="0">
                <a:pos x="317" y="787"/>
              </a:cxn>
              <a:cxn ang="0">
                <a:pos x="338" y="787"/>
              </a:cxn>
              <a:cxn ang="0">
                <a:pos x="373" y="787"/>
              </a:cxn>
              <a:cxn ang="0">
                <a:pos x="196" y="1339"/>
              </a:cxn>
              <a:cxn ang="0">
                <a:pos x="224" y="1339"/>
              </a:cxn>
              <a:cxn ang="0">
                <a:pos x="723" y="570"/>
              </a:cxn>
              <a:cxn ang="0">
                <a:pos x="418" y="570"/>
              </a:cxn>
            </a:cxnLst>
            <a:rect l="0" t="0" r="r" b="b"/>
            <a:pathLst>
              <a:path w="723" h="1339">
                <a:moveTo>
                  <a:pt x="418" y="570"/>
                </a:moveTo>
                <a:lnTo>
                  <a:pt x="629" y="0"/>
                </a:lnTo>
                <a:lnTo>
                  <a:pt x="293" y="0"/>
                </a:lnTo>
                <a:lnTo>
                  <a:pt x="0" y="787"/>
                </a:lnTo>
                <a:lnTo>
                  <a:pt x="317" y="787"/>
                </a:lnTo>
                <a:lnTo>
                  <a:pt x="338" y="787"/>
                </a:lnTo>
                <a:lnTo>
                  <a:pt x="373" y="787"/>
                </a:lnTo>
                <a:lnTo>
                  <a:pt x="196" y="1339"/>
                </a:lnTo>
                <a:lnTo>
                  <a:pt x="224" y="1339"/>
                </a:lnTo>
                <a:lnTo>
                  <a:pt x="723" y="570"/>
                </a:lnTo>
                <a:lnTo>
                  <a:pt x="418" y="570"/>
                </a:lnTo>
                <a:close/>
              </a:path>
            </a:pathLst>
          </a:custGeom>
          <a:solidFill>
            <a:schemeClr val="bg1"/>
          </a:solidFill>
          <a:ln w="9525">
            <a:noFill/>
            <a:round/>
          </a:ln>
        </p:spPr>
        <p:txBody>
          <a:bodyPr vert="horz" wrap="square" lIns="121052" tIns="60526" rIns="121052" bIns="60526"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sp>
        <p:nvSpPr>
          <p:cNvPr id="14" name="矩形 13"/>
          <p:cNvSpPr/>
          <p:nvPr/>
        </p:nvSpPr>
        <p:spPr>
          <a:xfrm>
            <a:off x="5378456" y="5313490"/>
            <a:ext cx="2087923" cy="565176"/>
          </a:xfrm>
          <a:prstGeom prst="rect">
            <a:avLst/>
          </a:prstGeom>
        </p:spPr>
        <p:txBody>
          <a:bodyPr wrap="none" lIns="121052" tIns="60526" rIns="121052" bIns="60526">
            <a:spAutoFit/>
          </a:bodyPr>
          <a:lstStyle/>
          <a:p>
            <a:pPr algn="ctr" defTabSz="907910">
              <a:defRPr/>
            </a:pPr>
            <a:r>
              <a:rPr lang="en-US" altLang="zh-CN" sz="1439" b="1" kern="0" dirty="0" err="1">
                <a:solidFill>
                  <a:prstClr val="black"/>
                </a:solidFill>
                <a:latin typeface="微软雅黑" panose="020B0503020204020204" pitchFamily="34" charset="-122"/>
                <a:ea typeface="微软雅黑" panose="020B0503020204020204" pitchFamily="34" charset="-122"/>
              </a:rPr>
              <a:t>uRLLC</a:t>
            </a:r>
            <a:endParaRPr lang="en-US" altLang="zh-CN" sz="1439" b="1" kern="0" dirty="0">
              <a:solidFill>
                <a:prstClr val="black"/>
              </a:solidFill>
              <a:latin typeface="微软雅黑" panose="020B0503020204020204" pitchFamily="34" charset="-122"/>
              <a:ea typeface="微软雅黑" panose="020B0503020204020204" pitchFamily="34" charset="-122"/>
            </a:endParaRPr>
          </a:p>
          <a:p>
            <a:pPr algn="ctr" defTabSz="907910">
              <a:defRPr/>
            </a:pPr>
            <a:r>
              <a:rPr lang="zh-CN" altLang="en-US" sz="1439" b="1" kern="0" dirty="0">
                <a:solidFill>
                  <a:prstClr val="black"/>
                </a:solidFill>
                <a:latin typeface="微软雅黑" panose="020B0503020204020204" pitchFamily="34" charset="-122"/>
                <a:ea typeface="微软雅黑" panose="020B0503020204020204" pitchFamily="34" charset="-122"/>
              </a:rPr>
              <a:t>（低时延高可靠场景）</a:t>
            </a:r>
          </a:p>
        </p:txBody>
      </p:sp>
      <p:grpSp>
        <p:nvGrpSpPr>
          <p:cNvPr id="15" name="组合 14"/>
          <p:cNvGrpSpPr/>
          <p:nvPr/>
        </p:nvGrpSpPr>
        <p:grpSpPr>
          <a:xfrm>
            <a:off x="6091696" y="4760199"/>
            <a:ext cx="501190" cy="314068"/>
            <a:chOff x="6661150" y="2118103"/>
            <a:chExt cx="1184276" cy="1233804"/>
          </a:xfrm>
          <a:solidFill>
            <a:schemeClr val="accent5">
              <a:lumMod val="75000"/>
            </a:schemeClr>
          </a:solidFill>
        </p:grpSpPr>
        <p:sp>
          <p:nvSpPr>
            <p:cNvPr id="16" name="Freeform 140"/>
            <p:cNvSpPr>
              <a:spLocks noEditPoints="1"/>
            </p:cNvSpPr>
            <p:nvPr/>
          </p:nvSpPr>
          <p:spPr bwMode="auto">
            <a:xfrm>
              <a:off x="7177088" y="2677219"/>
              <a:ext cx="668338" cy="666750"/>
            </a:xfrm>
            <a:custGeom>
              <a:avLst/>
              <a:gdLst>
                <a:gd name="T0" fmla="*/ 152 w 178"/>
                <a:gd name="T1" fmla="*/ 51 h 178"/>
                <a:gd name="T2" fmla="*/ 164 w 178"/>
                <a:gd name="T3" fmla="*/ 39 h 178"/>
                <a:gd name="T4" fmla="*/ 144 w 178"/>
                <a:gd name="T5" fmla="*/ 18 h 178"/>
                <a:gd name="T6" fmla="*/ 132 w 178"/>
                <a:gd name="T7" fmla="*/ 30 h 178"/>
                <a:gd name="T8" fmla="*/ 106 w 178"/>
                <a:gd name="T9" fmla="*/ 18 h 178"/>
                <a:gd name="T10" fmla="*/ 107 w 178"/>
                <a:gd name="T11" fmla="*/ 1 h 178"/>
                <a:gd name="T12" fmla="*/ 78 w 178"/>
                <a:gd name="T13" fmla="*/ 0 h 178"/>
                <a:gd name="T14" fmla="*/ 77 w 178"/>
                <a:gd name="T15" fmla="*/ 17 h 178"/>
                <a:gd name="T16" fmla="*/ 51 w 178"/>
                <a:gd name="T17" fmla="*/ 27 h 178"/>
                <a:gd name="T18" fmla="*/ 39 w 178"/>
                <a:gd name="T19" fmla="*/ 14 h 178"/>
                <a:gd name="T20" fmla="*/ 18 w 178"/>
                <a:gd name="T21" fmla="*/ 34 h 178"/>
                <a:gd name="T22" fmla="*/ 30 w 178"/>
                <a:gd name="T23" fmla="*/ 46 h 178"/>
                <a:gd name="T24" fmla="*/ 18 w 178"/>
                <a:gd name="T25" fmla="*/ 72 h 178"/>
                <a:gd name="T26" fmla="*/ 1 w 178"/>
                <a:gd name="T27" fmla="*/ 71 h 178"/>
                <a:gd name="T28" fmla="*/ 0 w 178"/>
                <a:gd name="T29" fmla="*/ 100 h 178"/>
                <a:gd name="T30" fmla="*/ 17 w 178"/>
                <a:gd name="T31" fmla="*/ 101 h 178"/>
                <a:gd name="T32" fmla="*/ 26 w 178"/>
                <a:gd name="T33" fmla="*/ 128 h 178"/>
                <a:gd name="T34" fmla="*/ 14 w 178"/>
                <a:gd name="T35" fmla="*/ 139 h 178"/>
                <a:gd name="T36" fmla="*/ 34 w 178"/>
                <a:gd name="T37" fmla="*/ 160 h 178"/>
                <a:gd name="T38" fmla="*/ 46 w 178"/>
                <a:gd name="T39" fmla="*/ 149 h 178"/>
                <a:gd name="T40" fmla="*/ 72 w 178"/>
                <a:gd name="T41" fmla="*/ 161 h 178"/>
                <a:gd name="T42" fmla="*/ 71 w 178"/>
                <a:gd name="T43" fmla="*/ 177 h 178"/>
                <a:gd name="T44" fmla="*/ 100 w 178"/>
                <a:gd name="T45" fmla="*/ 178 h 178"/>
                <a:gd name="T46" fmla="*/ 101 w 178"/>
                <a:gd name="T47" fmla="*/ 162 h 178"/>
                <a:gd name="T48" fmla="*/ 128 w 178"/>
                <a:gd name="T49" fmla="*/ 152 h 178"/>
                <a:gd name="T50" fmla="*/ 139 w 178"/>
                <a:gd name="T51" fmla="*/ 164 h 178"/>
                <a:gd name="T52" fmla="*/ 160 w 178"/>
                <a:gd name="T53" fmla="*/ 144 h 178"/>
                <a:gd name="T54" fmla="*/ 149 w 178"/>
                <a:gd name="T55" fmla="*/ 132 h 178"/>
                <a:gd name="T56" fmla="*/ 161 w 178"/>
                <a:gd name="T57" fmla="*/ 106 h 178"/>
                <a:gd name="T58" fmla="*/ 177 w 178"/>
                <a:gd name="T59" fmla="*/ 107 h 178"/>
                <a:gd name="T60" fmla="*/ 178 w 178"/>
                <a:gd name="T61" fmla="*/ 78 h 178"/>
                <a:gd name="T62" fmla="*/ 161 w 178"/>
                <a:gd name="T63" fmla="*/ 77 h 178"/>
                <a:gd name="T64" fmla="*/ 152 w 178"/>
                <a:gd name="T65" fmla="*/ 51 h 178"/>
                <a:gd name="T66" fmla="*/ 121 w 178"/>
                <a:gd name="T67" fmla="*/ 124 h 178"/>
                <a:gd name="T68" fmla="*/ 87 w 178"/>
                <a:gd name="T69" fmla="*/ 137 h 178"/>
                <a:gd name="T70" fmla="*/ 54 w 178"/>
                <a:gd name="T71" fmla="*/ 122 h 178"/>
                <a:gd name="T72" fmla="*/ 42 w 178"/>
                <a:gd name="T73" fmla="*/ 88 h 178"/>
                <a:gd name="T74" fmla="*/ 57 w 178"/>
                <a:gd name="T75" fmla="*/ 55 h 178"/>
                <a:gd name="T76" fmla="*/ 91 w 178"/>
                <a:gd name="T77" fmla="*/ 42 h 178"/>
                <a:gd name="T78" fmla="*/ 124 w 178"/>
                <a:gd name="T79" fmla="*/ 57 h 178"/>
                <a:gd name="T80" fmla="*/ 136 w 178"/>
                <a:gd name="T81" fmla="*/ 91 h 178"/>
                <a:gd name="T82" fmla="*/ 121 w 178"/>
                <a:gd name="T83" fmla="*/ 1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8" h="178">
                  <a:moveTo>
                    <a:pt x="152" y="51"/>
                  </a:moveTo>
                  <a:cubicBezTo>
                    <a:pt x="164" y="39"/>
                    <a:pt x="164" y="39"/>
                    <a:pt x="164" y="39"/>
                  </a:cubicBezTo>
                  <a:cubicBezTo>
                    <a:pt x="144" y="18"/>
                    <a:pt x="144" y="18"/>
                    <a:pt x="144" y="18"/>
                  </a:cubicBezTo>
                  <a:cubicBezTo>
                    <a:pt x="132" y="30"/>
                    <a:pt x="132" y="30"/>
                    <a:pt x="132" y="30"/>
                  </a:cubicBezTo>
                  <a:cubicBezTo>
                    <a:pt x="124" y="24"/>
                    <a:pt x="116" y="20"/>
                    <a:pt x="106" y="18"/>
                  </a:cubicBezTo>
                  <a:cubicBezTo>
                    <a:pt x="107" y="1"/>
                    <a:pt x="107" y="1"/>
                    <a:pt x="107" y="1"/>
                  </a:cubicBezTo>
                  <a:cubicBezTo>
                    <a:pt x="78" y="0"/>
                    <a:pt x="78" y="0"/>
                    <a:pt x="78" y="0"/>
                  </a:cubicBezTo>
                  <a:cubicBezTo>
                    <a:pt x="77" y="17"/>
                    <a:pt x="77" y="17"/>
                    <a:pt x="77" y="17"/>
                  </a:cubicBezTo>
                  <a:cubicBezTo>
                    <a:pt x="68" y="19"/>
                    <a:pt x="59" y="22"/>
                    <a:pt x="51" y="27"/>
                  </a:cubicBezTo>
                  <a:cubicBezTo>
                    <a:pt x="39" y="14"/>
                    <a:pt x="39" y="14"/>
                    <a:pt x="39" y="14"/>
                  </a:cubicBezTo>
                  <a:cubicBezTo>
                    <a:pt x="18" y="34"/>
                    <a:pt x="18" y="34"/>
                    <a:pt x="18" y="34"/>
                  </a:cubicBezTo>
                  <a:cubicBezTo>
                    <a:pt x="30" y="46"/>
                    <a:pt x="30" y="46"/>
                    <a:pt x="30" y="46"/>
                  </a:cubicBezTo>
                  <a:cubicBezTo>
                    <a:pt x="24" y="54"/>
                    <a:pt x="20" y="63"/>
                    <a:pt x="18" y="72"/>
                  </a:cubicBezTo>
                  <a:cubicBezTo>
                    <a:pt x="1" y="71"/>
                    <a:pt x="1" y="71"/>
                    <a:pt x="1" y="71"/>
                  </a:cubicBezTo>
                  <a:cubicBezTo>
                    <a:pt x="0" y="100"/>
                    <a:pt x="0" y="100"/>
                    <a:pt x="0" y="100"/>
                  </a:cubicBezTo>
                  <a:cubicBezTo>
                    <a:pt x="17" y="101"/>
                    <a:pt x="17" y="101"/>
                    <a:pt x="17" y="101"/>
                  </a:cubicBezTo>
                  <a:cubicBezTo>
                    <a:pt x="18" y="111"/>
                    <a:pt x="22" y="120"/>
                    <a:pt x="26" y="128"/>
                  </a:cubicBezTo>
                  <a:cubicBezTo>
                    <a:pt x="14" y="139"/>
                    <a:pt x="14" y="139"/>
                    <a:pt x="14" y="139"/>
                  </a:cubicBezTo>
                  <a:cubicBezTo>
                    <a:pt x="34" y="160"/>
                    <a:pt x="34" y="160"/>
                    <a:pt x="34" y="160"/>
                  </a:cubicBezTo>
                  <a:cubicBezTo>
                    <a:pt x="46" y="149"/>
                    <a:pt x="46" y="149"/>
                    <a:pt x="46" y="149"/>
                  </a:cubicBezTo>
                  <a:cubicBezTo>
                    <a:pt x="54" y="154"/>
                    <a:pt x="63" y="158"/>
                    <a:pt x="72" y="161"/>
                  </a:cubicBezTo>
                  <a:cubicBezTo>
                    <a:pt x="71" y="177"/>
                    <a:pt x="71" y="177"/>
                    <a:pt x="71" y="177"/>
                  </a:cubicBezTo>
                  <a:cubicBezTo>
                    <a:pt x="100" y="178"/>
                    <a:pt x="100" y="178"/>
                    <a:pt x="100" y="178"/>
                  </a:cubicBezTo>
                  <a:cubicBezTo>
                    <a:pt x="101" y="162"/>
                    <a:pt x="101" y="162"/>
                    <a:pt x="101" y="162"/>
                  </a:cubicBezTo>
                  <a:cubicBezTo>
                    <a:pt x="111" y="160"/>
                    <a:pt x="120" y="157"/>
                    <a:pt x="128" y="152"/>
                  </a:cubicBezTo>
                  <a:cubicBezTo>
                    <a:pt x="139" y="164"/>
                    <a:pt x="139" y="164"/>
                    <a:pt x="139" y="164"/>
                  </a:cubicBezTo>
                  <a:cubicBezTo>
                    <a:pt x="160" y="144"/>
                    <a:pt x="160" y="144"/>
                    <a:pt x="160" y="144"/>
                  </a:cubicBezTo>
                  <a:cubicBezTo>
                    <a:pt x="149" y="132"/>
                    <a:pt x="149" y="132"/>
                    <a:pt x="149" y="132"/>
                  </a:cubicBezTo>
                  <a:cubicBezTo>
                    <a:pt x="154" y="124"/>
                    <a:pt x="158" y="116"/>
                    <a:pt x="161" y="106"/>
                  </a:cubicBezTo>
                  <a:cubicBezTo>
                    <a:pt x="177" y="107"/>
                    <a:pt x="177" y="107"/>
                    <a:pt x="177" y="107"/>
                  </a:cubicBezTo>
                  <a:cubicBezTo>
                    <a:pt x="178" y="78"/>
                    <a:pt x="178" y="78"/>
                    <a:pt x="178" y="78"/>
                  </a:cubicBezTo>
                  <a:cubicBezTo>
                    <a:pt x="161" y="77"/>
                    <a:pt x="161" y="77"/>
                    <a:pt x="161" y="77"/>
                  </a:cubicBezTo>
                  <a:cubicBezTo>
                    <a:pt x="160" y="68"/>
                    <a:pt x="156" y="59"/>
                    <a:pt x="152" y="51"/>
                  </a:cubicBezTo>
                  <a:close/>
                  <a:moveTo>
                    <a:pt x="121" y="124"/>
                  </a:moveTo>
                  <a:cubicBezTo>
                    <a:pt x="112" y="132"/>
                    <a:pt x="100" y="137"/>
                    <a:pt x="87" y="137"/>
                  </a:cubicBezTo>
                  <a:cubicBezTo>
                    <a:pt x="74" y="136"/>
                    <a:pt x="63" y="130"/>
                    <a:pt x="54" y="122"/>
                  </a:cubicBezTo>
                  <a:cubicBezTo>
                    <a:pt x="46" y="113"/>
                    <a:pt x="41" y="101"/>
                    <a:pt x="42" y="88"/>
                  </a:cubicBezTo>
                  <a:cubicBezTo>
                    <a:pt x="42" y="75"/>
                    <a:pt x="48" y="63"/>
                    <a:pt x="57" y="55"/>
                  </a:cubicBezTo>
                  <a:cubicBezTo>
                    <a:pt x="66" y="47"/>
                    <a:pt x="78" y="42"/>
                    <a:pt x="91" y="42"/>
                  </a:cubicBezTo>
                  <a:cubicBezTo>
                    <a:pt x="104" y="43"/>
                    <a:pt x="116" y="48"/>
                    <a:pt x="124" y="57"/>
                  </a:cubicBezTo>
                  <a:cubicBezTo>
                    <a:pt x="132" y="66"/>
                    <a:pt x="137" y="78"/>
                    <a:pt x="136" y="91"/>
                  </a:cubicBezTo>
                  <a:cubicBezTo>
                    <a:pt x="136" y="104"/>
                    <a:pt x="130" y="116"/>
                    <a:pt x="121" y="1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7418" tIns="38709" rIns="77418" bIns="38709"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sp>
          <p:nvSpPr>
            <p:cNvPr id="17" name="Freeform 141"/>
            <p:cNvSpPr>
              <a:spLocks noEditPoints="1"/>
            </p:cNvSpPr>
            <p:nvPr/>
          </p:nvSpPr>
          <p:spPr bwMode="auto">
            <a:xfrm>
              <a:off x="6765925" y="2943919"/>
              <a:ext cx="407988" cy="407988"/>
            </a:xfrm>
            <a:custGeom>
              <a:avLst/>
              <a:gdLst>
                <a:gd name="T0" fmla="*/ 109 w 109"/>
                <a:gd name="T1" fmla="*/ 58 h 109"/>
                <a:gd name="T2" fmla="*/ 107 w 109"/>
                <a:gd name="T3" fmla="*/ 41 h 109"/>
                <a:gd name="T4" fmla="*/ 97 w 109"/>
                <a:gd name="T5" fmla="*/ 42 h 109"/>
                <a:gd name="T6" fmla="*/ 89 w 109"/>
                <a:gd name="T7" fmla="*/ 26 h 109"/>
                <a:gd name="T8" fmla="*/ 96 w 109"/>
                <a:gd name="T9" fmla="*/ 19 h 109"/>
                <a:gd name="T10" fmla="*/ 82 w 109"/>
                <a:gd name="T11" fmla="*/ 7 h 109"/>
                <a:gd name="T12" fmla="*/ 76 w 109"/>
                <a:gd name="T13" fmla="*/ 15 h 109"/>
                <a:gd name="T14" fmla="*/ 59 w 109"/>
                <a:gd name="T15" fmla="*/ 10 h 109"/>
                <a:gd name="T16" fmla="*/ 58 w 109"/>
                <a:gd name="T17" fmla="*/ 0 h 109"/>
                <a:gd name="T18" fmla="*/ 41 w 109"/>
                <a:gd name="T19" fmla="*/ 1 h 109"/>
                <a:gd name="T20" fmla="*/ 42 w 109"/>
                <a:gd name="T21" fmla="*/ 12 h 109"/>
                <a:gd name="T22" fmla="*/ 27 w 109"/>
                <a:gd name="T23" fmla="*/ 19 h 109"/>
                <a:gd name="T24" fmla="*/ 19 w 109"/>
                <a:gd name="T25" fmla="*/ 13 h 109"/>
                <a:gd name="T26" fmla="*/ 7 w 109"/>
                <a:gd name="T27" fmla="*/ 26 h 109"/>
                <a:gd name="T28" fmla="*/ 15 w 109"/>
                <a:gd name="T29" fmla="*/ 33 h 109"/>
                <a:gd name="T30" fmla="*/ 10 w 109"/>
                <a:gd name="T31" fmla="*/ 49 h 109"/>
                <a:gd name="T32" fmla="*/ 0 w 109"/>
                <a:gd name="T33" fmla="*/ 50 h 109"/>
                <a:gd name="T34" fmla="*/ 1 w 109"/>
                <a:gd name="T35" fmla="*/ 68 h 109"/>
                <a:gd name="T36" fmla="*/ 11 w 109"/>
                <a:gd name="T37" fmla="*/ 67 h 109"/>
                <a:gd name="T38" fmla="*/ 19 w 109"/>
                <a:gd name="T39" fmla="*/ 82 h 109"/>
                <a:gd name="T40" fmla="*/ 13 w 109"/>
                <a:gd name="T41" fmla="*/ 90 h 109"/>
                <a:gd name="T42" fmla="*/ 26 w 109"/>
                <a:gd name="T43" fmla="*/ 101 h 109"/>
                <a:gd name="T44" fmla="*/ 33 w 109"/>
                <a:gd name="T45" fmla="*/ 94 h 109"/>
                <a:gd name="T46" fmla="*/ 49 w 109"/>
                <a:gd name="T47" fmla="*/ 99 h 109"/>
                <a:gd name="T48" fmla="*/ 50 w 109"/>
                <a:gd name="T49" fmla="*/ 109 h 109"/>
                <a:gd name="T50" fmla="*/ 68 w 109"/>
                <a:gd name="T51" fmla="*/ 107 h 109"/>
                <a:gd name="T52" fmla="*/ 67 w 109"/>
                <a:gd name="T53" fmla="*/ 97 h 109"/>
                <a:gd name="T54" fmla="*/ 82 w 109"/>
                <a:gd name="T55" fmla="*/ 89 h 109"/>
                <a:gd name="T56" fmla="*/ 90 w 109"/>
                <a:gd name="T57" fmla="*/ 96 h 109"/>
                <a:gd name="T58" fmla="*/ 101 w 109"/>
                <a:gd name="T59" fmla="*/ 82 h 109"/>
                <a:gd name="T60" fmla="*/ 94 w 109"/>
                <a:gd name="T61" fmla="*/ 76 h 109"/>
                <a:gd name="T62" fmla="*/ 99 w 109"/>
                <a:gd name="T63" fmla="*/ 59 h 109"/>
                <a:gd name="T64" fmla="*/ 109 w 109"/>
                <a:gd name="T65" fmla="*/ 58 h 109"/>
                <a:gd name="T66" fmla="*/ 76 w 109"/>
                <a:gd name="T67" fmla="*/ 73 h 109"/>
                <a:gd name="T68" fmla="*/ 57 w 109"/>
                <a:gd name="T69" fmla="*/ 83 h 109"/>
                <a:gd name="T70" fmla="*/ 36 w 109"/>
                <a:gd name="T71" fmla="*/ 76 h 109"/>
                <a:gd name="T72" fmla="*/ 26 w 109"/>
                <a:gd name="T73" fmla="*/ 57 h 109"/>
                <a:gd name="T74" fmla="*/ 32 w 109"/>
                <a:gd name="T75" fmla="*/ 36 h 109"/>
                <a:gd name="T76" fmla="*/ 52 w 109"/>
                <a:gd name="T77" fmla="*/ 26 h 109"/>
                <a:gd name="T78" fmla="*/ 73 w 109"/>
                <a:gd name="T79" fmla="*/ 32 h 109"/>
                <a:gd name="T80" fmla="*/ 83 w 109"/>
                <a:gd name="T81" fmla="*/ 52 h 109"/>
                <a:gd name="T82" fmla="*/ 76 w 109"/>
                <a:gd name="T83" fmla="*/ 7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9" h="109">
                  <a:moveTo>
                    <a:pt x="109" y="58"/>
                  </a:moveTo>
                  <a:cubicBezTo>
                    <a:pt x="107" y="41"/>
                    <a:pt x="107" y="41"/>
                    <a:pt x="107" y="41"/>
                  </a:cubicBezTo>
                  <a:cubicBezTo>
                    <a:pt x="97" y="42"/>
                    <a:pt x="97" y="42"/>
                    <a:pt x="97" y="42"/>
                  </a:cubicBezTo>
                  <a:cubicBezTo>
                    <a:pt x="95" y="36"/>
                    <a:pt x="93" y="31"/>
                    <a:pt x="89" y="26"/>
                  </a:cubicBezTo>
                  <a:cubicBezTo>
                    <a:pt x="96" y="19"/>
                    <a:pt x="96" y="19"/>
                    <a:pt x="96" y="19"/>
                  </a:cubicBezTo>
                  <a:cubicBezTo>
                    <a:pt x="82" y="7"/>
                    <a:pt x="82" y="7"/>
                    <a:pt x="82" y="7"/>
                  </a:cubicBezTo>
                  <a:cubicBezTo>
                    <a:pt x="76" y="15"/>
                    <a:pt x="76" y="15"/>
                    <a:pt x="76" y="15"/>
                  </a:cubicBezTo>
                  <a:cubicBezTo>
                    <a:pt x="71" y="12"/>
                    <a:pt x="65" y="11"/>
                    <a:pt x="59" y="10"/>
                  </a:cubicBezTo>
                  <a:cubicBezTo>
                    <a:pt x="58" y="0"/>
                    <a:pt x="58" y="0"/>
                    <a:pt x="58" y="0"/>
                  </a:cubicBezTo>
                  <a:cubicBezTo>
                    <a:pt x="41" y="1"/>
                    <a:pt x="41" y="1"/>
                    <a:pt x="41" y="1"/>
                  </a:cubicBezTo>
                  <a:cubicBezTo>
                    <a:pt x="42" y="12"/>
                    <a:pt x="42" y="12"/>
                    <a:pt x="42" y="12"/>
                  </a:cubicBezTo>
                  <a:cubicBezTo>
                    <a:pt x="36" y="13"/>
                    <a:pt x="31" y="16"/>
                    <a:pt x="27" y="19"/>
                  </a:cubicBezTo>
                  <a:cubicBezTo>
                    <a:pt x="19" y="13"/>
                    <a:pt x="19" y="13"/>
                    <a:pt x="19" y="13"/>
                  </a:cubicBezTo>
                  <a:cubicBezTo>
                    <a:pt x="7" y="26"/>
                    <a:pt x="7" y="26"/>
                    <a:pt x="7" y="26"/>
                  </a:cubicBezTo>
                  <a:cubicBezTo>
                    <a:pt x="15" y="33"/>
                    <a:pt x="15" y="33"/>
                    <a:pt x="15" y="33"/>
                  </a:cubicBezTo>
                  <a:cubicBezTo>
                    <a:pt x="12" y="38"/>
                    <a:pt x="11" y="43"/>
                    <a:pt x="10" y="49"/>
                  </a:cubicBezTo>
                  <a:cubicBezTo>
                    <a:pt x="0" y="50"/>
                    <a:pt x="0" y="50"/>
                    <a:pt x="0" y="50"/>
                  </a:cubicBezTo>
                  <a:cubicBezTo>
                    <a:pt x="1" y="68"/>
                    <a:pt x="1" y="68"/>
                    <a:pt x="1" y="68"/>
                  </a:cubicBezTo>
                  <a:cubicBezTo>
                    <a:pt x="11" y="67"/>
                    <a:pt x="11" y="67"/>
                    <a:pt x="11" y="67"/>
                  </a:cubicBezTo>
                  <a:cubicBezTo>
                    <a:pt x="13" y="72"/>
                    <a:pt x="16" y="78"/>
                    <a:pt x="19" y="82"/>
                  </a:cubicBezTo>
                  <a:cubicBezTo>
                    <a:pt x="13" y="90"/>
                    <a:pt x="13" y="90"/>
                    <a:pt x="13" y="90"/>
                  </a:cubicBezTo>
                  <a:cubicBezTo>
                    <a:pt x="26" y="101"/>
                    <a:pt x="26" y="101"/>
                    <a:pt x="26" y="101"/>
                  </a:cubicBezTo>
                  <a:cubicBezTo>
                    <a:pt x="33" y="94"/>
                    <a:pt x="33" y="94"/>
                    <a:pt x="33" y="94"/>
                  </a:cubicBezTo>
                  <a:cubicBezTo>
                    <a:pt x="38" y="96"/>
                    <a:pt x="43" y="98"/>
                    <a:pt x="49" y="99"/>
                  </a:cubicBezTo>
                  <a:cubicBezTo>
                    <a:pt x="50" y="109"/>
                    <a:pt x="50" y="109"/>
                    <a:pt x="50" y="109"/>
                  </a:cubicBezTo>
                  <a:cubicBezTo>
                    <a:pt x="68" y="107"/>
                    <a:pt x="68" y="107"/>
                    <a:pt x="68" y="107"/>
                  </a:cubicBezTo>
                  <a:cubicBezTo>
                    <a:pt x="67" y="97"/>
                    <a:pt x="67" y="97"/>
                    <a:pt x="67" y="97"/>
                  </a:cubicBezTo>
                  <a:cubicBezTo>
                    <a:pt x="73" y="96"/>
                    <a:pt x="78" y="93"/>
                    <a:pt x="82" y="89"/>
                  </a:cubicBezTo>
                  <a:cubicBezTo>
                    <a:pt x="90" y="96"/>
                    <a:pt x="90" y="96"/>
                    <a:pt x="90" y="96"/>
                  </a:cubicBezTo>
                  <a:cubicBezTo>
                    <a:pt x="101" y="82"/>
                    <a:pt x="101" y="82"/>
                    <a:pt x="101" y="82"/>
                  </a:cubicBezTo>
                  <a:cubicBezTo>
                    <a:pt x="94" y="76"/>
                    <a:pt x="94" y="76"/>
                    <a:pt x="94" y="76"/>
                  </a:cubicBezTo>
                  <a:cubicBezTo>
                    <a:pt x="96" y="71"/>
                    <a:pt x="98" y="65"/>
                    <a:pt x="99" y="59"/>
                  </a:cubicBezTo>
                  <a:lnTo>
                    <a:pt x="109" y="58"/>
                  </a:lnTo>
                  <a:close/>
                  <a:moveTo>
                    <a:pt x="76" y="73"/>
                  </a:moveTo>
                  <a:cubicBezTo>
                    <a:pt x="72" y="79"/>
                    <a:pt x="65" y="82"/>
                    <a:pt x="57" y="83"/>
                  </a:cubicBezTo>
                  <a:cubicBezTo>
                    <a:pt x="49" y="84"/>
                    <a:pt x="41" y="81"/>
                    <a:pt x="36" y="76"/>
                  </a:cubicBezTo>
                  <a:cubicBezTo>
                    <a:pt x="30" y="72"/>
                    <a:pt x="26" y="65"/>
                    <a:pt x="26" y="57"/>
                  </a:cubicBezTo>
                  <a:cubicBezTo>
                    <a:pt x="25" y="49"/>
                    <a:pt x="27" y="42"/>
                    <a:pt x="32" y="36"/>
                  </a:cubicBezTo>
                  <a:cubicBezTo>
                    <a:pt x="37" y="30"/>
                    <a:pt x="44" y="26"/>
                    <a:pt x="52" y="26"/>
                  </a:cubicBezTo>
                  <a:cubicBezTo>
                    <a:pt x="60" y="25"/>
                    <a:pt x="67" y="28"/>
                    <a:pt x="73" y="32"/>
                  </a:cubicBezTo>
                  <a:cubicBezTo>
                    <a:pt x="79" y="37"/>
                    <a:pt x="82" y="44"/>
                    <a:pt x="83" y="52"/>
                  </a:cubicBezTo>
                  <a:cubicBezTo>
                    <a:pt x="84" y="60"/>
                    <a:pt x="81" y="67"/>
                    <a:pt x="76" y="7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7418" tIns="38709" rIns="77418" bIns="38709"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sp>
          <p:nvSpPr>
            <p:cNvPr id="18" name="Freeform 142"/>
            <p:cNvSpPr>
              <a:spLocks noEditPoints="1"/>
            </p:cNvSpPr>
            <p:nvPr/>
          </p:nvSpPr>
          <p:spPr bwMode="auto">
            <a:xfrm>
              <a:off x="7306469" y="2118103"/>
              <a:ext cx="409575" cy="407988"/>
            </a:xfrm>
            <a:custGeom>
              <a:avLst/>
              <a:gdLst>
                <a:gd name="T0" fmla="*/ 99 w 109"/>
                <a:gd name="T1" fmla="*/ 50 h 109"/>
                <a:gd name="T2" fmla="*/ 94 w 109"/>
                <a:gd name="T3" fmla="*/ 33 h 109"/>
                <a:gd name="T4" fmla="*/ 102 w 109"/>
                <a:gd name="T5" fmla="*/ 27 h 109"/>
                <a:gd name="T6" fmla="*/ 91 w 109"/>
                <a:gd name="T7" fmla="*/ 13 h 109"/>
                <a:gd name="T8" fmla="*/ 83 w 109"/>
                <a:gd name="T9" fmla="*/ 20 h 109"/>
                <a:gd name="T10" fmla="*/ 67 w 109"/>
                <a:gd name="T11" fmla="*/ 12 h 109"/>
                <a:gd name="T12" fmla="*/ 68 w 109"/>
                <a:gd name="T13" fmla="*/ 1 h 109"/>
                <a:gd name="T14" fmla="*/ 51 w 109"/>
                <a:gd name="T15" fmla="*/ 0 h 109"/>
                <a:gd name="T16" fmla="*/ 50 w 109"/>
                <a:gd name="T17" fmla="*/ 10 h 109"/>
                <a:gd name="T18" fmla="*/ 33 w 109"/>
                <a:gd name="T19" fmla="*/ 15 h 109"/>
                <a:gd name="T20" fmla="*/ 27 w 109"/>
                <a:gd name="T21" fmla="*/ 7 h 109"/>
                <a:gd name="T22" fmla="*/ 13 w 109"/>
                <a:gd name="T23" fmla="*/ 18 h 109"/>
                <a:gd name="T24" fmla="*/ 20 w 109"/>
                <a:gd name="T25" fmla="*/ 26 h 109"/>
                <a:gd name="T26" fmla="*/ 12 w 109"/>
                <a:gd name="T27" fmla="*/ 42 h 109"/>
                <a:gd name="T28" fmla="*/ 1 w 109"/>
                <a:gd name="T29" fmla="*/ 41 h 109"/>
                <a:gd name="T30" fmla="*/ 0 w 109"/>
                <a:gd name="T31" fmla="*/ 58 h 109"/>
                <a:gd name="T32" fmla="*/ 10 w 109"/>
                <a:gd name="T33" fmla="*/ 59 h 109"/>
                <a:gd name="T34" fmla="*/ 15 w 109"/>
                <a:gd name="T35" fmla="*/ 76 h 109"/>
                <a:gd name="T36" fmla="*/ 7 w 109"/>
                <a:gd name="T37" fmla="*/ 82 h 109"/>
                <a:gd name="T38" fmla="*/ 18 w 109"/>
                <a:gd name="T39" fmla="*/ 96 h 109"/>
                <a:gd name="T40" fmla="*/ 26 w 109"/>
                <a:gd name="T41" fmla="*/ 89 h 109"/>
                <a:gd name="T42" fmla="*/ 42 w 109"/>
                <a:gd name="T43" fmla="*/ 97 h 109"/>
                <a:gd name="T44" fmla="*/ 41 w 109"/>
                <a:gd name="T45" fmla="*/ 108 h 109"/>
                <a:gd name="T46" fmla="*/ 58 w 109"/>
                <a:gd name="T47" fmla="*/ 109 h 109"/>
                <a:gd name="T48" fmla="*/ 59 w 109"/>
                <a:gd name="T49" fmla="*/ 99 h 109"/>
                <a:gd name="T50" fmla="*/ 76 w 109"/>
                <a:gd name="T51" fmla="*/ 94 h 109"/>
                <a:gd name="T52" fmla="*/ 82 w 109"/>
                <a:gd name="T53" fmla="*/ 102 h 109"/>
                <a:gd name="T54" fmla="*/ 96 w 109"/>
                <a:gd name="T55" fmla="*/ 91 h 109"/>
                <a:gd name="T56" fmla="*/ 89 w 109"/>
                <a:gd name="T57" fmla="*/ 83 h 109"/>
                <a:gd name="T58" fmla="*/ 98 w 109"/>
                <a:gd name="T59" fmla="*/ 67 h 109"/>
                <a:gd name="T60" fmla="*/ 108 w 109"/>
                <a:gd name="T61" fmla="*/ 68 h 109"/>
                <a:gd name="T62" fmla="*/ 109 w 109"/>
                <a:gd name="T63" fmla="*/ 51 h 109"/>
                <a:gd name="T64" fmla="*/ 99 w 109"/>
                <a:gd name="T65" fmla="*/ 50 h 109"/>
                <a:gd name="T66" fmla="*/ 83 w 109"/>
                <a:gd name="T67" fmla="*/ 57 h 109"/>
                <a:gd name="T68" fmla="*/ 73 w 109"/>
                <a:gd name="T69" fmla="*/ 77 h 109"/>
                <a:gd name="T70" fmla="*/ 52 w 109"/>
                <a:gd name="T71" fmla="*/ 83 h 109"/>
                <a:gd name="T72" fmla="*/ 32 w 109"/>
                <a:gd name="T73" fmla="*/ 73 h 109"/>
                <a:gd name="T74" fmla="*/ 26 w 109"/>
                <a:gd name="T75" fmla="*/ 52 h 109"/>
                <a:gd name="T76" fmla="*/ 36 w 109"/>
                <a:gd name="T77" fmla="*/ 32 h 109"/>
                <a:gd name="T78" fmla="*/ 57 w 109"/>
                <a:gd name="T79" fmla="*/ 26 h 109"/>
                <a:gd name="T80" fmla="*/ 77 w 109"/>
                <a:gd name="T81" fmla="*/ 36 h 109"/>
                <a:gd name="T82" fmla="*/ 83 w 109"/>
                <a:gd name="T83" fmla="*/ 5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9" h="109">
                  <a:moveTo>
                    <a:pt x="99" y="50"/>
                  </a:moveTo>
                  <a:cubicBezTo>
                    <a:pt x="98" y="44"/>
                    <a:pt x="97" y="38"/>
                    <a:pt x="94" y="33"/>
                  </a:cubicBezTo>
                  <a:cubicBezTo>
                    <a:pt x="102" y="27"/>
                    <a:pt x="102" y="27"/>
                    <a:pt x="102" y="27"/>
                  </a:cubicBezTo>
                  <a:cubicBezTo>
                    <a:pt x="91" y="13"/>
                    <a:pt x="91" y="13"/>
                    <a:pt x="91" y="13"/>
                  </a:cubicBezTo>
                  <a:cubicBezTo>
                    <a:pt x="83" y="20"/>
                    <a:pt x="83" y="20"/>
                    <a:pt x="83" y="20"/>
                  </a:cubicBezTo>
                  <a:cubicBezTo>
                    <a:pt x="78" y="16"/>
                    <a:pt x="73" y="13"/>
                    <a:pt x="67" y="12"/>
                  </a:cubicBezTo>
                  <a:cubicBezTo>
                    <a:pt x="68" y="1"/>
                    <a:pt x="68" y="1"/>
                    <a:pt x="68" y="1"/>
                  </a:cubicBezTo>
                  <a:cubicBezTo>
                    <a:pt x="51" y="0"/>
                    <a:pt x="51" y="0"/>
                    <a:pt x="51" y="0"/>
                  </a:cubicBezTo>
                  <a:cubicBezTo>
                    <a:pt x="50" y="10"/>
                    <a:pt x="50" y="10"/>
                    <a:pt x="50" y="10"/>
                  </a:cubicBezTo>
                  <a:cubicBezTo>
                    <a:pt x="44" y="11"/>
                    <a:pt x="39" y="12"/>
                    <a:pt x="33" y="15"/>
                  </a:cubicBezTo>
                  <a:cubicBezTo>
                    <a:pt x="27" y="7"/>
                    <a:pt x="27" y="7"/>
                    <a:pt x="27" y="7"/>
                  </a:cubicBezTo>
                  <a:cubicBezTo>
                    <a:pt x="13" y="18"/>
                    <a:pt x="13" y="18"/>
                    <a:pt x="13" y="18"/>
                  </a:cubicBezTo>
                  <a:cubicBezTo>
                    <a:pt x="20" y="26"/>
                    <a:pt x="20" y="26"/>
                    <a:pt x="20" y="26"/>
                  </a:cubicBezTo>
                  <a:cubicBezTo>
                    <a:pt x="16" y="31"/>
                    <a:pt x="13" y="36"/>
                    <a:pt x="12" y="42"/>
                  </a:cubicBezTo>
                  <a:cubicBezTo>
                    <a:pt x="1" y="41"/>
                    <a:pt x="1" y="41"/>
                    <a:pt x="1" y="41"/>
                  </a:cubicBezTo>
                  <a:cubicBezTo>
                    <a:pt x="0" y="58"/>
                    <a:pt x="0" y="58"/>
                    <a:pt x="0" y="58"/>
                  </a:cubicBezTo>
                  <a:cubicBezTo>
                    <a:pt x="10" y="59"/>
                    <a:pt x="10" y="59"/>
                    <a:pt x="10" y="59"/>
                  </a:cubicBezTo>
                  <a:cubicBezTo>
                    <a:pt x="11" y="65"/>
                    <a:pt x="12" y="70"/>
                    <a:pt x="15" y="76"/>
                  </a:cubicBezTo>
                  <a:cubicBezTo>
                    <a:pt x="7" y="82"/>
                    <a:pt x="7" y="82"/>
                    <a:pt x="7" y="82"/>
                  </a:cubicBezTo>
                  <a:cubicBezTo>
                    <a:pt x="18" y="96"/>
                    <a:pt x="18" y="96"/>
                    <a:pt x="18" y="96"/>
                  </a:cubicBezTo>
                  <a:cubicBezTo>
                    <a:pt x="26" y="89"/>
                    <a:pt x="26" y="89"/>
                    <a:pt x="26" y="89"/>
                  </a:cubicBezTo>
                  <a:cubicBezTo>
                    <a:pt x="31" y="93"/>
                    <a:pt x="36" y="96"/>
                    <a:pt x="42" y="97"/>
                  </a:cubicBezTo>
                  <a:cubicBezTo>
                    <a:pt x="41" y="108"/>
                    <a:pt x="41" y="108"/>
                    <a:pt x="41" y="108"/>
                  </a:cubicBezTo>
                  <a:cubicBezTo>
                    <a:pt x="58" y="109"/>
                    <a:pt x="58" y="109"/>
                    <a:pt x="58" y="109"/>
                  </a:cubicBezTo>
                  <a:cubicBezTo>
                    <a:pt x="59" y="99"/>
                    <a:pt x="59" y="99"/>
                    <a:pt x="59" y="99"/>
                  </a:cubicBezTo>
                  <a:cubicBezTo>
                    <a:pt x="65" y="99"/>
                    <a:pt x="71" y="97"/>
                    <a:pt x="76" y="94"/>
                  </a:cubicBezTo>
                  <a:cubicBezTo>
                    <a:pt x="82" y="102"/>
                    <a:pt x="82" y="102"/>
                    <a:pt x="82" y="102"/>
                  </a:cubicBezTo>
                  <a:cubicBezTo>
                    <a:pt x="96" y="91"/>
                    <a:pt x="96" y="91"/>
                    <a:pt x="96" y="91"/>
                  </a:cubicBezTo>
                  <a:cubicBezTo>
                    <a:pt x="89" y="83"/>
                    <a:pt x="89" y="83"/>
                    <a:pt x="89" y="83"/>
                  </a:cubicBezTo>
                  <a:cubicBezTo>
                    <a:pt x="93" y="78"/>
                    <a:pt x="96" y="73"/>
                    <a:pt x="98" y="67"/>
                  </a:cubicBezTo>
                  <a:cubicBezTo>
                    <a:pt x="108" y="68"/>
                    <a:pt x="108" y="68"/>
                    <a:pt x="108" y="68"/>
                  </a:cubicBezTo>
                  <a:cubicBezTo>
                    <a:pt x="109" y="51"/>
                    <a:pt x="109" y="51"/>
                    <a:pt x="109" y="51"/>
                  </a:cubicBezTo>
                  <a:lnTo>
                    <a:pt x="99" y="50"/>
                  </a:lnTo>
                  <a:close/>
                  <a:moveTo>
                    <a:pt x="83" y="57"/>
                  </a:moveTo>
                  <a:cubicBezTo>
                    <a:pt x="83" y="65"/>
                    <a:pt x="79" y="72"/>
                    <a:pt x="73" y="77"/>
                  </a:cubicBezTo>
                  <a:cubicBezTo>
                    <a:pt x="67" y="82"/>
                    <a:pt x="59" y="84"/>
                    <a:pt x="52" y="83"/>
                  </a:cubicBezTo>
                  <a:cubicBezTo>
                    <a:pt x="44" y="83"/>
                    <a:pt x="37" y="79"/>
                    <a:pt x="32" y="73"/>
                  </a:cubicBezTo>
                  <a:cubicBezTo>
                    <a:pt x="27" y="67"/>
                    <a:pt x="25" y="59"/>
                    <a:pt x="26" y="52"/>
                  </a:cubicBezTo>
                  <a:cubicBezTo>
                    <a:pt x="27" y="45"/>
                    <a:pt x="30" y="37"/>
                    <a:pt x="36" y="32"/>
                  </a:cubicBezTo>
                  <a:cubicBezTo>
                    <a:pt x="42" y="27"/>
                    <a:pt x="50" y="25"/>
                    <a:pt x="57" y="26"/>
                  </a:cubicBezTo>
                  <a:cubicBezTo>
                    <a:pt x="65" y="27"/>
                    <a:pt x="72" y="30"/>
                    <a:pt x="77" y="36"/>
                  </a:cubicBezTo>
                  <a:cubicBezTo>
                    <a:pt x="82" y="42"/>
                    <a:pt x="84" y="50"/>
                    <a:pt x="83"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7418" tIns="38709" rIns="77418" bIns="38709"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sp>
          <p:nvSpPr>
            <p:cNvPr id="19" name="Freeform 140"/>
            <p:cNvSpPr>
              <a:spLocks noEditPoints="1"/>
            </p:cNvSpPr>
            <p:nvPr/>
          </p:nvSpPr>
          <p:spPr bwMode="auto">
            <a:xfrm>
              <a:off x="6661150" y="2234539"/>
              <a:ext cx="668338" cy="666750"/>
            </a:xfrm>
            <a:custGeom>
              <a:avLst/>
              <a:gdLst>
                <a:gd name="T0" fmla="*/ 152 w 178"/>
                <a:gd name="T1" fmla="*/ 51 h 178"/>
                <a:gd name="T2" fmla="*/ 164 w 178"/>
                <a:gd name="T3" fmla="*/ 39 h 178"/>
                <a:gd name="T4" fmla="*/ 144 w 178"/>
                <a:gd name="T5" fmla="*/ 18 h 178"/>
                <a:gd name="T6" fmla="*/ 132 w 178"/>
                <a:gd name="T7" fmla="*/ 30 h 178"/>
                <a:gd name="T8" fmla="*/ 106 w 178"/>
                <a:gd name="T9" fmla="*/ 18 h 178"/>
                <a:gd name="T10" fmla="*/ 107 w 178"/>
                <a:gd name="T11" fmla="*/ 1 h 178"/>
                <a:gd name="T12" fmla="*/ 78 w 178"/>
                <a:gd name="T13" fmla="*/ 0 h 178"/>
                <a:gd name="T14" fmla="*/ 77 w 178"/>
                <a:gd name="T15" fmla="*/ 17 h 178"/>
                <a:gd name="T16" fmla="*/ 51 w 178"/>
                <a:gd name="T17" fmla="*/ 27 h 178"/>
                <a:gd name="T18" fmla="*/ 39 w 178"/>
                <a:gd name="T19" fmla="*/ 14 h 178"/>
                <a:gd name="T20" fmla="*/ 18 w 178"/>
                <a:gd name="T21" fmla="*/ 34 h 178"/>
                <a:gd name="T22" fmla="*/ 30 w 178"/>
                <a:gd name="T23" fmla="*/ 46 h 178"/>
                <a:gd name="T24" fmla="*/ 18 w 178"/>
                <a:gd name="T25" fmla="*/ 72 h 178"/>
                <a:gd name="T26" fmla="*/ 1 w 178"/>
                <a:gd name="T27" fmla="*/ 71 h 178"/>
                <a:gd name="T28" fmla="*/ 0 w 178"/>
                <a:gd name="T29" fmla="*/ 100 h 178"/>
                <a:gd name="T30" fmla="*/ 17 w 178"/>
                <a:gd name="T31" fmla="*/ 101 h 178"/>
                <a:gd name="T32" fmla="*/ 26 w 178"/>
                <a:gd name="T33" fmla="*/ 128 h 178"/>
                <a:gd name="T34" fmla="*/ 14 w 178"/>
                <a:gd name="T35" fmla="*/ 139 h 178"/>
                <a:gd name="T36" fmla="*/ 34 w 178"/>
                <a:gd name="T37" fmla="*/ 160 h 178"/>
                <a:gd name="T38" fmla="*/ 46 w 178"/>
                <a:gd name="T39" fmla="*/ 149 h 178"/>
                <a:gd name="T40" fmla="*/ 72 w 178"/>
                <a:gd name="T41" fmla="*/ 161 h 178"/>
                <a:gd name="T42" fmla="*/ 71 w 178"/>
                <a:gd name="T43" fmla="*/ 177 h 178"/>
                <a:gd name="T44" fmla="*/ 100 w 178"/>
                <a:gd name="T45" fmla="*/ 178 h 178"/>
                <a:gd name="T46" fmla="*/ 101 w 178"/>
                <a:gd name="T47" fmla="*/ 162 h 178"/>
                <a:gd name="T48" fmla="*/ 128 w 178"/>
                <a:gd name="T49" fmla="*/ 152 h 178"/>
                <a:gd name="T50" fmla="*/ 139 w 178"/>
                <a:gd name="T51" fmla="*/ 164 h 178"/>
                <a:gd name="T52" fmla="*/ 160 w 178"/>
                <a:gd name="T53" fmla="*/ 144 h 178"/>
                <a:gd name="T54" fmla="*/ 149 w 178"/>
                <a:gd name="T55" fmla="*/ 132 h 178"/>
                <a:gd name="T56" fmla="*/ 161 w 178"/>
                <a:gd name="T57" fmla="*/ 106 h 178"/>
                <a:gd name="T58" fmla="*/ 177 w 178"/>
                <a:gd name="T59" fmla="*/ 107 h 178"/>
                <a:gd name="T60" fmla="*/ 178 w 178"/>
                <a:gd name="T61" fmla="*/ 78 h 178"/>
                <a:gd name="T62" fmla="*/ 161 w 178"/>
                <a:gd name="T63" fmla="*/ 77 h 178"/>
                <a:gd name="T64" fmla="*/ 152 w 178"/>
                <a:gd name="T65" fmla="*/ 51 h 178"/>
                <a:gd name="T66" fmla="*/ 121 w 178"/>
                <a:gd name="T67" fmla="*/ 124 h 178"/>
                <a:gd name="T68" fmla="*/ 87 w 178"/>
                <a:gd name="T69" fmla="*/ 137 h 178"/>
                <a:gd name="T70" fmla="*/ 54 w 178"/>
                <a:gd name="T71" fmla="*/ 122 h 178"/>
                <a:gd name="T72" fmla="*/ 42 w 178"/>
                <a:gd name="T73" fmla="*/ 88 h 178"/>
                <a:gd name="T74" fmla="*/ 57 w 178"/>
                <a:gd name="T75" fmla="*/ 55 h 178"/>
                <a:gd name="T76" fmla="*/ 91 w 178"/>
                <a:gd name="T77" fmla="*/ 42 h 178"/>
                <a:gd name="T78" fmla="*/ 124 w 178"/>
                <a:gd name="T79" fmla="*/ 57 h 178"/>
                <a:gd name="T80" fmla="*/ 136 w 178"/>
                <a:gd name="T81" fmla="*/ 91 h 178"/>
                <a:gd name="T82" fmla="*/ 121 w 178"/>
                <a:gd name="T83" fmla="*/ 12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8" h="178">
                  <a:moveTo>
                    <a:pt x="152" y="51"/>
                  </a:moveTo>
                  <a:cubicBezTo>
                    <a:pt x="164" y="39"/>
                    <a:pt x="164" y="39"/>
                    <a:pt x="164" y="39"/>
                  </a:cubicBezTo>
                  <a:cubicBezTo>
                    <a:pt x="144" y="18"/>
                    <a:pt x="144" y="18"/>
                    <a:pt x="144" y="18"/>
                  </a:cubicBezTo>
                  <a:cubicBezTo>
                    <a:pt x="132" y="30"/>
                    <a:pt x="132" y="30"/>
                    <a:pt x="132" y="30"/>
                  </a:cubicBezTo>
                  <a:cubicBezTo>
                    <a:pt x="124" y="24"/>
                    <a:pt x="116" y="20"/>
                    <a:pt x="106" y="18"/>
                  </a:cubicBezTo>
                  <a:cubicBezTo>
                    <a:pt x="107" y="1"/>
                    <a:pt x="107" y="1"/>
                    <a:pt x="107" y="1"/>
                  </a:cubicBezTo>
                  <a:cubicBezTo>
                    <a:pt x="78" y="0"/>
                    <a:pt x="78" y="0"/>
                    <a:pt x="78" y="0"/>
                  </a:cubicBezTo>
                  <a:cubicBezTo>
                    <a:pt x="77" y="17"/>
                    <a:pt x="77" y="17"/>
                    <a:pt x="77" y="17"/>
                  </a:cubicBezTo>
                  <a:cubicBezTo>
                    <a:pt x="68" y="19"/>
                    <a:pt x="59" y="22"/>
                    <a:pt x="51" y="27"/>
                  </a:cubicBezTo>
                  <a:cubicBezTo>
                    <a:pt x="39" y="14"/>
                    <a:pt x="39" y="14"/>
                    <a:pt x="39" y="14"/>
                  </a:cubicBezTo>
                  <a:cubicBezTo>
                    <a:pt x="18" y="34"/>
                    <a:pt x="18" y="34"/>
                    <a:pt x="18" y="34"/>
                  </a:cubicBezTo>
                  <a:cubicBezTo>
                    <a:pt x="30" y="46"/>
                    <a:pt x="30" y="46"/>
                    <a:pt x="30" y="46"/>
                  </a:cubicBezTo>
                  <a:cubicBezTo>
                    <a:pt x="24" y="54"/>
                    <a:pt x="20" y="63"/>
                    <a:pt x="18" y="72"/>
                  </a:cubicBezTo>
                  <a:cubicBezTo>
                    <a:pt x="1" y="71"/>
                    <a:pt x="1" y="71"/>
                    <a:pt x="1" y="71"/>
                  </a:cubicBezTo>
                  <a:cubicBezTo>
                    <a:pt x="0" y="100"/>
                    <a:pt x="0" y="100"/>
                    <a:pt x="0" y="100"/>
                  </a:cubicBezTo>
                  <a:cubicBezTo>
                    <a:pt x="17" y="101"/>
                    <a:pt x="17" y="101"/>
                    <a:pt x="17" y="101"/>
                  </a:cubicBezTo>
                  <a:cubicBezTo>
                    <a:pt x="18" y="111"/>
                    <a:pt x="22" y="120"/>
                    <a:pt x="26" y="128"/>
                  </a:cubicBezTo>
                  <a:cubicBezTo>
                    <a:pt x="14" y="139"/>
                    <a:pt x="14" y="139"/>
                    <a:pt x="14" y="139"/>
                  </a:cubicBezTo>
                  <a:cubicBezTo>
                    <a:pt x="34" y="160"/>
                    <a:pt x="34" y="160"/>
                    <a:pt x="34" y="160"/>
                  </a:cubicBezTo>
                  <a:cubicBezTo>
                    <a:pt x="46" y="149"/>
                    <a:pt x="46" y="149"/>
                    <a:pt x="46" y="149"/>
                  </a:cubicBezTo>
                  <a:cubicBezTo>
                    <a:pt x="54" y="154"/>
                    <a:pt x="63" y="158"/>
                    <a:pt x="72" y="161"/>
                  </a:cubicBezTo>
                  <a:cubicBezTo>
                    <a:pt x="71" y="177"/>
                    <a:pt x="71" y="177"/>
                    <a:pt x="71" y="177"/>
                  </a:cubicBezTo>
                  <a:cubicBezTo>
                    <a:pt x="100" y="178"/>
                    <a:pt x="100" y="178"/>
                    <a:pt x="100" y="178"/>
                  </a:cubicBezTo>
                  <a:cubicBezTo>
                    <a:pt x="101" y="162"/>
                    <a:pt x="101" y="162"/>
                    <a:pt x="101" y="162"/>
                  </a:cubicBezTo>
                  <a:cubicBezTo>
                    <a:pt x="111" y="160"/>
                    <a:pt x="120" y="157"/>
                    <a:pt x="128" y="152"/>
                  </a:cubicBezTo>
                  <a:cubicBezTo>
                    <a:pt x="139" y="164"/>
                    <a:pt x="139" y="164"/>
                    <a:pt x="139" y="164"/>
                  </a:cubicBezTo>
                  <a:cubicBezTo>
                    <a:pt x="160" y="144"/>
                    <a:pt x="160" y="144"/>
                    <a:pt x="160" y="144"/>
                  </a:cubicBezTo>
                  <a:cubicBezTo>
                    <a:pt x="149" y="132"/>
                    <a:pt x="149" y="132"/>
                    <a:pt x="149" y="132"/>
                  </a:cubicBezTo>
                  <a:cubicBezTo>
                    <a:pt x="154" y="124"/>
                    <a:pt x="158" y="116"/>
                    <a:pt x="161" y="106"/>
                  </a:cubicBezTo>
                  <a:cubicBezTo>
                    <a:pt x="177" y="107"/>
                    <a:pt x="177" y="107"/>
                    <a:pt x="177" y="107"/>
                  </a:cubicBezTo>
                  <a:cubicBezTo>
                    <a:pt x="178" y="78"/>
                    <a:pt x="178" y="78"/>
                    <a:pt x="178" y="78"/>
                  </a:cubicBezTo>
                  <a:cubicBezTo>
                    <a:pt x="161" y="77"/>
                    <a:pt x="161" y="77"/>
                    <a:pt x="161" y="77"/>
                  </a:cubicBezTo>
                  <a:cubicBezTo>
                    <a:pt x="160" y="68"/>
                    <a:pt x="156" y="59"/>
                    <a:pt x="152" y="51"/>
                  </a:cubicBezTo>
                  <a:close/>
                  <a:moveTo>
                    <a:pt x="121" y="124"/>
                  </a:moveTo>
                  <a:cubicBezTo>
                    <a:pt x="112" y="132"/>
                    <a:pt x="100" y="137"/>
                    <a:pt x="87" y="137"/>
                  </a:cubicBezTo>
                  <a:cubicBezTo>
                    <a:pt x="74" y="136"/>
                    <a:pt x="63" y="130"/>
                    <a:pt x="54" y="122"/>
                  </a:cubicBezTo>
                  <a:cubicBezTo>
                    <a:pt x="46" y="113"/>
                    <a:pt x="41" y="101"/>
                    <a:pt x="42" y="88"/>
                  </a:cubicBezTo>
                  <a:cubicBezTo>
                    <a:pt x="42" y="75"/>
                    <a:pt x="48" y="63"/>
                    <a:pt x="57" y="55"/>
                  </a:cubicBezTo>
                  <a:cubicBezTo>
                    <a:pt x="66" y="47"/>
                    <a:pt x="78" y="42"/>
                    <a:pt x="91" y="42"/>
                  </a:cubicBezTo>
                  <a:cubicBezTo>
                    <a:pt x="104" y="43"/>
                    <a:pt x="116" y="48"/>
                    <a:pt x="124" y="57"/>
                  </a:cubicBezTo>
                  <a:cubicBezTo>
                    <a:pt x="132" y="66"/>
                    <a:pt x="137" y="78"/>
                    <a:pt x="136" y="91"/>
                  </a:cubicBezTo>
                  <a:cubicBezTo>
                    <a:pt x="136" y="104"/>
                    <a:pt x="130" y="116"/>
                    <a:pt x="121" y="1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7418" tIns="38709" rIns="77418" bIns="38709" numCol="1" anchor="t" anchorCtr="0" compatLnSpc="1"/>
            <a:lstStyle/>
            <a:p>
              <a:pPr defTabSz="1210546">
                <a:defRPr/>
              </a:pPr>
              <a:endParaRPr lang="zh-CN" altLang="en-US" sz="1609" kern="0">
                <a:solidFill>
                  <a:prstClr val="black"/>
                </a:solidFill>
                <a:latin typeface="微软雅黑" panose="020B0503020204020204" pitchFamily="34" charset="-122"/>
                <a:ea typeface="微软雅黑" panose="020B0503020204020204" pitchFamily="34" charset="-122"/>
              </a:endParaRPr>
            </a:p>
          </p:txBody>
        </p:sp>
      </p:grpSp>
      <p:sp>
        <p:nvSpPr>
          <p:cNvPr id="20" name="六边形 19"/>
          <p:cNvSpPr/>
          <p:nvPr/>
        </p:nvSpPr>
        <p:spPr bwMode="auto">
          <a:xfrm>
            <a:off x="1577545" y="2276971"/>
            <a:ext cx="2205043" cy="452049"/>
          </a:xfrm>
          <a:prstGeom prst="hexagon">
            <a:avLst/>
          </a:prstGeom>
          <a:gradFill flip="none" rotWithShape="1">
            <a:gsLst>
              <a:gs pos="0">
                <a:srgbClr val="00B0F0">
                  <a:alpha val="50000"/>
                </a:srgbClr>
              </a:gs>
              <a:gs pos="55000">
                <a:srgbClr val="21DFE9">
                  <a:alpha val="10000"/>
                </a:srgbClr>
              </a:gs>
              <a:gs pos="100000">
                <a:srgbClr val="21DFE9">
                  <a:alpha val="5000"/>
                </a:srgbClr>
              </a:gs>
            </a:gsLst>
            <a:lin ang="5400000" scaled="1"/>
            <a:tileRect/>
          </a:gradFill>
          <a:ln w="6350">
            <a:gradFill flip="none" rotWithShape="1">
              <a:gsLst>
                <a:gs pos="0">
                  <a:srgbClr val="4BF0F0"/>
                </a:gs>
                <a:gs pos="47000">
                  <a:srgbClr val="4BF0F0">
                    <a:alpha val="0"/>
                  </a:srgbClr>
                </a:gs>
                <a:gs pos="100000">
                  <a:srgbClr val="4BF0F0"/>
                </a:gs>
              </a:gsLst>
              <a:path path="circle">
                <a:fillToRect l="100000" b="100000"/>
              </a:path>
              <a:tileRect t="-100000" r="-10000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21052" tIns="60526" rIns="121052" bIns="60526" numCol="1" spcCol="0" rtlCol="0" fromWordArt="0" anchor="ctr" anchorCtr="0" forceAA="0" compatLnSpc="1">
            <a:noAutofit/>
          </a:bodyPr>
          <a:lstStyle/>
          <a:p>
            <a:pPr algn="ctr" defTabSz="2451355">
              <a:buClr>
                <a:prstClr val="white"/>
              </a:buClr>
              <a:buSzPct val="60000"/>
              <a:defRPr/>
            </a:pPr>
            <a:r>
              <a:rPr lang="zh-CN" altLang="en-US" sz="1863" b="1" dirty="0">
                <a:solidFill>
                  <a:prstClr val="black"/>
                </a:solidFill>
                <a:latin typeface="微软雅黑" panose="020B0503020204020204" pitchFamily="34" charset="-122"/>
                <a:ea typeface="微软雅黑" panose="020B0503020204020204" pitchFamily="34" charset="-122"/>
                <a:sym typeface="+mn-ea"/>
              </a:rPr>
              <a:t>驱动万物智联</a:t>
            </a:r>
          </a:p>
        </p:txBody>
      </p:sp>
      <p:sp>
        <p:nvSpPr>
          <p:cNvPr id="21" name="六边形 20"/>
          <p:cNvSpPr/>
          <p:nvPr/>
        </p:nvSpPr>
        <p:spPr bwMode="auto">
          <a:xfrm>
            <a:off x="8665634" y="2290938"/>
            <a:ext cx="2182646" cy="410326"/>
          </a:xfrm>
          <a:prstGeom prst="hexagon">
            <a:avLst/>
          </a:prstGeom>
          <a:gradFill flip="none" rotWithShape="1">
            <a:gsLst>
              <a:gs pos="0">
                <a:srgbClr val="00B0F0">
                  <a:alpha val="50000"/>
                </a:srgbClr>
              </a:gs>
              <a:gs pos="55000">
                <a:srgbClr val="21DFE9">
                  <a:alpha val="10000"/>
                </a:srgbClr>
              </a:gs>
              <a:gs pos="100000">
                <a:srgbClr val="21DFE9">
                  <a:alpha val="5000"/>
                </a:srgbClr>
              </a:gs>
            </a:gsLst>
            <a:lin ang="5400000" scaled="1"/>
            <a:tileRect/>
          </a:gradFill>
          <a:ln w="6350">
            <a:gradFill flip="none" rotWithShape="1">
              <a:gsLst>
                <a:gs pos="0">
                  <a:srgbClr val="4BF0F0"/>
                </a:gs>
                <a:gs pos="47000">
                  <a:srgbClr val="4BF0F0">
                    <a:alpha val="0"/>
                  </a:srgbClr>
                </a:gs>
                <a:gs pos="100000">
                  <a:srgbClr val="4BF0F0"/>
                </a:gs>
              </a:gsLst>
              <a:path path="circle">
                <a:fillToRect l="100000" b="100000"/>
              </a:path>
              <a:tileRect t="-100000" r="-10000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21052" tIns="60526" rIns="121052" bIns="60526" numCol="1" spcCol="0" rtlCol="0" fromWordArt="0" anchor="ctr" anchorCtr="0" forceAA="0" compatLnSpc="1">
            <a:noAutofit/>
          </a:bodyPr>
          <a:lstStyle/>
          <a:p>
            <a:pPr algn="ctr" defTabSz="2451355">
              <a:buClr>
                <a:prstClr val="white"/>
              </a:buClr>
              <a:buSzPct val="60000"/>
              <a:defRPr/>
            </a:pPr>
            <a:r>
              <a:rPr lang="zh-CN" altLang="en-US" sz="1863" b="1" dirty="0">
                <a:solidFill>
                  <a:prstClr val="black"/>
                </a:solidFill>
                <a:latin typeface="微软雅黑" panose="020B0503020204020204" pitchFamily="34" charset="-122"/>
                <a:ea typeface="微软雅黑" panose="020B0503020204020204" pitchFamily="34" charset="-122"/>
                <a:sym typeface="+mn-ea"/>
              </a:rPr>
              <a:t>赋能产业变革</a:t>
            </a:r>
          </a:p>
        </p:txBody>
      </p:sp>
      <p:sp>
        <p:nvSpPr>
          <p:cNvPr id="22" name="Freeform 6"/>
          <p:cNvSpPr>
            <a:spLocks noChangeAspect="1"/>
          </p:cNvSpPr>
          <p:nvPr/>
        </p:nvSpPr>
        <p:spPr bwMode="auto">
          <a:xfrm>
            <a:off x="4296040" y="5182988"/>
            <a:ext cx="310822" cy="369474"/>
          </a:xfrm>
          <a:custGeom>
            <a:avLst/>
            <a:gdLst>
              <a:gd name="T0" fmla="*/ 133 w 142"/>
              <a:gd name="T1" fmla="*/ 54 h 147"/>
              <a:gd name="T2" fmla="*/ 87 w 142"/>
              <a:gd name="T3" fmla="*/ 54 h 147"/>
              <a:gd name="T4" fmla="*/ 87 w 142"/>
              <a:gd name="T5" fmla="*/ 9 h 147"/>
              <a:gd name="T6" fmla="*/ 79 w 142"/>
              <a:gd name="T7" fmla="*/ 0 h 147"/>
              <a:gd name="T8" fmla="*/ 64 w 142"/>
              <a:gd name="T9" fmla="*/ 0 h 147"/>
              <a:gd name="T10" fmla="*/ 55 w 142"/>
              <a:gd name="T11" fmla="*/ 9 h 147"/>
              <a:gd name="T12" fmla="*/ 55 w 142"/>
              <a:gd name="T13" fmla="*/ 54 h 147"/>
              <a:gd name="T14" fmla="*/ 9 w 142"/>
              <a:gd name="T15" fmla="*/ 54 h 147"/>
              <a:gd name="T16" fmla="*/ 0 w 142"/>
              <a:gd name="T17" fmla="*/ 63 h 147"/>
              <a:gd name="T18" fmla="*/ 0 w 142"/>
              <a:gd name="T19" fmla="*/ 78 h 147"/>
              <a:gd name="T20" fmla="*/ 9 w 142"/>
              <a:gd name="T21" fmla="*/ 87 h 147"/>
              <a:gd name="T22" fmla="*/ 55 w 142"/>
              <a:gd name="T23" fmla="*/ 87 h 147"/>
              <a:gd name="T24" fmla="*/ 55 w 142"/>
              <a:gd name="T25" fmla="*/ 138 h 147"/>
              <a:gd name="T26" fmla="*/ 64 w 142"/>
              <a:gd name="T27" fmla="*/ 147 h 147"/>
              <a:gd name="T28" fmla="*/ 79 w 142"/>
              <a:gd name="T29" fmla="*/ 147 h 147"/>
              <a:gd name="T30" fmla="*/ 87 w 142"/>
              <a:gd name="T31" fmla="*/ 138 h 147"/>
              <a:gd name="T32" fmla="*/ 87 w 142"/>
              <a:gd name="T33" fmla="*/ 87 h 147"/>
              <a:gd name="T34" fmla="*/ 133 w 142"/>
              <a:gd name="T35" fmla="*/ 87 h 147"/>
              <a:gd name="T36" fmla="*/ 142 w 142"/>
              <a:gd name="T37" fmla="*/ 78 h 147"/>
              <a:gd name="T38" fmla="*/ 142 w 142"/>
              <a:gd name="T39" fmla="*/ 63 h 147"/>
              <a:gd name="T40" fmla="*/ 133 w 142"/>
              <a:gd name="T41" fmla="*/ 5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2" h="147">
                <a:moveTo>
                  <a:pt x="133" y="54"/>
                </a:moveTo>
                <a:cubicBezTo>
                  <a:pt x="87" y="54"/>
                  <a:pt x="87" y="54"/>
                  <a:pt x="87" y="54"/>
                </a:cubicBezTo>
                <a:cubicBezTo>
                  <a:pt x="87" y="9"/>
                  <a:pt x="87" y="9"/>
                  <a:pt x="87" y="9"/>
                </a:cubicBezTo>
                <a:cubicBezTo>
                  <a:pt x="87" y="4"/>
                  <a:pt x="83" y="0"/>
                  <a:pt x="79" y="0"/>
                </a:cubicBezTo>
                <a:cubicBezTo>
                  <a:pt x="64" y="0"/>
                  <a:pt x="64" y="0"/>
                  <a:pt x="64" y="0"/>
                </a:cubicBezTo>
                <a:cubicBezTo>
                  <a:pt x="59" y="0"/>
                  <a:pt x="55" y="4"/>
                  <a:pt x="55" y="9"/>
                </a:cubicBezTo>
                <a:cubicBezTo>
                  <a:pt x="55" y="54"/>
                  <a:pt x="55" y="54"/>
                  <a:pt x="55" y="54"/>
                </a:cubicBezTo>
                <a:cubicBezTo>
                  <a:pt x="9" y="54"/>
                  <a:pt x="9" y="54"/>
                  <a:pt x="9" y="54"/>
                </a:cubicBezTo>
                <a:cubicBezTo>
                  <a:pt x="4" y="54"/>
                  <a:pt x="0" y="58"/>
                  <a:pt x="0" y="63"/>
                </a:cubicBezTo>
                <a:cubicBezTo>
                  <a:pt x="0" y="78"/>
                  <a:pt x="0" y="78"/>
                  <a:pt x="0" y="78"/>
                </a:cubicBezTo>
                <a:cubicBezTo>
                  <a:pt x="0" y="83"/>
                  <a:pt x="4" y="87"/>
                  <a:pt x="9" y="87"/>
                </a:cubicBezTo>
                <a:cubicBezTo>
                  <a:pt x="55" y="87"/>
                  <a:pt x="55" y="87"/>
                  <a:pt x="55" y="87"/>
                </a:cubicBezTo>
                <a:cubicBezTo>
                  <a:pt x="55" y="138"/>
                  <a:pt x="55" y="138"/>
                  <a:pt x="55" y="138"/>
                </a:cubicBezTo>
                <a:cubicBezTo>
                  <a:pt x="55" y="143"/>
                  <a:pt x="59" y="147"/>
                  <a:pt x="64" y="147"/>
                </a:cubicBezTo>
                <a:cubicBezTo>
                  <a:pt x="79" y="147"/>
                  <a:pt x="79" y="147"/>
                  <a:pt x="79" y="147"/>
                </a:cubicBezTo>
                <a:cubicBezTo>
                  <a:pt x="83" y="147"/>
                  <a:pt x="87" y="143"/>
                  <a:pt x="87" y="138"/>
                </a:cubicBezTo>
                <a:cubicBezTo>
                  <a:pt x="87" y="87"/>
                  <a:pt x="87" y="87"/>
                  <a:pt x="87" y="87"/>
                </a:cubicBezTo>
                <a:cubicBezTo>
                  <a:pt x="133" y="87"/>
                  <a:pt x="133" y="87"/>
                  <a:pt x="133" y="87"/>
                </a:cubicBezTo>
                <a:cubicBezTo>
                  <a:pt x="138" y="87"/>
                  <a:pt x="142" y="83"/>
                  <a:pt x="142" y="78"/>
                </a:cubicBezTo>
                <a:cubicBezTo>
                  <a:pt x="142" y="63"/>
                  <a:pt x="142" y="63"/>
                  <a:pt x="142" y="63"/>
                </a:cubicBezTo>
                <a:cubicBezTo>
                  <a:pt x="142" y="58"/>
                  <a:pt x="138" y="54"/>
                  <a:pt x="133" y="54"/>
                </a:cubicBezTo>
                <a:close/>
              </a:path>
            </a:pathLst>
          </a:custGeom>
          <a:solidFill>
            <a:schemeClr val="accent5">
              <a:lumMod val="75000"/>
            </a:schemeClr>
          </a:solidFill>
          <a:ln>
            <a:noFill/>
          </a:ln>
        </p:spPr>
        <p:txBody>
          <a:bodyPr vert="horz" wrap="square" lIns="90790" tIns="45397" rIns="90790" bIns="45397" numCol="1" anchor="t" anchorCtr="0" compatLnSpc="1"/>
          <a:lstStyle/>
          <a:p>
            <a:pPr defTabSz="907890"/>
            <a:endParaRPr lang="zh-CN" altLang="en-US" sz="1439">
              <a:solidFill>
                <a:prstClr val="black"/>
              </a:solidFill>
              <a:latin typeface="微软雅黑" panose="020B0503020204020204" pitchFamily="34" charset="-122"/>
              <a:ea typeface="微软雅黑" panose="020B0503020204020204" pitchFamily="34" charset="-122"/>
            </a:endParaRPr>
          </a:p>
        </p:txBody>
      </p:sp>
      <p:pic>
        <p:nvPicPr>
          <p:cNvPr id="23" name="图片 22">
            <a:extLst>
              <a:ext uri="{FF2B5EF4-FFF2-40B4-BE49-F238E27FC236}">
                <a16:creationId xmlns:a16="http://schemas.microsoft.com/office/drawing/2014/main" id="{101D2BFF-7524-4DE6-B0A2-86BA85FA4413}"/>
              </a:ext>
            </a:extLst>
          </p:cNvPr>
          <p:cNvPicPr>
            <a:picLocks noChangeAspect="1"/>
          </p:cNvPicPr>
          <p:nvPr/>
        </p:nvPicPr>
        <p:blipFill>
          <a:blip r:embed="rId3" cstate="print"/>
          <a:stretch>
            <a:fillRect/>
          </a:stretch>
        </p:blipFill>
        <p:spPr>
          <a:xfrm>
            <a:off x="8726807" y="5490359"/>
            <a:ext cx="856416" cy="636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图片 23">
            <a:extLst>
              <a:ext uri="{FF2B5EF4-FFF2-40B4-BE49-F238E27FC236}">
                <a16:creationId xmlns:a16="http://schemas.microsoft.com/office/drawing/2014/main" id="{E55AA5E8-3F3C-4979-9272-51FA68A59AFB}"/>
              </a:ext>
            </a:extLst>
          </p:cNvPr>
          <p:cNvPicPr>
            <a:picLocks noChangeAspect="1"/>
          </p:cNvPicPr>
          <p:nvPr/>
        </p:nvPicPr>
        <p:blipFill>
          <a:blip r:embed="rId4" cstate="print"/>
          <a:stretch>
            <a:fillRect/>
          </a:stretch>
        </p:blipFill>
        <p:spPr>
          <a:xfrm>
            <a:off x="9757528" y="5490359"/>
            <a:ext cx="973405" cy="636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 name="文本框 24">
            <a:extLst>
              <a:ext uri="{FF2B5EF4-FFF2-40B4-BE49-F238E27FC236}">
                <a16:creationId xmlns:a16="http://schemas.microsoft.com/office/drawing/2014/main" id="{087395E4-D075-4D6E-9F73-8F8A5DE21D1E}"/>
              </a:ext>
            </a:extLst>
          </p:cNvPr>
          <p:cNvSpPr txBox="1"/>
          <p:nvPr/>
        </p:nvSpPr>
        <p:spPr>
          <a:xfrm>
            <a:off x="8550984" y="5155971"/>
            <a:ext cx="1208105"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能源</a:t>
            </a:r>
          </a:p>
        </p:txBody>
      </p:sp>
      <p:sp>
        <p:nvSpPr>
          <p:cNvPr id="26" name="文本框 25">
            <a:extLst>
              <a:ext uri="{FF2B5EF4-FFF2-40B4-BE49-F238E27FC236}">
                <a16:creationId xmlns:a16="http://schemas.microsoft.com/office/drawing/2014/main" id="{AF8BA1BD-4392-4D88-9E41-8191133A1BBD}"/>
              </a:ext>
            </a:extLst>
          </p:cNvPr>
          <p:cNvSpPr txBox="1"/>
          <p:nvPr/>
        </p:nvSpPr>
        <p:spPr>
          <a:xfrm>
            <a:off x="9640222" y="5158460"/>
            <a:ext cx="1208105"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智慧医疗</a:t>
            </a:r>
          </a:p>
        </p:txBody>
      </p:sp>
      <p:pic>
        <p:nvPicPr>
          <p:cNvPr id="27" name="图片 26">
            <a:extLst>
              <a:ext uri="{FF2B5EF4-FFF2-40B4-BE49-F238E27FC236}">
                <a16:creationId xmlns:a16="http://schemas.microsoft.com/office/drawing/2014/main" id="{503DD7DA-C715-4AFB-B276-154E3BFD7D9A}"/>
              </a:ext>
            </a:extLst>
          </p:cNvPr>
          <p:cNvPicPr>
            <a:picLocks noChangeAspect="1"/>
          </p:cNvPicPr>
          <p:nvPr/>
        </p:nvPicPr>
        <p:blipFill>
          <a:blip r:embed="rId5" cstate="print"/>
          <a:stretch>
            <a:fillRect/>
          </a:stretch>
        </p:blipFill>
        <p:spPr>
          <a:xfrm>
            <a:off x="10442029" y="4295096"/>
            <a:ext cx="890859" cy="630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文本框 27">
            <a:extLst>
              <a:ext uri="{FF2B5EF4-FFF2-40B4-BE49-F238E27FC236}">
                <a16:creationId xmlns:a16="http://schemas.microsoft.com/office/drawing/2014/main" id="{A6855A8E-BA5E-4B85-B2A3-B5D1BE3EDBCC}"/>
              </a:ext>
            </a:extLst>
          </p:cNvPr>
          <p:cNvSpPr txBox="1"/>
          <p:nvPr/>
        </p:nvSpPr>
        <p:spPr>
          <a:xfrm>
            <a:off x="10292648" y="3965182"/>
            <a:ext cx="1208105"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工业制造</a:t>
            </a:r>
          </a:p>
        </p:txBody>
      </p:sp>
      <p:pic>
        <p:nvPicPr>
          <p:cNvPr id="29" name="图片 28">
            <a:extLst>
              <a:ext uri="{FF2B5EF4-FFF2-40B4-BE49-F238E27FC236}">
                <a16:creationId xmlns:a16="http://schemas.microsoft.com/office/drawing/2014/main" id="{59685228-B05E-48F8-9F98-AE6845B04FF7}"/>
              </a:ext>
            </a:extLst>
          </p:cNvPr>
          <p:cNvPicPr>
            <a:picLocks noChangeAspect="1"/>
          </p:cNvPicPr>
          <p:nvPr/>
        </p:nvPicPr>
        <p:blipFill>
          <a:blip r:embed="rId6" cstate="print"/>
          <a:stretch>
            <a:fillRect/>
          </a:stretch>
        </p:blipFill>
        <p:spPr>
          <a:xfrm>
            <a:off x="8102319" y="4295131"/>
            <a:ext cx="917468" cy="649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 name="文本框 29">
            <a:extLst>
              <a:ext uri="{FF2B5EF4-FFF2-40B4-BE49-F238E27FC236}">
                <a16:creationId xmlns:a16="http://schemas.microsoft.com/office/drawing/2014/main" id="{8B447BB4-3CE4-4767-9424-6D59198A1A37}"/>
              </a:ext>
            </a:extLst>
          </p:cNvPr>
          <p:cNvSpPr txBox="1"/>
          <p:nvPr/>
        </p:nvSpPr>
        <p:spPr>
          <a:xfrm>
            <a:off x="7926519" y="3971677"/>
            <a:ext cx="1208105"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车联网</a:t>
            </a:r>
          </a:p>
        </p:txBody>
      </p:sp>
      <p:pic>
        <p:nvPicPr>
          <p:cNvPr id="31" name="图片 30">
            <a:extLst>
              <a:ext uri="{FF2B5EF4-FFF2-40B4-BE49-F238E27FC236}">
                <a16:creationId xmlns:a16="http://schemas.microsoft.com/office/drawing/2014/main" id="{DB506346-71D6-4F9A-863E-A846D3AD2AAD}"/>
              </a:ext>
            </a:extLst>
          </p:cNvPr>
          <p:cNvPicPr>
            <a:picLocks noChangeAspect="1"/>
          </p:cNvPicPr>
          <p:nvPr/>
        </p:nvPicPr>
        <p:blipFill>
          <a:blip r:embed="rId7" cstate="print"/>
          <a:stretch>
            <a:fillRect/>
          </a:stretch>
        </p:blipFill>
        <p:spPr>
          <a:xfrm>
            <a:off x="9178939" y="4288420"/>
            <a:ext cx="976589" cy="6539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文本框 31">
            <a:extLst>
              <a:ext uri="{FF2B5EF4-FFF2-40B4-BE49-F238E27FC236}">
                <a16:creationId xmlns:a16="http://schemas.microsoft.com/office/drawing/2014/main" id="{C5A0BF58-582E-4329-8550-C94DB21CBA44}"/>
              </a:ext>
            </a:extLst>
          </p:cNvPr>
          <p:cNvSpPr txBox="1"/>
          <p:nvPr/>
        </p:nvSpPr>
        <p:spPr>
          <a:xfrm>
            <a:off x="9066212" y="3974165"/>
            <a:ext cx="1208105"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智慧城市</a:t>
            </a:r>
          </a:p>
        </p:txBody>
      </p:sp>
      <p:pic>
        <p:nvPicPr>
          <p:cNvPr id="33" name="图片 32">
            <a:extLst>
              <a:ext uri="{FF2B5EF4-FFF2-40B4-BE49-F238E27FC236}">
                <a16:creationId xmlns:a16="http://schemas.microsoft.com/office/drawing/2014/main" id="{44052D3F-BF1A-4B76-924F-F018573F32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026800" y="4441738"/>
            <a:ext cx="848786" cy="637536"/>
          </a:xfrm>
          <a:prstGeom prst="rect">
            <a:avLst/>
          </a:prstGeom>
        </p:spPr>
      </p:pic>
      <p:sp>
        <p:nvSpPr>
          <p:cNvPr id="34" name="矩形 33"/>
          <p:cNvSpPr/>
          <p:nvPr/>
        </p:nvSpPr>
        <p:spPr>
          <a:xfrm>
            <a:off x="7711920" y="3000018"/>
            <a:ext cx="3677693" cy="765808"/>
          </a:xfrm>
          <a:prstGeom prst="rect">
            <a:avLst/>
          </a:prstGeom>
        </p:spPr>
        <p:txBody>
          <a:bodyPr wrap="square" lIns="121052" tIns="60526" rIns="121052" bIns="60526">
            <a:spAutoFit/>
          </a:bodyPr>
          <a:lstStyle/>
          <a:p>
            <a:pPr indent="353072" algn="ctr" defTabSz="907890">
              <a:lnSpc>
                <a:spcPct val="130000"/>
              </a:lnSpc>
              <a:spcAft>
                <a:spcPts val="800"/>
              </a:spcAft>
            </a:pPr>
            <a:r>
              <a:rPr lang="en-US" altLang="zh-CN" sz="1693"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5G</a:t>
            </a:r>
            <a:r>
              <a:rPr lang="zh-CN" altLang="zh-CN" sz="1524"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产业生态与各行各业开展联合创新，探索新机遇、新模式、新商业</a:t>
            </a:r>
            <a:endParaRPr lang="en-US" altLang="zh-CN" sz="1524"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5" name="矩形 34"/>
          <p:cNvSpPr/>
          <p:nvPr/>
        </p:nvSpPr>
        <p:spPr>
          <a:xfrm>
            <a:off x="520486" y="2806925"/>
            <a:ext cx="4545720" cy="3638601"/>
          </a:xfrm>
          <a:prstGeom prst="rect">
            <a:avLst/>
          </a:prstGeom>
          <a:noFill/>
          <a:ln>
            <a:solidFill>
              <a:srgbClr val="17547A"/>
            </a:solidFill>
          </a:ln>
        </p:spPr>
        <p:style>
          <a:lnRef idx="2">
            <a:schemeClr val="accent1">
              <a:shade val="50000"/>
            </a:schemeClr>
          </a:lnRef>
          <a:fillRef idx="1">
            <a:schemeClr val="accent1"/>
          </a:fillRef>
          <a:effectRef idx="0">
            <a:schemeClr val="accent1"/>
          </a:effectRef>
          <a:fontRef idx="minor">
            <a:schemeClr val="lt1"/>
          </a:fontRef>
        </p:style>
        <p:txBody>
          <a:bodyPr lIns="121052" tIns="60526" rIns="121052" bIns="60526" rtlCol="0" anchor="ctr"/>
          <a:lstStyle/>
          <a:p>
            <a:pPr algn="ctr" defTabSz="907890"/>
            <a:endParaRPr lang="zh-CN" altLang="en-US" sz="2117" b="1" dirty="0">
              <a:solidFill>
                <a:prstClr val="black"/>
              </a:solidFill>
              <a:latin typeface="微软雅黑" panose="020B0503020204020204" pitchFamily="34" charset="-122"/>
              <a:ea typeface="微软雅黑" panose="020B0503020204020204" pitchFamily="34" charset="-122"/>
            </a:endParaRPr>
          </a:p>
        </p:txBody>
      </p:sp>
      <p:sp>
        <p:nvSpPr>
          <p:cNvPr id="36" name="文本框 35">
            <a:extLst>
              <a:ext uri="{FF2B5EF4-FFF2-40B4-BE49-F238E27FC236}">
                <a16:creationId xmlns:a16="http://schemas.microsoft.com/office/drawing/2014/main" id="{31B3D71D-6C3A-4849-A9E3-23D3D468994D}"/>
              </a:ext>
            </a:extLst>
          </p:cNvPr>
          <p:cNvSpPr txBox="1"/>
          <p:nvPr/>
        </p:nvSpPr>
        <p:spPr>
          <a:xfrm>
            <a:off x="620940" y="4063461"/>
            <a:ext cx="1251093"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移动互联</a:t>
            </a:r>
          </a:p>
        </p:txBody>
      </p:sp>
      <p:sp>
        <p:nvSpPr>
          <p:cNvPr id="37" name="Freeform 3">
            <a:extLst>
              <a:ext uri="{FF2B5EF4-FFF2-40B4-BE49-F238E27FC236}">
                <a16:creationId xmlns:a16="http://schemas.microsoft.com/office/drawing/2014/main" id="{EDFD7934-4F41-4F6A-8375-5D3F986F6115}"/>
              </a:ext>
            </a:extLst>
          </p:cNvPr>
          <p:cNvSpPr>
            <a:spLocks noChangeAspect="1" noEditPoints="1"/>
          </p:cNvSpPr>
          <p:nvPr/>
        </p:nvSpPr>
        <p:spPr bwMode="auto">
          <a:xfrm>
            <a:off x="3935974" y="5667811"/>
            <a:ext cx="1004109" cy="644882"/>
          </a:xfrm>
          <a:custGeom>
            <a:avLst/>
            <a:gdLst>
              <a:gd name="T0" fmla="*/ 2147483647 w 462"/>
              <a:gd name="T1" fmla="*/ 2147483647 h 293"/>
              <a:gd name="T2" fmla="*/ 2147483647 w 462"/>
              <a:gd name="T3" fmla="*/ 2147483647 h 293"/>
              <a:gd name="T4" fmla="*/ 2147483647 w 462"/>
              <a:gd name="T5" fmla="*/ 2147483647 h 293"/>
              <a:gd name="T6" fmla="*/ 2147483647 w 462"/>
              <a:gd name="T7" fmla="*/ 2147483647 h 293"/>
              <a:gd name="T8" fmla="*/ 2147483647 w 462"/>
              <a:gd name="T9" fmla="*/ 2147483647 h 293"/>
              <a:gd name="T10" fmla="*/ 2147483647 w 462"/>
              <a:gd name="T11" fmla="*/ 2147483647 h 293"/>
              <a:gd name="T12" fmla="*/ 2147483647 w 462"/>
              <a:gd name="T13" fmla="*/ 2147483647 h 293"/>
              <a:gd name="T14" fmla="*/ 2147483647 w 462"/>
              <a:gd name="T15" fmla="*/ 2147483647 h 293"/>
              <a:gd name="T16" fmla="*/ 2147483647 w 462"/>
              <a:gd name="T17" fmla="*/ 2147483647 h 293"/>
              <a:gd name="T18" fmla="*/ 2147483647 w 462"/>
              <a:gd name="T19" fmla="*/ 2147483647 h 293"/>
              <a:gd name="T20" fmla="*/ 2147483647 w 462"/>
              <a:gd name="T21" fmla="*/ 2147483647 h 293"/>
              <a:gd name="T22" fmla="*/ 2147483647 w 462"/>
              <a:gd name="T23" fmla="*/ 2147483647 h 293"/>
              <a:gd name="T24" fmla="*/ 2147483647 w 462"/>
              <a:gd name="T25" fmla="*/ 2147483647 h 293"/>
              <a:gd name="T26" fmla="*/ 2147483647 w 462"/>
              <a:gd name="T27" fmla="*/ 2147483647 h 293"/>
              <a:gd name="T28" fmla="*/ 2147483647 w 462"/>
              <a:gd name="T29" fmla="*/ 2147483647 h 293"/>
              <a:gd name="T30" fmla="*/ 2147483647 w 462"/>
              <a:gd name="T31" fmla="*/ 2147483647 h 293"/>
              <a:gd name="T32" fmla="*/ 2147483647 w 462"/>
              <a:gd name="T33" fmla="*/ 2147483647 h 293"/>
              <a:gd name="T34" fmla="*/ 2147483647 w 462"/>
              <a:gd name="T35" fmla="*/ 2147483647 h 293"/>
              <a:gd name="T36" fmla="*/ 2147483647 w 462"/>
              <a:gd name="T37" fmla="*/ 2147483647 h 293"/>
              <a:gd name="T38" fmla="*/ 2147483647 w 462"/>
              <a:gd name="T39" fmla="*/ 2147483647 h 293"/>
              <a:gd name="T40" fmla="*/ 2147483647 w 462"/>
              <a:gd name="T41" fmla="*/ 2147483647 h 293"/>
              <a:gd name="T42" fmla="*/ 2147483647 w 462"/>
              <a:gd name="T43" fmla="*/ 2147483647 h 293"/>
              <a:gd name="T44" fmla="*/ 2147483647 w 462"/>
              <a:gd name="T45" fmla="*/ 2147483647 h 293"/>
              <a:gd name="T46" fmla="*/ 2147483647 w 462"/>
              <a:gd name="T47" fmla="*/ 2147483647 h 293"/>
              <a:gd name="T48" fmla="*/ 2147483647 w 462"/>
              <a:gd name="T49" fmla="*/ 2147483647 h 293"/>
              <a:gd name="T50" fmla="*/ 2147483647 w 462"/>
              <a:gd name="T51" fmla="*/ 2147483647 h 293"/>
              <a:gd name="T52" fmla="*/ 2147483647 w 462"/>
              <a:gd name="T53" fmla="*/ 2147483647 h 293"/>
              <a:gd name="T54" fmla="*/ 2147483647 w 462"/>
              <a:gd name="T55" fmla="*/ 2147483647 h 293"/>
              <a:gd name="T56" fmla="*/ 2147483647 w 462"/>
              <a:gd name="T57" fmla="*/ 2147483647 h 293"/>
              <a:gd name="T58" fmla="*/ 2147483647 w 462"/>
              <a:gd name="T59" fmla="*/ 2147483647 h 293"/>
              <a:gd name="T60" fmla="*/ 2147483647 w 462"/>
              <a:gd name="T61" fmla="*/ 2147483647 h 293"/>
              <a:gd name="T62" fmla="*/ 2147483647 w 462"/>
              <a:gd name="T63" fmla="*/ 2147483647 h 293"/>
              <a:gd name="T64" fmla="*/ 2147483647 w 462"/>
              <a:gd name="T65" fmla="*/ 2147483647 h 293"/>
              <a:gd name="T66" fmla="*/ 2147483647 w 462"/>
              <a:gd name="T67" fmla="*/ 2147483647 h 293"/>
              <a:gd name="T68" fmla="*/ 2147483647 w 462"/>
              <a:gd name="T69" fmla="*/ 2147483647 h 293"/>
              <a:gd name="T70" fmla="*/ 2147483647 w 462"/>
              <a:gd name="T71" fmla="*/ 2147483647 h 293"/>
              <a:gd name="T72" fmla="*/ 2147483647 w 462"/>
              <a:gd name="T73" fmla="*/ 2147483647 h 293"/>
              <a:gd name="T74" fmla="*/ 2147483647 w 462"/>
              <a:gd name="T75" fmla="*/ 2147483647 h 293"/>
              <a:gd name="T76" fmla="*/ 2147483647 w 462"/>
              <a:gd name="T77" fmla="*/ 2147483647 h 293"/>
              <a:gd name="T78" fmla="*/ 2147483647 w 462"/>
              <a:gd name="T79" fmla="*/ 2147483647 h 293"/>
              <a:gd name="T80" fmla="*/ 2147483647 w 462"/>
              <a:gd name="T81" fmla="*/ 2147483647 h 293"/>
              <a:gd name="T82" fmla="*/ 2147483647 w 462"/>
              <a:gd name="T83" fmla="*/ 2147483647 h 293"/>
              <a:gd name="T84" fmla="*/ 2147483647 w 462"/>
              <a:gd name="T85" fmla="*/ 2147483647 h 293"/>
              <a:gd name="T86" fmla="*/ 2147483647 w 462"/>
              <a:gd name="T87" fmla="*/ 2147483647 h 293"/>
              <a:gd name="T88" fmla="*/ 2147483647 w 462"/>
              <a:gd name="T89" fmla="*/ 2147483647 h 293"/>
              <a:gd name="T90" fmla="*/ 2147483647 w 462"/>
              <a:gd name="T91" fmla="*/ 2147483647 h 293"/>
              <a:gd name="T92" fmla="*/ 2147483647 w 462"/>
              <a:gd name="T93" fmla="*/ 2147483647 h 293"/>
              <a:gd name="T94" fmla="*/ 2147483647 w 462"/>
              <a:gd name="T95" fmla="*/ 2147483647 h 293"/>
              <a:gd name="T96" fmla="*/ 2147483647 w 462"/>
              <a:gd name="T97" fmla="*/ 2147483647 h 293"/>
              <a:gd name="T98" fmla="*/ 2147483647 w 462"/>
              <a:gd name="T99" fmla="*/ 2147483647 h 2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2" h="293">
                <a:moveTo>
                  <a:pt x="348" y="111"/>
                </a:moveTo>
                <a:cubicBezTo>
                  <a:pt x="348" y="96"/>
                  <a:pt x="337" y="85"/>
                  <a:pt x="322" y="85"/>
                </a:cubicBezTo>
                <a:cubicBezTo>
                  <a:pt x="313" y="85"/>
                  <a:pt x="304" y="90"/>
                  <a:pt x="300" y="98"/>
                </a:cubicBezTo>
                <a:cubicBezTo>
                  <a:pt x="238" y="86"/>
                  <a:pt x="238" y="86"/>
                  <a:pt x="238" y="86"/>
                </a:cubicBezTo>
                <a:cubicBezTo>
                  <a:pt x="236" y="73"/>
                  <a:pt x="226" y="63"/>
                  <a:pt x="212" y="63"/>
                </a:cubicBezTo>
                <a:cubicBezTo>
                  <a:pt x="198" y="63"/>
                  <a:pt x="186" y="74"/>
                  <a:pt x="186" y="89"/>
                </a:cubicBezTo>
                <a:cubicBezTo>
                  <a:pt x="186" y="90"/>
                  <a:pt x="187" y="91"/>
                  <a:pt x="187" y="92"/>
                </a:cubicBezTo>
                <a:cubicBezTo>
                  <a:pt x="160" y="105"/>
                  <a:pt x="160" y="105"/>
                  <a:pt x="160" y="105"/>
                </a:cubicBezTo>
                <a:cubicBezTo>
                  <a:pt x="155" y="100"/>
                  <a:pt x="148" y="97"/>
                  <a:pt x="141" y="97"/>
                </a:cubicBezTo>
                <a:cubicBezTo>
                  <a:pt x="127" y="97"/>
                  <a:pt x="115" y="108"/>
                  <a:pt x="115" y="122"/>
                </a:cubicBezTo>
                <a:cubicBezTo>
                  <a:pt x="115" y="134"/>
                  <a:pt x="123" y="144"/>
                  <a:pt x="133" y="147"/>
                </a:cubicBezTo>
                <a:cubicBezTo>
                  <a:pt x="133" y="193"/>
                  <a:pt x="133" y="193"/>
                  <a:pt x="133" y="193"/>
                </a:cubicBezTo>
                <a:cubicBezTo>
                  <a:pt x="123" y="196"/>
                  <a:pt x="115" y="206"/>
                  <a:pt x="115" y="217"/>
                </a:cubicBezTo>
                <a:cubicBezTo>
                  <a:pt x="115" y="232"/>
                  <a:pt x="127" y="243"/>
                  <a:pt x="141" y="243"/>
                </a:cubicBezTo>
                <a:cubicBezTo>
                  <a:pt x="151" y="243"/>
                  <a:pt x="159" y="238"/>
                  <a:pt x="163" y="230"/>
                </a:cubicBezTo>
                <a:cubicBezTo>
                  <a:pt x="225" y="242"/>
                  <a:pt x="225" y="242"/>
                  <a:pt x="225" y="242"/>
                </a:cubicBezTo>
                <a:cubicBezTo>
                  <a:pt x="227" y="255"/>
                  <a:pt x="238" y="265"/>
                  <a:pt x="251" y="265"/>
                </a:cubicBezTo>
                <a:cubicBezTo>
                  <a:pt x="265" y="265"/>
                  <a:pt x="277" y="253"/>
                  <a:pt x="277" y="239"/>
                </a:cubicBezTo>
                <a:cubicBezTo>
                  <a:pt x="277" y="238"/>
                  <a:pt x="277" y="237"/>
                  <a:pt x="277" y="236"/>
                </a:cubicBezTo>
                <a:cubicBezTo>
                  <a:pt x="304" y="224"/>
                  <a:pt x="304" y="224"/>
                  <a:pt x="304" y="224"/>
                </a:cubicBezTo>
                <a:cubicBezTo>
                  <a:pt x="308" y="229"/>
                  <a:pt x="315" y="232"/>
                  <a:pt x="322" y="232"/>
                </a:cubicBezTo>
                <a:cubicBezTo>
                  <a:pt x="337" y="232"/>
                  <a:pt x="348" y="220"/>
                  <a:pt x="348" y="206"/>
                </a:cubicBezTo>
                <a:cubicBezTo>
                  <a:pt x="348" y="195"/>
                  <a:pt x="341" y="185"/>
                  <a:pt x="330" y="181"/>
                </a:cubicBezTo>
                <a:cubicBezTo>
                  <a:pt x="330" y="135"/>
                  <a:pt x="330" y="135"/>
                  <a:pt x="330" y="135"/>
                </a:cubicBezTo>
                <a:cubicBezTo>
                  <a:pt x="341" y="132"/>
                  <a:pt x="348" y="122"/>
                  <a:pt x="348" y="111"/>
                </a:cubicBezTo>
                <a:close/>
                <a:moveTo>
                  <a:pt x="235" y="101"/>
                </a:moveTo>
                <a:cubicBezTo>
                  <a:pt x="297" y="114"/>
                  <a:pt x="297" y="114"/>
                  <a:pt x="297" y="114"/>
                </a:cubicBezTo>
                <a:cubicBezTo>
                  <a:pt x="297" y="114"/>
                  <a:pt x="297" y="114"/>
                  <a:pt x="297" y="114"/>
                </a:cubicBezTo>
                <a:cubicBezTo>
                  <a:pt x="270" y="127"/>
                  <a:pt x="270" y="127"/>
                  <a:pt x="270" y="127"/>
                </a:cubicBezTo>
                <a:cubicBezTo>
                  <a:pt x="265" y="122"/>
                  <a:pt x="258" y="119"/>
                  <a:pt x="251" y="119"/>
                </a:cubicBezTo>
                <a:cubicBezTo>
                  <a:pt x="241" y="119"/>
                  <a:pt x="233" y="124"/>
                  <a:pt x="228" y="132"/>
                </a:cubicBezTo>
                <a:cubicBezTo>
                  <a:pt x="220" y="130"/>
                  <a:pt x="220" y="130"/>
                  <a:pt x="220" y="130"/>
                </a:cubicBezTo>
                <a:cubicBezTo>
                  <a:pt x="220" y="113"/>
                  <a:pt x="220" y="113"/>
                  <a:pt x="220" y="113"/>
                </a:cubicBezTo>
                <a:cubicBezTo>
                  <a:pt x="227" y="111"/>
                  <a:pt x="232" y="107"/>
                  <a:pt x="235" y="101"/>
                </a:cubicBezTo>
                <a:close/>
                <a:moveTo>
                  <a:pt x="220" y="160"/>
                </a:moveTo>
                <a:cubicBezTo>
                  <a:pt x="220" y="147"/>
                  <a:pt x="220" y="147"/>
                  <a:pt x="220" y="147"/>
                </a:cubicBezTo>
                <a:cubicBezTo>
                  <a:pt x="225" y="148"/>
                  <a:pt x="225" y="148"/>
                  <a:pt x="225" y="148"/>
                </a:cubicBezTo>
                <a:cubicBezTo>
                  <a:pt x="227" y="158"/>
                  <a:pt x="234" y="166"/>
                  <a:pt x="243" y="169"/>
                </a:cubicBezTo>
                <a:cubicBezTo>
                  <a:pt x="243" y="182"/>
                  <a:pt x="243" y="182"/>
                  <a:pt x="243" y="182"/>
                </a:cubicBezTo>
                <a:cubicBezTo>
                  <a:pt x="238" y="181"/>
                  <a:pt x="238" y="181"/>
                  <a:pt x="238" y="181"/>
                </a:cubicBezTo>
                <a:cubicBezTo>
                  <a:pt x="237" y="171"/>
                  <a:pt x="230" y="163"/>
                  <a:pt x="220" y="160"/>
                </a:cubicBezTo>
                <a:close/>
                <a:moveTo>
                  <a:pt x="222" y="184"/>
                </a:moveTo>
                <a:cubicBezTo>
                  <a:pt x="222" y="190"/>
                  <a:pt x="218" y="194"/>
                  <a:pt x="212" y="194"/>
                </a:cubicBezTo>
                <a:cubicBezTo>
                  <a:pt x="207" y="194"/>
                  <a:pt x="202" y="190"/>
                  <a:pt x="202" y="184"/>
                </a:cubicBezTo>
                <a:cubicBezTo>
                  <a:pt x="202" y="179"/>
                  <a:pt x="207" y="174"/>
                  <a:pt x="212" y="174"/>
                </a:cubicBezTo>
                <a:cubicBezTo>
                  <a:pt x="218" y="174"/>
                  <a:pt x="222" y="179"/>
                  <a:pt x="222" y="184"/>
                </a:cubicBezTo>
                <a:close/>
                <a:moveTo>
                  <a:pt x="241" y="144"/>
                </a:moveTo>
                <a:cubicBezTo>
                  <a:pt x="241" y="139"/>
                  <a:pt x="246" y="135"/>
                  <a:pt x="251" y="135"/>
                </a:cubicBezTo>
                <a:cubicBezTo>
                  <a:pt x="256" y="135"/>
                  <a:pt x="261" y="139"/>
                  <a:pt x="261" y="144"/>
                </a:cubicBezTo>
                <a:cubicBezTo>
                  <a:pt x="261" y="150"/>
                  <a:pt x="256" y="154"/>
                  <a:pt x="251" y="154"/>
                </a:cubicBezTo>
                <a:cubicBezTo>
                  <a:pt x="246" y="154"/>
                  <a:pt x="241" y="150"/>
                  <a:pt x="241" y="144"/>
                </a:cubicBezTo>
                <a:close/>
                <a:moveTo>
                  <a:pt x="212" y="79"/>
                </a:moveTo>
                <a:cubicBezTo>
                  <a:pt x="218" y="79"/>
                  <a:pt x="222" y="83"/>
                  <a:pt x="222" y="89"/>
                </a:cubicBezTo>
                <a:cubicBezTo>
                  <a:pt x="222" y="94"/>
                  <a:pt x="218" y="99"/>
                  <a:pt x="212" y="99"/>
                </a:cubicBezTo>
                <a:cubicBezTo>
                  <a:pt x="207" y="99"/>
                  <a:pt x="202" y="94"/>
                  <a:pt x="202" y="89"/>
                </a:cubicBezTo>
                <a:cubicBezTo>
                  <a:pt x="202" y="83"/>
                  <a:pt x="207" y="79"/>
                  <a:pt x="212" y="79"/>
                </a:cubicBezTo>
                <a:close/>
                <a:moveTo>
                  <a:pt x="194" y="106"/>
                </a:moveTo>
                <a:cubicBezTo>
                  <a:pt x="197" y="110"/>
                  <a:pt x="200" y="112"/>
                  <a:pt x="204" y="113"/>
                </a:cubicBezTo>
                <a:cubicBezTo>
                  <a:pt x="204" y="127"/>
                  <a:pt x="204" y="127"/>
                  <a:pt x="204" y="127"/>
                </a:cubicBezTo>
                <a:cubicBezTo>
                  <a:pt x="167" y="120"/>
                  <a:pt x="167" y="120"/>
                  <a:pt x="167" y="120"/>
                </a:cubicBezTo>
                <a:cubicBezTo>
                  <a:pt x="167" y="120"/>
                  <a:pt x="167" y="119"/>
                  <a:pt x="167" y="119"/>
                </a:cubicBezTo>
                <a:lnTo>
                  <a:pt x="194" y="106"/>
                </a:lnTo>
                <a:close/>
                <a:moveTo>
                  <a:pt x="131" y="122"/>
                </a:moveTo>
                <a:cubicBezTo>
                  <a:pt x="131" y="117"/>
                  <a:pt x="136" y="113"/>
                  <a:pt x="141" y="113"/>
                </a:cubicBezTo>
                <a:cubicBezTo>
                  <a:pt x="146" y="113"/>
                  <a:pt x="151" y="117"/>
                  <a:pt x="151" y="122"/>
                </a:cubicBezTo>
                <a:cubicBezTo>
                  <a:pt x="151" y="128"/>
                  <a:pt x="146" y="132"/>
                  <a:pt x="141" y="132"/>
                </a:cubicBezTo>
                <a:cubicBezTo>
                  <a:pt x="136" y="132"/>
                  <a:pt x="131" y="128"/>
                  <a:pt x="131" y="122"/>
                </a:cubicBezTo>
                <a:close/>
                <a:moveTo>
                  <a:pt x="141" y="227"/>
                </a:moveTo>
                <a:cubicBezTo>
                  <a:pt x="136" y="227"/>
                  <a:pt x="131" y="223"/>
                  <a:pt x="131" y="217"/>
                </a:cubicBezTo>
                <a:cubicBezTo>
                  <a:pt x="131" y="212"/>
                  <a:pt x="136" y="207"/>
                  <a:pt x="141" y="207"/>
                </a:cubicBezTo>
                <a:cubicBezTo>
                  <a:pt x="146" y="207"/>
                  <a:pt x="151" y="212"/>
                  <a:pt x="151" y="217"/>
                </a:cubicBezTo>
                <a:cubicBezTo>
                  <a:pt x="151" y="223"/>
                  <a:pt x="146" y="227"/>
                  <a:pt x="141" y="227"/>
                </a:cubicBezTo>
                <a:close/>
                <a:moveTo>
                  <a:pt x="160" y="200"/>
                </a:moveTo>
                <a:cubicBezTo>
                  <a:pt x="157" y="197"/>
                  <a:pt x="153" y="194"/>
                  <a:pt x="149" y="193"/>
                </a:cubicBezTo>
                <a:cubicBezTo>
                  <a:pt x="149" y="147"/>
                  <a:pt x="149" y="147"/>
                  <a:pt x="149" y="147"/>
                </a:cubicBezTo>
                <a:cubicBezTo>
                  <a:pt x="155" y="145"/>
                  <a:pt x="160" y="141"/>
                  <a:pt x="163" y="136"/>
                </a:cubicBezTo>
                <a:cubicBezTo>
                  <a:pt x="204" y="144"/>
                  <a:pt x="204" y="144"/>
                  <a:pt x="204" y="144"/>
                </a:cubicBezTo>
                <a:cubicBezTo>
                  <a:pt x="204" y="160"/>
                  <a:pt x="204" y="160"/>
                  <a:pt x="204" y="160"/>
                </a:cubicBezTo>
                <a:cubicBezTo>
                  <a:pt x="194" y="163"/>
                  <a:pt x="186" y="173"/>
                  <a:pt x="186" y="184"/>
                </a:cubicBezTo>
                <a:cubicBezTo>
                  <a:pt x="186" y="185"/>
                  <a:pt x="187" y="186"/>
                  <a:pt x="187" y="187"/>
                </a:cubicBezTo>
                <a:lnTo>
                  <a:pt x="160" y="200"/>
                </a:lnTo>
                <a:close/>
                <a:moveTo>
                  <a:pt x="228" y="227"/>
                </a:moveTo>
                <a:cubicBezTo>
                  <a:pt x="167" y="214"/>
                  <a:pt x="167" y="214"/>
                  <a:pt x="167" y="214"/>
                </a:cubicBezTo>
                <a:cubicBezTo>
                  <a:pt x="194" y="202"/>
                  <a:pt x="194" y="202"/>
                  <a:pt x="194" y="202"/>
                </a:cubicBezTo>
                <a:cubicBezTo>
                  <a:pt x="198" y="207"/>
                  <a:pt x="205" y="210"/>
                  <a:pt x="212" y="210"/>
                </a:cubicBezTo>
                <a:cubicBezTo>
                  <a:pt x="222" y="210"/>
                  <a:pt x="230" y="205"/>
                  <a:pt x="235" y="197"/>
                </a:cubicBezTo>
                <a:cubicBezTo>
                  <a:pt x="243" y="198"/>
                  <a:pt x="243" y="198"/>
                  <a:pt x="243" y="198"/>
                </a:cubicBezTo>
                <a:cubicBezTo>
                  <a:pt x="243" y="215"/>
                  <a:pt x="243" y="215"/>
                  <a:pt x="243" y="215"/>
                </a:cubicBezTo>
                <a:cubicBezTo>
                  <a:pt x="237" y="217"/>
                  <a:pt x="232" y="221"/>
                  <a:pt x="228" y="227"/>
                </a:cubicBezTo>
                <a:close/>
                <a:moveTo>
                  <a:pt x="251" y="249"/>
                </a:moveTo>
                <a:cubicBezTo>
                  <a:pt x="246" y="249"/>
                  <a:pt x="241" y="245"/>
                  <a:pt x="241" y="239"/>
                </a:cubicBezTo>
                <a:cubicBezTo>
                  <a:pt x="241" y="234"/>
                  <a:pt x="246" y="229"/>
                  <a:pt x="251" y="229"/>
                </a:cubicBezTo>
                <a:cubicBezTo>
                  <a:pt x="256" y="229"/>
                  <a:pt x="261" y="234"/>
                  <a:pt x="261" y="239"/>
                </a:cubicBezTo>
                <a:cubicBezTo>
                  <a:pt x="261" y="245"/>
                  <a:pt x="256" y="249"/>
                  <a:pt x="251" y="249"/>
                </a:cubicBezTo>
                <a:close/>
                <a:moveTo>
                  <a:pt x="270" y="222"/>
                </a:moveTo>
                <a:cubicBezTo>
                  <a:pt x="267" y="219"/>
                  <a:pt x="263" y="216"/>
                  <a:pt x="259" y="215"/>
                </a:cubicBezTo>
                <a:cubicBezTo>
                  <a:pt x="259" y="202"/>
                  <a:pt x="259" y="202"/>
                  <a:pt x="259" y="202"/>
                </a:cubicBezTo>
                <a:cubicBezTo>
                  <a:pt x="297" y="209"/>
                  <a:pt x="297" y="209"/>
                  <a:pt x="297" y="209"/>
                </a:cubicBezTo>
                <a:cubicBezTo>
                  <a:pt x="297" y="209"/>
                  <a:pt x="297" y="209"/>
                  <a:pt x="297" y="209"/>
                </a:cubicBezTo>
                <a:lnTo>
                  <a:pt x="270" y="222"/>
                </a:lnTo>
                <a:close/>
                <a:moveTo>
                  <a:pt x="300" y="193"/>
                </a:moveTo>
                <a:cubicBezTo>
                  <a:pt x="259" y="185"/>
                  <a:pt x="259" y="185"/>
                  <a:pt x="259" y="185"/>
                </a:cubicBezTo>
                <a:cubicBezTo>
                  <a:pt x="259" y="169"/>
                  <a:pt x="259" y="169"/>
                  <a:pt x="259" y="169"/>
                </a:cubicBezTo>
                <a:cubicBezTo>
                  <a:pt x="269" y="166"/>
                  <a:pt x="277" y="156"/>
                  <a:pt x="277" y="144"/>
                </a:cubicBezTo>
                <a:cubicBezTo>
                  <a:pt x="277" y="143"/>
                  <a:pt x="277" y="142"/>
                  <a:pt x="277" y="141"/>
                </a:cubicBezTo>
                <a:cubicBezTo>
                  <a:pt x="304" y="128"/>
                  <a:pt x="304" y="128"/>
                  <a:pt x="304" y="128"/>
                </a:cubicBezTo>
                <a:cubicBezTo>
                  <a:pt x="306" y="131"/>
                  <a:pt x="310" y="134"/>
                  <a:pt x="314" y="135"/>
                </a:cubicBezTo>
                <a:cubicBezTo>
                  <a:pt x="314" y="181"/>
                  <a:pt x="314" y="181"/>
                  <a:pt x="314" y="181"/>
                </a:cubicBezTo>
                <a:cubicBezTo>
                  <a:pt x="308" y="183"/>
                  <a:pt x="303" y="188"/>
                  <a:pt x="300" y="193"/>
                </a:cubicBezTo>
                <a:close/>
                <a:moveTo>
                  <a:pt x="332" y="206"/>
                </a:moveTo>
                <a:cubicBezTo>
                  <a:pt x="332" y="211"/>
                  <a:pt x="328" y="216"/>
                  <a:pt x="322" y="216"/>
                </a:cubicBezTo>
                <a:cubicBezTo>
                  <a:pt x="317" y="216"/>
                  <a:pt x="312" y="211"/>
                  <a:pt x="312" y="206"/>
                </a:cubicBezTo>
                <a:cubicBezTo>
                  <a:pt x="312" y="201"/>
                  <a:pt x="317" y="196"/>
                  <a:pt x="322" y="196"/>
                </a:cubicBezTo>
                <a:cubicBezTo>
                  <a:pt x="328" y="196"/>
                  <a:pt x="332" y="201"/>
                  <a:pt x="332" y="206"/>
                </a:cubicBezTo>
                <a:close/>
                <a:moveTo>
                  <a:pt x="322" y="120"/>
                </a:moveTo>
                <a:cubicBezTo>
                  <a:pt x="317" y="120"/>
                  <a:pt x="312" y="116"/>
                  <a:pt x="312" y="111"/>
                </a:cubicBezTo>
                <a:cubicBezTo>
                  <a:pt x="312" y="105"/>
                  <a:pt x="317" y="101"/>
                  <a:pt x="322" y="101"/>
                </a:cubicBezTo>
                <a:cubicBezTo>
                  <a:pt x="328" y="101"/>
                  <a:pt x="332" y="105"/>
                  <a:pt x="332" y="111"/>
                </a:cubicBezTo>
                <a:cubicBezTo>
                  <a:pt x="332" y="116"/>
                  <a:pt x="328" y="120"/>
                  <a:pt x="322" y="120"/>
                </a:cubicBezTo>
                <a:close/>
                <a:moveTo>
                  <a:pt x="435" y="148"/>
                </a:moveTo>
                <a:cubicBezTo>
                  <a:pt x="437" y="140"/>
                  <a:pt x="439" y="132"/>
                  <a:pt x="439" y="123"/>
                </a:cubicBezTo>
                <a:cubicBezTo>
                  <a:pt x="439" y="104"/>
                  <a:pt x="433" y="86"/>
                  <a:pt x="422" y="70"/>
                </a:cubicBezTo>
                <a:cubicBezTo>
                  <a:pt x="420" y="67"/>
                  <a:pt x="415" y="66"/>
                  <a:pt x="411" y="68"/>
                </a:cubicBezTo>
                <a:cubicBezTo>
                  <a:pt x="407" y="71"/>
                  <a:pt x="406" y="76"/>
                  <a:pt x="409" y="79"/>
                </a:cubicBezTo>
                <a:cubicBezTo>
                  <a:pt x="418" y="92"/>
                  <a:pt x="423" y="108"/>
                  <a:pt x="423" y="123"/>
                </a:cubicBezTo>
                <a:cubicBezTo>
                  <a:pt x="423" y="132"/>
                  <a:pt x="421" y="140"/>
                  <a:pt x="419" y="148"/>
                </a:cubicBezTo>
                <a:cubicBezTo>
                  <a:pt x="418" y="151"/>
                  <a:pt x="419" y="154"/>
                  <a:pt x="421" y="156"/>
                </a:cubicBezTo>
                <a:cubicBezTo>
                  <a:pt x="437" y="170"/>
                  <a:pt x="446" y="189"/>
                  <a:pt x="446" y="209"/>
                </a:cubicBezTo>
                <a:cubicBezTo>
                  <a:pt x="446" y="247"/>
                  <a:pt x="415" y="277"/>
                  <a:pt x="378" y="277"/>
                </a:cubicBezTo>
                <a:cubicBezTo>
                  <a:pt x="88" y="277"/>
                  <a:pt x="88" y="277"/>
                  <a:pt x="88" y="277"/>
                </a:cubicBezTo>
                <a:cubicBezTo>
                  <a:pt x="48" y="277"/>
                  <a:pt x="16" y="245"/>
                  <a:pt x="16" y="206"/>
                </a:cubicBezTo>
                <a:cubicBezTo>
                  <a:pt x="16" y="178"/>
                  <a:pt x="31" y="154"/>
                  <a:pt x="56" y="141"/>
                </a:cubicBezTo>
                <a:cubicBezTo>
                  <a:pt x="59" y="140"/>
                  <a:pt x="60" y="137"/>
                  <a:pt x="60" y="134"/>
                </a:cubicBezTo>
                <a:cubicBezTo>
                  <a:pt x="60" y="134"/>
                  <a:pt x="60" y="133"/>
                  <a:pt x="60" y="133"/>
                </a:cubicBezTo>
                <a:cubicBezTo>
                  <a:pt x="60" y="69"/>
                  <a:pt x="113" y="16"/>
                  <a:pt x="178" y="16"/>
                </a:cubicBezTo>
                <a:cubicBezTo>
                  <a:pt x="217" y="16"/>
                  <a:pt x="254" y="36"/>
                  <a:pt x="276" y="68"/>
                </a:cubicBezTo>
                <a:cubicBezTo>
                  <a:pt x="277" y="70"/>
                  <a:pt x="279" y="72"/>
                  <a:pt x="282" y="72"/>
                </a:cubicBezTo>
                <a:cubicBezTo>
                  <a:pt x="284" y="72"/>
                  <a:pt x="287" y="71"/>
                  <a:pt x="288" y="70"/>
                </a:cubicBezTo>
                <a:cubicBezTo>
                  <a:pt x="288" y="70"/>
                  <a:pt x="289" y="69"/>
                  <a:pt x="289" y="69"/>
                </a:cubicBezTo>
                <a:cubicBezTo>
                  <a:pt x="290" y="68"/>
                  <a:pt x="309" y="45"/>
                  <a:pt x="344" y="45"/>
                </a:cubicBezTo>
                <a:cubicBezTo>
                  <a:pt x="360" y="45"/>
                  <a:pt x="375" y="50"/>
                  <a:pt x="388" y="59"/>
                </a:cubicBezTo>
                <a:cubicBezTo>
                  <a:pt x="392" y="61"/>
                  <a:pt x="397" y="60"/>
                  <a:pt x="399" y="56"/>
                </a:cubicBezTo>
                <a:cubicBezTo>
                  <a:pt x="402" y="53"/>
                  <a:pt x="401" y="48"/>
                  <a:pt x="397" y="45"/>
                </a:cubicBezTo>
                <a:cubicBezTo>
                  <a:pt x="381" y="35"/>
                  <a:pt x="363" y="29"/>
                  <a:pt x="344" y="29"/>
                </a:cubicBezTo>
                <a:cubicBezTo>
                  <a:pt x="314" y="29"/>
                  <a:pt x="294" y="43"/>
                  <a:pt x="284" y="52"/>
                </a:cubicBezTo>
                <a:cubicBezTo>
                  <a:pt x="258" y="19"/>
                  <a:pt x="220" y="0"/>
                  <a:pt x="178" y="0"/>
                </a:cubicBezTo>
                <a:cubicBezTo>
                  <a:pt x="106" y="0"/>
                  <a:pt x="47" y="58"/>
                  <a:pt x="44" y="129"/>
                </a:cubicBezTo>
                <a:cubicBezTo>
                  <a:pt x="17" y="145"/>
                  <a:pt x="0" y="174"/>
                  <a:pt x="0" y="206"/>
                </a:cubicBezTo>
                <a:cubicBezTo>
                  <a:pt x="0" y="254"/>
                  <a:pt x="39" y="293"/>
                  <a:pt x="88" y="293"/>
                </a:cubicBezTo>
                <a:cubicBezTo>
                  <a:pt x="378" y="293"/>
                  <a:pt x="378" y="293"/>
                  <a:pt x="378" y="293"/>
                </a:cubicBezTo>
                <a:cubicBezTo>
                  <a:pt x="424" y="293"/>
                  <a:pt x="462" y="256"/>
                  <a:pt x="462" y="209"/>
                </a:cubicBezTo>
                <a:cubicBezTo>
                  <a:pt x="462" y="186"/>
                  <a:pt x="452" y="164"/>
                  <a:pt x="435" y="148"/>
                </a:cubicBezTo>
                <a:close/>
              </a:path>
            </a:pathLst>
          </a:custGeom>
          <a:solidFill>
            <a:srgbClr val="939353"/>
          </a:solidFill>
          <a:ln>
            <a:noFill/>
          </a:ln>
        </p:spPr>
        <p:txBody>
          <a:bodyPr lIns="184422" tIns="92222" rIns="184422" bIns="92222"/>
          <a:lstStyle/>
          <a:p>
            <a:pPr defTabSz="907890"/>
            <a:endParaRPr lang="sv-SE" sz="1863" dirty="0">
              <a:solidFill>
                <a:prstClr val="black"/>
              </a:solidFill>
              <a:latin typeface="微软雅黑" panose="020B0503020204020204" pitchFamily="34" charset="-122"/>
              <a:ea typeface="微软雅黑" panose="020B0503020204020204" pitchFamily="34" charset="-122"/>
            </a:endParaRPr>
          </a:p>
        </p:txBody>
      </p:sp>
      <p:pic>
        <p:nvPicPr>
          <p:cNvPr id="38" name="Picture 10" descr="Image result for iphone transparent">
            <a:extLst>
              <a:ext uri="{FF2B5EF4-FFF2-40B4-BE49-F238E27FC236}">
                <a16:creationId xmlns:a16="http://schemas.microsoft.com/office/drawing/2014/main" id="{1AEF5E33-2690-454B-B34F-51E6821AD050}"/>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l="20053" r="18877"/>
          <a:stretch/>
        </p:blipFill>
        <p:spPr bwMode="auto">
          <a:xfrm>
            <a:off x="661346" y="4900642"/>
            <a:ext cx="552855" cy="968562"/>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直接箭头连接符 38">
            <a:extLst>
              <a:ext uri="{FF2B5EF4-FFF2-40B4-BE49-F238E27FC236}">
                <a16:creationId xmlns:a16="http://schemas.microsoft.com/office/drawing/2014/main" id="{B3355FEB-DD02-46DA-B491-6805A48AA3BE}"/>
              </a:ext>
            </a:extLst>
          </p:cNvPr>
          <p:cNvCxnSpPr/>
          <p:nvPr/>
        </p:nvCxnSpPr>
        <p:spPr>
          <a:xfrm>
            <a:off x="1298196" y="5388645"/>
            <a:ext cx="347361" cy="0"/>
          </a:xfrm>
          <a:prstGeom prst="straightConnector1">
            <a:avLst/>
          </a:prstGeom>
          <a:ln w="92075">
            <a:solidFill>
              <a:srgbClr val="C00000"/>
            </a:solidFill>
            <a:headEnd type="none" w="med" len="med"/>
            <a:tailEnd type="stealth" w="med" len="med"/>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B3355FEB-DD02-46DA-B491-6805A48AA3BE}"/>
              </a:ext>
            </a:extLst>
          </p:cNvPr>
          <p:cNvCxnSpPr/>
          <p:nvPr/>
        </p:nvCxnSpPr>
        <p:spPr>
          <a:xfrm>
            <a:off x="3712470" y="5361906"/>
            <a:ext cx="347361" cy="0"/>
          </a:xfrm>
          <a:prstGeom prst="straightConnector1">
            <a:avLst/>
          </a:prstGeom>
          <a:ln w="92075">
            <a:solidFill>
              <a:srgbClr val="C00000"/>
            </a:solidFill>
            <a:headEnd type="none" w="med" len="med"/>
            <a:tailEnd type="stealth" w="med" len="med"/>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31B3D71D-6C3A-4849-A9E3-23D3D468994D}"/>
              </a:ext>
            </a:extLst>
          </p:cNvPr>
          <p:cNvSpPr txBox="1"/>
          <p:nvPr/>
        </p:nvSpPr>
        <p:spPr>
          <a:xfrm>
            <a:off x="2182970" y="4063097"/>
            <a:ext cx="1128728"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万物互联</a:t>
            </a:r>
          </a:p>
        </p:txBody>
      </p:sp>
      <p:sp>
        <p:nvSpPr>
          <p:cNvPr id="42" name="文本框 41">
            <a:extLst>
              <a:ext uri="{FF2B5EF4-FFF2-40B4-BE49-F238E27FC236}">
                <a16:creationId xmlns:a16="http://schemas.microsoft.com/office/drawing/2014/main" id="{31B3D71D-6C3A-4849-A9E3-23D3D468994D}"/>
              </a:ext>
            </a:extLst>
          </p:cNvPr>
          <p:cNvSpPr txBox="1"/>
          <p:nvPr/>
        </p:nvSpPr>
        <p:spPr>
          <a:xfrm>
            <a:off x="3887756" y="4063461"/>
            <a:ext cx="1151768" cy="343705"/>
          </a:xfrm>
          <a:prstGeom prst="rect">
            <a:avLst/>
          </a:prstGeom>
          <a:noFill/>
        </p:spPr>
        <p:txBody>
          <a:bodyPr wrap="square" lIns="121052" tIns="60526" rIns="121052" bIns="60526" rtlCol="0">
            <a:spAutoFit/>
          </a:bodyPr>
          <a:lstStyle/>
          <a:p>
            <a:pPr algn="ctr" defTabSz="907890"/>
            <a:r>
              <a:rPr lang="zh-CN" altLang="en-US" sz="1439" dirty="0">
                <a:solidFill>
                  <a:prstClr val="black"/>
                </a:solidFill>
                <a:latin typeface="微软雅黑" panose="020B0503020204020204" pitchFamily="34" charset="-122"/>
                <a:ea typeface="微软雅黑" panose="020B0503020204020204" pitchFamily="34" charset="-122"/>
              </a:rPr>
              <a:t>万物智联</a:t>
            </a:r>
          </a:p>
        </p:txBody>
      </p:sp>
      <p:sp>
        <p:nvSpPr>
          <p:cNvPr id="43" name="矩形 42"/>
          <p:cNvSpPr/>
          <p:nvPr/>
        </p:nvSpPr>
        <p:spPr>
          <a:xfrm>
            <a:off x="591051" y="3020134"/>
            <a:ext cx="4161558" cy="765808"/>
          </a:xfrm>
          <a:prstGeom prst="rect">
            <a:avLst/>
          </a:prstGeom>
        </p:spPr>
        <p:txBody>
          <a:bodyPr wrap="square" lIns="121052" tIns="60526" rIns="121052" bIns="60526">
            <a:spAutoFit/>
          </a:bodyPr>
          <a:lstStyle/>
          <a:p>
            <a:pPr indent="353072" algn="ctr" defTabSz="907890">
              <a:lnSpc>
                <a:spcPct val="130000"/>
              </a:lnSpc>
              <a:spcAft>
                <a:spcPts val="800"/>
              </a:spcAft>
            </a:pPr>
            <a:r>
              <a:rPr lang="en-US" altLang="zh-CN" sz="1693"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5G</a:t>
            </a:r>
            <a:r>
              <a:rPr lang="zh-CN" altLang="en-US" sz="1524"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高并发、实时、高可靠、带宽高、终端容量大，提供更强网络性能</a:t>
            </a:r>
            <a:r>
              <a:rPr lang="zh-CN" altLang="en-US" sz="1524"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524"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44" name="组合 43">
            <a:extLst>
              <a:ext uri="{FF2B5EF4-FFF2-40B4-BE49-F238E27FC236}">
                <a16:creationId xmlns:a16="http://schemas.microsoft.com/office/drawing/2014/main" id="{7E5B82EB-4B16-4FD2-930B-D473B03DE1F1}"/>
              </a:ext>
            </a:extLst>
          </p:cNvPr>
          <p:cNvGrpSpPr>
            <a:grpSpLocks noChangeAspect="1"/>
          </p:cNvGrpSpPr>
          <p:nvPr/>
        </p:nvGrpSpPr>
        <p:grpSpPr>
          <a:xfrm>
            <a:off x="1702688" y="4641464"/>
            <a:ext cx="1962350" cy="1559540"/>
            <a:chOff x="-89460" y="835534"/>
            <a:chExt cx="4569582" cy="3537725"/>
          </a:xfrm>
        </p:grpSpPr>
        <p:grpSp>
          <p:nvGrpSpPr>
            <p:cNvPr id="45" name="组合 44">
              <a:extLst>
                <a:ext uri="{FF2B5EF4-FFF2-40B4-BE49-F238E27FC236}">
                  <a16:creationId xmlns:a16="http://schemas.microsoft.com/office/drawing/2014/main" id="{2D79E832-F2B5-499A-88B0-9618DB58D7B5}"/>
                </a:ext>
              </a:extLst>
            </p:cNvPr>
            <p:cNvGrpSpPr/>
            <p:nvPr/>
          </p:nvGrpSpPr>
          <p:grpSpPr>
            <a:xfrm>
              <a:off x="1791559" y="1982306"/>
              <a:ext cx="914418" cy="816590"/>
              <a:chOff x="4377952" y="589081"/>
              <a:chExt cx="3449674" cy="2883619"/>
            </a:xfrm>
          </p:grpSpPr>
          <p:pic>
            <p:nvPicPr>
              <p:cNvPr id="56" name="Picture 5" descr="arrow 0 blue arrow curved 2">
                <a:extLst>
                  <a:ext uri="{FF2B5EF4-FFF2-40B4-BE49-F238E27FC236}">
                    <a16:creationId xmlns:a16="http://schemas.microsoft.com/office/drawing/2014/main" id="{04565731-D4E0-4ACC-AED6-259DB56DF64B}"/>
                  </a:ext>
                </a:extLst>
              </p:cNvPr>
              <p:cNvPicPr>
                <a:picLocks noChangeAspect="1" noChangeArrowheads="1"/>
              </p:cNvPicPr>
              <p:nvPr/>
            </p:nvPicPr>
            <p:blipFill>
              <a:blip r:embed="rId10" cstate="email"/>
              <a:srcRect/>
              <a:stretch>
                <a:fillRect/>
              </a:stretch>
            </p:blipFill>
            <p:spPr bwMode="auto">
              <a:xfrm flipH="1">
                <a:off x="4377952" y="768554"/>
                <a:ext cx="1954701" cy="1639298"/>
              </a:xfrm>
              <a:prstGeom prst="rect">
                <a:avLst/>
              </a:prstGeom>
              <a:noFill/>
            </p:spPr>
          </p:pic>
          <p:pic>
            <p:nvPicPr>
              <p:cNvPr id="57" name="Picture 5" descr="arrow 0 blue arrow curved 2">
                <a:extLst>
                  <a:ext uri="{FF2B5EF4-FFF2-40B4-BE49-F238E27FC236}">
                    <a16:creationId xmlns:a16="http://schemas.microsoft.com/office/drawing/2014/main" id="{364D67F6-A3D5-47DD-AF75-0B62C79000BE}"/>
                  </a:ext>
                </a:extLst>
              </p:cNvPr>
              <p:cNvPicPr>
                <a:picLocks noChangeAspect="1" noChangeArrowheads="1"/>
              </p:cNvPicPr>
              <p:nvPr/>
            </p:nvPicPr>
            <p:blipFill>
              <a:blip r:embed="rId10" cstate="email"/>
              <a:srcRect/>
              <a:stretch>
                <a:fillRect/>
              </a:stretch>
            </p:blipFill>
            <p:spPr bwMode="auto">
              <a:xfrm rot="10800000" flipH="1">
                <a:off x="5872926" y="1581355"/>
                <a:ext cx="1954700" cy="1639297"/>
              </a:xfrm>
              <a:prstGeom prst="rect">
                <a:avLst/>
              </a:prstGeom>
              <a:noFill/>
            </p:spPr>
          </p:pic>
          <p:pic>
            <p:nvPicPr>
              <p:cNvPr id="58" name="Picture 5" descr="arrow 0 blue arrow curved 2">
                <a:extLst>
                  <a:ext uri="{FF2B5EF4-FFF2-40B4-BE49-F238E27FC236}">
                    <a16:creationId xmlns:a16="http://schemas.microsoft.com/office/drawing/2014/main" id="{D02239D9-3943-421D-85A6-B587EABF3E7B}"/>
                  </a:ext>
                </a:extLst>
              </p:cNvPr>
              <p:cNvPicPr>
                <a:picLocks noChangeAspect="1" noChangeArrowheads="1"/>
              </p:cNvPicPr>
              <p:nvPr/>
            </p:nvPicPr>
            <p:blipFill>
              <a:blip r:embed="rId10" cstate="email"/>
              <a:srcRect/>
              <a:stretch>
                <a:fillRect/>
              </a:stretch>
            </p:blipFill>
            <p:spPr bwMode="auto">
              <a:xfrm rot="6925452" flipH="1">
                <a:off x="5706014" y="746783"/>
                <a:ext cx="1954699" cy="1639296"/>
              </a:xfrm>
              <a:prstGeom prst="rect">
                <a:avLst/>
              </a:prstGeom>
              <a:noFill/>
            </p:spPr>
          </p:pic>
          <p:pic>
            <p:nvPicPr>
              <p:cNvPr id="59" name="Picture 5" descr="arrow 0 blue arrow curved 2">
                <a:extLst>
                  <a:ext uri="{FF2B5EF4-FFF2-40B4-BE49-F238E27FC236}">
                    <a16:creationId xmlns:a16="http://schemas.microsoft.com/office/drawing/2014/main" id="{90294B67-2012-4F96-9DF1-94342DE75BC9}"/>
                  </a:ext>
                </a:extLst>
              </p:cNvPr>
              <p:cNvPicPr>
                <a:picLocks noChangeAspect="1" noChangeArrowheads="1"/>
              </p:cNvPicPr>
              <p:nvPr/>
            </p:nvPicPr>
            <p:blipFill>
              <a:blip r:embed="rId10" cstate="email"/>
              <a:srcRect/>
              <a:stretch>
                <a:fillRect/>
              </a:stretch>
            </p:blipFill>
            <p:spPr bwMode="auto">
              <a:xfrm rot="17434504" flipH="1">
                <a:off x="4472305" y="1675701"/>
                <a:ext cx="1954700" cy="1639297"/>
              </a:xfrm>
              <a:prstGeom prst="rect">
                <a:avLst/>
              </a:prstGeom>
              <a:noFill/>
            </p:spPr>
          </p:pic>
        </p:grpSp>
        <p:sp>
          <p:nvSpPr>
            <p:cNvPr id="46" name="圆角矩形 13">
              <a:extLst>
                <a:ext uri="{FF2B5EF4-FFF2-40B4-BE49-F238E27FC236}">
                  <a16:creationId xmlns:a16="http://schemas.microsoft.com/office/drawing/2014/main" id="{1EFDA4FF-DA08-443C-B8E5-DE36A485AD7F}"/>
                </a:ext>
              </a:extLst>
            </p:cNvPr>
            <p:cNvSpPr/>
            <p:nvPr/>
          </p:nvSpPr>
          <p:spPr bwMode="auto">
            <a:xfrm>
              <a:off x="8527" y="835534"/>
              <a:ext cx="4356001" cy="3537725"/>
            </a:xfrm>
            <a:prstGeom prst="roundRect">
              <a:avLst>
                <a:gd name="adj" fmla="val 6797"/>
              </a:avLst>
            </a:prstGeom>
            <a:noFill/>
            <a:ln w="28575" cap="flat" cmpd="sng" algn="ctr">
              <a:solidFill>
                <a:srgbClr val="C00000"/>
              </a:solidFill>
              <a:prstDash val="solid"/>
              <a:round/>
              <a:headEnd type="none" w="med" len="med"/>
              <a:tailEnd type="none" w="med" len="med"/>
            </a:ln>
            <a:effectLst/>
          </p:spPr>
          <p:txBody>
            <a:bodyPr vert="horz" wrap="square" lIns="117970" tIns="58986" rIns="117970" bIns="58986" numCol="1" rtlCol="0" anchor="t" anchorCtr="0" compatLnSpc="1">
              <a:prstTxWarp prst="textNoShape">
                <a:avLst/>
              </a:prstTxWarp>
            </a:bodyPr>
            <a:lstStyle/>
            <a:p>
              <a:pPr defTabSz="1844632" fontAlgn="base">
                <a:spcBef>
                  <a:spcPct val="0"/>
                </a:spcBef>
                <a:spcAft>
                  <a:spcPct val="0"/>
                </a:spcAft>
                <a:buClr>
                  <a:srgbClr val="CC9900"/>
                </a:buClr>
                <a:buFont typeface="Wingdings" pitchFamily="2" charset="2"/>
                <a:buChar char="n"/>
              </a:pPr>
              <a:endParaRPr lang="zh-CN" altLang="en-US" sz="1439" b="1">
                <a:solidFill>
                  <a:prstClr val="black"/>
                </a:solidFill>
                <a:latin typeface="微软雅黑" panose="020B0503020204020204" pitchFamily="34" charset="-122"/>
                <a:ea typeface="微软雅黑" panose="020B0503020204020204" pitchFamily="34" charset="-122"/>
              </a:endParaRPr>
            </a:p>
          </p:txBody>
        </p:sp>
        <p:pic>
          <p:nvPicPr>
            <p:cNvPr id="47" name="Picture 2" descr="http://image.motortrend.com/f/features/consumer/1306_fisker_vs_tesla/41007734/2013-Tesla-Model-S-front-1.jpg">
              <a:extLst>
                <a:ext uri="{FF2B5EF4-FFF2-40B4-BE49-F238E27FC236}">
                  <a16:creationId xmlns:a16="http://schemas.microsoft.com/office/drawing/2014/main" id="{6F407A97-324A-4CF2-A62C-3E74BF1BFB16}"/>
                </a:ext>
              </a:extLst>
            </p:cNvPr>
            <p:cNvPicPr>
              <a:picLocks noChangeArrowheads="1"/>
            </p:cNvPicPr>
            <p:nvPr/>
          </p:nvPicPr>
          <p:blipFill>
            <a:blip r:embed="rId11" cstate="print"/>
            <a:srcRect/>
            <a:stretch>
              <a:fillRect/>
            </a:stretch>
          </p:blipFill>
          <p:spPr bwMode="auto">
            <a:xfrm>
              <a:off x="389588" y="1109010"/>
              <a:ext cx="1296000" cy="864000"/>
            </a:xfrm>
            <a:prstGeom prst="rect">
              <a:avLst/>
            </a:prstGeom>
            <a:solidFill>
              <a:srgbClr val="FFFFFF">
                <a:shade val="85000"/>
              </a:srgbClr>
            </a:solidFill>
            <a:ln w="127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8" name="矩形 22">
              <a:extLst>
                <a:ext uri="{FF2B5EF4-FFF2-40B4-BE49-F238E27FC236}">
                  <a16:creationId xmlns:a16="http://schemas.microsoft.com/office/drawing/2014/main" id="{3E0E7C10-674D-4B05-9D97-CE3F169ECFAF}"/>
                </a:ext>
              </a:extLst>
            </p:cNvPr>
            <p:cNvSpPr>
              <a:spLocks noChangeArrowheads="1"/>
            </p:cNvSpPr>
            <p:nvPr/>
          </p:nvSpPr>
          <p:spPr bwMode="auto">
            <a:xfrm>
              <a:off x="-19902" y="2006531"/>
              <a:ext cx="2161635" cy="860599"/>
            </a:xfrm>
            <a:prstGeom prst="rect">
              <a:avLst/>
            </a:prstGeom>
            <a:noFill/>
            <a:ln w="9525">
              <a:noFill/>
              <a:miter lim="800000"/>
              <a:headEnd/>
              <a:tailEnd/>
            </a:ln>
          </p:spPr>
          <p:txBody>
            <a:bodyPr wrap="square" lIns="91993" tIns="45996" rIns="91993" bIns="45996">
              <a:spAutoFit/>
            </a:bodyPr>
            <a:lstStyle/>
            <a:p>
              <a:pPr algn="ctr" defTabSz="907890" eaLnBrk="0" hangingPunct="0">
                <a:spcAft>
                  <a:spcPts val="951"/>
                </a:spcAft>
                <a:buSzPct val="100000"/>
              </a:pPr>
              <a:r>
                <a:rPr lang="zh-CN" altLang="en-US" sz="931" dirty="0">
                  <a:solidFill>
                    <a:prstClr val="black"/>
                  </a:solidFill>
                  <a:latin typeface="微软雅黑" pitchFamily="34" charset="-122"/>
                  <a:ea typeface="微软雅黑" pitchFamily="34" charset="-122"/>
                  <a:cs typeface="Arial" pitchFamily="34" charset="0"/>
                  <a:sym typeface="Arial" pitchFamily="34" charset="0"/>
                </a:rPr>
                <a:t>特斯拉</a:t>
              </a:r>
              <a:r>
                <a:rPr lang="en-US" altLang="zh-CN" sz="931" dirty="0">
                  <a:solidFill>
                    <a:prstClr val="black"/>
                  </a:solidFill>
                  <a:latin typeface="微软雅黑" pitchFamily="34" charset="-122"/>
                  <a:ea typeface="微软雅黑" pitchFamily="34" charset="-122"/>
                  <a:cs typeface="Arial" pitchFamily="34" charset="0"/>
                  <a:sym typeface="Arial" pitchFamily="34" charset="0"/>
                </a:rPr>
                <a:t>&amp;</a:t>
              </a:r>
              <a:r>
                <a:rPr lang="zh-CN" altLang="en-US" sz="931" dirty="0">
                  <a:solidFill>
                    <a:prstClr val="black"/>
                  </a:solidFill>
                  <a:latin typeface="微软雅黑" pitchFamily="34" charset="-122"/>
                  <a:ea typeface="微软雅黑" pitchFamily="34" charset="-122"/>
                  <a:cs typeface="Arial" pitchFamily="34" charset="0"/>
                  <a:sym typeface="Arial" pitchFamily="34" charset="0"/>
                </a:rPr>
                <a:t>“车连接”</a:t>
              </a:r>
              <a:endParaRPr lang="zh-CN" altLang="zh-CN" sz="931" dirty="0">
                <a:solidFill>
                  <a:prstClr val="black"/>
                </a:solidFill>
                <a:latin typeface="微软雅黑" pitchFamily="34" charset="-122"/>
                <a:ea typeface="微软雅黑" pitchFamily="34" charset="-122"/>
                <a:cs typeface="Arial" pitchFamily="34" charset="0"/>
                <a:sym typeface="Arial" pitchFamily="34" charset="0"/>
              </a:endParaRPr>
            </a:p>
          </p:txBody>
        </p:sp>
        <p:pic>
          <p:nvPicPr>
            <p:cNvPr id="49" name="Picture 2" descr="https://encrypted-tbn1.gstatic.com/images?q=tbn:ANd9GcS5aZ3K84ZlYEbfMGwA3fcJnpotZkO0Jt-WQWMRk0TeShyXx7ATzJlNSuU">
              <a:extLst>
                <a:ext uri="{FF2B5EF4-FFF2-40B4-BE49-F238E27FC236}">
                  <a16:creationId xmlns:a16="http://schemas.microsoft.com/office/drawing/2014/main" id="{C6B562BF-2EE9-4855-85C7-EBE29188C543}"/>
                </a:ext>
              </a:extLst>
            </p:cNvPr>
            <p:cNvPicPr>
              <a:picLocks noChangeArrowheads="1"/>
            </p:cNvPicPr>
            <p:nvPr/>
          </p:nvPicPr>
          <p:blipFill>
            <a:blip r:embed="rId12" cstate="print"/>
            <a:srcRect/>
            <a:stretch>
              <a:fillRect/>
            </a:stretch>
          </p:blipFill>
          <p:spPr bwMode="auto">
            <a:xfrm>
              <a:off x="2767739" y="1101862"/>
              <a:ext cx="1296000" cy="864000"/>
            </a:xfrm>
            <a:prstGeom prst="rect">
              <a:avLst/>
            </a:prstGeom>
            <a:solidFill>
              <a:srgbClr val="FFFFFF">
                <a:shade val="85000"/>
              </a:srgbClr>
            </a:solidFill>
            <a:ln w="127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0" name="矩形 22">
              <a:extLst>
                <a:ext uri="{FF2B5EF4-FFF2-40B4-BE49-F238E27FC236}">
                  <a16:creationId xmlns:a16="http://schemas.microsoft.com/office/drawing/2014/main" id="{CF6F090E-80CC-4E08-963F-345E7278242B}"/>
                </a:ext>
              </a:extLst>
            </p:cNvPr>
            <p:cNvSpPr>
              <a:spLocks noChangeArrowheads="1"/>
            </p:cNvSpPr>
            <p:nvPr/>
          </p:nvSpPr>
          <p:spPr bwMode="auto">
            <a:xfrm>
              <a:off x="2431931" y="1956194"/>
              <a:ext cx="2048191" cy="860599"/>
            </a:xfrm>
            <a:prstGeom prst="rect">
              <a:avLst/>
            </a:prstGeom>
            <a:noFill/>
            <a:ln w="9525">
              <a:noFill/>
              <a:miter lim="800000"/>
              <a:headEnd/>
              <a:tailEnd/>
            </a:ln>
          </p:spPr>
          <p:txBody>
            <a:bodyPr wrap="square" lIns="91993" tIns="45996" rIns="91993" bIns="45996">
              <a:spAutoFit/>
            </a:bodyPr>
            <a:lstStyle/>
            <a:p>
              <a:pPr algn="ctr" defTabSz="907890" eaLnBrk="0" hangingPunct="0">
                <a:buSzPct val="100000"/>
              </a:pPr>
              <a:r>
                <a:rPr lang="en-US" altLang="zh-CN" sz="931" dirty="0">
                  <a:solidFill>
                    <a:prstClr val="black"/>
                  </a:solidFill>
                  <a:latin typeface="微软雅黑" panose="020B0503020204020204" pitchFamily="34" charset="-122"/>
                  <a:ea typeface="微软雅黑" panose="020B0503020204020204" pitchFamily="34" charset="-122"/>
                  <a:cs typeface="Arial" pitchFamily="34" charset="0"/>
                  <a:sym typeface="Arial" pitchFamily="34" charset="0"/>
                </a:rPr>
                <a:t>iWatch &amp; </a:t>
              </a:r>
              <a:r>
                <a:rPr lang="en-US" altLang="zh-CN" sz="931" dirty="0" err="1">
                  <a:solidFill>
                    <a:prstClr val="black"/>
                  </a:solidFill>
                  <a:latin typeface="微软雅黑" pitchFamily="34" charset="-122"/>
                  <a:ea typeface="微软雅黑" pitchFamily="34" charset="-122"/>
                  <a:cs typeface="Arial" pitchFamily="34" charset="0"/>
                  <a:sym typeface="Arial" pitchFamily="34" charset="0"/>
                </a:rPr>
                <a:t>iHealth</a:t>
              </a:r>
              <a:r>
                <a:rPr lang="en-US" altLang="zh-CN" sz="931" dirty="0">
                  <a:solidFill>
                    <a:prstClr val="black"/>
                  </a:solidFill>
                  <a:latin typeface="微软雅黑" pitchFamily="34" charset="-122"/>
                  <a:ea typeface="微软雅黑" pitchFamily="34" charset="-122"/>
                  <a:cs typeface="Arial" pitchFamily="34" charset="0"/>
                  <a:sym typeface="Arial" pitchFamily="34" charset="0"/>
                </a:rPr>
                <a:t>……</a:t>
              </a:r>
            </a:p>
          </p:txBody>
        </p:sp>
        <p:pic>
          <p:nvPicPr>
            <p:cNvPr id="51" name="Picture 4" descr="https://encrypted-tbn1.gstatic.com/images?q=tbn:ANd9GcRGj3Kx61eJ77_xxiv3uy-JX-4ykrnSlTPj8mcMYHeB5ii4n3-b_FO7rtrb">
              <a:extLst>
                <a:ext uri="{FF2B5EF4-FFF2-40B4-BE49-F238E27FC236}">
                  <a16:creationId xmlns:a16="http://schemas.microsoft.com/office/drawing/2014/main" id="{A0962B03-C140-4BA1-A7B3-BC985D6F292E}"/>
                </a:ext>
              </a:extLst>
            </p:cNvPr>
            <p:cNvPicPr>
              <a:picLocks noChangeArrowheads="1"/>
            </p:cNvPicPr>
            <p:nvPr/>
          </p:nvPicPr>
          <p:blipFill>
            <a:blip r:embed="rId13" cstate="print"/>
            <a:srcRect/>
            <a:stretch>
              <a:fillRect/>
            </a:stretch>
          </p:blipFill>
          <p:spPr bwMode="auto">
            <a:xfrm>
              <a:off x="400644" y="2923295"/>
              <a:ext cx="1296000" cy="864000"/>
            </a:xfrm>
            <a:prstGeom prst="rect">
              <a:avLst/>
            </a:prstGeom>
            <a:solidFill>
              <a:srgbClr val="FFFFFF">
                <a:shade val="85000"/>
              </a:srgbClr>
            </a:solidFill>
            <a:ln w="127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 name="矩形 51">
              <a:extLst>
                <a:ext uri="{FF2B5EF4-FFF2-40B4-BE49-F238E27FC236}">
                  <a16:creationId xmlns:a16="http://schemas.microsoft.com/office/drawing/2014/main" id="{9237E567-C190-4330-B751-BA69C8CE992F}"/>
                </a:ext>
              </a:extLst>
            </p:cNvPr>
            <p:cNvSpPr>
              <a:spLocks noChangeArrowheads="1"/>
            </p:cNvSpPr>
            <p:nvPr/>
          </p:nvSpPr>
          <p:spPr bwMode="auto">
            <a:xfrm>
              <a:off x="-89460" y="3726152"/>
              <a:ext cx="3030646" cy="535658"/>
            </a:xfrm>
            <a:prstGeom prst="rect">
              <a:avLst/>
            </a:prstGeom>
            <a:noFill/>
            <a:ln w="9525">
              <a:noFill/>
              <a:miter lim="800000"/>
              <a:headEnd/>
              <a:tailEnd/>
            </a:ln>
          </p:spPr>
          <p:txBody>
            <a:bodyPr wrap="none" lIns="91993" tIns="45996" rIns="91993" bIns="45996">
              <a:spAutoFit/>
            </a:bodyPr>
            <a:lstStyle/>
            <a:p>
              <a:pPr algn="ctr" defTabSz="907890" eaLnBrk="0" hangingPunct="0">
                <a:buSzPct val="100000"/>
              </a:pPr>
              <a:r>
                <a:rPr lang="en-US" altLang="zh-CN" sz="931" dirty="0">
                  <a:solidFill>
                    <a:prstClr val="black"/>
                  </a:solidFill>
                  <a:latin typeface="微软雅黑" pitchFamily="34" charset="-122"/>
                  <a:ea typeface="微软雅黑" pitchFamily="34" charset="-122"/>
                  <a:cs typeface="Arial" pitchFamily="34" charset="0"/>
                  <a:sym typeface="Arial" pitchFamily="34" charset="0"/>
                </a:rPr>
                <a:t>Nest &amp;“</a:t>
              </a:r>
              <a:r>
                <a:rPr lang="zh-CN" altLang="en-US" sz="931" dirty="0">
                  <a:solidFill>
                    <a:prstClr val="black"/>
                  </a:solidFill>
                  <a:latin typeface="微软雅黑" pitchFamily="34" charset="-122"/>
                  <a:ea typeface="微软雅黑" pitchFamily="34" charset="-122"/>
                  <a:cs typeface="Arial" pitchFamily="34" charset="0"/>
                  <a:sym typeface="Arial" pitchFamily="34" charset="0"/>
                </a:rPr>
                <a:t>家庭连接</a:t>
              </a:r>
              <a:r>
                <a:rPr lang="en-US" altLang="zh-CN" sz="931" dirty="0">
                  <a:solidFill>
                    <a:prstClr val="black"/>
                  </a:solidFill>
                  <a:latin typeface="微软雅黑" pitchFamily="34" charset="-122"/>
                  <a:ea typeface="微软雅黑" pitchFamily="34" charset="-122"/>
                  <a:cs typeface="Arial" pitchFamily="34" charset="0"/>
                  <a:sym typeface="Arial" pitchFamily="34" charset="0"/>
                </a:rPr>
                <a:t>”</a:t>
              </a:r>
            </a:p>
          </p:txBody>
        </p:sp>
        <p:sp>
          <p:nvSpPr>
            <p:cNvPr id="53" name="矩形 52">
              <a:extLst>
                <a:ext uri="{FF2B5EF4-FFF2-40B4-BE49-F238E27FC236}">
                  <a16:creationId xmlns:a16="http://schemas.microsoft.com/office/drawing/2014/main" id="{3A1D9C65-0C66-41B5-BA3E-6BD9EC42AF34}"/>
                </a:ext>
              </a:extLst>
            </p:cNvPr>
            <p:cNvSpPr/>
            <p:nvPr/>
          </p:nvSpPr>
          <p:spPr>
            <a:xfrm>
              <a:off x="2575405" y="2894442"/>
              <a:ext cx="1549303" cy="1036787"/>
            </a:xfrm>
            <a:prstGeom prst="rect">
              <a:avLst/>
            </a:prstGeom>
          </p:spPr>
          <p:txBody>
            <a:bodyPr wrap="square">
              <a:spAutoFit/>
            </a:bodyPr>
            <a:lstStyle/>
            <a:p>
              <a:pPr algn="ctr" defTabSz="907890"/>
              <a:r>
                <a:rPr lang="en-US" altLang="zh-CN" sz="1185" dirty="0">
                  <a:solidFill>
                    <a:prstClr val="black"/>
                  </a:solidFill>
                  <a:latin typeface="微软雅黑" pitchFamily="34" charset="-122"/>
                  <a:ea typeface="微软雅黑" pitchFamily="34" charset="-122"/>
                </a:rPr>
                <a:t>Beyond.</a:t>
              </a:r>
              <a:endParaRPr lang="zh-CN" altLang="en-US" sz="1185" dirty="0">
                <a:solidFill>
                  <a:prstClr val="black"/>
                </a:solidFill>
                <a:latin typeface="微软雅黑" pitchFamily="34" charset="-122"/>
                <a:ea typeface="微软雅黑" pitchFamily="34" charset="-122"/>
              </a:endParaRPr>
            </a:p>
          </p:txBody>
        </p:sp>
        <p:sp>
          <p:nvSpPr>
            <p:cNvPr id="54" name="矩形 22">
              <a:extLst>
                <a:ext uri="{FF2B5EF4-FFF2-40B4-BE49-F238E27FC236}">
                  <a16:creationId xmlns:a16="http://schemas.microsoft.com/office/drawing/2014/main" id="{7418480E-A7C8-41C3-8F0D-044BF41D9767}"/>
                </a:ext>
              </a:extLst>
            </p:cNvPr>
            <p:cNvSpPr>
              <a:spLocks noChangeArrowheads="1"/>
            </p:cNvSpPr>
            <p:nvPr/>
          </p:nvSpPr>
          <p:spPr bwMode="auto">
            <a:xfrm>
              <a:off x="2484237" y="3756422"/>
              <a:ext cx="1656979" cy="535658"/>
            </a:xfrm>
            <a:prstGeom prst="rect">
              <a:avLst/>
            </a:prstGeom>
            <a:noFill/>
            <a:ln w="9525">
              <a:noFill/>
              <a:miter lim="800000"/>
              <a:headEnd/>
              <a:tailEnd/>
            </a:ln>
          </p:spPr>
          <p:txBody>
            <a:bodyPr wrap="none" lIns="91993" tIns="45996" rIns="91993" bIns="45996">
              <a:spAutoFit/>
            </a:bodyPr>
            <a:lstStyle/>
            <a:p>
              <a:pPr algn="ctr" defTabSz="907890" eaLnBrk="0" hangingPunct="0">
                <a:buSzPct val="100000"/>
              </a:pPr>
              <a:r>
                <a:rPr lang="en-US" altLang="zh-CN" sz="931" dirty="0">
                  <a:solidFill>
                    <a:prstClr val="black"/>
                  </a:solidFill>
                  <a:latin typeface="微软雅黑" pitchFamily="34" charset="-122"/>
                  <a:ea typeface="微软雅黑" pitchFamily="34" charset="-122"/>
                  <a:cs typeface="Arial" pitchFamily="34" charset="0"/>
                  <a:sym typeface="Arial" pitchFamily="34" charset="0"/>
                </a:rPr>
                <a:t>“</a:t>
              </a:r>
              <a:r>
                <a:rPr lang="zh-CN" altLang="en-US" sz="931" dirty="0">
                  <a:solidFill>
                    <a:prstClr val="black"/>
                  </a:solidFill>
                  <a:latin typeface="微软雅黑" pitchFamily="34" charset="-122"/>
                  <a:ea typeface="微软雅黑" pitchFamily="34" charset="-122"/>
                  <a:cs typeface="Arial" pitchFamily="34" charset="0"/>
                  <a:sym typeface="Arial" pitchFamily="34" charset="0"/>
                </a:rPr>
                <a:t>牛连接</a:t>
              </a:r>
              <a:r>
                <a:rPr lang="en-US" altLang="zh-CN" sz="931" dirty="0">
                  <a:solidFill>
                    <a:prstClr val="black"/>
                  </a:solidFill>
                  <a:latin typeface="微软雅黑" pitchFamily="34" charset="-122"/>
                  <a:ea typeface="微软雅黑" pitchFamily="34" charset="-122"/>
                  <a:cs typeface="Arial" pitchFamily="34" charset="0"/>
                  <a:sym typeface="Arial" pitchFamily="34" charset="0"/>
                </a:rPr>
                <a:t>"</a:t>
              </a:r>
            </a:p>
          </p:txBody>
        </p:sp>
        <p:pic>
          <p:nvPicPr>
            <p:cNvPr id="55" name="Picture 10" descr="http://www.withywindlenature.com/wp-content/uploads/2012/08/Cow.jpg">
              <a:extLst>
                <a:ext uri="{FF2B5EF4-FFF2-40B4-BE49-F238E27FC236}">
                  <a16:creationId xmlns:a16="http://schemas.microsoft.com/office/drawing/2014/main" id="{08A4BF42-4D03-4C9A-B6B3-923CA4862E7A}"/>
                </a:ext>
              </a:extLst>
            </p:cNvPr>
            <p:cNvPicPr>
              <a:picLocks noChangeArrowheads="1"/>
            </p:cNvPicPr>
            <p:nvPr/>
          </p:nvPicPr>
          <p:blipFill>
            <a:blip r:embed="rId14" cstate="print"/>
            <a:srcRect/>
            <a:stretch>
              <a:fillRect/>
            </a:stretch>
          </p:blipFill>
          <p:spPr bwMode="auto">
            <a:xfrm>
              <a:off x="2722685" y="2923301"/>
              <a:ext cx="1296000" cy="864000"/>
            </a:xfrm>
            <a:prstGeom prst="rect">
              <a:avLst/>
            </a:prstGeom>
            <a:solidFill>
              <a:srgbClr val="FFFFFF">
                <a:shade val="85000"/>
              </a:srgbClr>
            </a:solidFill>
            <a:ln w="127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60" name="Text Box 4">
            <a:extLst>
              <a:ext uri="{FF2B5EF4-FFF2-40B4-BE49-F238E27FC236}">
                <a16:creationId xmlns:a16="http://schemas.microsoft.com/office/drawing/2014/main" id="{1343E587-7A83-48C8-97AA-064DFF44751D}"/>
              </a:ext>
            </a:extLst>
          </p:cNvPr>
          <p:cNvSpPr txBox="1">
            <a:spLocks noChangeArrowheads="1"/>
          </p:cNvSpPr>
          <p:nvPr/>
        </p:nvSpPr>
        <p:spPr bwMode="auto">
          <a:xfrm>
            <a:off x="360992" y="396534"/>
            <a:ext cx="10672982" cy="41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zh-CN"/>
            </a:defPPr>
            <a:lvl1pPr fontAlgn="base">
              <a:spcBef>
                <a:spcPct val="50000"/>
              </a:spcBef>
              <a:spcAft>
                <a:spcPct val="0"/>
              </a:spcAft>
              <a:defRPr sz="3200" b="1">
                <a:latin typeface="微软雅黑" pitchFamily="34" charset="-122"/>
                <a:ea typeface="微软雅黑" panose="020B0503020204020204" pitchFamily="34" charset="-122"/>
              </a:defRPr>
            </a:lvl1pPr>
            <a:lvl2pPr marL="742950" indent="-285750">
              <a:defRPr>
                <a:latin typeface="Arial" panose="020B0604020202020204" pitchFamily="34" charset="0"/>
                <a:ea typeface="微软雅黑" panose="020B0503020204020204" pitchFamily="34" charset="-122"/>
              </a:defRPr>
            </a:lvl2pPr>
            <a:lvl3pPr marL="1143000" indent="-228600">
              <a:defRPr>
                <a:latin typeface="Arial" panose="020B0604020202020204" pitchFamily="34" charset="0"/>
                <a:ea typeface="微软雅黑" panose="020B0503020204020204" pitchFamily="34" charset="-122"/>
              </a:defRPr>
            </a:lvl3pPr>
            <a:lvl4pPr marL="1600200" indent="-228600">
              <a:defRPr>
                <a:latin typeface="Arial" panose="020B0604020202020204" pitchFamily="34" charset="0"/>
                <a:ea typeface="微软雅黑" panose="020B0503020204020204" pitchFamily="34" charset="-122"/>
              </a:defRPr>
            </a:lvl4pPr>
            <a:lvl5pPr marL="2057400" indent="-228600">
              <a:defRPr>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latin typeface="Arial" panose="020B0604020202020204" pitchFamily="34" charset="0"/>
                <a:ea typeface="微软雅黑" panose="020B0503020204020204" pitchFamily="34" charset="-122"/>
              </a:defRPr>
            </a:lvl9pPr>
          </a:lstStyle>
          <a:p>
            <a:pPr defTabSz="907890">
              <a:defRPr/>
            </a:pPr>
            <a:r>
              <a:rPr lang="zh-CN" altLang="en-US" sz="2709" dirty="0">
                <a:solidFill>
                  <a:prstClr val="black"/>
                </a:solidFill>
              </a:rPr>
              <a:t>万物智联，</a:t>
            </a:r>
            <a:r>
              <a:rPr lang="en-US" altLang="zh-CN" sz="2709" dirty="0">
                <a:solidFill>
                  <a:prstClr val="black"/>
                </a:solidFill>
              </a:rPr>
              <a:t>5G</a:t>
            </a:r>
            <a:r>
              <a:rPr lang="zh-CN" altLang="en-US" sz="2709" dirty="0">
                <a:solidFill>
                  <a:prstClr val="black"/>
                </a:solidFill>
              </a:rPr>
              <a:t>改变社会</a:t>
            </a:r>
          </a:p>
        </p:txBody>
      </p:sp>
      <p:pic>
        <p:nvPicPr>
          <p:cNvPr id="62" name="图片 61">
            <a:extLst>
              <a:ext uri="{FF2B5EF4-FFF2-40B4-BE49-F238E27FC236}">
                <a16:creationId xmlns:a16="http://schemas.microsoft.com/office/drawing/2014/main" id="{6DE40E50-DBD1-4C56-B2F3-4B5D6ABE7AEF}"/>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 r="48773"/>
          <a:stretch/>
        </p:blipFill>
        <p:spPr>
          <a:xfrm>
            <a:off x="451429" y="900301"/>
            <a:ext cx="1387688" cy="1523178"/>
          </a:xfrm>
          <a:prstGeom prst="rect">
            <a:avLst/>
          </a:prstGeom>
        </p:spPr>
      </p:pic>
      <p:sp>
        <p:nvSpPr>
          <p:cNvPr id="3" name="矩形 2"/>
          <p:cNvSpPr/>
          <p:nvPr/>
        </p:nvSpPr>
        <p:spPr>
          <a:xfrm>
            <a:off x="451429" y="1149163"/>
            <a:ext cx="11220100" cy="101238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7890"/>
            <a:endParaRPr lang="zh-CN" altLang="en-US" sz="1863">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684646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p:cNvPicPr>
            <a:picLocks noChangeAspect="1" noChangeArrowheads="1"/>
          </p:cNvPicPr>
          <p:nvPr/>
        </p:nvPicPr>
        <p:blipFill>
          <a:blip r:embed="rId2" cstate="print"/>
          <a:srcRect/>
          <a:stretch>
            <a:fillRect/>
          </a:stretch>
        </p:blipFill>
        <p:spPr bwMode="auto">
          <a:xfrm>
            <a:off x="5886468" y="1124147"/>
            <a:ext cx="5771655" cy="1619111"/>
          </a:xfrm>
          <a:prstGeom prst="rect">
            <a:avLst/>
          </a:prstGeom>
          <a:noFill/>
          <a:ln w="9525">
            <a:noFill/>
            <a:miter lim="800000"/>
            <a:headEnd/>
            <a:tailEnd/>
          </a:ln>
        </p:spPr>
      </p:pic>
      <p:pic>
        <p:nvPicPr>
          <p:cNvPr id="14" name="图片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2992" y="4007438"/>
            <a:ext cx="764092" cy="716850"/>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62992" y="3048033"/>
            <a:ext cx="761935" cy="714827"/>
          </a:xfrm>
          <a:prstGeom prst="rect">
            <a:avLst/>
          </a:prstGeom>
        </p:spPr>
      </p:pic>
      <p:pic>
        <p:nvPicPr>
          <p:cNvPr id="16" name="图片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62992" y="5029063"/>
            <a:ext cx="764092" cy="716850"/>
          </a:xfrm>
          <a:prstGeom prst="rect">
            <a:avLst/>
          </a:prstGeom>
        </p:spPr>
      </p:pic>
      <p:sp>
        <p:nvSpPr>
          <p:cNvPr id="17" name="矩形 16"/>
          <p:cNvSpPr/>
          <p:nvPr/>
        </p:nvSpPr>
        <p:spPr>
          <a:xfrm>
            <a:off x="7085353" y="3153312"/>
            <a:ext cx="4211183" cy="400110"/>
          </a:xfrm>
          <a:prstGeom prst="rect">
            <a:avLst/>
          </a:prstGeom>
        </p:spPr>
        <p:txBody>
          <a:bodyPr wrap="square">
            <a:spAutoFit/>
          </a:bodyPr>
          <a:lstStyle/>
          <a:p>
            <a:pPr defTabSz="907890"/>
            <a:r>
              <a:rPr lang="zh-CN" altLang="en-US" sz="2000" b="1" dirty="0">
                <a:solidFill>
                  <a:srgbClr val="0000CC"/>
                </a:solidFill>
                <a:latin typeface="微软雅黑" pitchFamily="34" charset="-122"/>
                <a:ea typeface="微软雅黑" pitchFamily="34" charset="-122"/>
              </a:rPr>
              <a:t>苏州</a:t>
            </a:r>
            <a:r>
              <a:rPr lang="zh-CN" altLang="en-US" sz="2000" b="1" dirty="0">
                <a:solidFill>
                  <a:prstClr val="black"/>
                </a:solidFill>
                <a:latin typeface="微软雅黑" pitchFamily="34" charset="-122"/>
                <a:ea typeface="微软雅黑" pitchFamily="34" charset="-122"/>
              </a:rPr>
              <a:t>、杭州、</a:t>
            </a:r>
            <a:r>
              <a:rPr lang="zh-CN" altLang="en-US" sz="2000" b="1" dirty="0">
                <a:solidFill>
                  <a:srgbClr val="FF0000"/>
                </a:solidFill>
                <a:latin typeface="微软雅黑" pitchFamily="34" charset="-122"/>
                <a:ea typeface="微软雅黑" pitchFamily="34" charset="-122"/>
              </a:rPr>
              <a:t>上海</a:t>
            </a:r>
            <a:r>
              <a:rPr lang="zh-CN" altLang="en-US" sz="2000" b="1" dirty="0">
                <a:solidFill>
                  <a:prstClr val="black"/>
                </a:solidFill>
                <a:latin typeface="微软雅黑" pitchFamily="34" charset="-122"/>
                <a:ea typeface="微软雅黑" pitchFamily="34" charset="-122"/>
              </a:rPr>
              <a:t>、广州、武汉</a:t>
            </a:r>
          </a:p>
        </p:txBody>
      </p:sp>
      <p:sp>
        <p:nvSpPr>
          <p:cNvPr id="18" name="矩形 17"/>
          <p:cNvSpPr/>
          <p:nvPr/>
        </p:nvSpPr>
        <p:spPr>
          <a:xfrm>
            <a:off x="7048792" y="4014388"/>
            <a:ext cx="4857291" cy="707886"/>
          </a:xfrm>
          <a:prstGeom prst="rect">
            <a:avLst/>
          </a:prstGeom>
        </p:spPr>
        <p:txBody>
          <a:bodyPr wrap="square">
            <a:spAutoFit/>
          </a:bodyPr>
          <a:lstStyle/>
          <a:p>
            <a:pPr defTabSz="907890"/>
            <a:r>
              <a:rPr lang="zh-CN" altLang="en-US" sz="2000" b="1" dirty="0">
                <a:solidFill>
                  <a:prstClr val="black"/>
                </a:solidFill>
                <a:latin typeface="微软雅黑" pitchFamily="34" charset="-122"/>
                <a:ea typeface="微软雅黑" pitchFamily="34" charset="-122"/>
              </a:rPr>
              <a:t>北京、天津、沈阳、青岛、郑州、</a:t>
            </a:r>
            <a:r>
              <a:rPr lang="zh-CN" altLang="en-US" sz="2000" b="1" dirty="0">
                <a:solidFill>
                  <a:srgbClr val="C00000"/>
                </a:solidFill>
                <a:latin typeface="微软雅黑" pitchFamily="34" charset="-122"/>
                <a:ea typeface="微软雅黑" pitchFamily="34" charset="-122"/>
              </a:rPr>
              <a:t>南京</a:t>
            </a:r>
            <a:endParaRPr lang="en-US" altLang="zh-CN" sz="2000" b="1" dirty="0">
              <a:solidFill>
                <a:srgbClr val="C00000"/>
              </a:solidFill>
              <a:latin typeface="微软雅黑" pitchFamily="34" charset="-122"/>
              <a:ea typeface="微软雅黑" pitchFamily="34" charset="-122"/>
            </a:endParaRPr>
          </a:p>
          <a:p>
            <a:pPr defTabSz="907890"/>
            <a:r>
              <a:rPr lang="zh-CN" altLang="en-US" sz="2000" b="1" dirty="0">
                <a:solidFill>
                  <a:prstClr val="black"/>
                </a:solidFill>
                <a:latin typeface="微软雅黑" pitchFamily="34" charset="-122"/>
                <a:ea typeface="微软雅黑" pitchFamily="34" charset="-122"/>
              </a:rPr>
              <a:t>杭州、武汉、成都、贵阳、福州、深圳</a:t>
            </a:r>
          </a:p>
        </p:txBody>
      </p:sp>
      <p:sp>
        <p:nvSpPr>
          <p:cNvPr id="19" name="矩形 18"/>
          <p:cNvSpPr/>
          <p:nvPr/>
        </p:nvSpPr>
        <p:spPr>
          <a:xfrm>
            <a:off x="7105896" y="5191427"/>
            <a:ext cx="5085583" cy="400110"/>
          </a:xfrm>
          <a:prstGeom prst="rect">
            <a:avLst/>
          </a:prstGeom>
        </p:spPr>
        <p:txBody>
          <a:bodyPr wrap="square">
            <a:spAutoFit/>
          </a:bodyPr>
          <a:lstStyle/>
          <a:p>
            <a:pPr defTabSz="907890"/>
            <a:r>
              <a:rPr lang="zh-CN" altLang="en-US" sz="2000" b="1" dirty="0">
                <a:solidFill>
                  <a:prstClr val="black"/>
                </a:solidFill>
                <a:latin typeface="微软雅黑" pitchFamily="34" charset="-122"/>
                <a:ea typeface="微软雅黑" pitchFamily="34" charset="-122"/>
              </a:rPr>
              <a:t>雄安、深圳、</a:t>
            </a:r>
            <a:r>
              <a:rPr lang="zh-CN" altLang="en-US" sz="2000" b="1" dirty="0">
                <a:solidFill>
                  <a:srgbClr val="FF0000"/>
                </a:solidFill>
                <a:latin typeface="微软雅黑" pitchFamily="34" charset="-122"/>
                <a:ea typeface="微软雅黑" pitchFamily="34" charset="-122"/>
              </a:rPr>
              <a:t>上海</a:t>
            </a:r>
            <a:r>
              <a:rPr lang="zh-CN" altLang="en-US" sz="2000" b="1" dirty="0">
                <a:solidFill>
                  <a:prstClr val="black"/>
                </a:solidFill>
                <a:latin typeface="微软雅黑" pitchFamily="34" charset="-122"/>
                <a:ea typeface="微软雅黑" pitchFamily="34" charset="-122"/>
              </a:rPr>
              <a:t>、</a:t>
            </a:r>
            <a:r>
              <a:rPr lang="zh-CN" altLang="en-US" sz="2000" b="1" dirty="0">
                <a:solidFill>
                  <a:srgbClr val="0000CC"/>
                </a:solidFill>
                <a:latin typeface="微软雅黑" pitchFamily="34" charset="-122"/>
                <a:ea typeface="微软雅黑" pitchFamily="34" charset="-122"/>
              </a:rPr>
              <a:t>苏州</a:t>
            </a:r>
            <a:r>
              <a:rPr lang="zh-CN" altLang="en-US" sz="2000" b="1" dirty="0">
                <a:solidFill>
                  <a:prstClr val="black"/>
                </a:solidFill>
                <a:latin typeface="微软雅黑" pitchFamily="34" charset="-122"/>
                <a:ea typeface="微软雅黑" pitchFamily="34" charset="-122"/>
              </a:rPr>
              <a:t>、成都、兰州</a:t>
            </a:r>
          </a:p>
        </p:txBody>
      </p:sp>
      <p:pic>
        <p:nvPicPr>
          <p:cNvPr id="20" name="Picture 7"/>
          <p:cNvPicPr>
            <a:picLocks noChangeAspect="1" noChangeArrowheads="1"/>
          </p:cNvPicPr>
          <p:nvPr/>
        </p:nvPicPr>
        <p:blipFill>
          <a:blip r:embed="rId6" cstate="print"/>
          <a:srcRect/>
          <a:stretch>
            <a:fillRect/>
          </a:stretch>
        </p:blipFill>
        <p:spPr bwMode="auto">
          <a:xfrm>
            <a:off x="552926" y="1105100"/>
            <a:ext cx="4781140" cy="4685898"/>
          </a:xfrm>
          <a:prstGeom prst="rect">
            <a:avLst/>
          </a:prstGeom>
          <a:noFill/>
          <a:ln w="9525">
            <a:noFill/>
            <a:miter lim="800000"/>
            <a:headEnd/>
            <a:tailEnd/>
          </a:ln>
        </p:spPr>
      </p:pic>
      <p:sp>
        <p:nvSpPr>
          <p:cNvPr id="21" name="文本框 9"/>
          <p:cNvSpPr txBox="1">
            <a:spLocks noChangeArrowheads="1"/>
          </p:cNvSpPr>
          <p:nvPr/>
        </p:nvSpPr>
        <p:spPr bwMode="auto">
          <a:xfrm>
            <a:off x="631795" y="478567"/>
            <a:ext cx="11352826" cy="461665"/>
          </a:xfrm>
          <a:prstGeom prst="rect">
            <a:avLst/>
          </a:prstGeom>
          <a:noFill/>
          <a:ln w="9525">
            <a:noFill/>
            <a:miter lim="800000"/>
            <a:headEnd/>
            <a:tailEnd/>
          </a:ln>
        </p:spPr>
        <p:txBody>
          <a:bodyPr wrap="square">
            <a:spAutoFit/>
          </a:bodyPr>
          <a:lstStyle/>
          <a:p>
            <a:pPr defTabSz="907890"/>
            <a:r>
              <a:rPr lang="zh-CN" altLang="en-US" sz="1693" dirty="0">
                <a:solidFill>
                  <a:prstClr val="black"/>
                </a:solidFill>
                <a:latin typeface="微软雅黑" pitchFamily="34" charset="-122"/>
                <a:ea typeface="微软雅黑" pitchFamily="34" charset="-122"/>
              </a:rPr>
              <a:t>       </a:t>
            </a:r>
            <a:r>
              <a:rPr lang="en-US" altLang="zh-CN" sz="2400" b="1" dirty="0">
                <a:solidFill>
                  <a:srgbClr val="C00000"/>
                </a:solidFill>
                <a:latin typeface="微软雅黑" pitchFamily="34" charset="-122"/>
                <a:ea typeface="微软雅黑" pitchFamily="34" charset="-122"/>
              </a:rPr>
              <a:t>2018</a:t>
            </a:r>
            <a:r>
              <a:rPr lang="zh-CN" altLang="en-US" sz="2400" b="1" dirty="0">
                <a:solidFill>
                  <a:srgbClr val="C00000"/>
                </a:solidFill>
                <a:latin typeface="微软雅黑" pitchFamily="34" charset="-122"/>
                <a:ea typeface="微软雅黑" pitchFamily="34" charset="-122"/>
              </a:rPr>
              <a:t>年</a:t>
            </a:r>
            <a:r>
              <a:rPr lang="en-US" altLang="zh-CN" sz="2400" b="1" dirty="0">
                <a:solidFill>
                  <a:srgbClr val="C00000"/>
                </a:solidFill>
                <a:latin typeface="微软雅黑" pitchFamily="34" charset="-122"/>
                <a:ea typeface="微软雅黑" pitchFamily="34" charset="-122"/>
              </a:rPr>
              <a:t>2</a:t>
            </a:r>
            <a:r>
              <a:rPr lang="zh-CN" altLang="en-US" sz="2400" b="1" dirty="0">
                <a:solidFill>
                  <a:srgbClr val="C00000"/>
                </a:solidFill>
                <a:latin typeface="微软雅黑" pitchFamily="34" charset="-122"/>
                <a:ea typeface="微软雅黑" pitchFamily="34" charset="-122"/>
              </a:rPr>
              <a:t>月</a:t>
            </a:r>
            <a:r>
              <a:rPr lang="en-US" altLang="zh-CN" sz="2400" b="1" dirty="0">
                <a:solidFill>
                  <a:srgbClr val="C00000"/>
                </a:solidFill>
                <a:latin typeface="微软雅黑" pitchFamily="34" charset="-122"/>
                <a:ea typeface="微软雅黑" pitchFamily="34" charset="-122"/>
              </a:rPr>
              <a:t>13</a:t>
            </a:r>
            <a:r>
              <a:rPr lang="zh-CN" altLang="en-US" sz="2400" b="1" dirty="0">
                <a:solidFill>
                  <a:srgbClr val="C00000"/>
                </a:solidFill>
                <a:latin typeface="微软雅黑" pitchFamily="34" charset="-122"/>
                <a:ea typeface="微软雅黑" pitchFamily="34" charset="-122"/>
              </a:rPr>
              <a:t>日，国家发改委正式批复</a:t>
            </a:r>
            <a:r>
              <a:rPr lang="en-US" altLang="zh-CN" sz="2400" b="1" dirty="0">
                <a:solidFill>
                  <a:srgbClr val="C00000"/>
                </a:solidFill>
                <a:latin typeface="微软雅黑" pitchFamily="34" charset="-122"/>
                <a:ea typeface="微软雅黑" pitchFamily="34" charset="-122"/>
              </a:rPr>
              <a:t>5G</a:t>
            </a:r>
            <a:r>
              <a:rPr lang="zh-CN" altLang="en-US" sz="2400" b="1" dirty="0">
                <a:solidFill>
                  <a:srgbClr val="C00000"/>
                </a:solidFill>
                <a:latin typeface="微软雅黑" pitchFamily="34" charset="-122"/>
                <a:ea typeface="微软雅黑" pitchFamily="34" charset="-122"/>
              </a:rPr>
              <a:t>规模组网建设及应用示范工程项目。</a:t>
            </a:r>
          </a:p>
        </p:txBody>
      </p:sp>
    </p:spTree>
    <p:extLst>
      <p:ext uri="{BB962C8B-B14F-4D97-AF65-F5344CB8AC3E}">
        <p14:creationId xmlns:p14="http://schemas.microsoft.com/office/powerpoint/2010/main" val="162988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4" descr="https://p.qpic.cn/pic_wework/247044783/0a0c181ae0d2201ce38eff360d4d49d80fb60b4128fc68f1/0?tp=webp"/>
          <p:cNvSpPr>
            <a:spLocks noChangeAspect="1" noChangeArrowheads="1"/>
          </p:cNvSpPr>
          <p:nvPr/>
        </p:nvSpPr>
        <p:spPr bwMode="auto">
          <a:xfrm>
            <a:off x="156085" y="-144157"/>
            <a:ext cx="304773" cy="304775"/>
          </a:xfrm>
          <a:prstGeom prst="rect">
            <a:avLst/>
          </a:prstGeom>
          <a:noFill/>
        </p:spPr>
        <p:txBody>
          <a:bodyPr vert="horz" wrap="square" lIns="91432" tIns="45716" rIns="91432" bIns="45716" numCol="1" anchor="t" anchorCtr="0" compatLnSpc="1">
            <a:prstTxWarp prst="textNoShape">
              <a:avLst/>
            </a:prstTxWarp>
          </a:bodyPr>
          <a:lstStyle/>
          <a:p>
            <a:pPr defTabSz="907890"/>
            <a:endParaRPr lang="zh-CN" altLang="en-US" sz="2200">
              <a:solidFill>
                <a:prstClr val="black"/>
              </a:solidFill>
            </a:endParaRPr>
          </a:p>
        </p:txBody>
      </p:sp>
      <p:sp>
        <p:nvSpPr>
          <p:cNvPr id="24" name="AutoShape 6" descr="https://p.qpic.cn/pic_wework/247044783/0a0c181ae0d2201ce38eff360d4d49d80fb60b4128fc68f1/0?tp=webp"/>
          <p:cNvSpPr>
            <a:spLocks noChangeAspect="1" noChangeArrowheads="1"/>
          </p:cNvSpPr>
          <p:nvPr/>
        </p:nvSpPr>
        <p:spPr bwMode="auto">
          <a:xfrm>
            <a:off x="156085" y="-144157"/>
            <a:ext cx="304773" cy="304775"/>
          </a:xfrm>
          <a:prstGeom prst="rect">
            <a:avLst/>
          </a:prstGeom>
          <a:noFill/>
        </p:spPr>
        <p:txBody>
          <a:bodyPr vert="horz" wrap="square" lIns="91432" tIns="45716" rIns="91432" bIns="45716" numCol="1" anchor="t" anchorCtr="0" compatLnSpc="1">
            <a:prstTxWarp prst="textNoShape">
              <a:avLst/>
            </a:prstTxWarp>
          </a:bodyPr>
          <a:lstStyle/>
          <a:p>
            <a:pPr defTabSz="907890"/>
            <a:endParaRPr lang="zh-CN" altLang="en-US" sz="2200">
              <a:solidFill>
                <a:prstClr val="black"/>
              </a:solidFill>
            </a:endParaRPr>
          </a:p>
        </p:txBody>
      </p:sp>
      <p:grpSp>
        <p:nvGrpSpPr>
          <p:cNvPr id="25" name="组合 24"/>
          <p:cNvGrpSpPr/>
          <p:nvPr/>
        </p:nvGrpSpPr>
        <p:grpSpPr>
          <a:xfrm>
            <a:off x="438635" y="1219390"/>
            <a:ext cx="5657365" cy="5495454"/>
            <a:chOff x="285750" y="1219200"/>
            <a:chExt cx="5657850" cy="5495925"/>
          </a:xfrm>
        </p:grpSpPr>
        <p:pic>
          <p:nvPicPr>
            <p:cNvPr id="26" name="Picture 7"/>
            <p:cNvPicPr>
              <a:picLocks noChangeAspect="1" noChangeArrowheads="1"/>
            </p:cNvPicPr>
            <p:nvPr/>
          </p:nvPicPr>
          <p:blipFill>
            <a:blip r:embed="rId2" cstate="print"/>
            <a:srcRect/>
            <a:stretch>
              <a:fillRect/>
            </a:stretch>
          </p:blipFill>
          <p:spPr bwMode="auto">
            <a:xfrm>
              <a:off x="285750" y="4895850"/>
              <a:ext cx="5657850" cy="1819275"/>
            </a:xfrm>
            <a:prstGeom prst="rect">
              <a:avLst/>
            </a:prstGeom>
            <a:noFill/>
            <a:ln w="9525">
              <a:noFill/>
              <a:miter lim="800000"/>
              <a:headEnd/>
              <a:tailEnd/>
            </a:ln>
          </p:spPr>
        </p:pic>
        <p:pic>
          <p:nvPicPr>
            <p:cNvPr id="27" name="Picture 8"/>
            <p:cNvPicPr>
              <a:picLocks noChangeAspect="1" noChangeArrowheads="1"/>
            </p:cNvPicPr>
            <p:nvPr/>
          </p:nvPicPr>
          <p:blipFill>
            <a:blip r:embed="rId3" cstate="print"/>
            <a:srcRect/>
            <a:stretch>
              <a:fillRect/>
            </a:stretch>
          </p:blipFill>
          <p:spPr bwMode="auto">
            <a:xfrm>
              <a:off x="285750" y="1219200"/>
              <a:ext cx="5657850" cy="3676650"/>
            </a:xfrm>
            <a:prstGeom prst="rect">
              <a:avLst/>
            </a:prstGeom>
            <a:noFill/>
            <a:ln w="9525">
              <a:noFill/>
              <a:miter lim="800000"/>
              <a:headEnd/>
              <a:tailEnd/>
            </a:ln>
          </p:spPr>
        </p:pic>
      </p:grpSp>
      <p:sp>
        <p:nvSpPr>
          <p:cNvPr id="28" name="object 1134"/>
          <p:cNvSpPr txBox="1">
            <a:spLocks/>
          </p:cNvSpPr>
          <p:nvPr/>
        </p:nvSpPr>
        <p:spPr>
          <a:xfrm>
            <a:off x="438635" y="239251"/>
            <a:ext cx="9313381" cy="553951"/>
          </a:xfrm>
          <a:prstGeom prst="rect">
            <a:avLst/>
          </a:prstGeom>
        </p:spPr>
        <p:txBody>
          <a:bodyPr/>
          <a:lstStyle>
            <a:lvl1pPr algn="l" defTabSz="1072269" rtl="0" eaLnBrk="1" latinLnBrk="0" hangingPunct="1">
              <a:lnSpc>
                <a:spcPct val="90000"/>
              </a:lnSpc>
              <a:spcBef>
                <a:spcPct val="0"/>
              </a:spcBef>
              <a:buNone/>
              <a:defRPr sz="5200" kern="1200">
                <a:solidFill>
                  <a:schemeClr val="tx1"/>
                </a:solidFill>
                <a:latin typeface="+mj-lt"/>
                <a:ea typeface="+mj-ea"/>
                <a:cs typeface="+mj-cs"/>
              </a:defRPr>
            </a:lvl1pPr>
          </a:lstStyle>
          <a:p>
            <a:pPr marL="12700"/>
            <a:r>
              <a:rPr lang="zh-CN" altLang="en-US" sz="2709" b="1">
                <a:solidFill>
                  <a:prstClr val="black"/>
                </a:solidFill>
                <a:latin typeface="微软雅黑" pitchFamily="34" charset="-122"/>
                <a:ea typeface="微软雅黑" pitchFamily="34" charset="-122"/>
              </a:rPr>
              <a:t>联通集团宣布实施南京</a:t>
            </a:r>
            <a:r>
              <a:rPr lang="en-US" altLang="zh-CN" sz="2709" b="1">
                <a:solidFill>
                  <a:prstClr val="black"/>
                </a:solidFill>
                <a:latin typeface="微软雅黑" pitchFamily="34" charset="-122"/>
                <a:ea typeface="微软雅黑" pitchFamily="34" charset="-122"/>
              </a:rPr>
              <a:t>5G</a:t>
            </a:r>
            <a:r>
              <a:rPr lang="zh-CN" altLang="en-US" sz="2709" b="1">
                <a:solidFill>
                  <a:prstClr val="black"/>
                </a:solidFill>
                <a:latin typeface="微软雅黑" pitchFamily="34" charset="-122"/>
                <a:ea typeface="微软雅黑" pitchFamily="34" charset="-122"/>
              </a:rPr>
              <a:t>网络连续覆盖</a:t>
            </a:r>
            <a:endParaRPr lang="zh-CN" altLang="en-US" sz="2709" b="1" dirty="0">
              <a:solidFill>
                <a:prstClr val="black"/>
              </a:solidFill>
              <a:latin typeface="微软雅黑" pitchFamily="34" charset="-122"/>
              <a:ea typeface="微软雅黑" pitchFamily="34" charset="-122"/>
            </a:endParaRPr>
          </a:p>
        </p:txBody>
      </p:sp>
      <p:grpSp>
        <p:nvGrpSpPr>
          <p:cNvPr id="29" name="组合 28"/>
          <p:cNvGrpSpPr/>
          <p:nvPr/>
        </p:nvGrpSpPr>
        <p:grpSpPr>
          <a:xfrm>
            <a:off x="6629354" y="1219389"/>
            <a:ext cx="4952576" cy="4349559"/>
            <a:chOff x="6172200" y="1219200"/>
            <a:chExt cx="5181600" cy="4550698"/>
          </a:xfrm>
        </p:grpSpPr>
        <p:pic>
          <p:nvPicPr>
            <p:cNvPr id="30" name="Picture 9"/>
            <p:cNvPicPr>
              <a:picLocks noChangeAspect="1" noChangeArrowheads="1"/>
            </p:cNvPicPr>
            <p:nvPr/>
          </p:nvPicPr>
          <p:blipFill>
            <a:blip r:embed="rId4" cstate="print"/>
            <a:srcRect/>
            <a:stretch>
              <a:fillRect/>
            </a:stretch>
          </p:blipFill>
          <p:spPr bwMode="auto">
            <a:xfrm>
              <a:off x="6172200" y="1219200"/>
              <a:ext cx="5181599" cy="3046376"/>
            </a:xfrm>
            <a:prstGeom prst="rect">
              <a:avLst/>
            </a:prstGeom>
            <a:noFill/>
            <a:ln w="9525">
              <a:noFill/>
              <a:miter lim="800000"/>
              <a:headEnd/>
              <a:tailEnd/>
            </a:ln>
          </p:spPr>
        </p:pic>
        <p:pic>
          <p:nvPicPr>
            <p:cNvPr id="31" name="Picture 10"/>
            <p:cNvPicPr>
              <a:picLocks noChangeAspect="1" noChangeArrowheads="1"/>
            </p:cNvPicPr>
            <p:nvPr/>
          </p:nvPicPr>
          <p:blipFill>
            <a:blip r:embed="rId5" cstate="print"/>
            <a:srcRect/>
            <a:stretch>
              <a:fillRect/>
            </a:stretch>
          </p:blipFill>
          <p:spPr bwMode="auto">
            <a:xfrm>
              <a:off x="6172201" y="4267200"/>
              <a:ext cx="5181599" cy="1502698"/>
            </a:xfrm>
            <a:prstGeom prst="rect">
              <a:avLst/>
            </a:prstGeom>
            <a:noFill/>
            <a:ln w="9525">
              <a:noFill/>
              <a:miter lim="800000"/>
              <a:headEnd/>
              <a:tailEnd/>
            </a:ln>
          </p:spPr>
        </p:pic>
      </p:grpSp>
      <p:sp>
        <p:nvSpPr>
          <p:cNvPr id="32" name="文本框 9"/>
          <p:cNvSpPr txBox="1">
            <a:spLocks noChangeArrowheads="1"/>
          </p:cNvSpPr>
          <p:nvPr/>
        </p:nvSpPr>
        <p:spPr bwMode="auto">
          <a:xfrm>
            <a:off x="6476968" y="5638611"/>
            <a:ext cx="5257349" cy="1030539"/>
          </a:xfrm>
          <a:prstGeom prst="rect">
            <a:avLst/>
          </a:prstGeom>
          <a:noFill/>
          <a:ln w="9525">
            <a:noFill/>
            <a:miter lim="800000"/>
            <a:headEnd/>
            <a:tailEnd/>
          </a:ln>
        </p:spPr>
        <p:txBody>
          <a:bodyPr wrap="square">
            <a:spAutoFit/>
          </a:bodyPr>
          <a:lstStyle/>
          <a:p>
            <a:pPr defTabSz="907890"/>
            <a:r>
              <a:rPr lang="zh-CN" altLang="en-US" sz="1524" dirty="0">
                <a:solidFill>
                  <a:prstClr val="black"/>
                </a:solidFill>
                <a:latin typeface="微软雅黑" pitchFamily="34" charset="-122"/>
                <a:ea typeface="微软雅黑" pitchFamily="34" charset="-122"/>
              </a:rPr>
              <a:t>     </a:t>
            </a:r>
            <a:r>
              <a:rPr lang="en-US" altLang="zh-CN" sz="1524" dirty="0">
                <a:solidFill>
                  <a:prstClr val="black"/>
                </a:solidFill>
                <a:latin typeface="微软雅黑" pitchFamily="34" charset="-122"/>
                <a:ea typeface="微软雅黑" pitchFamily="34" charset="-122"/>
              </a:rPr>
              <a:t>2019</a:t>
            </a:r>
            <a:r>
              <a:rPr lang="zh-CN" altLang="en-US" sz="1524" dirty="0">
                <a:solidFill>
                  <a:prstClr val="black"/>
                </a:solidFill>
                <a:latin typeface="微软雅黑" pitchFamily="34" charset="-122"/>
                <a:ea typeface="微软雅黑" pitchFamily="34" charset="-122"/>
              </a:rPr>
              <a:t>年</a:t>
            </a:r>
            <a:r>
              <a:rPr lang="en-US" altLang="zh-CN" sz="1524" dirty="0">
                <a:solidFill>
                  <a:prstClr val="black"/>
                </a:solidFill>
                <a:latin typeface="微软雅黑" pitchFamily="34" charset="-122"/>
                <a:ea typeface="微软雅黑" pitchFamily="34" charset="-122"/>
              </a:rPr>
              <a:t>4</a:t>
            </a:r>
            <a:r>
              <a:rPr lang="zh-CN" altLang="en-US" sz="1524" dirty="0">
                <a:solidFill>
                  <a:prstClr val="black"/>
                </a:solidFill>
                <a:latin typeface="微软雅黑" pitchFamily="34" charset="-122"/>
                <a:ea typeface="微软雅黑" pitchFamily="34" charset="-122"/>
              </a:rPr>
              <a:t>月</a:t>
            </a:r>
            <a:r>
              <a:rPr lang="en-US" altLang="zh-CN" sz="1524" dirty="0">
                <a:solidFill>
                  <a:prstClr val="black"/>
                </a:solidFill>
                <a:latin typeface="微软雅黑" pitchFamily="34" charset="-122"/>
                <a:ea typeface="微软雅黑" pitchFamily="34" charset="-122"/>
              </a:rPr>
              <a:t>23</a:t>
            </a:r>
            <a:r>
              <a:rPr lang="zh-CN" altLang="en-US" sz="1524" dirty="0">
                <a:solidFill>
                  <a:prstClr val="black"/>
                </a:solidFill>
                <a:latin typeface="微软雅黑" pitchFamily="34" charset="-122"/>
                <a:ea typeface="微软雅黑" pitchFamily="34" charset="-122"/>
              </a:rPr>
              <a:t>日，联通集团在上海举行</a:t>
            </a:r>
            <a:r>
              <a:rPr lang="en-US" altLang="zh-CN" sz="1524" dirty="0">
                <a:solidFill>
                  <a:prstClr val="black"/>
                </a:solidFill>
                <a:latin typeface="微软雅黑" pitchFamily="34" charset="-122"/>
                <a:ea typeface="微软雅黑" pitchFamily="34" charset="-122"/>
              </a:rPr>
              <a:t>5G</a:t>
            </a:r>
            <a:r>
              <a:rPr lang="zh-CN" altLang="en-US" sz="1524" dirty="0">
                <a:solidFill>
                  <a:prstClr val="black"/>
                </a:solidFill>
                <a:latin typeface="微软雅黑" pitchFamily="34" charset="-122"/>
                <a:ea typeface="微软雅黑" pitchFamily="34" charset="-122"/>
              </a:rPr>
              <a:t>创新发展峰会，发布了全新的</a:t>
            </a:r>
            <a:r>
              <a:rPr lang="en-US" altLang="zh-CN" sz="1524" dirty="0">
                <a:solidFill>
                  <a:prstClr val="black"/>
                </a:solidFill>
                <a:latin typeface="微软雅黑" pitchFamily="34" charset="-122"/>
                <a:ea typeface="微软雅黑" pitchFamily="34" charset="-122"/>
              </a:rPr>
              <a:t>5G</a:t>
            </a:r>
            <a:r>
              <a:rPr lang="zh-CN" altLang="en-US" sz="1524" dirty="0">
                <a:solidFill>
                  <a:prstClr val="black"/>
                </a:solidFill>
                <a:latin typeface="微软雅黑" pitchFamily="34" charset="-122"/>
                <a:ea typeface="微软雅黑" pitchFamily="34" charset="-122"/>
              </a:rPr>
              <a:t>品牌标识</a:t>
            </a:r>
            <a:r>
              <a:rPr lang="en-US" altLang="zh-CN" sz="1524" dirty="0">
                <a:solidFill>
                  <a:prstClr val="black"/>
                </a:solidFill>
                <a:latin typeface="微软雅黑" pitchFamily="34" charset="-122"/>
                <a:ea typeface="微软雅黑" pitchFamily="34" charset="-122"/>
              </a:rPr>
              <a:t>—“5Gⁿ”</a:t>
            </a:r>
            <a:r>
              <a:rPr lang="zh-CN" altLang="en-US" sz="1524" dirty="0">
                <a:solidFill>
                  <a:prstClr val="black"/>
                </a:solidFill>
                <a:latin typeface="微软雅黑" pitchFamily="34" charset="-122"/>
                <a:ea typeface="微软雅黑" pitchFamily="34" charset="-122"/>
              </a:rPr>
              <a:t>及主题口号</a:t>
            </a:r>
            <a:r>
              <a:rPr lang="en-US" altLang="zh-CN" sz="1524" dirty="0">
                <a:solidFill>
                  <a:prstClr val="black"/>
                </a:solidFill>
                <a:latin typeface="微软雅黑" pitchFamily="34" charset="-122"/>
                <a:ea typeface="微软雅黑" pitchFamily="34" charset="-122"/>
              </a:rPr>
              <a:t>—“</a:t>
            </a:r>
            <a:r>
              <a:rPr lang="zh-CN" altLang="en-US" sz="1524" dirty="0">
                <a:solidFill>
                  <a:prstClr val="black"/>
                </a:solidFill>
                <a:latin typeface="微软雅黑" pitchFamily="34" charset="-122"/>
                <a:ea typeface="微软雅黑" pitchFamily="34" charset="-122"/>
              </a:rPr>
              <a:t>让未来生长”，同步确定了中国联通</a:t>
            </a:r>
            <a:r>
              <a:rPr lang="zh-CN" altLang="en-US" sz="1524" b="1" dirty="0">
                <a:solidFill>
                  <a:prstClr val="black"/>
                </a:solidFill>
                <a:latin typeface="微软雅黑" pitchFamily="34" charset="-122"/>
                <a:ea typeface="微软雅黑" pitchFamily="34" charset="-122"/>
              </a:rPr>
              <a:t>“</a:t>
            </a:r>
            <a:r>
              <a:rPr lang="en-US" altLang="zh-CN" sz="1524" b="1" dirty="0">
                <a:solidFill>
                  <a:prstClr val="black"/>
                </a:solidFill>
                <a:latin typeface="微软雅黑" pitchFamily="34" charset="-122"/>
                <a:ea typeface="微软雅黑" pitchFamily="34" charset="-122"/>
              </a:rPr>
              <a:t>7+33+n”</a:t>
            </a:r>
            <a:r>
              <a:rPr lang="zh-CN" altLang="en-US" sz="1524" dirty="0">
                <a:solidFill>
                  <a:prstClr val="black"/>
                </a:solidFill>
                <a:latin typeface="微软雅黑" pitchFamily="34" charset="-122"/>
                <a:ea typeface="微软雅黑" pitchFamily="34" charset="-122"/>
              </a:rPr>
              <a:t>的</a:t>
            </a:r>
            <a:r>
              <a:rPr lang="en-US" altLang="zh-CN" sz="1524" dirty="0">
                <a:solidFill>
                  <a:prstClr val="black"/>
                </a:solidFill>
                <a:latin typeface="微软雅黑" pitchFamily="34" charset="-122"/>
                <a:ea typeface="微软雅黑" pitchFamily="34" charset="-122"/>
              </a:rPr>
              <a:t>5G</a:t>
            </a:r>
            <a:r>
              <a:rPr lang="zh-CN" altLang="en-US" sz="1524" dirty="0">
                <a:solidFill>
                  <a:prstClr val="black"/>
                </a:solidFill>
                <a:latin typeface="微软雅黑" pitchFamily="34" charset="-122"/>
                <a:ea typeface="微软雅黑" pitchFamily="34" charset="-122"/>
              </a:rPr>
              <a:t>网络部署策略。</a:t>
            </a:r>
          </a:p>
        </p:txBody>
      </p:sp>
    </p:spTree>
    <p:extLst>
      <p:ext uri="{BB962C8B-B14F-4D97-AF65-F5344CB8AC3E}">
        <p14:creationId xmlns:p14="http://schemas.microsoft.com/office/powerpoint/2010/main" val="26052547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781294C-EF00-44DD-B80D-E142F03DE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231" y="827226"/>
            <a:ext cx="7045569" cy="3608216"/>
          </a:xfrm>
          <a:prstGeom prst="rect">
            <a:avLst/>
          </a:prstGeom>
        </p:spPr>
      </p:pic>
      <p:sp>
        <p:nvSpPr>
          <p:cNvPr id="4" name="矩形 3">
            <a:extLst>
              <a:ext uri="{FF2B5EF4-FFF2-40B4-BE49-F238E27FC236}">
                <a16:creationId xmlns:a16="http://schemas.microsoft.com/office/drawing/2014/main" id="{CE377D9F-8755-4137-9FB1-A90A304D23CA}"/>
              </a:ext>
            </a:extLst>
          </p:cNvPr>
          <p:cNvSpPr/>
          <p:nvPr/>
        </p:nvSpPr>
        <p:spPr>
          <a:xfrm>
            <a:off x="879231" y="4607059"/>
            <a:ext cx="10603523" cy="2245102"/>
          </a:xfrm>
          <a:prstGeom prst="rect">
            <a:avLst/>
          </a:prstGeom>
        </p:spPr>
        <p:txBody>
          <a:bodyPr wrap="square">
            <a:spAutoFit/>
          </a:bodyPr>
          <a:lstStyle/>
          <a:p>
            <a:pPr algn="just">
              <a:lnSpc>
                <a:spcPct val="150000"/>
              </a:lnSpc>
            </a:pPr>
            <a:r>
              <a:rPr lang="en-US" altLang="zh-CN" sz="2400" dirty="0">
                <a:solidFill>
                  <a:srgbClr val="191919"/>
                </a:solidFill>
                <a:latin typeface="微软雅黑" panose="020B0503020204020204" pitchFamily="34" charset="-122"/>
                <a:ea typeface="微软雅黑" panose="020B0503020204020204" pitchFamily="34" charset="-122"/>
              </a:rPr>
              <a:t>2019</a:t>
            </a:r>
            <a:r>
              <a:rPr lang="zh-CN" altLang="en-US" sz="2400" dirty="0">
                <a:solidFill>
                  <a:srgbClr val="191919"/>
                </a:solidFill>
                <a:latin typeface="微软雅黑" panose="020B0503020204020204" pitchFamily="34" charset="-122"/>
                <a:ea typeface="微软雅黑" panose="020B0503020204020204" pitchFamily="34" charset="-122"/>
              </a:rPr>
              <a:t>年</a:t>
            </a:r>
            <a:r>
              <a:rPr lang="en-US" altLang="zh-CN" sz="2400" dirty="0">
                <a:solidFill>
                  <a:srgbClr val="191919"/>
                </a:solidFill>
                <a:latin typeface="微软雅黑" panose="020B0503020204020204" pitchFamily="34" charset="-122"/>
                <a:ea typeface="微软雅黑" panose="020B0503020204020204" pitchFamily="34" charset="-122"/>
              </a:rPr>
              <a:t>3</a:t>
            </a:r>
            <a:r>
              <a:rPr lang="zh-CN" altLang="en-US" sz="2400" dirty="0">
                <a:solidFill>
                  <a:srgbClr val="191919"/>
                </a:solidFill>
                <a:latin typeface="微软雅黑" panose="020B0503020204020204" pitchFamily="34" charset="-122"/>
                <a:ea typeface="微软雅黑" panose="020B0503020204020204" pitchFamily="34" charset="-122"/>
              </a:rPr>
              <a:t>月，</a:t>
            </a:r>
            <a:r>
              <a:rPr lang="zh-CN" altLang="en-US" sz="2400" b="1" dirty="0">
                <a:solidFill>
                  <a:srgbClr val="C00000"/>
                </a:solidFill>
                <a:latin typeface="微软雅黑" panose="020B0503020204020204" pitchFamily="34" charset="-122"/>
                <a:ea typeface="微软雅黑" panose="020B0503020204020204" pitchFamily="34" charset="-122"/>
              </a:rPr>
              <a:t>上海市副市长吴清拨通了首个 </a:t>
            </a:r>
            <a:r>
              <a:rPr lang="en-US" altLang="zh-CN" sz="2400" b="1" dirty="0">
                <a:solidFill>
                  <a:srgbClr val="C00000"/>
                </a:solidFill>
                <a:latin typeface="微软雅黑" panose="020B0503020204020204" pitchFamily="34" charset="-122"/>
                <a:ea typeface="微软雅黑" panose="020B0503020204020204" pitchFamily="34" charset="-122"/>
              </a:rPr>
              <a:t>5G </a:t>
            </a:r>
            <a:r>
              <a:rPr lang="zh-CN" altLang="en-US" sz="2400" b="1" dirty="0">
                <a:solidFill>
                  <a:srgbClr val="C00000"/>
                </a:solidFill>
                <a:latin typeface="微软雅黑" panose="020B0503020204020204" pitchFamily="34" charset="-122"/>
                <a:ea typeface="微软雅黑" panose="020B0503020204020204" pitchFamily="34" charset="-122"/>
              </a:rPr>
              <a:t>手机通话</a:t>
            </a:r>
            <a:r>
              <a:rPr lang="zh-CN" altLang="en-US" sz="2400" dirty="0">
                <a:solidFill>
                  <a:srgbClr val="191919"/>
                </a:solidFill>
                <a:latin typeface="微软雅黑" panose="020B0503020204020204" pitchFamily="34" charset="-122"/>
                <a:ea typeface="微软雅黑" panose="020B0503020204020204" pitchFamily="34" charset="-122"/>
              </a:rPr>
              <a:t>，这意味着上海成为全国首个中国移动 </a:t>
            </a:r>
            <a:r>
              <a:rPr lang="en-US" altLang="zh-CN" sz="2400" dirty="0">
                <a:solidFill>
                  <a:srgbClr val="191919"/>
                </a:solidFill>
                <a:latin typeface="微软雅黑" panose="020B0503020204020204" pitchFamily="34" charset="-122"/>
                <a:ea typeface="微软雅黑" panose="020B0503020204020204" pitchFamily="34" charset="-122"/>
              </a:rPr>
              <a:t>5G </a:t>
            </a:r>
            <a:r>
              <a:rPr lang="zh-CN" altLang="en-US" sz="2400" dirty="0">
                <a:solidFill>
                  <a:srgbClr val="191919"/>
                </a:solidFill>
                <a:latin typeface="微软雅黑" panose="020B0503020204020204" pitchFamily="34" charset="-122"/>
                <a:ea typeface="微软雅黑" panose="020B0503020204020204" pitchFamily="34" charset="-122"/>
              </a:rPr>
              <a:t>试用城市。现场拨通的全球首个不换卡不换号、基于中国移动 </a:t>
            </a:r>
            <a:r>
              <a:rPr lang="en-US" altLang="zh-CN" sz="2400" dirty="0">
                <a:solidFill>
                  <a:srgbClr val="191919"/>
                </a:solidFill>
                <a:latin typeface="微软雅黑" panose="020B0503020204020204" pitchFamily="34" charset="-122"/>
                <a:ea typeface="微软雅黑" panose="020B0503020204020204" pitchFamily="34" charset="-122"/>
              </a:rPr>
              <a:t>5G </a:t>
            </a:r>
            <a:r>
              <a:rPr lang="zh-CN" altLang="en-US" sz="2400" dirty="0">
                <a:solidFill>
                  <a:srgbClr val="191919"/>
                </a:solidFill>
                <a:latin typeface="微软雅黑" panose="020B0503020204020204" pitchFamily="34" charset="-122"/>
                <a:ea typeface="微软雅黑" panose="020B0503020204020204" pitchFamily="34" charset="-122"/>
              </a:rPr>
              <a:t>网络的手机间通话，首次实现了基于现网升级的 </a:t>
            </a:r>
            <a:r>
              <a:rPr lang="en-US" altLang="zh-CN" sz="2400" dirty="0">
                <a:solidFill>
                  <a:srgbClr val="191919"/>
                </a:solidFill>
                <a:latin typeface="微软雅黑" panose="020B0503020204020204" pitchFamily="34" charset="-122"/>
                <a:ea typeface="微软雅黑" panose="020B0503020204020204" pitchFamily="34" charset="-122"/>
              </a:rPr>
              <a:t>5G </a:t>
            </a:r>
            <a:r>
              <a:rPr lang="zh-CN" altLang="en-US" sz="2400" dirty="0">
                <a:solidFill>
                  <a:srgbClr val="191919"/>
                </a:solidFill>
                <a:latin typeface="微软雅黑" panose="020B0503020204020204" pitchFamily="34" charset="-122"/>
                <a:ea typeface="微软雅黑" panose="020B0503020204020204" pitchFamily="34" charset="-122"/>
              </a:rPr>
              <a:t>核心网、业务系统和 </a:t>
            </a:r>
            <a:r>
              <a:rPr lang="en-US" altLang="zh-CN" sz="2400" dirty="0">
                <a:solidFill>
                  <a:srgbClr val="191919"/>
                </a:solidFill>
                <a:latin typeface="微软雅黑" panose="020B0503020204020204" pitchFamily="34" charset="-122"/>
                <a:ea typeface="微软雅黑" panose="020B0503020204020204" pitchFamily="34" charset="-122"/>
              </a:rPr>
              <a:t>5G </a:t>
            </a:r>
            <a:r>
              <a:rPr lang="zh-CN" altLang="en-US" sz="2400" dirty="0">
                <a:solidFill>
                  <a:srgbClr val="191919"/>
                </a:solidFill>
                <a:latin typeface="微软雅黑" panose="020B0503020204020204" pitchFamily="34" charset="-122"/>
                <a:ea typeface="微软雅黑" panose="020B0503020204020204" pitchFamily="34" charset="-122"/>
              </a:rPr>
              <a:t>手机的电话互通，完成了 </a:t>
            </a:r>
            <a:r>
              <a:rPr lang="en-US" altLang="zh-CN" sz="2400" dirty="0">
                <a:solidFill>
                  <a:srgbClr val="191919"/>
                </a:solidFill>
                <a:latin typeface="微软雅黑" panose="020B0503020204020204" pitchFamily="34" charset="-122"/>
                <a:ea typeface="微软雅黑" panose="020B0503020204020204" pitchFamily="34" charset="-122"/>
              </a:rPr>
              <a:t>5G </a:t>
            </a:r>
            <a:r>
              <a:rPr lang="zh-CN" altLang="en-US" sz="2400" dirty="0">
                <a:solidFill>
                  <a:srgbClr val="191919"/>
                </a:solidFill>
                <a:latin typeface="微软雅黑" panose="020B0503020204020204" pitchFamily="34" charset="-122"/>
                <a:ea typeface="微软雅黑" panose="020B0503020204020204" pitchFamily="34" charset="-122"/>
              </a:rPr>
              <a:t>终端与无线网的优化适配。</a:t>
            </a:r>
            <a:endParaRPr lang="zh-CN" altLang="en-US" sz="2400" dirty="0">
              <a:solidFill>
                <a:prstClr val="black"/>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EF5052A2-10E3-4EBB-B8B6-52DA3BC72D1E}"/>
              </a:ext>
            </a:extLst>
          </p:cNvPr>
          <p:cNvPicPr>
            <a:picLocks noChangeAspect="1"/>
          </p:cNvPicPr>
          <p:nvPr/>
        </p:nvPicPr>
        <p:blipFill>
          <a:blip r:embed="rId3"/>
          <a:stretch>
            <a:fillRect/>
          </a:stretch>
        </p:blipFill>
        <p:spPr>
          <a:xfrm>
            <a:off x="8113642" y="827226"/>
            <a:ext cx="3629141" cy="2601774"/>
          </a:xfrm>
          <a:prstGeom prst="rect">
            <a:avLst/>
          </a:prstGeom>
        </p:spPr>
      </p:pic>
      <p:sp>
        <p:nvSpPr>
          <p:cNvPr id="6" name="文本框 5">
            <a:extLst>
              <a:ext uri="{FF2B5EF4-FFF2-40B4-BE49-F238E27FC236}">
                <a16:creationId xmlns:a16="http://schemas.microsoft.com/office/drawing/2014/main" id="{487AD847-6F8E-4749-9B72-F56E603C7D85}"/>
              </a:ext>
            </a:extLst>
          </p:cNvPr>
          <p:cNvSpPr txBox="1"/>
          <p:nvPr/>
        </p:nvSpPr>
        <p:spPr>
          <a:xfrm>
            <a:off x="2729948" y="278296"/>
            <a:ext cx="7045569" cy="523220"/>
          </a:xfrm>
          <a:prstGeom prst="rect">
            <a:avLst/>
          </a:prstGeom>
          <a:noFill/>
        </p:spPr>
        <p:txBody>
          <a:bodyPr wrap="square" rtlCol="0">
            <a:spAutoFit/>
          </a:bodyPr>
          <a:lstStyle/>
          <a:p>
            <a:pPr algn="ctr"/>
            <a:r>
              <a:rPr lang="en-US" altLang="zh-CN" sz="2800" b="1" dirty="0">
                <a:solidFill>
                  <a:srgbClr val="FF0000"/>
                </a:solidFill>
                <a:latin typeface="微软雅黑" panose="020B0503020204020204" pitchFamily="34" charset="-122"/>
                <a:ea typeface="微软雅黑" panose="020B0503020204020204" pitchFamily="34" charset="-122"/>
              </a:rPr>
              <a:t>2019</a:t>
            </a:r>
            <a:r>
              <a:rPr lang="zh-CN" altLang="en-US" sz="2800" b="1" dirty="0">
                <a:solidFill>
                  <a:srgbClr val="FF0000"/>
                </a:solidFill>
                <a:latin typeface="微软雅黑" panose="020B0503020204020204" pitchFamily="34" charset="-122"/>
                <a:ea typeface="微软雅黑" panose="020B0503020204020204" pitchFamily="34" charset="-122"/>
              </a:rPr>
              <a:t>年</a:t>
            </a:r>
            <a:r>
              <a:rPr lang="en-US" altLang="zh-CN" sz="2800" b="1" dirty="0">
                <a:solidFill>
                  <a:srgbClr val="FF0000"/>
                </a:solidFill>
                <a:latin typeface="微软雅黑" panose="020B0503020204020204" pitchFamily="34" charset="-122"/>
                <a:ea typeface="微软雅黑" panose="020B0503020204020204" pitchFamily="34" charset="-122"/>
              </a:rPr>
              <a:t>3</a:t>
            </a:r>
            <a:r>
              <a:rPr lang="zh-CN" altLang="en-US" sz="2800" b="1" dirty="0">
                <a:solidFill>
                  <a:srgbClr val="FF0000"/>
                </a:solidFill>
                <a:latin typeface="微软雅黑" panose="020B0503020204020204" pitchFamily="34" charset="-122"/>
                <a:ea typeface="微软雅黑" panose="020B0503020204020204" pitchFamily="34" charset="-122"/>
              </a:rPr>
              <a:t>月底中国移动在上海虹口开通</a:t>
            </a:r>
            <a:r>
              <a:rPr lang="en-US" altLang="zh-CN" sz="2800" b="1" dirty="0">
                <a:solidFill>
                  <a:srgbClr val="FF0000"/>
                </a:solidFill>
                <a:latin typeface="微软雅黑" panose="020B0503020204020204" pitchFamily="34" charset="-122"/>
                <a:ea typeface="微软雅黑" panose="020B0503020204020204" pitchFamily="34" charset="-122"/>
              </a:rPr>
              <a:t>5G</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960183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11A723B-2A66-4B32-A772-EFD131C01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381" y="1157802"/>
            <a:ext cx="8389237" cy="4542395"/>
          </a:xfrm>
          <a:prstGeom prst="rect">
            <a:avLst/>
          </a:prstGeom>
        </p:spPr>
      </p:pic>
      <p:sp>
        <p:nvSpPr>
          <p:cNvPr id="4" name="文本框 3">
            <a:extLst>
              <a:ext uri="{FF2B5EF4-FFF2-40B4-BE49-F238E27FC236}">
                <a16:creationId xmlns:a16="http://schemas.microsoft.com/office/drawing/2014/main" id="{078B4740-D409-4E4F-AACE-3EC0DBEB20B1}"/>
              </a:ext>
            </a:extLst>
          </p:cNvPr>
          <p:cNvSpPr txBox="1"/>
          <p:nvPr/>
        </p:nvSpPr>
        <p:spPr>
          <a:xfrm>
            <a:off x="2729948" y="331304"/>
            <a:ext cx="7045569" cy="523220"/>
          </a:xfrm>
          <a:prstGeom prst="rect">
            <a:avLst/>
          </a:prstGeom>
          <a:noFill/>
        </p:spPr>
        <p:txBody>
          <a:bodyPr wrap="square" rtlCol="0">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rPr>
              <a:t>万物互联的时代开启</a:t>
            </a:r>
          </a:p>
        </p:txBody>
      </p:sp>
    </p:spTree>
    <p:extLst>
      <p:ext uri="{BB962C8B-B14F-4D97-AF65-F5344CB8AC3E}">
        <p14:creationId xmlns:p14="http://schemas.microsoft.com/office/powerpoint/2010/main" val="32127338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4" descr="https://p.qpic.cn/pic_wework/247044783/0a0c181ae0d2201ce38eff360d4d49d80fb60b4128fc68f1/0?tp=webp"/>
          <p:cNvSpPr>
            <a:spLocks noChangeAspect="1" noChangeArrowheads="1"/>
          </p:cNvSpPr>
          <p:nvPr/>
        </p:nvSpPr>
        <p:spPr bwMode="auto">
          <a:xfrm>
            <a:off x="156085" y="-144157"/>
            <a:ext cx="304773" cy="304775"/>
          </a:xfrm>
          <a:prstGeom prst="rect">
            <a:avLst/>
          </a:prstGeom>
          <a:noFill/>
        </p:spPr>
        <p:txBody>
          <a:bodyPr vert="horz" wrap="square" lIns="91432" tIns="45716" rIns="91432" bIns="45716" numCol="1" anchor="t" anchorCtr="0" compatLnSpc="1">
            <a:prstTxWarp prst="textNoShape">
              <a:avLst/>
            </a:prstTxWarp>
          </a:bodyPr>
          <a:lstStyle/>
          <a:p>
            <a:pPr defTabSz="907890"/>
            <a:endParaRPr lang="zh-CN" altLang="en-US" sz="2200">
              <a:solidFill>
                <a:prstClr val="black"/>
              </a:solidFill>
            </a:endParaRPr>
          </a:p>
        </p:txBody>
      </p:sp>
      <p:sp>
        <p:nvSpPr>
          <p:cNvPr id="24" name="AutoShape 6" descr="https://p.qpic.cn/pic_wework/247044783/0a0c181ae0d2201ce38eff360d4d49d80fb60b4128fc68f1/0?tp=webp"/>
          <p:cNvSpPr>
            <a:spLocks noChangeAspect="1" noChangeArrowheads="1"/>
          </p:cNvSpPr>
          <p:nvPr/>
        </p:nvSpPr>
        <p:spPr bwMode="auto">
          <a:xfrm>
            <a:off x="156085" y="-144157"/>
            <a:ext cx="304773" cy="304775"/>
          </a:xfrm>
          <a:prstGeom prst="rect">
            <a:avLst/>
          </a:prstGeom>
          <a:noFill/>
        </p:spPr>
        <p:txBody>
          <a:bodyPr vert="horz" wrap="square" lIns="91432" tIns="45716" rIns="91432" bIns="45716" numCol="1" anchor="t" anchorCtr="0" compatLnSpc="1">
            <a:prstTxWarp prst="textNoShape">
              <a:avLst/>
            </a:prstTxWarp>
          </a:bodyPr>
          <a:lstStyle/>
          <a:p>
            <a:pPr defTabSz="907890"/>
            <a:endParaRPr lang="zh-CN" altLang="en-US" sz="2200">
              <a:solidFill>
                <a:prstClr val="black"/>
              </a:solidFill>
            </a:endParaRPr>
          </a:p>
        </p:txBody>
      </p:sp>
      <p:sp>
        <p:nvSpPr>
          <p:cNvPr id="28" name="object 1134"/>
          <p:cNvSpPr txBox="1">
            <a:spLocks/>
          </p:cNvSpPr>
          <p:nvPr/>
        </p:nvSpPr>
        <p:spPr>
          <a:xfrm>
            <a:off x="438635" y="239251"/>
            <a:ext cx="9313381" cy="553951"/>
          </a:xfrm>
          <a:prstGeom prst="rect">
            <a:avLst/>
          </a:prstGeom>
        </p:spPr>
        <p:txBody>
          <a:bodyPr/>
          <a:lstStyle>
            <a:lvl1pPr algn="l" defTabSz="1072269" rtl="0" eaLnBrk="1" latinLnBrk="0" hangingPunct="1">
              <a:lnSpc>
                <a:spcPct val="90000"/>
              </a:lnSpc>
              <a:spcBef>
                <a:spcPct val="0"/>
              </a:spcBef>
              <a:buNone/>
              <a:defRPr sz="5200" kern="1200">
                <a:solidFill>
                  <a:schemeClr val="tx1"/>
                </a:solidFill>
                <a:latin typeface="+mj-lt"/>
                <a:ea typeface="+mj-ea"/>
                <a:cs typeface="+mj-cs"/>
              </a:defRPr>
            </a:lvl1pPr>
          </a:lstStyle>
          <a:p>
            <a:pPr marL="12700"/>
            <a:r>
              <a:rPr lang="zh-CN" altLang="en-US" sz="2709" b="1" dirty="0">
                <a:solidFill>
                  <a:prstClr val="black"/>
                </a:solidFill>
                <a:latin typeface="微软雅黑" pitchFamily="34" charset="-122"/>
                <a:ea typeface="微软雅黑" pitchFamily="34" charset="-122"/>
              </a:rPr>
              <a:t>国家正式发放</a:t>
            </a:r>
            <a:r>
              <a:rPr lang="en-US" altLang="zh-CN" sz="2709" b="1" dirty="0">
                <a:solidFill>
                  <a:prstClr val="black"/>
                </a:solidFill>
                <a:latin typeface="微软雅黑" pitchFamily="34" charset="-122"/>
                <a:ea typeface="微软雅黑" pitchFamily="34" charset="-122"/>
              </a:rPr>
              <a:t>5G</a:t>
            </a:r>
            <a:r>
              <a:rPr lang="zh-CN" altLang="en-US" sz="2709" b="1" dirty="0">
                <a:solidFill>
                  <a:prstClr val="black"/>
                </a:solidFill>
                <a:latin typeface="微软雅黑" pitchFamily="34" charset="-122"/>
                <a:ea typeface="微软雅黑" pitchFamily="34" charset="-122"/>
              </a:rPr>
              <a:t>商用牌照</a:t>
            </a:r>
          </a:p>
        </p:txBody>
      </p:sp>
      <p:sp>
        <p:nvSpPr>
          <p:cNvPr id="32" name="文本框 9"/>
          <p:cNvSpPr txBox="1">
            <a:spLocks noChangeArrowheads="1"/>
          </p:cNvSpPr>
          <p:nvPr/>
        </p:nvSpPr>
        <p:spPr bwMode="auto">
          <a:xfrm>
            <a:off x="8042776" y="4005237"/>
            <a:ext cx="3764186" cy="2697533"/>
          </a:xfrm>
          <a:prstGeom prst="rect">
            <a:avLst/>
          </a:prstGeom>
          <a:noFill/>
          <a:ln w="9525">
            <a:noFill/>
            <a:miter lim="800000"/>
            <a:headEnd/>
            <a:tailEnd/>
          </a:ln>
        </p:spPr>
        <p:txBody>
          <a:bodyPr wrap="square">
            <a:spAutoFit/>
          </a:bodyPr>
          <a:lstStyle/>
          <a:p>
            <a:pPr defTabSz="907890"/>
            <a:r>
              <a:rPr lang="zh-CN" altLang="en-US" sz="1693" dirty="0">
                <a:solidFill>
                  <a:prstClr val="black"/>
                </a:solidFill>
                <a:latin typeface="微软雅黑" pitchFamily="34" charset="-122"/>
                <a:ea typeface="微软雅黑" pitchFamily="34" charset="-122"/>
              </a:rPr>
              <a:t>     </a:t>
            </a:r>
            <a:r>
              <a:rPr lang="en-US" altLang="zh-CN" sz="1693" dirty="0">
                <a:solidFill>
                  <a:prstClr val="black"/>
                </a:solidFill>
                <a:latin typeface="微软雅黑" pitchFamily="34" charset="-122"/>
                <a:ea typeface="微软雅黑" pitchFamily="34" charset="-122"/>
              </a:rPr>
              <a:t>2019</a:t>
            </a:r>
            <a:r>
              <a:rPr lang="zh-CN" altLang="en-US" sz="1693" dirty="0">
                <a:solidFill>
                  <a:prstClr val="black"/>
                </a:solidFill>
                <a:latin typeface="微软雅黑" pitchFamily="34" charset="-122"/>
                <a:ea typeface="微软雅黑" pitchFamily="34" charset="-122"/>
              </a:rPr>
              <a:t>年</a:t>
            </a:r>
            <a:r>
              <a:rPr lang="en-US" altLang="zh-CN" sz="1693" dirty="0">
                <a:solidFill>
                  <a:prstClr val="black"/>
                </a:solidFill>
                <a:latin typeface="微软雅黑" pitchFamily="34" charset="-122"/>
                <a:ea typeface="微软雅黑" pitchFamily="34" charset="-122"/>
              </a:rPr>
              <a:t>6</a:t>
            </a:r>
            <a:r>
              <a:rPr lang="zh-CN" altLang="en-US" sz="1693" dirty="0">
                <a:solidFill>
                  <a:prstClr val="black"/>
                </a:solidFill>
                <a:latin typeface="微软雅黑" pitchFamily="34" charset="-122"/>
                <a:ea typeface="微软雅黑" pitchFamily="34" charset="-122"/>
              </a:rPr>
              <a:t>月</a:t>
            </a:r>
            <a:r>
              <a:rPr lang="en-US" altLang="zh-CN" sz="1693" dirty="0">
                <a:solidFill>
                  <a:prstClr val="black"/>
                </a:solidFill>
                <a:latin typeface="微软雅黑" pitchFamily="34" charset="-122"/>
                <a:ea typeface="微软雅黑" pitchFamily="34" charset="-122"/>
              </a:rPr>
              <a:t>6</a:t>
            </a:r>
            <a:r>
              <a:rPr lang="zh-CN" altLang="en-US" sz="1693" dirty="0">
                <a:solidFill>
                  <a:prstClr val="black"/>
                </a:solidFill>
                <a:latin typeface="微软雅黑" pitchFamily="34" charset="-122"/>
                <a:ea typeface="微软雅黑" pitchFamily="34" charset="-122"/>
              </a:rPr>
              <a:t>日，工业和信息化部向四家基础通信企业正式颁发了电信业务经营许可证，批准四家企业经营“第五代数字蜂窝移动通信业务”。</a:t>
            </a:r>
            <a:endParaRPr lang="en-US" altLang="zh-CN" sz="1693" dirty="0">
              <a:solidFill>
                <a:prstClr val="black"/>
              </a:solidFill>
              <a:latin typeface="微软雅黑" pitchFamily="34" charset="-122"/>
              <a:ea typeface="微软雅黑" pitchFamily="34" charset="-122"/>
            </a:endParaRPr>
          </a:p>
          <a:p>
            <a:pPr defTabSz="907890"/>
            <a:r>
              <a:rPr lang="zh-CN" altLang="en-US" sz="1693" dirty="0">
                <a:solidFill>
                  <a:prstClr val="black"/>
                </a:solidFill>
                <a:latin typeface="微软雅黑" panose="020B0503020204020204" pitchFamily="34" charset="-122"/>
                <a:ea typeface="微软雅黑" panose="020B0503020204020204" pitchFamily="34" charset="-122"/>
              </a:rPr>
              <a:t>      要求各企业要以市场和业务为导向，积极推进</a:t>
            </a:r>
            <a:r>
              <a:rPr lang="en-US" altLang="zh-CN" sz="1693" dirty="0">
                <a:solidFill>
                  <a:prstClr val="black"/>
                </a:solidFill>
                <a:latin typeface="微软雅黑" panose="020B0503020204020204" pitchFamily="34" charset="-122"/>
                <a:ea typeface="微软雅黑" panose="020B0503020204020204" pitchFamily="34" charset="-122"/>
              </a:rPr>
              <a:t>5G</a:t>
            </a:r>
            <a:r>
              <a:rPr lang="zh-CN" altLang="en-US" sz="1693" dirty="0">
                <a:solidFill>
                  <a:prstClr val="black"/>
                </a:solidFill>
                <a:latin typeface="微软雅黑" pitchFamily="34" charset="-122"/>
                <a:ea typeface="微软雅黑" pitchFamily="34" charset="-122"/>
              </a:rPr>
              <a:t>融合应用和创新发展，聚焦工业互联网、物联网、车联网等领域，为更多的垂直行业赋能赋智，促进各行各业数字化、网络化、智能化发展。</a:t>
            </a:r>
          </a:p>
        </p:txBody>
      </p:sp>
      <p:pic>
        <p:nvPicPr>
          <p:cNvPr id="2" name="图片 1"/>
          <p:cNvPicPr>
            <a:picLocks noChangeAspect="1"/>
          </p:cNvPicPr>
          <p:nvPr/>
        </p:nvPicPr>
        <p:blipFill>
          <a:blip r:embed="rId2"/>
          <a:stretch>
            <a:fillRect/>
          </a:stretch>
        </p:blipFill>
        <p:spPr>
          <a:xfrm>
            <a:off x="326404" y="1198312"/>
            <a:ext cx="3974030" cy="5490903"/>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8060" y="1198311"/>
            <a:ext cx="3087090" cy="5490904"/>
          </a:xfrm>
          <a:prstGeom prst="rect">
            <a:avLst/>
          </a:prstGeom>
        </p:spPr>
      </p:pic>
      <p:pic>
        <p:nvPicPr>
          <p:cNvPr id="4" name="图片 3"/>
          <p:cNvPicPr>
            <a:picLocks noChangeAspect="1"/>
          </p:cNvPicPr>
          <p:nvPr/>
        </p:nvPicPr>
        <p:blipFill>
          <a:blip r:embed="rId4"/>
          <a:stretch>
            <a:fillRect/>
          </a:stretch>
        </p:blipFill>
        <p:spPr>
          <a:xfrm>
            <a:off x="7956487" y="1198311"/>
            <a:ext cx="3919443" cy="2610952"/>
          </a:xfrm>
          <a:prstGeom prst="rect">
            <a:avLst/>
          </a:prstGeom>
        </p:spPr>
      </p:pic>
    </p:spTree>
    <p:extLst>
      <p:ext uri="{BB962C8B-B14F-4D97-AF65-F5344CB8AC3E}">
        <p14:creationId xmlns:p14="http://schemas.microsoft.com/office/powerpoint/2010/main" val="26756340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3801" y="1536832"/>
            <a:ext cx="4736658"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助力央视搭建首个国家级</a:t>
            </a:r>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新媒体平台，服务春晚、两会、一带一路峰会、世园会等重要活动</a:t>
            </a:r>
          </a:p>
        </p:txBody>
      </p:sp>
      <p:pic>
        <p:nvPicPr>
          <p:cNvPr id="47" name="图片 46"/>
          <p:cNvPicPr>
            <a:picLocks noChangeAspect="1"/>
          </p:cNvPicPr>
          <p:nvPr/>
        </p:nvPicPr>
        <p:blipFill rotWithShape="1">
          <a:blip r:embed="rId2" cstate="print">
            <a:extLst>
              <a:ext uri="{28A0092B-C50C-407E-A947-70E740481C1C}">
                <a14:useLocalDpi xmlns:a14="http://schemas.microsoft.com/office/drawing/2010/main" val="0"/>
              </a:ext>
            </a:extLst>
          </a:blip>
          <a:srcRect t="10303" b="7569"/>
          <a:stretch/>
        </p:blipFill>
        <p:spPr>
          <a:xfrm>
            <a:off x="146069" y="3600314"/>
            <a:ext cx="1523298" cy="811221"/>
          </a:xfrm>
          <a:prstGeom prst="rect">
            <a:avLst/>
          </a:prstGeom>
        </p:spPr>
      </p:pic>
      <p:pic>
        <p:nvPicPr>
          <p:cNvPr id="48" name="Picture 2" descr="C:\工作\2019年工作\央视\长春\微信图片_201902201141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538" y="2093416"/>
            <a:ext cx="1506828" cy="87564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https://timgsa.baidu.com/timg?image&amp;quality=80&amp;size=b9999_10000&amp;sec=1553621361603&amp;di=1de67b7bbf6f28e1d2fe77deb0b5f0ad&amp;imgtype=0&amp;src=http%3A%2F%2Fs3.sinaimg.cn%2Fmw690%2F001I4q2Nzy79DjpzX0u62%2669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9163" y="3616462"/>
            <a:ext cx="1572616" cy="795073"/>
          </a:xfrm>
          <a:prstGeom prst="rect">
            <a:avLst/>
          </a:prstGeom>
          <a:noFill/>
          <a:extLst>
            <a:ext uri="{909E8E84-426E-40DD-AFC4-6F175D3DCCD1}">
              <a14:hiddenFill xmlns:a14="http://schemas.microsoft.com/office/drawing/2010/main">
                <a:solidFill>
                  <a:srgbClr val="FFFFFF"/>
                </a:solidFill>
              </a14:hiddenFill>
            </a:ext>
          </a:extLst>
        </p:spPr>
      </p:pic>
      <p:sp>
        <p:nvSpPr>
          <p:cNvPr id="50" name="文本框 49"/>
          <p:cNvSpPr txBox="1"/>
          <p:nvPr/>
        </p:nvSpPr>
        <p:spPr>
          <a:xfrm>
            <a:off x="-292288" y="3055399"/>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联通服务两会</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新媒体中心</a:t>
            </a:r>
          </a:p>
        </p:txBody>
      </p:sp>
      <p:sp>
        <p:nvSpPr>
          <p:cNvPr id="51" name="文本框 50"/>
          <p:cNvSpPr txBox="1"/>
          <p:nvPr/>
        </p:nvSpPr>
        <p:spPr>
          <a:xfrm>
            <a:off x="3033343" y="3055399"/>
            <a:ext cx="2325860"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重庆马拉松</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5G+VR</a:t>
            </a:r>
            <a:r>
              <a:rPr lang="zh-CN" altLang="en-US" sz="1355" dirty="0">
                <a:solidFill>
                  <a:prstClr val="black"/>
                </a:solidFill>
                <a:latin typeface="微软雅黑" panose="020B0503020204020204" pitchFamily="34" charset="-122"/>
                <a:ea typeface="微软雅黑" panose="020B0503020204020204" pitchFamily="34" charset="-122"/>
              </a:rPr>
              <a:t>全程直播</a:t>
            </a:r>
          </a:p>
        </p:txBody>
      </p:sp>
      <p:pic>
        <p:nvPicPr>
          <p:cNvPr id="52" name="图片 51">
            <a:extLst>
              <a:ext uri="{FF2B5EF4-FFF2-40B4-BE49-F238E27FC236}">
                <a16:creationId xmlns:a16="http://schemas.microsoft.com/office/drawing/2014/main" id="{020E5C76-20D8-43CF-95E0-D81CABA585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80287" y="3616461"/>
            <a:ext cx="1542590" cy="795073"/>
          </a:xfrm>
          <a:prstGeom prst="rect">
            <a:avLst/>
          </a:prstGeom>
        </p:spPr>
      </p:pic>
      <p:sp>
        <p:nvSpPr>
          <p:cNvPr id="55" name="文本框 54"/>
          <p:cNvSpPr txBox="1"/>
          <p:nvPr/>
        </p:nvSpPr>
        <p:spPr>
          <a:xfrm>
            <a:off x="1361220" y="3055399"/>
            <a:ext cx="2325860"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江西春晚</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5G+8K VR</a:t>
            </a:r>
            <a:r>
              <a:rPr lang="zh-CN" altLang="en-US" sz="1355" dirty="0">
                <a:solidFill>
                  <a:prstClr val="black"/>
                </a:solidFill>
                <a:latin typeface="微软雅黑" panose="020B0503020204020204" pitchFamily="34" charset="-122"/>
                <a:ea typeface="微软雅黑" panose="020B0503020204020204" pitchFamily="34" charset="-122"/>
              </a:rPr>
              <a:t>直播</a:t>
            </a:r>
          </a:p>
        </p:txBody>
      </p:sp>
      <p:pic>
        <p:nvPicPr>
          <p:cNvPr id="56" name="Picture 4" descr="https://timgsa.baidu.com/timg?image&amp;quality=80&amp;size=b9999_10000&amp;sec=1552563219055&amp;di=3ddbd61b91a8054a959659bac6b0e7b0&amp;imgtype=0&amp;src=http%3A%2F%2Fbpic.ooopic.com%2F16%2F46%2F58%2F16465862-c79960754067d17035059e32e61dfc73-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5601" y="2105430"/>
            <a:ext cx="1558439" cy="87654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s://timgsa.baidu.com/timg?image&amp;quality=80&amp;size=b9999_10000&amp;sec=1552563110247&amp;di=723106e94ac3ab4e4faa4ef9eca21f3c&amp;imgtype=0&amp;src=http%3A%2F%2Fyouimg1.c-ctrip.com%2Ftarget%2F100n0b00000058p5h14C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89162" y="2101618"/>
            <a:ext cx="1572616" cy="880359"/>
          </a:xfrm>
          <a:prstGeom prst="rect">
            <a:avLst/>
          </a:prstGeom>
          <a:noFill/>
          <a:extLst>
            <a:ext uri="{909E8E84-426E-40DD-AFC4-6F175D3DCCD1}">
              <a14:hiddenFill xmlns:a14="http://schemas.microsoft.com/office/drawing/2010/main">
                <a:solidFill>
                  <a:srgbClr val="FFFFFF"/>
                </a:solidFill>
              </a14:hiddenFill>
            </a:ext>
          </a:extLst>
        </p:spPr>
      </p:pic>
      <p:pic>
        <p:nvPicPr>
          <p:cNvPr id="58" name="图片 57">
            <a:extLst>
              <a:ext uri="{FF2B5EF4-FFF2-40B4-BE49-F238E27FC236}">
                <a16:creationId xmlns:a16="http://schemas.microsoft.com/office/drawing/2014/main" id="{C836E9FE-3FF3-48B2-8BCB-779DBB465B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7354" y="2110707"/>
            <a:ext cx="1665223" cy="858357"/>
          </a:xfrm>
          <a:prstGeom prst="rect">
            <a:avLst/>
          </a:prstGeom>
        </p:spPr>
      </p:pic>
      <p:sp>
        <p:nvSpPr>
          <p:cNvPr id="4" name="圆角矩形 3"/>
          <p:cNvSpPr/>
          <p:nvPr/>
        </p:nvSpPr>
        <p:spPr>
          <a:xfrm>
            <a:off x="1601395" y="1201358"/>
            <a:ext cx="2110117" cy="267767"/>
          </a:xfrm>
          <a:prstGeom prst="roundRect">
            <a:avLst/>
          </a:prstGeom>
          <a:ln/>
        </p:spPr>
        <p:style>
          <a:lnRef idx="1">
            <a:schemeClr val="accent2"/>
          </a:lnRef>
          <a:fillRef idx="3">
            <a:schemeClr val="accent2"/>
          </a:fillRef>
          <a:effectRef idx="2">
            <a:schemeClr val="accent2"/>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新媒体</a:t>
            </a:r>
          </a:p>
        </p:txBody>
      </p:sp>
      <p:sp>
        <p:nvSpPr>
          <p:cNvPr id="62" name="ïšḻïḋê"/>
          <p:cNvSpPr/>
          <p:nvPr/>
        </p:nvSpPr>
        <p:spPr bwMode="auto">
          <a:xfrm>
            <a:off x="1132718" y="1180505"/>
            <a:ext cx="374998" cy="274634"/>
          </a:xfrm>
          <a:custGeom>
            <a:avLst/>
            <a:gdLst>
              <a:gd name="T0" fmla="*/ 509 w 509"/>
              <a:gd name="T1" fmla="*/ 219 h 437"/>
              <a:gd name="T2" fmla="*/ 509 w 509"/>
              <a:gd name="T3" fmla="*/ 384 h 437"/>
              <a:gd name="T4" fmla="*/ 484 w 509"/>
              <a:gd name="T5" fmla="*/ 408 h 437"/>
              <a:gd name="T6" fmla="*/ 432 w 509"/>
              <a:gd name="T7" fmla="*/ 408 h 437"/>
              <a:gd name="T8" fmla="*/ 421 w 509"/>
              <a:gd name="T9" fmla="*/ 406 h 437"/>
              <a:gd name="T10" fmla="*/ 379 w 509"/>
              <a:gd name="T11" fmla="*/ 386 h 437"/>
              <a:gd name="T12" fmla="*/ 379 w 509"/>
              <a:gd name="T13" fmla="*/ 413 h 437"/>
              <a:gd name="T14" fmla="*/ 355 w 509"/>
              <a:gd name="T15" fmla="*/ 437 h 437"/>
              <a:gd name="T16" fmla="*/ 24 w 509"/>
              <a:gd name="T17" fmla="*/ 437 h 437"/>
              <a:gd name="T18" fmla="*/ 0 w 509"/>
              <a:gd name="T19" fmla="*/ 413 h 437"/>
              <a:gd name="T20" fmla="*/ 0 w 509"/>
              <a:gd name="T21" fmla="*/ 190 h 437"/>
              <a:gd name="T22" fmla="*/ 24 w 509"/>
              <a:gd name="T23" fmla="*/ 166 h 437"/>
              <a:gd name="T24" fmla="*/ 355 w 509"/>
              <a:gd name="T25" fmla="*/ 166 h 437"/>
              <a:gd name="T26" fmla="*/ 379 w 509"/>
              <a:gd name="T27" fmla="*/ 190 h 437"/>
              <a:gd name="T28" fmla="*/ 379 w 509"/>
              <a:gd name="T29" fmla="*/ 217 h 437"/>
              <a:gd name="T30" fmla="*/ 421 w 509"/>
              <a:gd name="T31" fmla="*/ 197 h 437"/>
              <a:gd name="T32" fmla="*/ 432 w 509"/>
              <a:gd name="T33" fmla="*/ 195 h 437"/>
              <a:gd name="T34" fmla="*/ 484 w 509"/>
              <a:gd name="T35" fmla="*/ 195 h 437"/>
              <a:gd name="T36" fmla="*/ 509 w 509"/>
              <a:gd name="T37" fmla="*/ 219 h 437"/>
              <a:gd name="T38" fmla="*/ 278 w 509"/>
              <a:gd name="T39" fmla="*/ 144 h 437"/>
              <a:gd name="T40" fmla="*/ 351 w 509"/>
              <a:gd name="T41" fmla="*/ 72 h 437"/>
              <a:gd name="T42" fmla="*/ 278 w 509"/>
              <a:gd name="T43" fmla="*/ 0 h 437"/>
              <a:gd name="T44" fmla="*/ 206 w 509"/>
              <a:gd name="T45" fmla="*/ 72 h 437"/>
              <a:gd name="T46" fmla="*/ 278 w 509"/>
              <a:gd name="T47" fmla="*/ 144 h 437"/>
              <a:gd name="T48" fmla="*/ 86 w 509"/>
              <a:gd name="T49" fmla="*/ 144 h 437"/>
              <a:gd name="T50" fmla="*/ 158 w 509"/>
              <a:gd name="T51" fmla="*/ 72 h 437"/>
              <a:gd name="T52" fmla="*/ 86 w 509"/>
              <a:gd name="T53" fmla="*/ 0 h 437"/>
              <a:gd name="T54" fmla="*/ 13 w 509"/>
              <a:gd name="T55" fmla="*/ 72 h 437"/>
              <a:gd name="T56" fmla="*/ 86 w 509"/>
              <a:gd name="T57" fmla="*/ 14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9" h="437">
                <a:moveTo>
                  <a:pt x="509" y="219"/>
                </a:moveTo>
                <a:lnTo>
                  <a:pt x="509" y="384"/>
                </a:lnTo>
                <a:cubicBezTo>
                  <a:pt x="509" y="397"/>
                  <a:pt x="498" y="408"/>
                  <a:pt x="484" y="408"/>
                </a:cubicBezTo>
                <a:lnTo>
                  <a:pt x="432" y="408"/>
                </a:lnTo>
                <a:cubicBezTo>
                  <a:pt x="428" y="408"/>
                  <a:pt x="425" y="407"/>
                  <a:pt x="421" y="406"/>
                </a:cubicBezTo>
                <a:lnTo>
                  <a:pt x="379" y="386"/>
                </a:lnTo>
                <a:lnTo>
                  <a:pt x="379" y="413"/>
                </a:lnTo>
                <a:cubicBezTo>
                  <a:pt x="379" y="426"/>
                  <a:pt x="368" y="437"/>
                  <a:pt x="355" y="437"/>
                </a:cubicBezTo>
                <a:lnTo>
                  <a:pt x="24" y="437"/>
                </a:lnTo>
                <a:cubicBezTo>
                  <a:pt x="11" y="437"/>
                  <a:pt x="0" y="426"/>
                  <a:pt x="0" y="413"/>
                </a:cubicBezTo>
                <a:lnTo>
                  <a:pt x="0" y="190"/>
                </a:lnTo>
                <a:cubicBezTo>
                  <a:pt x="0" y="176"/>
                  <a:pt x="11" y="166"/>
                  <a:pt x="24" y="166"/>
                </a:cubicBezTo>
                <a:lnTo>
                  <a:pt x="355" y="166"/>
                </a:lnTo>
                <a:cubicBezTo>
                  <a:pt x="368" y="166"/>
                  <a:pt x="379" y="176"/>
                  <a:pt x="379" y="190"/>
                </a:cubicBezTo>
                <a:lnTo>
                  <a:pt x="379" y="217"/>
                </a:lnTo>
                <a:lnTo>
                  <a:pt x="421" y="197"/>
                </a:lnTo>
                <a:cubicBezTo>
                  <a:pt x="425" y="195"/>
                  <a:pt x="428" y="195"/>
                  <a:pt x="432" y="195"/>
                </a:cubicBezTo>
                <a:lnTo>
                  <a:pt x="484" y="195"/>
                </a:lnTo>
                <a:cubicBezTo>
                  <a:pt x="498" y="195"/>
                  <a:pt x="509" y="206"/>
                  <a:pt x="509" y="219"/>
                </a:cubicBezTo>
                <a:close/>
                <a:moveTo>
                  <a:pt x="278" y="144"/>
                </a:moveTo>
                <a:cubicBezTo>
                  <a:pt x="318" y="144"/>
                  <a:pt x="351" y="112"/>
                  <a:pt x="351" y="72"/>
                </a:cubicBezTo>
                <a:cubicBezTo>
                  <a:pt x="351" y="32"/>
                  <a:pt x="318" y="0"/>
                  <a:pt x="278" y="0"/>
                </a:cubicBezTo>
                <a:cubicBezTo>
                  <a:pt x="238" y="0"/>
                  <a:pt x="206" y="32"/>
                  <a:pt x="206" y="72"/>
                </a:cubicBezTo>
                <a:cubicBezTo>
                  <a:pt x="206" y="112"/>
                  <a:pt x="238" y="144"/>
                  <a:pt x="278" y="144"/>
                </a:cubicBezTo>
                <a:close/>
                <a:moveTo>
                  <a:pt x="86" y="144"/>
                </a:moveTo>
                <a:cubicBezTo>
                  <a:pt x="125" y="144"/>
                  <a:pt x="158" y="112"/>
                  <a:pt x="158" y="72"/>
                </a:cubicBezTo>
                <a:cubicBezTo>
                  <a:pt x="158" y="32"/>
                  <a:pt x="125" y="0"/>
                  <a:pt x="86" y="0"/>
                </a:cubicBezTo>
                <a:cubicBezTo>
                  <a:pt x="46" y="0"/>
                  <a:pt x="13" y="32"/>
                  <a:pt x="13" y="72"/>
                </a:cubicBezTo>
                <a:cubicBezTo>
                  <a:pt x="13" y="112"/>
                  <a:pt x="46" y="144"/>
                  <a:pt x="86" y="144"/>
                </a:cubicBezTo>
                <a:close/>
              </a:path>
            </a:pathLst>
          </a:custGeom>
          <a:solidFill>
            <a:schemeClr val="accent2"/>
          </a:solidFill>
          <a:ln>
            <a:noFill/>
          </a:ln>
        </p:spPr>
        <p:txBody>
          <a:bodyPr wrap="square" lIns="207918" tIns="103958" rIns="207918" bIns="103958">
            <a:normAutofit fontScale="550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endParaRPr lang="zh-CN" altLang="en-US" sz="931">
              <a:solidFill>
                <a:prstClr val="white"/>
              </a:solidFill>
              <a:latin typeface="FZYaSongS-DB-GB"/>
              <a:ea typeface="微软雅黑" pitchFamily="34" charset="-122"/>
            </a:endParaRPr>
          </a:p>
        </p:txBody>
      </p:sp>
      <p:pic>
        <p:nvPicPr>
          <p:cNvPr id="66" name="图片 65" descr="http://www.comac.cc/dmt/jctp/201705/08/W020170508652861122210.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09616" y="2110707"/>
            <a:ext cx="1566949" cy="858357"/>
          </a:xfrm>
          <a:prstGeom prst="rect">
            <a:avLst/>
          </a:prstGeom>
          <a:noFill/>
          <a:ln>
            <a:noFill/>
          </a:ln>
        </p:spPr>
      </p:pic>
      <p:sp>
        <p:nvSpPr>
          <p:cNvPr id="67" name="文本框 66"/>
          <p:cNvSpPr txBox="1"/>
          <p:nvPr/>
        </p:nvSpPr>
        <p:spPr>
          <a:xfrm>
            <a:off x="6786859" y="1534570"/>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青岛港</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自动化码头</a:t>
            </a:r>
          </a:p>
        </p:txBody>
      </p:sp>
      <p:sp>
        <p:nvSpPr>
          <p:cNvPr id="68" name="文本框 67"/>
          <p:cNvSpPr txBox="1"/>
          <p:nvPr/>
        </p:nvSpPr>
        <p:spPr>
          <a:xfrm>
            <a:off x="5098440" y="1552130"/>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上飞</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航空智慧工厂</a:t>
            </a:r>
          </a:p>
        </p:txBody>
      </p:sp>
      <p:pic>
        <p:nvPicPr>
          <p:cNvPr id="71" name="图片 7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5298" y="3888868"/>
            <a:ext cx="1571267" cy="802052"/>
          </a:xfrm>
          <a:prstGeom prst="rect">
            <a:avLst/>
          </a:prstGeom>
        </p:spPr>
      </p:pic>
      <p:sp>
        <p:nvSpPr>
          <p:cNvPr id="72" name="文本框 71"/>
          <p:cNvSpPr txBox="1"/>
          <p:nvPr/>
        </p:nvSpPr>
        <p:spPr>
          <a:xfrm>
            <a:off x="5116099" y="3596429"/>
            <a:ext cx="2020135" cy="318432"/>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无人车远程驾控</a:t>
            </a:r>
          </a:p>
        </p:txBody>
      </p:sp>
      <p:pic>
        <p:nvPicPr>
          <p:cNvPr id="74" name="Picture 4"/>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7051686" y="3857815"/>
            <a:ext cx="1660891" cy="833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文本框 74"/>
          <p:cNvSpPr txBox="1"/>
          <p:nvPr/>
        </p:nvSpPr>
        <p:spPr>
          <a:xfrm>
            <a:off x="6599947" y="3595474"/>
            <a:ext cx="2709747" cy="318432"/>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厦门智能网联</a:t>
            </a:r>
            <a:r>
              <a:rPr lang="en-US" altLang="zh-CN" sz="1355" dirty="0">
                <a:solidFill>
                  <a:prstClr val="black"/>
                </a:solidFill>
                <a:latin typeface="微软雅黑" panose="020B0503020204020204" pitchFamily="34" charset="-122"/>
                <a:ea typeface="微软雅黑" panose="020B0503020204020204" pitchFamily="34" charset="-122"/>
              </a:rPr>
              <a:t>BRT</a:t>
            </a:r>
            <a:endParaRPr lang="zh-CN" altLang="en-US" sz="1355" dirty="0">
              <a:solidFill>
                <a:prstClr val="black"/>
              </a:solidFill>
              <a:latin typeface="微软雅黑" panose="020B0503020204020204" pitchFamily="34" charset="-122"/>
              <a:ea typeface="微软雅黑" panose="020B0503020204020204" pitchFamily="34" charset="-122"/>
            </a:endParaRPr>
          </a:p>
        </p:txBody>
      </p:sp>
      <p:pic>
        <p:nvPicPr>
          <p:cNvPr id="78" name="图片 77"/>
          <p:cNvPicPr/>
          <p:nvPr/>
        </p:nvPicPr>
        <p:blipFill>
          <a:blip r:embed="rId12"/>
          <a:stretch>
            <a:fillRect/>
          </a:stretch>
        </p:blipFill>
        <p:spPr>
          <a:xfrm>
            <a:off x="146069" y="5668065"/>
            <a:ext cx="1523298" cy="815857"/>
          </a:xfrm>
          <a:prstGeom prst="rect">
            <a:avLst/>
          </a:prstGeom>
        </p:spPr>
      </p:pic>
      <p:sp>
        <p:nvSpPr>
          <p:cNvPr id="79" name="圆角矩形 78"/>
          <p:cNvSpPr/>
          <p:nvPr/>
        </p:nvSpPr>
        <p:spPr>
          <a:xfrm>
            <a:off x="1576963" y="4801008"/>
            <a:ext cx="2110117" cy="267767"/>
          </a:xfrm>
          <a:prstGeom prst="roundRect">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智慧医疗</a:t>
            </a:r>
          </a:p>
        </p:txBody>
      </p:sp>
      <p:pic>
        <p:nvPicPr>
          <p:cNvPr id="81" name="图片 8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80288" y="5647225"/>
            <a:ext cx="1542590" cy="836697"/>
          </a:xfrm>
          <a:prstGeom prst="rect">
            <a:avLst/>
          </a:prstGeom>
        </p:spPr>
      </p:pic>
      <p:pic>
        <p:nvPicPr>
          <p:cNvPr id="82" name="图片 81">
            <a:extLst>
              <a:ext uri="{FF2B5EF4-FFF2-40B4-BE49-F238E27FC236}">
                <a16:creationId xmlns:a16="http://schemas.microsoft.com/office/drawing/2014/main" id="{DFBE01C6-3D7A-4A3C-B013-142B80CD23FD}"/>
              </a:ext>
            </a:extLst>
          </p:cNvPr>
          <p:cNvPicPr>
            <a:picLocks noChangeAspect="1"/>
          </p:cNvPicPr>
          <p:nvPr/>
        </p:nvPicPr>
        <p:blipFill>
          <a:blip r:embed="rId14"/>
          <a:stretch>
            <a:fillRect/>
          </a:stretch>
        </p:blipFill>
        <p:spPr>
          <a:xfrm>
            <a:off x="5410976" y="5693675"/>
            <a:ext cx="1587735" cy="874275"/>
          </a:xfrm>
          <a:prstGeom prst="rect">
            <a:avLst/>
          </a:prstGeom>
        </p:spPr>
      </p:pic>
      <p:sp>
        <p:nvSpPr>
          <p:cNvPr id="83" name="圆角矩形 82"/>
          <p:cNvSpPr/>
          <p:nvPr/>
        </p:nvSpPr>
        <p:spPr>
          <a:xfrm>
            <a:off x="6195512" y="1208975"/>
            <a:ext cx="2297477" cy="288619"/>
          </a:xfrm>
          <a:prstGeom prst="roundRect">
            <a:avLst/>
          </a:prstGeom>
          <a:solidFill>
            <a:srgbClr val="0070C0"/>
          </a:solidFill>
          <a:ln>
            <a:solidFill>
              <a:srgbClr val="0070C0"/>
            </a:solidFill>
          </a:ln>
        </p:spPr>
        <p:style>
          <a:lnRef idx="1">
            <a:schemeClr val="accent6"/>
          </a:lnRef>
          <a:fillRef idx="3">
            <a:schemeClr val="accent6"/>
          </a:fillRef>
          <a:effectRef idx="2">
            <a:schemeClr val="accent6"/>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工业互联网</a:t>
            </a:r>
          </a:p>
        </p:txBody>
      </p:sp>
      <p:sp>
        <p:nvSpPr>
          <p:cNvPr id="85" name="圆角矩形 84"/>
          <p:cNvSpPr/>
          <p:nvPr/>
        </p:nvSpPr>
        <p:spPr>
          <a:xfrm>
            <a:off x="6212476" y="3242191"/>
            <a:ext cx="2110117" cy="267767"/>
          </a:xfrm>
          <a:prstGeom prst="roundRec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智慧交通</a:t>
            </a:r>
          </a:p>
        </p:txBody>
      </p:sp>
      <p:sp>
        <p:nvSpPr>
          <p:cNvPr id="87" name="圆角矩形 86"/>
          <p:cNvSpPr/>
          <p:nvPr/>
        </p:nvSpPr>
        <p:spPr>
          <a:xfrm>
            <a:off x="6212476" y="4934892"/>
            <a:ext cx="2110117" cy="267767"/>
          </a:xfrm>
          <a:prstGeom prst="round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智慧教育</a:t>
            </a:r>
          </a:p>
        </p:txBody>
      </p:sp>
      <p:sp>
        <p:nvSpPr>
          <p:cNvPr id="89" name="文本框 88"/>
          <p:cNvSpPr txBox="1"/>
          <p:nvPr/>
        </p:nvSpPr>
        <p:spPr>
          <a:xfrm>
            <a:off x="-251536" y="5184796"/>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福建孟超医院</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远程动物手术</a:t>
            </a:r>
          </a:p>
        </p:txBody>
      </p:sp>
      <p:sp>
        <p:nvSpPr>
          <p:cNvPr id="90" name="文本框 89"/>
          <p:cNvSpPr txBox="1"/>
          <p:nvPr/>
        </p:nvSpPr>
        <p:spPr>
          <a:xfrm>
            <a:off x="1395071" y="5167534"/>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清华长庚医院</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协同手术指导</a:t>
            </a:r>
          </a:p>
        </p:txBody>
      </p:sp>
      <p:sp>
        <p:nvSpPr>
          <p:cNvPr id="92" name="文本框 91"/>
          <p:cNvSpPr txBox="1"/>
          <p:nvPr/>
        </p:nvSpPr>
        <p:spPr>
          <a:xfrm>
            <a:off x="5050458" y="5206791"/>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华师附中</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异地全息教学</a:t>
            </a:r>
          </a:p>
        </p:txBody>
      </p:sp>
      <p:sp>
        <p:nvSpPr>
          <p:cNvPr id="94" name="文本框 93"/>
          <p:cNvSpPr txBox="1"/>
          <p:nvPr/>
        </p:nvSpPr>
        <p:spPr>
          <a:xfrm>
            <a:off x="6799434" y="5202659"/>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教育部慕课大会</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5G+4K</a:t>
            </a:r>
            <a:r>
              <a:rPr lang="zh-CN" altLang="en-US" sz="1355" dirty="0">
                <a:solidFill>
                  <a:prstClr val="black"/>
                </a:solidFill>
                <a:latin typeface="微软雅黑" panose="020B0503020204020204" pitchFamily="34" charset="-122"/>
                <a:ea typeface="微软雅黑" panose="020B0503020204020204" pitchFamily="34" charset="-122"/>
              </a:rPr>
              <a:t>远程互动教学</a:t>
            </a:r>
          </a:p>
        </p:txBody>
      </p:sp>
      <p:pic>
        <p:nvPicPr>
          <p:cNvPr id="95" name="图片 129"/>
          <p:cNvPicPr>
            <a:picLocks/>
          </p:cNvPicPr>
          <p:nvPr/>
        </p:nvPicPr>
        <p:blipFill>
          <a:blip r:embed="rId15"/>
          <a:stretch>
            <a:fillRect/>
          </a:stretch>
        </p:blipFill>
        <p:spPr>
          <a:xfrm>
            <a:off x="9852738" y="5694923"/>
            <a:ext cx="1740254" cy="807783"/>
          </a:xfrm>
          <a:prstGeom prst="rect">
            <a:avLst/>
          </a:prstGeom>
        </p:spPr>
      </p:pic>
      <p:pic>
        <p:nvPicPr>
          <p:cNvPr id="7" name="图片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89163" y="5637208"/>
            <a:ext cx="1572616" cy="846713"/>
          </a:xfrm>
          <a:prstGeom prst="rect">
            <a:avLst/>
          </a:prstGeom>
        </p:spPr>
      </p:pic>
      <p:sp>
        <p:nvSpPr>
          <p:cNvPr id="98" name="文本框 97"/>
          <p:cNvSpPr txBox="1"/>
          <p:nvPr/>
        </p:nvSpPr>
        <p:spPr>
          <a:xfrm>
            <a:off x="3064997" y="5167534"/>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跨国</a:t>
            </a:r>
            <a:r>
              <a:rPr lang="en-US" altLang="zh-CN" sz="1355" dirty="0">
                <a:solidFill>
                  <a:prstClr val="black"/>
                </a:solidFill>
                <a:latin typeface="微软雅黑" panose="020B0503020204020204" pitchFamily="34" charset="-122"/>
                <a:ea typeface="微软雅黑" panose="020B0503020204020204" pitchFamily="34" charset="-122"/>
              </a:rPr>
              <a:t>5G</a:t>
            </a:r>
          </a:p>
          <a:p>
            <a:pPr algn="ctr" defTabSz="907890"/>
            <a:r>
              <a:rPr lang="zh-CN" altLang="en-US" sz="1355" dirty="0">
                <a:solidFill>
                  <a:prstClr val="black"/>
                </a:solidFill>
                <a:latin typeface="微软雅黑" panose="020B0503020204020204" pitchFamily="34" charset="-122"/>
                <a:ea typeface="微软雅黑" panose="020B0503020204020204" pitchFamily="34" charset="-122"/>
              </a:rPr>
              <a:t>心脏接入手术直播</a:t>
            </a:r>
          </a:p>
        </p:txBody>
      </p:sp>
      <p:sp>
        <p:nvSpPr>
          <p:cNvPr id="99" name="íśľîdé"/>
          <p:cNvSpPr/>
          <p:nvPr/>
        </p:nvSpPr>
        <p:spPr bwMode="auto">
          <a:xfrm>
            <a:off x="5483248" y="1209982"/>
            <a:ext cx="580563" cy="302313"/>
          </a:xfrm>
          <a:custGeom>
            <a:avLst/>
            <a:gdLst>
              <a:gd name="connsiteX0" fmla="*/ 10869 w 607286"/>
              <a:gd name="connsiteY0" fmla="*/ 454738 h 481327"/>
              <a:gd name="connsiteX1" fmla="*/ 10869 w 607286"/>
              <a:gd name="connsiteY1" fmla="*/ 470610 h 481327"/>
              <a:gd name="connsiteX2" fmla="*/ 596553 w 607286"/>
              <a:gd name="connsiteY2" fmla="*/ 470610 h 481327"/>
              <a:gd name="connsiteX3" fmla="*/ 596553 w 607286"/>
              <a:gd name="connsiteY3" fmla="*/ 454738 h 481327"/>
              <a:gd name="connsiteX4" fmla="*/ 572914 w 607286"/>
              <a:gd name="connsiteY4" fmla="*/ 454738 h 481327"/>
              <a:gd name="connsiteX5" fmla="*/ 252017 w 607286"/>
              <a:gd name="connsiteY5" fmla="*/ 454738 h 481327"/>
              <a:gd name="connsiteX6" fmla="*/ 73635 w 607286"/>
              <a:gd name="connsiteY6" fmla="*/ 454738 h 481327"/>
              <a:gd name="connsiteX7" fmla="*/ 34508 w 607286"/>
              <a:gd name="connsiteY7" fmla="*/ 454738 h 481327"/>
              <a:gd name="connsiteX8" fmla="*/ 418806 w 607286"/>
              <a:gd name="connsiteY8" fmla="*/ 263209 h 481327"/>
              <a:gd name="connsiteX9" fmla="*/ 484996 w 607286"/>
              <a:gd name="connsiteY9" fmla="*/ 263209 h 481327"/>
              <a:gd name="connsiteX10" fmla="*/ 484996 w 607286"/>
              <a:gd name="connsiteY10" fmla="*/ 317827 h 481327"/>
              <a:gd name="connsiteX11" fmla="*/ 418806 w 607286"/>
              <a:gd name="connsiteY11" fmla="*/ 317827 h 481327"/>
              <a:gd name="connsiteX12" fmla="*/ 303361 w 607286"/>
              <a:gd name="connsiteY12" fmla="*/ 263209 h 481327"/>
              <a:gd name="connsiteX13" fmla="*/ 369551 w 607286"/>
              <a:gd name="connsiteY13" fmla="*/ 263209 h 481327"/>
              <a:gd name="connsiteX14" fmla="*/ 369551 w 607286"/>
              <a:gd name="connsiteY14" fmla="*/ 317827 h 481327"/>
              <a:gd name="connsiteX15" fmla="*/ 303361 w 607286"/>
              <a:gd name="connsiteY15" fmla="*/ 317827 h 481327"/>
              <a:gd name="connsiteX16" fmla="*/ 84504 w 607286"/>
              <a:gd name="connsiteY16" fmla="*/ 263184 h 481327"/>
              <a:gd name="connsiteX17" fmla="*/ 84504 w 607286"/>
              <a:gd name="connsiteY17" fmla="*/ 444020 h 481327"/>
              <a:gd name="connsiteX18" fmla="*/ 241148 w 607286"/>
              <a:gd name="connsiteY18" fmla="*/ 444020 h 481327"/>
              <a:gd name="connsiteX19" fmla="*/ 241148 w 607286"/>
              <a:gd name="connsiteY19" fmla="*/ 263184 h 481327"/>
              <a:gd name="connsiteX20" fmla="*/ 407982 w 607286"/>
              <a:gd name="connsiteY20" fmla="*/ 252466 h 481327"/>
              <a:gd name="connsiteX21" fmla="*/ 407982 w 607286"/>
              <a:gd name="connsiteY21" fmla="*/ 328708 h 481327"/>
              <a:gd name="connsiteX22" fmla="*/ 495882 w 607286"/>
              <a:gd name="connsiteY22" fmla="*/ 328708 h 481327"/>
              <a:gd name="connsiteX23" fmla="*/ 495882 w 607286"/>
              <a:gd name="connsiteY23" fmla="*/ 252466 h 481327"/>
              <a:gd name="connsiteX24" fmla="*/ 292503 w 607286"/>
              <a:gd name="connsiteY24" fmla="*/ 252466 h 481327"/>
              <a:gd name="connsiteX25" fmla="*/ 292503 w 607286"/>
              <a:gd name="connsiteY25" fmla="*/ 328708 h 481327"/>
              <a:gd name="connsiteX26" fmla="*/ 380267 w 607286"/>
              <a:gd name="connsiteY26" fmla="*/ 328708 h 481327"/>
              <a:gd name="connsiteX27" fmla="*/ 380267 w 607286"/>
              <a:gd name="connsiteY27" fmla="*/ 252466 h 481327"/>
              <a:gd name="connsiteX28" fmla="*/ 39799 w 607286"/>
              <a:gd name="connsiteY28" fmla="*/ 110999 h 481327"/>
              <a:gd name="connsiteX29" fmla="*/ 246556 w 607286"/>
              <a:gd name="connsiteY29" fmla="*/ 110999 h 481327"/>
              <a:gd name="connsiteX30" fmla="*/ 246556 w 607286"/>
              <a:gd name="connsiteY30" fmla="*/ 121866 h 481327"/>
              <a:gd name="connsiteX31" fmla="*/ 39799 w 607286"/>
              <a:gd name="connsiteY31" fmla="*/ 121866 h 481327"/>
              <a:gd name="connsiteX32" fmla="*/ 292503 w 607286"/>
              <a:gd name="connsiteY32" fmla="*/ 0 h 481327"/>
              <a:gd name="connsiteX33" fmla="*/ 380403 w 607286"/>
              <a:gd name="connsiteY33" fmla="*/ 0 h 481327"/>
              <a:gd name="connsiteX34" fmla="*/ 380403 w 607286"/>
              <a:gd name="connsiteY34" fmla="*/ 157232 h 481327"/>
              <a:gd name="connsiteX35" fmla="*/ 407982 w 607286"/>
              <a:gd name="connsiteY35" fmla="*/ 157232 h 481327"/>
              <a:gd name="connsiteX36" fmla="*/ 407982 w 607286"/>
              <a:gd name="connsiteY36" fmla="*/ 0 h 481327"/>
              <a:gd name="connsiteX37" fmla="*/ 495882 w 607286"/>
              <a:gd name="connsiteY37" fmla="*/ 0 h 481327"/>
              <a:gd name="connsiteX38" fmla="*/ 495882 w 607286"/>
              <a:gd name="connsiteY38" fmla="*/ 157232 h 481327"/>
              <a:gd name="connsiteX39" fmla="*/ 572914 w 607286"/>
              <a:gd name="connsiteY39" fmla="*/ 157232 h 481327"/>
              <a:gd name="connsiteX40" fmla="*/ 572914 w 607286"/>
              <a:gd name="connsiteY40" fmla="*/ 443885 h 481327"/>
              <a:gd name="connsiteX41" fmla="*/ 607286 w 607286"/>
              <a:gd name="connsiteY41" fmla="*/ 443885 h 481327"/>
              <a:gd name="connsiteX42" fmla="*/ 607286 w 607286"/>
              <a:gd name="connsiteY42" fmla="*/ 481327 h 481327"/>
              <a:gd name="connsiteX43" fmla="*/ 0 w 607286"/>
              <a:gd name="connsiteY43" fmla="*/ 481327 h 481327"/>
              <a:gd name="connsiteX44" fmla="*/ 0 w 607286"/>
              <a:gd name="connsiteY44" fmla="*/ 443885 h 481327"/>
              <a:gd name="connsiteX45" fmla="*/ 34508 w 607286"/>
              <a:gd name="connsiteY45" fmla="*/ 443885 h 481327"/>
              <a:gd name="connsiteX46" fmla="*/ 34508 w 607286"/>
              <a:gd name="connsiteY46" fmla="*/ 157232 h 481327"/>
              <a:gd name="connsiteX47" fmla="*/ 292503 w 607286"/>
              <a:gd name="connsiteY47" fmla="*/ 157232 h 48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481327">
                <a:moveTo>
                  <a:pt x="10869" y="454738"/>
                </a:moveTo>
                <a:lnTo>
                  <a:pt x="10869" y="470610"/>
                </a:lnTo>
                <a:lnTo>
                  <a:pt x="596553" y="470610"/>
                </a:lnTo>
                <a:lnTo>
                  <a:pt x="596553" y="454738"/>
                </a:lnTo>
                <a:lnTo>
                  <a:pt x="572914" y="454738"/>
                </a:lnTo>
                <a:lnTo>
                  <a:pt x="252017" y="454738"/>
                </a:lnTo>
                <a:lnTo>
                  <a:pt x="73635" y="454738"/>
                </a:lnTo>
                <a:lnTo>
                  <a:pt x="34508" y="454738"/>
                </a:lnTo>
                <a:close/>
                <a:moveTo>
                  <a:pt x="418806" y="263209"/>
                </a:moveTo>
                <a:lnTo>
                  <a:pt x="484996" y="263209"/>
                </a:lnTo>
                <a:lnTo>
                  <a:pt x="484996" y="317827"/>
                </a:lnTo>
                <a:lnTo>
                  <a:pt x="418806" y="317827"/>
                </a:lnTo>
                <a:close/>
                <a:moveTo>
                  <a:pt x="303361" y="263209"/>
                </a:moveTo>
                <a:lnTo>
                  <a:pt x="369551" y="263209"/>
                </a:lnTo>
                <a:lnTo>
                  <a:pt x="369551" y="317827"/>
                </a:lnTo>
                <a:lnTo>
                  <a:pt x="303361" y="317827"/>
                </a:lnTo>
                <a:close/>
                <a:moveTo>
                  <a:pt x="84504" y="263184"/>
                </a:moveTo>
                <a:lnTo>
                  <a:pt x="84504" y="444020"/>
                </a:lnTo>
                <a:lnTo>
                  <a:pt x="241148" y="444020"/>
                </a:lnTo>
                <a:lnTo>
                  <a:pt x="241148" y="263184"/>
                </a:lnTo>
                <a:close/>
                <a:moveTo>
                  <a:pt x="407982" y="252466"/>
                </a:moveTo>
                <a:lnTo>
                  <a:pt x="407982" y="328708"/>
                </a:lnTo>
                <a:lnTo>
                  <a:pt x="495882" y="328708"/>
                </a:lnTo>
                <a:lnTo>
                  <a:pt x="495882" y="252466"/>
                </a:lnTo>
                <a:close/>
                <a:moveTo>
                  <a:pt x="292503" y="252466"/>
                </a:moveTo>
                <a:lnTo>
                  <a:pt x="292503" y="328708"/>
                </a:lnTo>
                <a:lnTo>
                  <a:pt x="380267" y="328708"/>
                </a:lnTo>
                <a:lnTo>
                  <a:pt x="380267" y="252466"/>
                </a:lnTo>
                <a:close/>
                <a:moveTo>
                  <a:pt x="39799" y="110999"/>
                </a:moveTo>
                <a:lnTo>
                  <a:pt x="246556" y="110999"/>
                </a:lnTo>
                <a:lnTo>
                  <a:pt x="246556" y="121866"/>
                </a:lnTo>
                <a:lnTo>
                  <a:pt x="39799" y="121866"/>
                </a:lnTo>
                <a:close/>
                <a:moveTo>
                  <a:pt x="292503" y="0"/>
                </a:moveTo>
                <a:lnTo>
                  <a:pt x="380403" y="0"/>
                </a:lnTo>
                <a:lnTo>
                  <a:pt x="380403" y="157232"/>
                </a:lnTo>
                <a:lnTo>
                  <a:pt x="407982" y="157232"/>
                </a:lnTo>
                <a:lnTo>
                  <a:pt x="407982" y="0"/>
                </a:lnTo>
                <a:lnTo>
                  <a:pt x="495882" y="0"/>
                </a:lnTo>
                <a:lnTo>
                  <a:pt x="495882" y="157232"/>
                </a:lnTo>
                <a:lnTo>
                  <a:pt x="572914" y="157232"/>
                </a:lnTo>
                <a:lnTo>
                  <a:pt x="572914" y="443885"/>
                </a:lnTo>
                <a:lnTo>
                  <a:pt x="607286" y="443885"/>
                </a:lnTo>
                <a:lnTo>
                  <a:pt x="607286" y="481327"/>
                </a:lnTo>
                <a:lnTo>
                  <a:pt x="0" y="481327"/>
                </a:lnTo>
                <a:lnTo>
                  <a:pt x="0" y="443885"/>
                </a:lnTo>
                <a:lnTo>
                  <a:pt x="34508" y="443885"/>
                </a:lnTo>
                <a:lnTo>
                  <a:pt x="34508" y="157232"/>
                </a:lnTo>
                <a:lnTo>
                  <a:pt x="292503" y="157232"/>
                </a:lnTo>
                <a:close/>
              </a:path>
            </a:pathLst>
          </a:custGeom>
          <a:solidFill>
            <a:schemeClr val="accent1"/>
          </a:solidFill>
          <a:ln/>
        </p:spPr>
        <p:style>
          <a:lnRef idx="1">
            <a:schemeClr val="accent5"/>
          </a:lnRef>
          <a:fillRef idx="3">
            <a:schemeClr val="accent5"/>
          </a:fillRef>
          <a:effectRef idx="2">
            <a:schemeClr val="accent5"/>
          </a:effectRef>
          <a:fontRef idx="minor">
            <a:schemeClr val="lt1"/>
          </a:fontRef>
        </p:style>
        <p:txBody>
          <a:bodyPr wrap="square" lIns="207918" tIns="103958" rIns="207918" bIns="103958">
            <a:normAutofit fontScale="775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endParaRPr lang="zh-CN" altLang="en-US" sz="931">
              <a:solidFill>
                <a:prstClr val="white"/>
              </a:solidFill>
              <a:latin typeface="FZYaSongS-DB-GB"/>
              <a:ea typeface="微软雅黑" pitchFamily="34" charset="-122"/>
            </a:endParaRPr>
          </a:p>
        </p:txBody>
      </p:sp>
      <p:sp>
        <p:nvSpPr>
          <p:cNvPr id="101" name="íŝļíḑè"/>
          <p:cNvSpPr/>
          <p:nvPr/>
        </p:nvSpPr>
        <p:spPr bwMode="auto">
          <a:xfrm>
            <a:off x="5626382" y="3217004"/>
            <a:ext cx="413233" cy="319559"/>
          </a:xfrm>
          <a:custGeom>
            <a:avLst/>
            <a:gdLst>
              <a:gd name="connsiteX0" fmla="*/ 481071 w 607991"/>
              <a:gd name="connsiteY0" fmla="*/ 506364 h 606722"/>
              <a:gd name="connsiteX1" fmla="*/ 460955 w 607991"/>
              <a:gd name="connsiteY1" fmla="*/ 516162 h 606722"/>
              <a:gd name="connsiteX2" fmla="*/ 455704 w 607991"/>
              <a:gd name="connsiteY2" fmla="*/ 530826 h 606722"/>
              <a:gd name="connsiteX3" fmla="*/ 480981 w 607991"/>
              <a:gd name="connsiteY3" fmla="*/ 556066 h 606722"/>
              <a:gd name="connsiteX4" fmla="*/ 506437 w 607991"/>
              <a:gd name="connsiteY4" fmla="*/ 530826 h 606722"/>
              <a:gd name="connsiteX5" fmla="*/ 501186 w 607991"/>
              <a:gd name="connsiteY5" fmla="*/ 516162 h 606722"/>
              <a:gd name="connsiteX6" fmla="*/ 481071 w 607991"/>
              <a:gd name="connsiteY6" fmla="*/ 506364 h 606722"/>
              <a:gd name="connsiteX7" fmla="*/ 126698 w 607991"/>
              <a:gd name="connsiteY7" fmla="*/ 506364 h 606722"/>
              <a:gd name="connsiteX8" fmla="*/ 106628 w 607991"/>
              <a:gd name="connsiteY8" fmla="*/ 516162 h 606722"/>
              <a:gd name="connsiteX9" fmla="*/ 101287 w 607991"/>
              <a:gd name="connsiteY9" fmla="*/ 530826 h 606722"/>
              <a:gd name="connsiteX10" fmla="*/ 126565 w 607991"/>
              <a:gd name="connsiteY10" fmla="*/ 556066 h 606722"/>
              <a:gd name="connsiteX11" fmla="*/ 152020 w 607991"/>
              <a:gd name="connsiteY11" fmla="*/ 530826 h 606722"/>
              <a:gd name="connsiteX12" fmla="*/ 146769 w 607991"/>
              <a:gd name="connsiteY12" fmla="*/ 516162 h 606722"/>
              <a:gd name="connsiteX13" fmla="*/ 126698 w 607991"/>
              <a:gd name="connsiteY13" fmla="*/ 506364 h 606722"/>
              <a:gd name="connsiteX14" fmla="*/ 354520 w 607991"/>
              <a:gd name="connsiteY14" fmla="*/ 328623 h 606722"/>
              <a:gd name="connsiteX15" fmla="*/ 500562 w 607991"/>
              <a:gd name="connsiteY15" fmla="*/ 328623 h 606722"/>
              <a:gd name="connsiteX16" fmla="*/ 531710 w 607991"/>
              <a:gd name="connsiteY16" fmla="*/ 353885 h 606722"/>
              <a:gd name="connsiteX17" fmla="*/ 354520 w 607991"/>
              <a:gd name="connsiteY17" fmla="*/ 353885 h 606722"/>
              <a:gd name="connsiteX18" fmla="*/ 227926 w 607991"/>
              <a:gd name="connsiteY18" fmla="*/ 328623 h 606722"/>
              <a:gd name="connsiteX19" fmla="*/ 303925 w 607991"/>
              <a:gd name="connsiteY19" fmla="*/ 328623 h 606722"/>
              <a:gd name="connsiteX20" fmla="*/ 303925 w 607991"/>
              <a:gd name="connsiteY20" fmla="*/ 353885 h 606722"/>
              <a:gd name="connsiteX21" fmla="*/ 227926 w 607991"/>
              <a:gd name="connsiteY21" fmla="*/ 353885 h 606722"/>
              <a:gd name="connsiteX22" fmla="*/ 404971 w 607991"/>
              <a:gd name="connsiteY22" fmla="*/ 50656 h 606722"/>
              <a:gd name="connsiteX23" fmla="*/ 404971 w 607991"/>
              <a:gd name="connsiteY23" fmla="*/ 101313 h 606722"/>
              <a:gd name="connsiteX24" fmla="*/ 455704 w 607991"/>
              <a:gd name="connsiteY24" fmla="*/ 101313 h 606722"/>
              <a:gd name="connsiteX25" fmla="*/ 455704 w 607991"/>
              <a:gd name="connsiteY25" fmla="*/ 50656 h 606722"/>
              <a:gd name="connsiteX26" fmla="*/ 379694 w 607991"/>
              <a:gd name="connsiteY26" fmla="*/ 0 h 606722"/>
              <a:gd name="connsiteX27" fmla="*/ 480892 w 607991"/>
              <a:gd name="connsiteY27" fmla="*/ 0 h 606722"/>
              <a:gd name="connsiteX28" fmla="*/ 531625 w 607991"/>
              <a:gd name="connsiteY28" fmla="*/ 0 h 606722"/>
              <a:gd name="connsiteX29" fmla="*/ 556902 w 607991"/>
              <a:gd name="connsiteY29" fmla="*/ 25417 h 606722"/>
              <a:gd name="connsiteX30" fmla="*/ 531625 w 607991"/>
              <a:gd name="connsiteY30" fmla="*/ 50656 h 606722"/>
              <a:gd name="connsiteX31" fmla="*/ 506259 w 607991"/>
              <a:gd name="connsiteY31" fmla="*/ 50656 h 606722"/>
              <a:gd name="connsiteX32" fmla="*/ 506259 w 607991"/>
              <a:gd name="connsiteY32" fmla="*/ 101046 h 606722"/>
              <a:gd name="connsiteX33" fmla="*/ 531625 w 607991"/>
              <a:gd name="connsiteY33" fmla="*/ 101046 h 606722"/>
              <a:gd name="connsiteX34" fmla="*/ 556902 w 607991"/>
              <a:gd name="connsiteY34" fmla="*/ 126286 h 606722"/>
              <a:gd name="connsiteX35" fmla="*/ 531625 w 607991"/>
              <a:gd name="connsiteY35" fmla="*/ 151525 h 606722"/>
              <a:gd name="connsiteX36" fmla="*/ 480892 w 607991"/>
              <a:gd name="connsiteY36" fmla="*/ 151525 h 606722"/>
              <a:gd name="connsiteX37" fmla="*/ 379694 w 607991"/>
              <a:gd name="connsiteY37" fmla="*/ 151525 h 606722"/>
              <a:gd name="connsiteX38" fmla="*/ 354417 w 607991"/>
              <a:gd name="connsiteY38" fmla="*/ 126286 h 606722"/>
              <a:gd name="connsiteX39" fmla="*/ 354417 w 607991"/>
              <a:gd name="connsiteY39" fmla="*/ 101046 h 606722"/>
              <a:gd name="connsiteX40" fmla="*/ 101287 w 607991"/>
              <a:gd name="connsiteY40" fmla="*/ 101046 h 606722"/>
              <a:gd name="connsiteX41" fmla="*/ 76010 w 607991"/>
              <a:gd name="connsiteY41" fmla="*/ 126286 h 606722"/>
              <a:gd name="connsiteX42" fmla="*/ 76010 w 607991"/>
              <a:gd name="connsiteY42" fmla="*/ 176853 h 606722"/>
              <a:gd name="connsiteX43" fmla="*/ 126743 w 607991"/>
              <a:gd name="connsiteY43" fmla="*/ 252571 h 606722"/>
              <a:gd name="connsiteX44" fmla="*/ 127010 w 607991"/>
              <a:gd name="connsiteY44" fmla="*/ 252749 h 606722"/>
              <a:gd name="connsiteX45" fmla="*/ 133507 w 607991"/>
              <a:gd name="connsiteY45" fmla="*/ 241640 h 606722"/>
              <a:gd name="connsiteX46" fmla="*/ 203732 w 607991"/>
              <a:gd name="connsiteY46" fmla="*/ 202093 h 606722"/>
              <a:gd name="connsiteX47" fmla="*/ 374354 w 607991"/>
              <a:gd name="connsiteY47" fmla="*/ 202093 h 606722"/>
              <a:gd name="connsiteX48" fmla="*/ 444134 w 607991"/>
              <a:gd name="connsiteY48" fmla="*/ 240751 h 606722"/>
              <a:gd name="connsiteX49" fmla="*/ 467275 w 607991"/>
              <a:gd name="connsiteY49" fmla="*/ 277988 h 606722"/>
              <a:gd name="connsiteX50" fmla="*/ 329228 w 607991"/>
              <a:gd name="connsiteY50" fmla="*/ 277988 h 606722"/>
              <a:gd name="connsiteX51" fmla="*/ 202664 w 607991"/>
              <a:gd name="connsiteY51" fmla="*/ 277988 h 606722"/>
              <a:gd name="connsiteX52" fmla="*/ 177297 w 607991"/>
              <a:gd name="connsiteY52" fmla="*/ 303228 h 606722"/>
              <a:gd name="connsiteX53" fmla="*/ 177297 w 607991"/>
              <a:gd name="connsiteY53" fmla="*/ 379124 h 606722"/>
              <a:gd name="connsiteX54" fmla="*/ 202664 w 607991"/>
              <a:gd name="connsiteY54" fmla="*/ 404363 h 606722"/>
              <a:gd name="connsiteX55" fmla="*/ 329139 w 607991"/>
              <a:gd name="connsiteY55" fmla="*/ 404363 h 606722"/>
              <a:gd name="connsiteX56" fmla="*/ 329139 w 607991"/>
              <a:gd name="connsiteY56" fmla="*/ 404274 h 606722"/>
              <a:gd name="connsiteX57" fmla="*/ 607991 w 607991"/>
              <a:gd name="connsiteY57" fmla="*/ 404274 h 606722"/>
              <a:gd name="connsiteX58" fmla="*/ 607991 w 607991"/>
              <a:gd name="connsiteY58" fmla="*/ 480170 h 606722"/>
              <a:gd name="connsiteX59" fmla="*/ 557347 w 607991"/>
              <a:gd name="connsiteY59" fmla="*/ 530826 h 606722"/>
              <a:gd name="connsiteX60" fmla="*/ 481426 w 607991"/>
              <a:gd name="connsiteY60" fmla="*/ 606722 h 606722"/>
              <a:gd name="connsiteX61" fmla="*/ 405416 w 607991"/>
              <a:gd name="connsiteY61" fmla="*/ 530826 h 606722"/>
              <a:gd name="connsiteX62" fmla="*/ 202753 w 607991"/>
              <a:gd name="connsiteY62" fmla="*/ 530826 h 606722"/>
              <a:gd name="connsiteX63" fmla="*/ 126743 w 607991"/>
              <a:gd name="connsiteY63" fmla="*/ 606722 h 606722"/>
              <a:gd name="connsiteX64" fmla="*/ 50733 w 607991"/>
              <a:gd name="connsiteY64" fmla="*/ 530826 h 606722"/>
              <a:gd name="connsiteX65" fmla="*/ 0 w 607991"/>
              <a:gd name="connsiteY65" fmla="*/ 480348 h 606722"/>
              <a:gd name="connsiteX66" fmla="*/ 0 w 607991"/>
              <a:gd name="connsiteY66" fmla="*/ 404363 h 606722"/>
              <a:gd name="connsiteX67" fmla="*/ 50733 w 607991"/>
              <a:gd name="connsiteY67" fmla="*/ 353884 h 606722"/>
              <a:gd name="connsiteX68" fmla="*/ 67466 w 607991"/>
              <a:gd name="connsiteY68" fmla="*/ 353884 h 606722"/>
              <a:gd name="connsiteX69" fmla="*/ 92476 w 607991"/>
              <a:gd name="connsiteY69" fmla="*/ 312381 h 606722"/>
              <a:gd name="connsiteX70" fmla="*/ 99774 w 607991"/>
              <a:gd name="connsiteY70" fmla="*/ 299851 h 606722"/>
              <a:gd name="connsiteX71" fmla="*/ 25188 w 607991"/>
              <a:gd name="connsiteY71" fmla="*/ 176942 h 606722"/>
              <a:gd name="connsiteX72" fmla="*/ 25188 w 607991"/>
              <a:gd name="connsiteY72" fmla="*/ 126286 h 606722"/>
              <a:gd name="connsiteX73" fmla="*/ 101198 w 607991"/>
              <a:gd name="connsiteY73" fmla="*/ 50568 h 606722"/>
              <a:gd name="connsiteX74" fmla="*/ 354417 w 607991"/>
              <a:gd name="connsiteY74" fmla="*/ 50568 h 606722"/>
              <a:gd name="connsiteX75" fmla="*/ 354417 w 607991"/>
              <a:gd name="connsiteY75" fmla="*/ 25328 h 606722"/>
              <a:gd name="connsiteX76" fmla="*/ 379694 w 607991"/>
              <a:gd name="connsiteY76"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07991" h="606722">
                <a:moveTo>
                  <a:pt x="481071" y="506364"/>
                </a:moveTo>
                <a:cubicBezTo>
                  <a:pt x="473461" y="506364"/>
                  <a:pt x="465851" y="509630"/>
                  <a:pt x="460955" y="516162"/>
                </a:cubicBezTo>
                <a:cubicBezTo>
                  <a:pt x="457840" y="520428"/>
                  <a:pt x="455704" y="525227"/>
                  <a:pt x="455704" y="530826"/>
                </a:cubicBezTo>
                <a:cubicBezTo>
                  <a:pt x="455704" y="544690"/>
                  <a:pt x="467008" y="556066"/>
                  <a:pt x="480981" y="556066"/>
                </a:cubicBezTo>
                <a:cubicBezTo>
                  <a:pt x="495044" y="556066"/>
                  <a:pt x="506437" y="544779"/>
                  <a:pt x="506437" y="530826"/>
                </a:cubicBezTo>
                <a:cubicBezTo>
                  <a:pt x="506437" y="525227"/>
                  <a:pt x="504301" y="520251"/>
                  <a:pt x="501186" y="516162"/>
                </a:cubicBezTo>
                <a:cubicBezTo>
                  <a:pt x="496290" y="509630"/>
                  <a:pt x="488680" y="506364"/>
                  <a:pt x="481071" y="506364"/>
                </a:cubicBezTo>
                <a:close/>
                <a:moveTo>
                  <a:pt x="126698" y="506364"/>
                </a:moveTo>
                <a:cubicBezTo>
                  <a:pt x="119088" y="506364"/>
                  <a:pt x="111478" y="509630"/>
                  <a:pt x="106628" y="516162"/>
                </a:cubicBezTo>
                <a:cubicBezTo>
                  <a:pt x="103424" y="520428"/>
                  <a:pt x="101287" y="525227"/>
                  <a:pt x="101287" y="530826"/>
                </a:cubicBezTo>
                <a:cubicBezTo>
                  <a:pt x="101287" y="544690"/>
                  <a:pt x="112591" y="556066"/>
                  <a:pt x="126565" y="556066"/>
                </a:cubicBezTo>
                <a:cubicBezTo>
                  <a:pt x="140450" y="556066"/>
                  <a:pt x="151931" y="544779"/>
                  <a:pt x="152020" y="530826"/>
                </a:cubicBezTo>
                <a:cubicBezTo>
                  <a:pt x="152020" y="525227"/>
                  <a:pt x="149884" y="520251"/>
                  <a:pt x="146769" y="516162"/>
                </a:cubicBezTo>
                <a:cubicBezTo>
                  <a:pt x="141918" y="509630"/>
                  <a:pt x="134308" y="506364"/>
                  <a:pt x="126698" y="506364"/>
                </a:cubicBezTo>
                <a:close/>
                <a:moveTo>
                  <a:pt x="354520" y="328623"/>
                </a:moveTo>
                <a:lnTo>
                  <a:pt x="500562" y="328623"/>
                </a:lnTo>
                <a:cubicBezTo>
                  <a:pt x="510974" y="342321"/>
                  <a:pt x="522544" y="353885"/>
                  <a:pt x="531710" y="353885"/>
                </a:cubicBezTo>
                <a:lnTo>
                  <a:pt x="354520" y="353885"/>
                </a:lnTo>
                <a:close/>
                <a:moveTo>
                  <a:pt x="227926" y="328623"/>
                </a:moveTo>
                <a:lnTo>
                  <a:pt x="303925" y="328623"/>
                </a:lnTo>
                <a:lnTo>
                  <a:pt x="303925" y="353885"/>
                </a:lnTo>
                <a:lnTo>
                  <a:pt x="227926" y="353885"/>
                </a:lnTo>
                <a:close/>
                <a:moveTo>
                  <a:pt x="404971" y="50656"/>
                </a:moveTo>
                <a:lnTo>
                  <a:pt x="404971" y="101313"/>
                </a:lnTo>
                <a:lnTo>
                  <a:pt x="455704" y="101313"/>
                </a:lnTo>
                <a:lnTo>
                  <a:pt x="455704" y="50656"/>
                </a:lnTo>
                <a:close/>
                <a:moveTo>
                  <a:pt x="379694" y="0"/>
                </a:moveTo>
                <a:lnTo>
                  <a:pt x="480892" y="0"/>
                </a:lnTo>
                <a:lnTo>
                  <a:pt x="531625" y="0"/>
                </a:lnTo>
                <a:cubicBezTo>
                  <a:pt x="545599" y="0"/>
                  <a:pt x="556902" y="11553"/>
                  <a:pt x="556902" y="25417"/>
                </a:cubicBezTo>
                <a:cubicBezTo>
                  <a:pt x="556902" y="39281"/>
                  <a:pt x="545599" y="50656"/>
                  <a:pt x="531625" y="50656"/>
                </a:cubicBezTo>
                <a:lnTo>
                  <a:pt x="506259" y="50656"/>
                </a:lnTo>
                <a:lnTo>
                  <a:pt x="506259" y="101046"/>
                </a:lnTo>
                <a:lnTo>
                  <a:pt x="531625" y="101046"/>
                </a:lnTo>
                <a:cubicBezTo>
                  <a:pt x="545599" y="101046"/>
                  <a:pt x="556902" y="112511"/>
                  <a:pt x="556902" y="126286"/>
                </a:cubicBezTo>
                <a:cubicBezTo>
                  <a:pt x="556902" y="140150"/>
                  <a:pt x="545599" y="151525"/>
                  <a:pt x="531625" y="151525"/>
                </a:cubicBezTo>
                <a:lnTo>
                  <a:pt x="480892" y="151525"/>
                </a:lnTo>
                <a:lnTo>
                  <a:pt x="379694" y="151525"/>
                </a:lnTo>
                <a:cubicBezTo>
                  <a:pt x="365720" y="151525"/>
                  <a:pt x="354417" y="140327"/>
                  <a:pt x="354417" y="126286"/>
                </a:cubicBezTo>
                <a:lnTo>
                  <a:pt x="354417" y="101046"/>
                </a:lnTo>
                <a:lnTo>
                  <a:pt x="101287" y="101046"/>
                </a:lnTo>
                <a:cubicBezTo>
                  <a:pt x="87492" y="101046"/>
                  <a:pt x="76010" y="112333"/>
                  <a:pt x="76010" y="126286"/>
                </a:cubicBezTo>
                <a:lnTo>
                  <a:pt x="76010" y="176853"/>
                </a:lnTo>
                <a:cubicBezTo>
                  <a:pt x="76010" y="252571"/>
                  <a:pt x="114193" y="252571"/>
                  <a:pt x="126743" y="252571"/>
                </a:cubicBezTo>
                <a:cubicBezTo>
                  <a:pt x="126743" y="252571"/>
                  <a:pt x="126921" y="252749"/>
                  <a:pt x="127010" y="252749"/>
                </a:cubicBezTo>
                <a:lnTo>
                  <a:pt x="133507" y="241640"/>
                </a:lnTo>
                <a:cubicBezTo>
                  <a:pt x="148638" y="216934"/>
                  <a:pt x="175517" y="202093"/>
                  <a:pt x="203732" y="202093"/>
                </a:cubicBezTo>
                <a:lnTo>
                  <a:pt x="374354" y="202093"/>
                </a:lnTo>
                <a:cubicBezTo>
                  <a:pt x="403013" y="202093"/>
                  <a:pt x="429092" y="216667"/>
                  <a:pt x="444134" y="240751"/>
                </a:cubicBezTo>
                <a:lnTo>
                  <a:pt x="467275" y="277988"/>
                </a:lnTo>
                <a:lnTo>
                  <a:pt x="329228" y="277988"/>
                </a:lnTo>
                <a:lnTo>
                  <a:pt x="202664" y="277988"/>
                </a:lnTo>
                <a:cubicBezTo>
                  <a:pt x="188601" y="277988"/>
                  <a:pt x="177297" y="289275"/>
                  <a:pt x="177297" y="303228"/>
                </a:cubicBezTo>
                <a:lnTo>
                  <a:pt x="177297" y="379124"/>
                </a:lnTo>
                <a:cubicBezTo>
                  <a:pt x="177297" y="392987"/>
                  <a:pt x="188601" y="404363"/>
                  <a:pt x="202664" y="404363"/>
                </a:cubicBezTo>
                <a:lnTo>
                  <a:pt x="329139" y="404363"/>
                </a:lnTo>
                <a:lnTo>
                  <a:pt x="329139" y="404274"/>
                </a:lnTo>
                <a:lnTo>
                  <a:pt x="607991" y="404274"/>
                </a:lnTo>
                <a:lnTo>
                  <a:pt x="607991" y="480170"/>
                </a:lnTo>
                <a:cubicBezTo>
                  <a:pt x="607991" y="508164"/>
                  <a:pt x="585206" y="530826"/>
                  <a:pt x="557347" y="530826"/>
                </a:cubicBezTo>
                <a:cubicBezTo>
                  <a:pt x="557347" y="572773"/>
                  <a:pt x="523259" y="606722"/>
                  <a:pt x="481426" y="606722"/>
                </a:cubicBezTo>
                <a:cubicBezTo>
                  <a:pt x="439416" y="606722"/>
                  <a:pt x="405416" y="572596"/>
                  <a:pt x="405416" y="530826"/>
                </a:cubicBezTo>
                <a:lnTo>
                  <a:pt x="202753" y="530826"/>
                </a:lnTo>
                <a:cubicBezTo>
                  <a:pt x="202753" y="572773"/>
                  <a:pt x="168753" y="606722"/>
                  <a:pt x="126743" y="606722"/>
                </a:cubicBezTo>
                <a:cubicBezTo>
                  <a:pt x="84733" y="606722"/>
                  <a:pt x="50733" y="572596"/>
                  <a:pt x="50733" y="530826"/>
                </a:cubicBezTo>
                <a:cubicBezTo>
                  <a:pt x="22696" y="530826"/>
                  <a:pt x="0" y="508253"/>
                  <a:pt x="0" y="480348"/>
                </a:cubicBezTo>
                <a:lnTo>
                  <a:pt x="0" y="404363"/>
                </a:lnTo>
                <a:cubicBezTo>
                  <a:pt x="0" y="376546"/>
                  <a:pt x="22696" y="354062"/>
                  <a:pt x="50733" y="353884"/>
                </a:cubicBezTo>
                <a:lnTo>
                  <a:pt x="67466" y="353884"/>
                </a:lnTo>
                <a:cubicBezTo>
                  <a:pt x="73874" y="345619"/>
                  <a:pt x="87581" y="321091"/>
                  <a:pt x="92476" y="312381"/>
                </a:cubicBezTo>
                <a:cubicBezTo>
                  <a:pt x="95413" y="307049"/>
                  <a:pt x="97994" y="302694"/>
                  <a:pt x="99774" y="299851"/>
                </a:cubicBezTo>
                <a:cubicBezTo>
                  <a:pt x="52691" y="287942"/>
                  <a:pt x="25188" y="244129"/>
                  <a:pt x="25188" y="176942"/>
                </a:cubicBezTo>
                <a:lnTo>
                  <a:pt x="25188" y="126286"/>
                </a:lnTo>
                <a:cubicBezTo>
                  <a:pt x="25188" y="84516"/>
                  <a:pt x="59277" y="50568"/>
                  <a:pt x="101198" y="50568"/>
                </a:cubicBezTo>
                <a:lnTo>
                  <a:pt x="354417" y="50568"/>
                </a:lnTo>
                <a:lnTo>
                  <a:pt x="354417" y="25328"/>
                </a:lnTo>
                <a:cubicBezTo>
                  <a:pt x="354417" y="11464"/>
                  <a:pt x="365720" y="0"/>
                  <a:pt x="379694" y="0"/>
                </a:cubicBezTo>
                <a:close/>
              </a:path>
            </a:pathLst>
          </a:custGeom>
          <a:solidFill>
            <a:srgbClr val="00B050"/>
          </a:solidFill>
          <a:ln>
            <a:noFill/>
          </a:ln>
        </p:spPr>
        <p:txBody>
          <a:bodyPr wrap="square" lIns="207918" tIns="103958" rIns="207918" bIns="103958">
            <a:normAutofit fontScale="85000" lnSpcReduction="1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endParaRPr lang="zh-CN" altLang="en-US" sz="931">
              <a:solidFill>
                <a:prstClr val="white"/>
              </a:solidFill>
              <a:latin typeface="FZYaSongS-DB-GB"/>
              <a:ea typeface="微软雅黑" pitchFamily="34" charset="-122"/>
            </a:endParaRPr>
          </a:p>
        </p:txBody>
      </p:sp>
      <p:sp>
        <p:nvSpPr>
          <p:cNvPr id="102" name="ïSḷiḓè"/>
          <p:cNvSpPr/>
          <p:nvPr/>
        </p:nvSpPr>
        <p:spPr bwMode="auto">
          <a:xfrm>
            <a:off x="5763136" y="4924123"/>
            <a:ext cx="217864" cy="257559"/>
          </a:xfrm>
          <a:custGeom>
            <a:avLst/>
            <a:gdLst>
              <a:gd name="connsiteX0" fmla="*/ 115080 w 397613"/>
              <a:gd name="connsiteY0" fmla="*/ 581953 h 606580"/>
              <a:gd name="connsiteX1" fmla="*/ 387331 w 397613"/>
              <a:gd name="connsiteY1" fmla="*/ 581953 h 606580"/>
              <a:gd name="connsiteX2" fmla="*/ 397613 w 397613"/>
              <a:gd name="connsiteY2" fmla="*/ 592132 h 606580"/>
              <a:gd name="connsiteX3" fmla="*/ 397613 w 397613"/>
              <a:gd name="connsiteY3" fmla="*/ 596401 h 606580"/>
              <a:gd name="connsiteX4" fmla="*/ 387331 w 397613"/>
              <a:gd name="connsiteY4" fmla="*/ 606580 h 606580"/>
              <a:gd name="connsiteX5" fmla="*/ 115080 w 397613"/>
              <a:gd name="connsiteY5" fmla="*/ 606580 h 606580"/>
              <a:gd name="connsiteX6" fmla="*/ 104908 w 397613"/>
              <a:gd name="connsiteY6" fmla="*/ 596401 h 606580"/>
              <a:gd name="connsiteX7" fmla="*/ 104908 w 397613"/>
              <a:gd name="connsiteY7" fmla="*/ 592132 h 606580"/>
              <a:gd name="connsiteX8" fmla="*/ 115080 w 397613"/>
              <a:gd name="connsiteY8" fmla="*/ 581953 h 606580"/>
              <a:gd name="connsiteX9" fmla="*/ 36044 w 397613"/>
              <a:gd name="connsiteY9" fmla="*/ 432926 h 606580"/>
              <a:gd name="connsiteX10" fmla="*/ 37904 w 397613"/>
              <a:gd name="connsiteY10" fmla="*/ 445157 h 606580"/>
              <a:gd name="connsiteX11" fmla="*/ 40091 w 397613"/>
              <a:gd name="connsiteY11" fmla="*/ 455533 h 606580"/>
              <a:gd name="connsiteX12" fmla="*/ 54965 w 397613"/>
              <a:gd name="connsiteY12" fmla="*/ 520405 h 606580"/>
              <a:gd name="connsiteX13" fmla="*/ 80777 w 397613"/>
              <a:gd name="connsiteY13" fmla="*/ 531436 h 606580"/>
              <a:gd name="connsiteX14" fmla="*/ 139071 w 397613"/>
              <a:gd name="connsiteY14" fmla="*/ 501620 h 606580"/>
              <a:gd name="connsiteX15" fmla="*/ 148477 w 397613"/>
              <a:gd name="connsiteY15" fmla="*/ 496597 h 606580"/>
              <a:gd name="connsiteX16" fmla="*/ 158976 w 397613"/>
              <a:gd name="connsiteY16" fmla="*/ 490153 h 606580"/>
              <a:gd name="connsiteX17" fmla="*/ 149898 w 397613"/>
              <a:gd name="connsiteY17" fmla="*/ 484146 h 606580"/>
              <a:gd name="connsiteX18" fmla="*/ 140274 w 397613"/>
              <a:gd name="connsiteY18" fmla="*/ 479341 h 606580"/>
              <a:gd name="connsiteX19" fmla="*/ 56387 w 397613"/>
              <a:gd name="connsiteY19" fmla="*/ 440352 h 606580"/>
              <a:gd name="connsiteX20" fmla="*/ 46544 w 397613"/>
              <a:gd name="connsiteY20" fmla="*/ 436093 h 606580"/>
              <a:gd name="connsiteX21" fmla="*/ 36044 w 397613"/>
              <a:gd name="connsiteY21" fmla="*/ 432926 h 606580"/>
              <a:gd name="connsiteX22" fmla="*/ 161164 w 397613"/>
              <a:gd name="connsiteY22" fmla="*/ 71977 h 606580"/>
              <a:gd name="connsiteX23" fmla="*/ 355186 w 397613"/>
              <a:gd name="connsiteY23" fmla="*/ 162296 h 606580"/>
              <a:gd name="connsiteX24" fmla="*/ 357811 w 397613"/>
              <a:gd name="connsiteY24" fmla="*/ 169395 h 606580"/>
              <a:gd name="connsiteX25" fmla="*/ 205130 w 397613"/>
              <a:gd name="connsiteY25" fmla="*/ 496706 h 606580"/>
              <a:gd name="connsiteX26" fmla="*/ 198131 w 397613"/>
              <a:gd name="connsiteY26" fmla="*/ 503914 h 606580"/>
              <a:gd name="connsiteX27" fmla="*/ 46216 w 397613"/>
              <a:gd name="connsiteY27" fmla="*/ 582548 h 606580"/>
              <a:gd name="connsiteX28" fmla="*/ 38778 w 397613"/>
              <a:gd name="connsiteY28" fmla="*/ 579708 h 606580"/>
              <a:gd name="connsiteX29" fmla="*/ 280 w 397613"/>
              <a:gd name="connsiteY29" fmla="*/ 411957 h 606580"/>
              <a:gd name="connsiteX30" fmla="*/ 1374 w 397613"/>
              <a:gd name="connsiteY30" fmla="*/ 401909 h 606580"/>
              <a:gd name="connsiteX31" fmla="*/ 154055 w 397613"/>
              <a:gd name="connsiteY31" fmla="*/ 74598 h 606580"/>
              <a:gd name="connsiteX32" fmla="*/ 161164 w 397613"/>
              <a:gd name="connsiteY32" fmla="*/ 71977 h 606580"/>
              <a:gd name="connsiteX33" fmla="*/ 194208 w 397613"/>
              <a:gd name="connsiteY33" fmla="*/ 533 h 606580"/>
              <a:gd name="connsiteX34" fmla="*/ 388210 w 397613"/>
              <a:gd name="connsiteY34" fmla="*/ 90741 h 606580"/>
              <a:gd name="connsiteX35" fmla="*/ 390835 w 397613"/>
              <a:gd name="connsiteY35" fmla="*/ 97839 h 606580"/>
              <a:gd name="connsiteX36" fmla="*/ 372900 w 397613"/>
              <a:gd name="connsiteY36" fmla="*/ 136390 h 606580"/>
              <a:gd name="connsiteX37" fmla="*/ 365792 w 397613"/>
              <a:gd name="connsiteY37" fmla="*/ 139011 h 606580"/>
              <a:gd name="connsiteX38" fmla="*/ 171680 w 397613"/>
              <a:gd name="connsiteY38" fmla="*/ 48695 h 606580"/>
              <a:gd name="connsiteX39" fmla="*/ 169164 w 397613"/>
              <a:gd name="connsiteY39" fmla="*/ 41596 h 606580"/>
              <a:gd name="connsiteX40" fmla="*/ 187099 w 397613"/>
              <a:gd name="connsiteY40" fmla="*/ 3045 h 606580"/>
              <a:gd name="connsiteX41" fmla="*/ 194208 w 397613"/>
              <a:gd name="connsiteY41" fmla="*/ 533 h 606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97613" h="606580">
                <a:moveTo>
                  <a:pt x="115080" y="581953"/>
                </a:moveTo>
                <a:lnTo>
                  <a:pt x="387331" y="581953"/>
                </a:lnTo>
                <a:cubicBezTo>
                  <a:pt x="393019" y="581953"/>
                  <a:pt x="397613" y="586550"/>
                  <a:pt x="397613" y="592132"/>
                </a:cubicBezTo>
                <a:lnTo>
                  <a:pt x="397613" y="596401"/>
                </a:lnTo>
                <a:cubicBezTo>
                  <a:pt x="397613" y="601983"/>
                  <a:pt x="393019" y="606580"/>
                  <a:pt x="387331" y="606580"/>
                </a:cubicBezTo>
                <a:lnTo>
                  <a:pt x="115080" y="606580"/>
                </a:lnTo>
                <a:cubicBezTo>
                  <a:pt x="109502" y="606580"/>
                  <a:pt x="104908" y="601983"/>
                  <a:pt x="104908" y="596401"/>
                </a:cubicBezTo>
                <a:lnTo>
                  <a:pt x="104908" y="592132"/>
                </a:lnTo>
                <a:cubicBezTo>
                  <a:pt x="104908" y="586550"/>
                  <a:pt x="109502" y="581953"/>
                  <a:pt x="115080" y="581953"/>
                </a:cubicBezTo>
                <a:close/>
                <a:moveTo>
                  <a:pt x="36044" y="432926"/>
                </a:moveTo>
                <a:cubicBezTo>
                  <a:pt x="35607" y="433909"/>
                  <a:pt x="37904" y="445157"/>
                  <a:pt x="37904" y="445157"/>
                </a:cubicBezTo>
                <a:cubicBezTo>
                  <a:pt x="38450" y="447997"/>
                  <a:pt x="39435" y="452693"/>
                  <a:pt x="40091" y="455533"/>
                </a:cubicBezTo>
                <a:cubicBezTo>
                  <a:pt x="40091" y="455533"/>
                  <a:pt x="50919" y="502931"/>
                  <a:pt x="54965" y="520405"/>
                </a:cubicBezTo>
                <a:cubicBezTo>
                  <a:pt x="56934" y="529033"/>
                  <a:pt x="72902" y="535476"/>
                  <a:pt x="80777" y="531436"/>
                </a:cubicBezTo>
                <a:cubicBezTo>
                  <a:pt x="96526" y="523354"/>
                  <a:pt x="139071" y="501620"/>
                  <a:pt x="139071" y="501620"/>
                </a:cubicBezTo>
                <a:cubicBezTo>
                  <a:pt x="141696" y="500310"/>
                  <a:pt x="145961" y="498016"/>
                  <a:pt x="148477" y="496597"/>
                </a:cubicBezTo>
                <a:cubicBezTo>
                  <a:pt x="148477" y="496597"/>
                  <a:pt x="158539" y="491027"/>
                  <a:pt x="158976" y="490153"/>
                </a:cubicBezTo>
                <a:cubicBezTo>
                  <a:pt x="159414" y="489170"/>
                  <a:pt x="149898" y="484146"/>
                  <a:pt x="149898" y="484146"/>
                </a:cubicBezTo>
                <a:cubicBezTo>
                  <a:pt x="147274" y="482727"/>
                  <a:pt x="143008" y="480542"/>
                  <a:pt x="140274" y="479341"/>
                </a:cubicBezTo>
                <a:lnTo>
                  <a:pt x="56387" y="440352"/>
                </a:lnTo>
                <a:cubicBezTo>
                  <a:pt x="53653" y="439042"/>
                  <a:pt x="49278" y="437185"/>
                  <a:pt x="46544" y="436093"/>
                </a:cubicBezTo>
                <a:cubicBezTo>
                  <a:pt x="46544" y="436093"/>
                  <a:pt x="36482" y="432052"/>
                  <a:pt x="36044" y="432926"/>
                </a:cubicBezTo>
                <a:close/>
                <a:moveTo>
                  <a:pt x="161164" y="71977"/>
                </a:moveTo>
                <a:lnTo>
                  <a:pt x="355186" y="162296"/>
                </a:lnTo>
                <a:cubicBezTo>
                  <a:pt x="357811" y="163497"/>
                  <a:pt x="359014" y="166665"/>
                  <a:pt x="357811" y="169395"/>
                </a:cubicBezTo>
                <a:lnTo>
                  <a:pt x="205130" y="496706"/>
                </a:lnTo>
                <a:cubicBezTo>
                  <a:pt x="203927" y="499327"/>
                  <a:pt x="200756" y="502603"/>
                  <a:pt x="198131" y="503914"/>
                </a:cubicBezTo>
                <a:lnTo>
                  <a:pt x="46216" y="582548"/>
                </a:lnTo>
                <a:cubicBezTo>
                  <a:pt x="43591" y="583858"/>
                  <a:pt x="39435" y="582548"/>
                  <a:pt x="38778" y="579708"/>
                </a:cubicBezTo>
                <a:lnTo>
                  <a:pt x="280" y="411957"/>
                </a:lnTo>
                <a:cubicBezTo>
                  <a:pt x="-376" y="409117"/>
                  <a:pt x="171" y="404639"/>
                  <a:pt x="1374" y="401909"/>
                </a:cubicBezTo>
                <a:lnTo>
                  <a:pt x="154055" y="74598"/>
                </a:lnTo>
                <a:cubicBezTo>
                  <a:pt x="155258" y="71977"/>
                  <a:pt x="158429" y="70776"/>
                  <a:pt x="161164" y="71977"/>
                </a:cubicBezTo>
                <a:close/>
                <a:moveTo>
                  <a:pt x="194208" y="533"/>
                </a:moveTo>
                <a:lnTo>
                  <a:pt x="388210" y="90741"/>
                </a:lnTo>
                <a:cubicBezTo>
                  <a:pt x="390944" y="91942"/>
                  <a:pt x="392038" y="95218"/>
                  <a:pt x="390835" y="97839"/>
                </a:cubicBezTo>
                <a:lnTo>
                  <a:pt x="372900" y="136390"/>
                </a:lnTo>
                <a:cubicBezTo>
                  <a:pt x="371588" y="139011"/>
                  <a:pt x="368416" y="140213"/>
                  <a:pt x="365792" y="139011"/>
                </a:cubicBezTo>
                <a:lnTo>
                  <a:pt x="171680" y="48695"/>
                </a:lnTo>
                <a:cubicBezTo>
                  <a:pt x="169055" y="47494"/>
                  <a:pt x="167852" y="44326"/>
                  <a:pt x="169164" y="41596"/>
                </a:cubicBezTo>
                <a:lnTo>
                  <a:pt x="187099" y="3045"/>
                </a:lnTo>
                <a:cubicBezTo>
                  <a:pt x="188411" y="424"/>
                  <a:pt x="191583" y="-777"/>
                  <a:pt x="194208" y="533"/>
                </a:cubicBezTo>
                <a:close/>
              </a:path>
            </a:pathLst>
          </a:custGeom>
          <a:solidFill>
            <a:srgbClr val="C00000"/>
          </a:solidFill>
          <a:ln>
            <a:noFill/>
          </a:ln>
        </p:spPr>
        <p:txBody>
          <a:bodyPr wrap="square" lIns="207918" tIns="103958" rIns="207918" bIns="103958">
            <a:normAutofit fontScale="325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endParaRPr lang="zh-CN" altLang="en-US" sz="931">
              <a:solidFill>
                <a:prstClr val="white"/>
              </a:solidFill>
              <a:latin typeface="FZYaSongS-DB-GB"/>
              <a:ea typeface="微软雅黑" pitchFamily="34" charset="-122"/>
            </a:endParaRPr>
          </a:p>
        </p:txBody>
      </p:sp>
      <p:sp>
        <p:nvSpPr>
          <p:cNvPr id="103" name="i$ḷiďè"/>
          <p:cNvSpPr/>
          <p:nvPr/>
        </p:nvSpPr>
        <p:spPr bwMode="auto">
          <a:xfrm>
            <a:off x="1064994" y="4715851"/>
            <a:ext cx="364077" cy="357895"/>
          </a:xfrm>
          <a:custGeom>
            <a:avLst/>
            <a:gdLst>
              <a:gd name="T0" fmla="*/ 4111 w 5204"/>
              <a:gd name="T1" fmla="*/ 945 h 6827"/>
              <a:gd name="T2" fmla="*/ 4111 w 5204"/>
              <a:gd name="T3" fmla="*/ 740 h 6827"/>
              <a:gd name="T4" fmla="*/ 3889 w 5204"/>
              <a:gd name="T5" fmla="*/ 507 h 6827"/>
              <a:gd name="T6" fmla="*/ 3584 w 5204"/>
              <a:gd name="T7" fmla="*/ 507 h 6827"/>
              <a:gd name="T8" fmla="*/ 2927 w 5204"/>
              <a:gd name="T9" fmla="*/ 0 h 6827"/>
              <a:gd name="T10" fmla="*/ 2269 w 5204"/>
              <a:gd name="T11" fmla="*/ 507 h 6827"/>
              <a:gd name="T12" fmla="*/ 1964 w 5204"/>
              <a:gd name="T13" fmla="*/ 507 h 6827"/>
              <a:gd name="T14" fmla="*/ 1742 w 5204"/>
              <a:gd name="T15" fmla="*/ 740 h 6827"/>
              <a:gd name="T16" fmla="*/ 1742 w 5204"/>
              <a:gd name="T17" fmla="*/ 945 h 6827"/>
              <a:gd name="T18" fmla="*/ 649 w 5204"/>
              <a:gd name="T19" fmla="*/ 945 h 6827"/>
              <a:gd name="T20" fmla="*/ 649 w 5204"/>
              <a:gd name="T21" fmla="*/ 3835 h 6827"/>
              <a:gd name="T22" fmla="*/ 0 w 5204"/>
              <a:gd name="T23" fmla="*/ 3835 h 6827"/>
              <a:gd name="T24" fmla="*/ 0 w 5204"/>
              <a:gd name="T25" fmla="*/ 4280 h 6827"/>
              <a:gd name="T26" fmla="*/ 649 w 5204"/>
              <a:gd name="T27" fmla="*/ 4280 h 6827"/>
              <a:gd name="T28" fmla="*/ 649 w 5204"/>
              <a:gd name="T29" fmla="*/ 6827 h 6827"/>
              <a:gd name="T30" fmla="*/ 5204 w 5204"/>
              <a:gd name="T31" fmla="*/ 6827 h 6827"/>
              <a:gd name="T32" fmla="*/ 5204 w 5204"/>
              <a:gd name="T33" fmla="*/ 945 h 6827"/>
              <a:gd name="T34" fmla="*/ 4111 w 5204"/>
              <a:gd name="T35" fmla="*/ 945 h 6827"/>
              <a:gd name="T36" fmla="*/ 2927 w 5204"/>
              <a:gd name="T37" fmla="*/ 445 h 6827"/>
              <a:gd name="T38" fmla="*/ 3085 w 5204"/>
              <a:gd name="T39" fmla="*/ 507 h 6827"/>
              <a:gd name="T40" fmla="*/ 2768 w 5204"/>
              <a:gd name="T41" fmla="*/ 507 h 6827"/>
              <a:gd name="T42" fmla="*/ 2927 w 5204"/>
              <a:gd name="T43" fmla="*/ 445 h 6827"/>
              <a:gd name="T44" fmla="*/ 2187 w 5204"/>
              <a:gd name="T45" fmla="*/ 953 h 6827"/>
              <a:gd name="T46" fmla="*/ 3666 w 5204"/>
              <a:gd name="T47" fmla="*/ 953 h 6827"/>
              <a:gd name="T48" fmla="*/ 3666 w 5204"/>
              <a:gd name="T49" fmla="*/ 1382 h 6827"/>
              <a:gd name="T50" fmla="*/ 2187 w 5204"/>
              <a:gd name="T51" fmla="*/ 1382 h 6827"/>
              <a:gd name="T52" fmla="*/ 2187 w 5204"/>
              <a:gd name="T53" fmla="*/ 953 h 6827"/>
              <a:gd name="T54" fmla="*/ 4759 w 5204"/>
              <a:gd name="T55" fmla="*/ 6381 h 6827"/>
              <a:gd name="T56" fmla="*/ 4759 w 5204"/>
              <a:gd name="T57" fmla="*/ 6381 h 6827"/>
              <a:gd name="T58" fmla="*/ 1094 w 5204"/>
              <a:gd name="T59" fmla="*/ 6381 h 6827"/>
              <a:gd name="T60" fmla="*/ 1094 w 5204"/>
              <a:gd name="T61" fmla="*/ 4280 h 6827"/>
              <a:gd name="T62" fmla="*/ 1494 w 5204"/>
              <a:gd name="T63" fmla="*/ 4280 h 6827"/>
              <a:gd name="T64" fmla="*/ 1625 w 5204"/>
              <a:gd name="T65" fmla="*/ 3938 h 6827"/>
              <a:gd name="T66" fmla="*/ 2068 w 5204"/>
              <a:gd name="T67" fmla="*/ 5408 h 6827"/>
              <a:gd name="T68" fmla="*/ 2589 w 5204"/>
              <a:gd name="T69" fmla="*/ 4240 h 6827"/>
              <a:gd name="T70" fmla="*/ 3069 w 5204"/>
              <a:gd name="T71" fmla="*/ 4240 h 6827"/>
              <a:gd name="T72" fmla="*/ 3235 w 5204"/>
              <a:gd name="T73" fmla="*/ 3811 h 6827"/>
              <a:gd name="T74" fmla="*/ 3883 w 5204"/>
              <a:gd name="T75" fmla="*/ 5558 h 6827"/>
              <a:gd name="T76" fmla="*/ 4422 w 5204"/>
              <a:gd name="T77" fmla="*/ 4307 h 6827"/>
              <a:gd name="T78" fmla="*/ 4535 w 5204"/>
              <a:gd name="T79" fmla="*/ 4307 h 6827"/>
              <a:gd name="T80" fmla="*/ 4535 w 5204"/>
              <a:gd name="T81" fmla="*/ 3862 h 6827"/>
              <a:gd name="T82" fmla="*/ 4129 w 5204"/>
              <a:gd name="T83" fmla="*/ 3862 h 6827"/>
              <a:gd name="T84" fmla="*/ 3914 w 5204"/>
              <a:gd name="T85" fmla="*/ 4361 h 6827"/>
              <a:gd name="T86" fmla="*/ 3243 w 5204"/>
              <a:gd name="T87" fmla="*/ 2555 h 6827"/>
              <a:gd name="T88" fmla="*/ 2764 w 5204"/>
              <a:gd name="T89" fmla="*/ 3795 h 6827"/>
              <a:gd name="T90" fmla="*/ 2301 w 5204"/>
              <a:gd name="T91" fmla="*/ 3795 h 6827"/>
              <a:gd name="T92" fmla="*/ 2149 w 5204"/>
              <a:gd name="T93" fmla="*/ 4134 h 6827"/>
              <a:gd name="T94" fmla="*/ 1676 w 5204"/>
              <a:gd name="T95" fmla="*/ 2562 h 6827"/>
              <a:gd name="T96" fmla="*/ 1188 w 5204"/>
              <a:gd name="T97" fmla="*/ 3835 h 6827"/>
              <a:gd name="T98" fmla="*/ 1094 w 5204"/>
              <a:gd name="T99" fmla="*/ 3835 h 6827"/>
              <a:gd name="T100" fmla="*/ 1094 w 5204"/>
              <a:gd name="T101" fmla="*/ 1390 h 6827"/>
              <a:gd name="T102" fmla="*/ 1742 w 5204"/>
              <a:gd name="T103" fmla="*/ 1390 h 6827"/>
              <a:gd name="T104" fmla="*/ 1742 w 5204"/>
              <a:gd name="T105" fmla="*/ 1605 h 6827"/>
              <a:gd name="T106" fmla="*/ 1969 w 5204"/>
              <a:gd name="T107" fmla="*/ 1827 h 6827"/>
              <a:gd name="T108" fmla="*/ 3879 w 5204"/>
              <a:gd name="T109" fmla="*/ 1827 h 6827"/>
              <a:gd name="T110" fmla="*/ 4112 w 5204"/>
              <a:gd name="T111" fmla="*/ 1605 h 6827"/>
              <a:gd name="T112" fmla="*/ 4111 w 5204"/>
              <a:gd name="T113" fmla="*/ 1390 h 6827"/>
              <a:gd name="T114" fmla="*/ 4759 w 5204"/>
              <a:gd name="T115" fmla="*/ 1390 h 6827"/>
              <a:gd name="T116" fmla="*/ 4759 w 5204"/>
              <a:gd name="T117" fmla="*/ 6381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04" h="6827">
                <a:moveTo>
                  <a:pt x="4111" y="945"/>
                </a:moveTo>
                <a:lnTo>
                  <a:pt x="4111" y="740"/>
                </a:lnTo>
                <a:cubicBezTo>
                  <a:pt x="4111" y="589"/>
                  <a:pt x="3997" y="507"/>
                  <a:pt x="3889" y="507"/>
                </a:cubicBezTo>
                <a:lnTo>
                  <a:pt x="3584" y="507"/>
                </a:lnTo>
                <a:cubicBezTo>
                  <a:pt x="3508" y="216"/>
                  <a:pt x="3242" y="0"/>
                  <a:pt x="2927" y="0"/>
                </a:cubicBezTo>
                <a:cubicBezTo>
                  <a:pt x="2611" y="0"/>
                  <a:pt x="2345" y="216"/>
                  <a:pt x="2269" y="507"/>
                </a:cubicBezTo>
                <a:lnTo>
                  <a:pt x="1964" y="507"/>
                </a:lnTo>
                <a:cubicBezTo>
                  <a:pt x="1856" y="507"/>
                  <a:pt x="1742" y="589"/>
                  <a:pt x="1742" y="740"/>
                </a:cubicBezTo>
                <a:lnTo>
                  <a:pt x="1742" y="945"/>
                </a:lnTo>
                <a:lnTo>
                  <a:pt x="649" y="945"/>
                </a:lnTo>
                <a:lnTo>
                  <a:pt x="649" y="3835"/>
                </a:lnTo>
                <a:lnTo>
                  <a:pt x="0" y="3835"/>
                </a:lnTo>
                <a:lnTo>
                  <a:pt x="0" y="4280"/>
                </a:lnTo>
                <a:lnTo>
                  <a:pt x="649" y="4280"/>
                </a:lnTo>
                <a:lnTo>
                  <a:pt x="649" y="6827"/>
                </a:lnTo>
                <a:lnTo>
                  <a:pt x="5204" y="6827"/>
                </a:lnTo>
                <a:lnTo>
                  <a:pt x="5204" y="945"/>
                </a:lnTo>
                <a:lnTo>
                  <a:pt x="4111" y="945"/>
                </a:lnTo>
                <a:close/>
                <a:moveTo>
                  <a:pt x="2927" y="445"/>
                </a:moveTo>
                <a:cubicBezTo>
                  <a:pt x="2988" y="445"/>
                  <a:pt x="3043" y="469"/>
                  <a:pt x="3085" y="507"/>
                </a:cubicBezTo>
                <a:lnTo>
                  <a:pt x="2768" y="507"/>
                </a:lnTo>
                <a:cubicBezTo>
                  <a:pt x="2810" y="469"/>
                  <a:pt x="2865" y="445"/>
                  <a:pt x="2927" y="445"/>
                </a:cubicBezTo>
                <a:close/>
                <a:moveTo>
                  <a:pt x="2187" y="953"/>
                </a:moveTo>
                <a:lnTo>
                  <a:pt x="3666" y="953"/>
                </a:lnTo>
                <a:cubicBezTo>
                  <a:pt x="3666" y="1077"/>
                  <a:pt x="3666" y="1237"/>
                  <a:pt x="3666" y="1382"/>
                </a:cubicBezTo>
                <a:cubicBezTo>
                  <a:pt x="3296" y="1382"/>
                  <a:pt x="2557" y="1382"/>
                  <a:pt x="2187" y="1382"/>
                </a:cubicBezTo>
                <a:cubicBezTo>
                  <a:pt x="2187" y="1237"/>
                  <a:pt x="2187" y="1077"/>
                  <a:pt x="2187" y="953"/>
                </a:cubicBezTo>
                <a:close/>
                <a:moveTo>
                  <a:pt x="4759" y="6381"/>
                </a:moveTo>
                <a:lnTo>
                  <a:pt x="4759" y="6381"/>
                </a:lnTo>
                <a:lnTo>
                  <a:pt x="1094" y="6381"/>
                </a:lnTo>
                <a:lnTo>
                  <a:pt x="1094" y="4280"/>
                </a:lnTo>
                <a:lnTo>
                  <a:pt x="1494" y="4280"/>
                </a:lnTo>
                <a:lnTo>
                  <a:pt x="1625" y="3938"/>
                </a:lnTo>
                <a:lnTo>
                  <a:pt x="2068" y="5408"/>
                </a:lnTo>
                <a:lnTo>
                  <a:pt x="2589" y="4240"/>
                </a:lnTo>
                <a:lnTo>
                  <a:pt x="3069" y="4240"/>
                </a:lnTo>
                <a:lnTo>
                  <a:pt x="3235" y="3811"/>
                </a:lnTo>
                <a:lnTo>
                  <a:pt x="3883" y="5558"/>
                </a:lnTo>
                <a:lnTo>
                  <a:pt x="4422" y="4307"/>
                </a:lnTo>
                <a:lnTo>
                  <a:pt x="4535" y="4307"/>
                </a:lnTo>
                <a:lnTo>
                  <a:pt x="4535" y="3862"/>
                </a:lnTo>
                <a:lnTo>
                  <a:pt x="4129" y="3862"/>
                </a:lnTo>
                <a:lnTo>
                  <a:pt x="3914" y="4361"/>
                </a:lnTo>
                <a:lnTo>
                  <a:pt x="3243" y="2555"/>
                </a:lnTo>
                <a:lnTo>
                  <a:pt x="2764" y="3795"/>
                </a:lnTo>
                <a:lnTo>
                  <a:pt x="2301" y="3795"/>
                </a:lnTo>
                <a:lnTo>
                  <a:pt x="2149" y="4134"/>
                </a:lnTo>
                <a:lnTo>
                  <a:pt x="1676" y="2562"/>
                </a:lnTo>
                <a:lnTo>
                  <a:pt x="1188" y="3835"/>
                </a:lnTo>
                <a:lnTo>
                  <a:pt x="1094" y="3835"/>
                </a:lnTo>
                <a:lnTo>
                  <a:pt x="1094" y="1390"/>
                </a:lnTo>
                <a:lnTo>
                  <a:pt x="1742" y="1390"/>
                </a:lnTo>
                <a:lnTo>
                  <a:pt x="1742" y="1605"/>
                </a:lnTo>
                <a:cubicBezTo>
                  <a:pt x="1742" y="1714"/>
                  <a:pt x="1827" y="1827"/>
                  <a:pt x="1969" y="1827"/>
                </a:cubicBezTo>
                <a:lnTo>
                  <a:pt x="3879" y="1827"/>
                </a:lnTo>
                <a:cubicBezTo>
                  <a:pt x="4030" y="1827"/>
                  <a:pt x="4112" y="1713"/>
                  <a:pt x="4112" y="1605"/>
                </a:cubicBezTo>
                <a:lnTo>
                  <a:pt x="4111" y="1390"/>
                </a:lnTo>
                <a:lnTo>
                  <a:pt x="4759" y="1390"/>
                </a:lnTo>
                <a:lnTo>
                  <a:pt x="4759" y="6381"/>
                </a:lnTo>
                <a:close/>
              </a:path>
            </a:pathLst>
          </a:custGeom>
          <a:solidFill>
            <a:srgbClr val="7030A0"/>
          </a:solidFill>
          <a:ln>
            <a:noFill/>
          </a:ln>
        </p:spPr>
        <p:txBody>
          <a:bodyPr wrap="square" lIns="207918" tIns="103958" rIns="207918" bIns="103958">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endParaRPr lang="zh-CN" altLang="en-US" sz="931">
              <a:solidFill>
                <a:prstClr val="white"/>
              </a:solidFill>
              <a:latin typeface="FZYaSongS-DB-GB"/>
              <a:ea typeface="微软雅黑" pitchFamily="34" charset="-122"/>
            </a:endParaRPr>
          </a:p>
        </p:txBody>
      </p:sp>
      <p:sp>
        <p:nvSpPr>
          <p:cNvPr id="104" name="圆角矩形 103"/>
          <p:cNvSpPr/>
          <p:nvPr/>
        </p:nvSpPr>
        <p:spPr>
          <a:xfrm>
            <a:off x="9674738" y="1201023"/>
            <a:ext cx="2110117" cy="267767"/>
          </a:xfrm>
          <a:prstGeom prst="roundRect">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lIns="108850" tIns="54425" rIns="108850" bIns="54425" rtlCol="0" anchor="ctr"/>
          <a:lstStyle/>
          <a:p>
            <a:pPr algn="ctr" defTabSz="907890"/>
            <a:r>
              <a:rPr lang="en-US" altLang="zh-CN" sz="1693" b="1" dirty="0">
                <a:solidFill>
                  <a:prstClr val="white"/>
                </a:solidFill>
                <a:latin typeface="微软雅黑" panose="020B0503020204020204" pitchFamily="34" charset="-122"/>
                <a:ea typeface="微软雅黑" panose="020B0503020204020204" pitchFamily="34" charset="-122"/>
              </a:rPr>
              <a:t>5G+</a:t>
            </a:r>
            <a:r>
              <a:rPr lang="zh-CN" altLang="en-US" sz="1693" b="1" dirty="0">
                <a:solidFill>
                  <a:prstClr val="white"/>
                </a:solidFill>
                <a:latin typeface="微软雅黑" panose="020B0503020204020204" pitchFamily="34" charset="-122"/>
                <a:ea typeface="微软雅黑" panose="020B0503020204020204" pitchFamily="34" charset="-122"/>
              </a:rPr>
              <a:t>智慧旅游</a:t>
            </a:r>
          </a:p>
        </p:txBody>
      </p:sp>
      <p:sp>
        <p:nvSpPr>
          <p:cNvPr id="106" name="文本框 105"/>
          <p:cNvSpPr txBox="1"/>
          <p:nvPr/>
        </p:nvSpPr>
        <p:spPr>
          <a:xfrm>
            <a:off x="9585624" y="1518578"/>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深圳世界之窗</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主题公园</a:t>
            </a:r>
          </a:p>
        </p:txBody>
      </p:sp>
      <p:sp>
        <p:nvSpPr>
          <p:cNvPr id="9" name="文本框 8"/>
          <p:cNvSpPr txBox="1"/>
          <p:nvPr/>
        </p:nvSpPr>
        <p:spPr>
          <a:xfrm>
            <a:off x="9187232" y="4850869"/>
            <a:ext cx="2873470" cy="900117"/>
          </a:xfrm>
          <a:prstGeom prst="roundRect">
            <a:avLst/>
          </a:prstGeom>
          <a:solidFill>
            <a:schemeClr val="accent5">
              <a:lumMod val="75000"/>
            </a:schemeClr>
          </a:solidFill>
        </p:spPr>
        <p:style>
          <a:lnRef idx="1">
            <a:schemeClr val="accent4"/>
          </a:lnRef>
          <a:fillRef idx="3">
            <a:schemeClr val="accent4"/>
          </a:fillRef>
          <a:effectRef idx="2">
            <a:schemeClr val="accent4"/>
          </a:effectRef>
          <a:fontRef idx="minor">
            <a:schemeClr val="lt1"/>
          </a:fontRef>
        </p:style>
        <p:txBody>
          <a:bodyPr wrap="square" lIns="108850" tIns="54425" rIns="108850" bIns="54425" rtlCol="0">
            <a:spAutoFit/>
          </a:bodyPr>
          <a:lstStyle/>
          <a:p>
            <a:pPr defTabSz="907890"/>
            <a:r>
              <a:rPr lang="zh-CN" altLang="en-US" sz="1524" dirty="0">
                <a:solidFill>
                  <a:prstClr val="white"/>
                </a:solidFill>
                <a:latin typeface="微软雅黑" panose="020B0503020204020204" pitchFamily="34" charset="-122"/>
                <a:ea typeface="微软雅黑" panose="020B0503020204020204" pitchFamily="34" charset="-122"/>
              </a:rPr>
              <a:t>中国联通已发布</a:t>
            </a:r>
            <a:r>
              <a:rPr lang="en-US" altLang="zh-CN" sz="1524" dirty="0">
                <a:solidFill>
                  <a:prstClr val="white"/>
                </a:solidFill>
                <a:latin typeface="微软雅黑" panose="020B0503020204020204" pitchFamily="34" charset="-122"/>
                <a:ea typeface="微软雅黑" panose="020B0503020204020204" pitchFamily="34" charset="-122"/>
              </a:rPr>
              <a:t>5G</a:t>
            </a:r>
            <a:r>
              <a:rPr lang="zh-CN" altLang="en-US" sz="1524" dirty="0">
                <a:solidFill>
                  <a:prstClr val="white"/>
                </a:solidFill>
                <a:latin typeface="微软雅黑" panose="020B0503020204020204" pitchFamily="34" charset="-122"/>
                <a:ea typeface="微软雅黑" panose="020B0503020204020204" pitchFamily="34" charset="-122"/>
              </a:rPr>
              <a:t>新媒体、智慧文旅、行业终端等多项</a:t>
            </a:r>
            <a:r>
              <a:rPr lang="en-US" altLang="zh-CN" sz="1524" dirty="0">
                <a:solidFill>
                  <a:prstClr val="white"/>
                </a:solidFill>
                <a:latin typeface="微软雅黑" panose="020B0503020204020204" pitchFamily="34" charset="-122"/>
                <a:ea typeface="微软雅黑" panose="020B0503020204020204" pitchFamily="34" charset="-122"/>
              </a:rPr>
              <a:t>5G</a:t>
            </a:r>
            <a:r>
              <a:rPr lang="zh-CN" altLang="en-US" sz="1524" dirty="0">
                <a:solidFill>
                  <a:prstClr val="white"/>
                </a:solidFill>
                <a:latin typeface="微软雅黑" panose="020B0503020204020204" pitchFamily="34" charset="-122"/>
                <a:ea typeface="微软雅黑" panose="020B0503020204020204" pitchFamily="34" charset="-122"/>
              </a:rPr>
              <a:t>应用白皮书</a:t>
            </a:r>
          </a:p>
        </p:txBody>
      </p:sp>
      <p:sp>
        <p:nvSpPr>
          <p:cNvPr id="110" name="文本框 109"/>
          <p:cNvSpPr txBox="1"/>
          <p:nvPr/>
        </p:nvSpPr>
        <p:spPr>
          <a:xfrm>
            <a:off x="9597447" y="3079816"/>
            <a:ext cx="2288345" cy="526950"/>
          </a:xfrm>
          <a:prstGeom prst="rect">
            <a:avLst/>
          </a:prstGeom>
          <a:noFill/>
        </p:spPr>
        <p:txBody>
          <a:bodyPr wrap="square" lIns="108850" tIns="54425" rIns="108850" bIns="54425" rtlCol="0">
            <a:spAutoFit/>
          </a:bodyPr>
          <a:lstStyle/>
          <a:p>
            <a:pPr algn="ctr" defTabSz="907890"/>
            <a:r>
              <a:rPr lang="zh-CN" altLang="en-US" sz="1355" dirty="0">
                <a:solidFill>
                  <a:prstClr val="black"/>
                </a:solidFill>
                <a:latin typeface="微软雅黑" panose="020B0503020204020204" pitchFamily="34" charset="-122"/>
                <a:ea typeface="微软雅黑" panose="020B0503020204020204" pitchFamily="34" charset="-122"/>
              </a:rPr>
              <a:t>山东泰山</a:t>
            </a:r>
            <a:endParaRPr lang="en-US" altLang="zh-CN" sz="1355" dirty="0">
              <a:solidFill>
                <a:prstClr val="black"/>
              </a:solidFill>
              <a:latin typeface="微软雅黑" panose="020B0503020204020204" pitchFamily="34" charset="-122"/>
              <a:ea typeface="微软雅黑" panose="020B0503020204020204" pitchFamily="34" charset="-122"/>
            </a:endParaRPr>
          </a:p>
          <a:p>
            <a:pPr algn="ctr" defTabSz="907890"/>
            <a:r>
              <a:rPr lang="en-US" altLang="zh-CN" sz="1355" dirty="0">
                <a:solidFill>
                  <a:prstClr val="black"/>
                </a:solidFill>
                <a:latin typeface="微软雅黑" panose="020B0503020204020204" pitchFamily="34" charset="-122"/>
                <a:ea typeface="微软雅黑" panose="020B0503020204020204" pitchFamily="34" charset="-122"/>
              </a:rPr>
              <a:t>5G</a:t>
            </a:r>
            <a:r>
              <a:rPr lang="zh-CN" altLang="en-US" sz="1355" dirty="0">
                <a:solidFill>
                  <a:prstClr val="black"/>
                </a:solidFill>
                <a:latin typeface="微软雅黑" panose="020B0503020204020204" pitchFamily="34" charset="-122"/>
                <a:ea typeface="微软雅黑" panose="020B0503020204020204" pitchFamily="34" charset="-122"/>
              </a:rPr>
              <a:t>智慧山岳</a:t>
            </a:r>
          </a:p>
        </p:txBody>
      </p:sp>
      <p:pic>
        <p:nvPicPr>
          <p:cNvPr id="10" name="图片 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110688" y="5693676"/>
            <a:ext cx="1616574" cy="874275"/>
          </a:xfrm>
          <a:prstGeom prst="rect">
            <a:avLst/>
          </a:prstGeom>
        </p:spPr>
      </p:pic>
      <p:pic>
        <p:nvPicPr>
          <p:cNvPr id="11" name="图片 1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790285" y="2112146"/>
            <a:ext cx="1865161" cy="932501"/>
          </a:xfrm>
          <a:prstGeom prst="rect">
            <a:avLst/>
          </a:prstGeom>
        </p:spPr>
      </p:pic>
      <p:pic>
        <p:nvPicPr>
          <p:cNvPr id="12" name="图片 1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800201" y="3590060"/>
            <a:ext cx="1882841" cy="1057701"/>
          </a:xfrm>
          <a:prstGeom prst="rect">
            <a:avLst/>
          </a:prstGeom>
        </p:spPr>
      </p:pic>
      <p:sp>
        <p:nvSpPr>
          <p:cNvPr id="53" name="airplane-flight-in-circle-around-earth_45111"/>
          <p:cNvSpPr>
            <a:spLocks noChangeAspect="1"/>
          </p:cNvSpPr>
          <p:nvPr/>
        </p:nvSpPr>
        <p:spPr bwMode="auto">
          <a:xfrm>
            <a:off x="9075205" y="1146548"/>
            <a:ext cx="463129" cy="365747"/>
          </a:xfrm>
          <a:custGeom>
            <a:avLst/>
            <a:gdLst>
              <a:gd name="connsiteX0" fmla="*/ 409259 w 546295"/>
              <a:gd name="connsiteY0" fmla="*/ 449321 h 575282"/>
              <a:gd name="connsiteX1" fmla="*/ 362554 w 546295"/>
              <a:gd name="connsiteY1" fmla="*/ 527675 h 575282"/>
              <a:gd name="connsiteX2" fmla="*/ 449008 w 546295"/>
              <a:gd name="connsiteY2" fmla="*/ 469158 h 575282"/>
              <a:gd name="connsiteX3" fmla="*/ 409259 w 546295"/>
              <a:gd name="connsiteY3" fmla="*/ 449321 h 575282"/>
              <a:gd name="connsiteX4" fmla="*/ 196603 w 546295"/>
              <a:gd name="connsiteY4" fmla="*/ 449321 h 575282"/>
              <a:gd name="connsiteX5" fmla="*/ 157848 w 546295"/>
              <a:gd name="connsiteY5" fmla="*/ 469158 h 575282"/>
              <a:gd name="connsiteX6" fmla="*/ 242314 w 546295"/>
              <a:gd name="connsiteY6" fmla="*/ 526683 h 575282"/>
              <a:gd name="connsiteX7" fmla="*/ 196603 w 546295"/>
              <a:gd name="connsiteY7" fmla="*/ 449321 h 575282"/>
              <a:gd name="connsiteX8" fmla="*/ 311875 w 546295"/>
              <a:gd name="connsiteY8" fmla="*/ 431469 h 575282"/>
              <a:gd name="connsiteX9" fmla="*/ 311875 w 546295"/>
              <a:gd name="connsiteY9" fmla="*/ 535609 h 575282"/>
              <a:gd name="connsiteX10" fmla="*/ 393360 w 546295"/>
              <a:gd name="connsiteY10" fmla="*/ 443370 h 575282"/>
              <a:gd name="connsiteX11" fmla="*/ 311875 w 546295"/>
              <a:gd name="connsiteY11" fmla="*/ 431469 h 575282"/>
              <a:gd name="connsiteX12" fmla="*/ 294981 w 546295"/>
              <a:gd name="connsiteY12" fmla="*/ 431469 h 575282"/>
              <a:gd name="connsiteX13" fmla="*/ 212502 w 546295"/>
              <a:gd name="connsiteY13" fmla="*/ 444362 h 575282"/>
              <a:gd name="connsiteX14" fmla="*/ 294981 w 546295"/>
              <a:gd name="connsiteY14" fmla="*/ 536601 h 575282"/>
              <a:gd name="connsiteX15" fmla="*/ 425159 w 546295"/>
              <a:gd name="connsiteY15" fmla="*/ 362042 h 575282"/>
              <a:gd name="connsiteX16" fmla="*/ 414228 w 546295"/>
              <a:gd name="connsiteY16" fmla="*/ 433452 h 575282"/>
              <a:gd name="connsiteX17" fmla="*/ 458945 w 546295"/>
              <a:gd name="connsiteY17" fmla="*/ 456264 h 575282"/>
              <a:gd name="connsiteX18" fmla="*/ 493726 w 546295"/>
              <a:gd name="connsiteY18" fmla="*/ 362042 h 575282"/>
              <a:gd name="connsiteX19" fmla="*/ 311875 w 546295"/>
              <a:gd name="connsiteY19" fmla="*/ 362042 h 575282"/>
              <a:gd name="connsiteX20" fmla="*/ 311875 w 546295"/>
              <a:gd name="connsiteY20" fmla="*/ 414608 h 575282"/>
              <a:gd name="connsiteX21" fmla="*/ 398328 w 546295"/>
              <a:gd name="connsiteY21" fmla="*/ 427501 h 575282"/>
              <a:gd name="connsiteX22" fmla="*/ 408266 w 546295"/>
              <a:gd name="connsiteY22" fmla="*/ 362042 h 575282"/>
              <a:gd name="connsiteX23" fmla="*/ 197596 w 546295"/>
              <a:gd name="connsiteY23" fmla="*/ 362042 h 575282"/>
              <a:gd name="connsiteX24" fmla="*/ 207534 w 546295"/>
              <a:gd name="connsiteY24" fmla="*/ 428493 h 575282"/>
              <a:gd name="connsiteX25" fmla="*/ 294981 w 546295"/>
              <a:gd name="connsiteY25" fmla="*/ 414608 h 575282"/>
              <a:gd name="connsiteX26" fmla="*/ 294981 w 546295"/>
              <a:gd name="connsiteY26" fmla="*/ 362042 h 575282"/>
              <a:gd name="connsiteX27" fmla="*/ 113130 w 546295"/>
              <a:gd name="connsiteY27" fmla="*/ 362042 h 575282"/>
              <a:gd name="connsiteX28" fmla="*/ 147910 w 546295"/>
              <a:gd name="connsiteY28" fmla="*/ 456264 h 575282"/>
              <a:gd name="connsiteX29" fmla="*/ 191634 w 546295"/>
              <a:gd name="connsiteY29" fmla="*/ 433452 h 575282"/>
              <a:gd name="connsiteX30" fmla="*/ 180703 w 546295"/>
              <a:gd name="connsiteY30" fmla="*/ 362042 h 575282"/>
              <a:gd name="connsiteX31" fmla="*/ 398328 w 546295"/>
              <a:gd name="connsiteY31" fmla="*/ 264844 h 575282"/>
              <a:gd name="connsiteX32" fmla="*/ 311875 w 546295"/>
              <a:gd name="connsiteY32" fmla="*/ 278729 h 575282"/>
              <a:gd name="connsiteX33" fmla="*/ 311875 w 546295"/>
              <a:gd name="connsiteY33" fmla="*/ 345181 h 575282"/>
              <a:gd name="connsiteX34" fmla="*/ 408266 w 546295"/>
              <a:gd name="connsiteY34" fmla="*/ 345181 h 575282"/>
              <a:gd name="connsiteX35" fmla="*/ 398328 w 546295"/>
              <a:gd name="connsiteY35" fmla="*/ 264844 h 575282"/>
              <a:gd name="connsiteX36" fmla="*/ 207534 w 546295"/>
              <a:gd name="connsiteY36" fmla="*/ 264844 h 575282"/>
              <a:gd name="connsiteX37" fmla="*/ 197596 w 546295"/>
              <a:gd name="connsiteY37" fmla="*/ 345181 h 575282"/>
              <a:gd name="connsiteX38" fmla="*/ 294981 w 546295"/>
              <a:gd name="connsiteY38" fmla="*/ 345181 h 575282"/>
              <a:gd name="connsiteX39" fmla="*/ 294981 w 546295"/>
              <a:gd name="connsiteY39" fmla="*/ 278729 h 575282"/>
              <a:gd name="connsiteX40" fmla="*/ 207534 w 546295"/>
              <a:gd name="connsiteY40" fmla="*/ 264844 h 575282"/>
              <a:gd name="connsiteX41" fmla="*/ 458945 w 546295"/>
              <a:gd name="connsiteY41" fmla="*/ 237073 h 575282"/>
              <a:gd name="connsiteX42" fmla="*/ 414228 w 546295"/>
              <a:gd name="connsiteY42" fmla="*/ 259885 h 575282"/>
              <a:gd name="connsiteX43" fmla="*/ 425159 w 546295"/>
              <a:gd name="connsiteY43" fmla="*/ 345181 h 575282"/>
              <a:gd name="connsiteX44" fmla="*/ 493726 w 546295"/>
              <a:gd name="connsiteY44" fmla="*/ 345181 h 575282"/>
              <a:gd name="connsiteX45" fmla="*/ 458945 w 546295"/>
              <a:gd name="connsiteY45" fmla="*/ 237073 h 575282"/>
              <a:gd name="connsiteX46" fmla="*/ 147910 w 546295"/>
              <a:gd name="connsiteY46" fmla="*/ 237073 h 575282"/>
              <a:gd name="connsiteX47" fmla="*/ 113130 w 546295"/>
              <a:gd name="connsiteY47" fmla="*/ 345181 h 575282"/>
              <a:gd name="connsiteX48" fmla="*/ 180703 w 546295"/>
              <a:gd name="connsiteY48" fmla="*/ 345181 h 575282"/>
              <a:gd name="connsiteX49" fmla="*/ 191634 w 546295"/>
              <a:gd name="connsiteY49" fmla="*/ 259885 h 575282"/>
              <a:gd name="connsiteX50" fmla="*/ 147910 w 546295"/>
              <a:gd name="connsiteY50" fmla="*/ 237073 h 575282"/>
              <a:gd name="connsiteX51" fmla="*/ 242314 w 546295"/>
              <a:gd name="connsiteY51" fmla="*/ 165662 h 575282"/>
              <a:gd name="connsiteX52" fmla="*/ 157848 w 546295"/>
              <a:gd name="connsiteY52" fmla="*/ 224179 h 575282"/>
              <a:gd name="connsiteX53" fmla="*/ 196603 w 546295"/>
              <a:gd name="connsiteY53" fmla="*/ 244015 h 575282"/>
              <a:gd name="connsiteX54" fmla="*/ 242314 w 546295"/>
              <a:gd name="connsiteY54" fmla="*/ 165662 h 575282"/>
              <a:gd name="connsiteX55" fmla="*/ 311875 w 546295"/>
              <a:gd name="connsiteY55" fmla="*/ 156736 h 575282"/>
              <a:gd name="connsiteX56" fmla="*/ 311875 w 546295"/>
              <a:gd name="connsiteY56" fmla="*/ 261868 h 575282"/>
              <a:gd name="connsiteX57" fmla="*/ 393360 w 546295"/>
              <a:gd name="connsiteY57" fmla="*/ 248975 h 575282"/>
              <a:gd name="connsiteX58" fmla="*/ 311875 w 546295"/>
              <a:gd name="connsiteY58" fmla="*/ 156736 h 575282"/>
              <a:gd name="connsiteX59" fmla="*/ 294981 w 546295"/>
              <a:gd name="connsiteY59" fmla="*/ 156736 h 575282"/>
              <a:gd name="connsiteX60" fmla="*/ 212502 w 546295"/>
              <a:gd name="connsiteY60" fmla="*/ 248975 h 575282"/>
              <a:gd name="connsiteX61" fmla="*/ 294981 w 546295"/>
              <a:gd name="connsiteY61" fmla="*/ 261868 h 575282"/>
              <a:gd name="connsiteX62" fmla="*/ 301937 w 546295"/>
              <a:gd name="connsiteY62" fmla="*/ 138883 h 575282"/>
              <a:gd name="connsiteX63" fmla="*/ 302931 w 546295"/>
              <a:gd name="connsiteY63" fmla="*/ 138883 h 575282"/>
              <a:gd name="connsiteX64" fmla="*/ 393360 w 546295"/>
              <a:gd name="connsiteY64" fmla="*/ 159711 h 575282"/>
              <a:gd name="connsiteX65" fmla="*/ 384416 w 546295"/>
              <a:gd name="connsiteY65" fmla="*/ 174588 h 575282"/>
              <a:gd name="connsiteX66" fmla="*/ 362554 w 546295"/>
              <a:gd name="connsiteY66" fmla="*/ 165662 h 575282"/>
              <a:gd name="connsiteX67" fmla="*/ 409259 w 546295"/>
              <a:gd name="connsiteY67" fmla="*/ 244015 h 575282"/>
              <a:gd name="connsiteX68" fmla="*/ 449008 w 546295"/>
              <a:gd name="connsiteY68" fmla="*/ 224179 h 575282"/>
              <a:gd name="connsiteX69" fmla="*/ 428140 w 546295"/>
              <a:gd name="connsiteY69" fmla="*/ 203351 h 575282"/>
              <a:gd name="connsiteX70" fmla="*/ 440065 w 546295"/>
              <a:gd name="connsiteY70" fmla="*/ 190457 h 575282"/>
              <a:gd name="connsiteX71" fmla="*/ 462920 w 546295"/>
              <a:gd name="connsiteY71" fmla="*/ 214261 h 575282"/>
              <a:gd name="connsiteX72" fmla="*/ 472858 w 546295"/>
              <a:gd name="connsiteY72" fmla="*/ 227155 h 575282"/>
              <a:gd name="connsiteX73" fmla="*/ 510619 w 546295"/>
              <a:gd name="connsiteY73" fmla="*/ 346173 h 575282"/>
              <a:gd name="connsiteX74" fmla="*/ 472858 w 546295"/>
              <a:gd name="connsiteY74" fmla="*/ 466182 h 575282"/>
              <a:gd name="connsiteX75" fmla="*/ 462920 w 546295"/>
              <a:gd name="connsiteY75" fmla="*/ 479076 h 575282"/>
              <a:gd name="connsiteX76" fmla="*/ 302931 w 546295"/>
              <a:gd name="connsiteY76" fmla="*/ 553462 h 575282"/>
              <a:gd name="connsiteX77" fmla="*/ 301937 w 546295"/>
              <a:gd name="connsiteY77" fmla="*/ 553462 h 575282"/>
              <a:gd name="connsiteX78" fmla="*/ 143935 w 546295"/>
              <a:gd name="connsiteY78" fmla="*/ 479076 h 575282"/>
              <a:gd name="connsiteX79" fmla="*/ 133998 w 546295"/>
              <a:gd name="connsiteY79" fmla="*/ 466182 h 575282"/>
              <a:gd name="connsiteX80" fmla="*/ 95243 w 546295"/>
              <a:gd name="connsiteY80" fmla="*/ 346173 h 575282"/>
              <a:gd name="connsiteX81" fmla="*/ 133998 w 546295"/>
              <a:gd name="connsiteY81" fmla="*/ 227155 h 575282"/>
              <a:gd name="connsiteX82" fmla="*/ 143935 w 546295"/>
              <a:gd name="connsiteY82" fmla="*/ 214261 h 575282"/>
              <a:gd name="connsiteX83" fmla="*/ 301937 w 546295"/>
              <a:gd name="connsiteY83" fmla="*/ 138883 h 575282"/>
              <a:gd name="connsiteX84" fmla="*/ 308898 w 546295"/>
              <a:gd name="connsiteY84" fmla="*/ 32810 h 575282"/>
              <a:gd name="connsiteX85" fmla="*/ 378425 w 546295"/>
              <a:gd name="connsiteY85" fmla="*/ 40744 h 575282"/>
              <a:gd name="connsiteX86" fmla="*/ 372466 w 546295"/>
              <a:gd name="connsiteY86" fmla="*/ 59587 h 575282"/>
              <a:gd name="connsiteX87" fmla="*/ 355580 w 546295"/>
              <a:gd name="connsiteY87" fmla="*/ 70495 h 575282"/>
              <a:gd name="connsiteX88" fmla="*/ 308898 w 546295"/>
              <a:gd name="connsiteY88" fmla="*/ 66529 h 575282"/>
              <a:gd name="connsiteX89" fmla="*/ 33770 w 546295"/>
              <a:gd name="connsiteY89" fmla="*/ 341236 h 575282"/>
              <a:gd name="connsiteX90" fmla="*/ 164878 w 546295"/>
              <a:gd name="connsiteY90" fmla="*/ 575282 h 575282"/>
              <a:gd name="connsiteX91" fmla="*/ 2980 w 546295"/>
              <a:gd name="connsiteY91" fmla="*/ 391813 h 575282"/>
              <a:gd name="connsiteX92" fmla="*/ 0 w 546295"/>
              <a:gd name="connsiteY92" fmla="*/ 341236 h 575282"/>
              <a:gd name="connsiteX93" fmla="*/ 308898 w 546295"/>
              <a:gd name="connsiteY93" fmla="*/ 32810 h 575282"/>
              <a:gd name="connsiteX94" fmla="*/ 504581 w 546295"/>
              <a:gd name="connsiteY94" fmla="*/ 0 h 575282"/>
              <a:gd name="connsiteX95" fmla="*/ 518489 w 546295"/>
              <a:gd name="connsiteY95" fmla="*/ 14877 h 575282"/>
              <a:gd name="connsiteX96" fmla="*/ 493654 w 546295"/>
              <a:gd name="connsiteY96" fmla="*/ 103145 h 575282"/>
              <a:gd name="connsiteX97" fmla="*/ 536370 w 546295"/>
              <a:gd name="connsiteY97" fmla="*/ 128932 h 575282"/>
              <a:gd name="connsiteX98" fmla="*/ 544317 w 546295"/>
              <a:gd name="connsiteY98" fmla="*/ 153726 h 575282"/>
              <a:gd name="connsiteX99" fmla="*/ 520476 w 546295"/>
              <a:gd name="connsiteY99" fmla="*/ 160669 h 575282"/>
              <a:gd name="connsiteX100" fmla="*/ 469813 w 546295"/>
              <a:gd name="connsiteY100" fmla="*/ 133891 h 575282"/>
              <a:gd name="connsiteX101" fmla="*/ 412197 w 546295"/>
              <a:gd name="connsiteY101" fmla="*/ 200340 h 575282"/>
              <a:gd name="connsiteX102" fmla="*/ 392329 w 546295"/>
              <a:gd name="connsiteY102" fmla="*/ 193398 h 575282"/>
              <a:gd name="connsiteX103" fmla="*/ 441005 w 546295"/>
              <a:gd name="connsiteY103" fmla="*/ 111080 h 575282"/>
              <a:gd name="connsiteX104" fmla="*/ 402263 w 546295"/>
              <a:gd name="connsiteY104" fmla="*/ 84302 h 575282"/>
              <a:gd name="connsiteX105" fmla="*/ 369482 w 546295"/>
              <a:gd name="connsiteY105" fmla="*/ 101162 h 575282"/>
              <a:gd name="connsiteX106" fmla="*/ 357561 w 546295"/>
              <a:gd name="connsiteY106" fmla="*/ 88269 h 575282"/>
              <a:gd name="connsiteX107" fmla="*/ 386369 w 546295"/>
              <a:gd name="connsiteY107" fmla="*/ 64466 h 575282"/>
              <a:gd name="connsiteX108" fmla="*/ 397296 w 546295"/>
              <a:gd name="connsiteY108" fmla="*/ 20827 h 575282"/>
              <a:gd name="connsiteX109" fmla="*/ 411204 w 546295"/>
              <a:gd name="connsiteY109" fmla="*/ 32729 h 575282"/>
              <a:gd name="connsiteX110" fmla="*/ 412197 w 546295"/>
              <a:gd name="connsiteY110" fmla="*/ 64466 h 575282"/>
              <a:gd name="connsiteX111" fmla="*/ 458886 w 546295"/>
              <a:gd name="connsiteY111" fmla="*/ 84302 h 57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46295" h="575282">
                <a:moveTo>
                  <a:pt x="409259" y="449321"/>
                </a:moveTo>
                <a:cubicBezTo>
                  <a:pt x="398328" y="482051"/>
                  <a:pt x="382429" y="508830"/>
                  <a:pt x="362554" y="527675"/>
                </a:cubicBezTo>
                <a:cubicBezTo>
                  <a:pt x="396341" y="515773"/>
                  <a:pt x="426153" y="495937"/>
                  <a:pt x="449008" y="469158"/>
                </a:cubicBezTo>
                <a:cubicBezTo>
                  <a:pt x="437084" y="461223"/>
                  <a:pt x="424165" y="454280"/>
                  <a:pt x="409259" y="449321"/>
                </a:cubicBezTo>
                <a:close/>
                <a:moveTo>
                  <a:pt x="196603" y="449321"/>
                </a:moveTo>
                <a:cubicBezTo>
                  <a:pt x="181697" y="455272"/>
                  <a:pt x="168778" y="461223"/>
                  <a:pt x="157848" y="469158"/>
                </a:cubicBezTo>
                <a:cubicBezTo>
                  <a:pt x="179709" y="494945"/>
                  <a:pt x="209521" y="515773"/>
                  <a:pt x="242314" y="526683"/>
                </a:cubicBezTo>
                <a:cubicBezTo>
                  <a:pt x="223433" y="508830"/>
                  <a:pt x="207534" y="482051"/>
                  <a:pt x="196603" y="449321"/>
                </a:cubicBezTo>
                <a:close/>
                <a:moveTo>
                  <a:pt x="311875" y="431469"/>
                </a:moveTo>
                <a:lnTo>
                  <a:pt x="311875" y="535609"/>
                </a:lnTo>
                <a:cubicBezTo>
                  <a:pt x="346655" y="530650"/>
                  <a:pt x="376466" y="494945"/>
                  <a:pt x="393360" y="443370"/>
                </a:cubicBezTo>
                <a:cubicBezTo>
                  <a:pt x="368517" y="436428"/>
                  <a:pt x="341686" y="432460"/>
                  <a:pt x="311875" y="431469"/>
                </a:cubicBezTo>
                <a:close/>
                <a:moveTo>
                  <a:pt x="294981" y="431469"/>
                </a:moveTo>
                <a:cubicBezTo>
                  <a:pt x="265170" y="432460"/>
                  <a:pt x="237345" y="436428"/>
                  <a:pt x="212502" y="444362"/>
                </a:cubicBezTo>
                <a:cubicBezTo>
                  <a:pt x="229396" y="495937"/>
                  <a:pt x="260201" y="531642"/>
                  <a:pt x="294981" y="536601"/>
                </a:cubicBezTo>
                <a:close/>
                <a:moveTo>
                  <a:pt x="425159" y="362042"/>
                </a:moveTo>
                <a:cubicBezTo>
                  <a:pt x="424165" y="386837"/>
                  <a:pt x="420190" y="410641"/>
                  <a:pt x="414228" y="433452"/>
                </a:cubicBezTo>
                <a:cubicBezTo>
                  <a:pt x="431121" y="439403"/>
                  <a:pt x="446027" y="447338"/>
                  <a:pt x="458945" y="456264"/>
                </a:cubicBezTo>
                <a:cubicBezTo>
                  <a:pt x="477826" y="428493"/>
                  <a:pt x="490745" y="396755"/>
                  <a:pt x="493726" y="362042"/>
                </a:cubicBezTo>
                <a:close/>
                <a:moveTo>
                  <a:pt x="311875" y="362042"/>
                </a:moveTo>
                <a:lnTo>
                  <a:pt x="311875" y="414608"/>
                </a:lnTo>
                <a:cubicBezTo>
                  <a:pt x="342680" y="415600"/>
                  <a:pt x="372492" y="419567"/>
                  <a:pt x="398328" y="427501"/>
                </a:cubicBezTo>
                <a:cubicBezTo>
                  <a:pt x="403297" y="407665"/>
                  <a:pt x="407272" y="384853"/>
                  <a:pt x="408266" y="362042"/>
                </a:cubicBezTo>
                <a:close/>
                <a:moveTo>
                  <a:pt x="197596" y="362042"/>
                </a:moveTo>
                <a:cubicBezTo>
                  <a:pt x="198590" y="384853"/>
                  <a:pt x="202565" y="407665"/>
                  <a:pt x="207534" y="428493"/>
                </a:cubicBezTo>
                <a:cubicBezTo>
                  <a:pt x="234364" y="419567"/>
                  <a:pt x="263182" y="415600"/>
                  <a:pt x="294981" y="414608"/>
                </a:cubicBezTo>
                <a:lnTo>
                  <a:pt x="294981" y="362042"/>
                </a:lnTo>
                <a:close/>
                <a:moveTo>
                  <a:pt x="113130" y="362042"/>
                </a:moveTo>
                <a:cubicBezTo>
                  <a:pt x="116111" y="396755"/>
                  <a:pt x="128036" y="428493"/>
                  <a:pt x="147910" y="456264"/>
                </a:cubicBezTo>
                <a:cubicBezTo>
                  <a:pt x="160829" y="447338"/>
                  <a:pt x="175735" y="439403"/>
                  <a:pt x="191634" y="433452"/>
                </a:cubicBezTo>
                <a:cubicBezTo>
                  <a:pt x="185672" y="411632"/>
                  <a:pt x="181697" y="386837"/>
                  <a:pt x="180703" y="362042"/>
                </a:cubicBezTo>
                <a:close/>
                <a:moveTo>
                  <a:pt x="398328" y="264844"/>
                </a:moveTo>
                <a:cubicBezTo>
                  <a:pt x="371498" y="272778"/>
                  <a:pt x="342680" y="277737"/>
                  <a:pt x="311875" y="278729"/>
                </a:cubicBezTo>
                <a:lnTo>
                  <a:pt x="311875" y="345181"/>
                </a:lnTo>
                <a:lnTo>
                  <a:pt x="408266" y="345181"/>
                </a:lnTo>
                <a:cubicBezTo>
                  <a:pt x="408266" y="316418"/>
                  <a:pt x="404291" y="289639"/>
                  <a:pt x="398328" y="264844"/>
                </a:cubicBezTo>
                <a:close/>
                <a:moveTo>
                  <a:pt x="207534" y="264844"/>
                </a:moveTo>
                <a:cubicBezTo>
                  <a:pt x="201571" y="289639"/>
                  <a:pt x="197596" y="316418"/>
                  <a:pt x="197596" y="345181"/>
                </a:cubicBezTo>
                <a:lnTo>
                  <a:pt x="294981" y="345181"/>
                </a:lnTo>
                <a:lnTo>
                  <a:pt x="294981" y="278729"/>
                </a:lnTo>
                <a:cubicBezTo>
                  <a:pt x="263182" y="277737"/>
                  <a:pt x="234364" y="272778"/>
                  <a:pt x="207534" y="264844"/>
                </a:cubicBezTo>
                <a:close/>
                <a:moveTo>
                  <a:pt x="458945" y="237073"/>
                </a:moveTo>
                <a:cubicBezTo>
                  <a:pt x="446027" y="245999"/>
                  <a:pt x="431121" y="253934"/>
                  <a:pt x="414228" y="259885"/>
                </a:cubicBezTo>
                <a:cubicBezTo>
                  <a:pt x="421184" y="285672"/>
                  <a:pt x="425159" y="314434"/>
                  <a:pt x="425159" y="345181"/>
                </a:cubicBezTo>
                <a:lnTo>
                  <a:pt x="493726" y="345181"/>
                </a:lnTo>
                <a:cubicBezTo>
                  <a:pt x="493726" y="304516"/>
                  <a:pt x="480807" y="267819"/>
                  <a:pt x="458945" y="237073"/>
                </a:cubicBezTo>
                <a:close/>
                <a:moveTo>
                  <a:pt x="147910" y="237073"/>
                </a:moveTo>
                <a:cubicBezTo>
                  <a:pt x="126048" y="267819"/>
                  <a:pt x="113130" y="304516"/>
                  <a:pt x="113130" y="345181"/>
                </a:cubicBezTo>
                <a:lnTo>
                  <a:pt x="180703" y="345181"/>
                </a:lnTo>
                <a:cubicBezTo>
                  <a:pt x="180703" y="314434"/>
                  <a:pt x="184678" y="285672"/>
                  <a:pt x="191634" y="259885"/>
                </a:cubicBezTo>
                <a:cubicBezTo>
                  <a:pt x="175735" y="252942"/>
                  <a:pt x="160829" y="245999"/>
                  <a:pt x="147910" y="237073"/>
                </a:cubicBezTo>
                <a:close/>
                <a:moveTo>
                  <a:pt x="242314" y="165662"/>
                </a:moveTo>
                <a:cubicBezTo>
                  <a:pt x="209521" y="177564"/>
                  <a:pt x="179709" y="197400"/>
                  <a:pt x="157848" y="224179"/>
                </a:cubicBezTo>
                <a:cubicBezTo>
                  <a:pt x="168778" y="231122"/>
                  <a:pt x="181697" y="238065"/>
                  <a:pt x="196603" y="244015"/>
                </a:cubicBezTo>
                <a:cubicBezTo>
                  <a:pt x="207534" y="211286"/>
                  <a:pt x="223433" y="184507"/>
                  <a:pt x="242314" y="165662"/>
                </a:cubicBezTo>
                <a:close/>
                <a:moveTo>
                  <a:pt x="311875" y="156736"/>
                </a:moveTo>
                <a:lnTo>
                  <a:pt x="311875" y="261868"/>
                </a:lnTo>
                <a:cubicBezTo>
                  <a:pt x="341686" y="260876"/>
                  <a:pt x="368517" y="256909"/>
                  <a:pt x="393360" y="248975"/>
                </a:cubicBezTo>
                <a:cubicBezTo>
                  <a:pt x="376466" y="198392"/>
                  <a:pt x="346655" y="162687"/>
                  <a:pt x="311875" y="156736"/>
                </a:cubicBezTo>
                <a:close/>
                <a:moveTo>
                  <a:pt x="294981" y="156736"/>
                </a:moveTo>
                <a:cubicBezTo>
                  <a:pt x="260201" y="161695"/>
                  <a:pt x="229396" y="197400"/>
                  <a:pt x="212502" y="248975"/>
                </a:cubicBezTo>
                <a:cubicBezTo>
                  <a:pt x="237345" y="255917"/>
                  <a:pt x="265170" y="260876"/>
                  <a:pt x="294981" y="261868"/>
                </a:cubicBezTo>
                <a:close/>
                <a:moveTo>
                  <a:pt x="301937" y="138883"/>
                </a:moveTo>
                <a:cubicBezTo>
                  <a:pt x="301937" y="138883"/>
                  <a:pt x="302931" y="138883"/>
                  <a:pt x="302931" y="138883"/>
                </a:cubicBezTo>
                <a:cubicBezTo>
                  <a:pt x="335724" y="138883"/>
                  <a:pt x="365536" y="146818"/>
                  <a:pt x="393360" y="159711"/>
                </a:cubicBezTo>
                <a:lnTo>
                  <a:pt x="384416" y="174588"/>
                </a:lnTo>
                <a:cubicBezTo>
                  <a:pt x="377460" y="170621"/>
                  <a:pt x="369510" y="167646"/>
                  <a:pt x="362554" y="165662"/>
                </a:cubicBezTo>
                <a:cubicBezTo>
                  <a:pt x="382429" y="184507"/>
                  <a:pt x="398328" y="211286"/>
                  <a:pt x="409259" y="244015"/>
                </a:cubicBezTo>
                <a:cubicBezTo>
                  <a:pt x="424165" y="238065"/>
                  <a:pt x="438077" y="232114"/>
                  <a:pt x="449008" y="224179"/>
                </a:cubicBezTo>
                <a:cubicBezTo>
                  <a:pt x="443046" y="216245"/>
                  <a:pt x="435096" y="209302"/>
                  <a:pt x="428140" y="203351"/>
                </a:cubicBezTo>
                <a:lnTo>
                  <a:pt x="440065" y="190457"/>
                </a:lnTo>
                <a:cubicBezTo>
                  <a:pt x="448014" y="198392"/>
                  <a:pt x="455964" y="205335"/>
                  <a:pt x="462920" y="214261"/>
                </a:cubicBezTo>
                <a:cubicBezTo>
                  <a:pt x="466895" y="218228"/>
                  <a:pt x="469876" y="222196"/>
                  <a:pt x="472858" y="227155"/>
                </a:cubicBezTo>
                <a:cubicBezTo>
                  <a:pt x="496707" y="260876"/>
                  <a:pt x="510619" y="301541"/>
                  <a:pt x="510619" y="346173"/>
                </a:cubicBezTo>
                <a:cubicBezTo>
                  <a:pt x="510619" y="390804"/>
                  <a:pt x="496707" y="432460"/>
                  <a:pt x="472858" y="466182"/>
                </a:cubicBezTo>
                <a:cubicBezTo>
                  <a:pt x="469876" y="470149"/>
                  <a:pt x="466895" y="475109"/>
                  <a:pt x="462920" y="479076"/>
                </a:cubicBezTo>
                <a:cubicBezTo>
                  <a:pt x="425159" y="524699"/>
                  <a:pt x="367523" y="553462"/>
                  <a:pt x="302931" y="553462"/>
                </a:cubicBezTo>
                <a:cubicBezTo>
                  <a:pt x="302931" y="553462"/>
                  <a:pt x="301937" y="553462"/>
                  <a:pt x="301937" y="553462"/>
                </a:cubicBezTo>
                <a:cubicBezTo>
                  <a:pt x="238339" y="553462"/>
                  <a:pt x="181697" y="524699"/>
                  <a:pt x="143935" y="479076"/>
                </a:cubicBezTo>
                <a:cubicBezTo>
                  <a:pt x="139961" y="475109"/>
                  <a:pt x="136979" y="470149"/>
                  <a:pt x="133998" y="466182"/>
                </a:cubicBezTo>
                <a:cubicBezTo>
                  <a:pt x="110149" y="432460"/>
                  <a:pt x="95243" y="390804"/>
                  <a:pt x="95243" y="346173"/>
                </a:cubicBezTo>
                <a:cubicBezTo>
                  <a:pt x="95243" y="301541"/>
                  <a:pt x="110149" y="260876"/>
                  <a:pt x="133998" y="227155"/>
                </a:cubicBezTo>
                <a:cubicBezTo>
                  <a:pt x="136979" y="222196"/>
                  <a:pt x="139961" y="218228"/>
                  <a:pt x="143935" y="214261"/>
                </a:cubicBezTo>
                <a:cubicBezTo>
                  <a:pt x="181697" y="168637"/>
                  <a:pt x="238339" y="139875"/>
                  <a:pt x="301937" y="138883"/>
                </a:cubicBezTo>
                <a:close/>
                <a:moveTo>
                  <a:pt x="308898" y="32810"/>
                </a:moveTo>
                <a:cubicBezTo>
                  <a:pt x="329756" y="32810"/>
                  <a:pt x="358560" y="36777"/>
                  <a:pt x="378425" y="40744"/>
                </a:cubicBezTo>
                <a:lnTo>
                  <a:pt x="372466" y="59587"/>
                </a:lnTo>
                <a:lnTo>
                  <a:pt x="355580" y="70495"/>
                </a:lnTo>
                <a:cubicBezTo>
                  <a:pt x="340682" y="68512"/>
                  <a:pt x="324790" y="66529"/>
                  <a:pt x="308898" y="66529"/>
                </a:cubicBezTo>
                <a:cubicBezTo>
                  <a:pt x="157925" y="66529"/>
                  <a:pt x="33770" y="189502"/>
                  <a:pt x="33770" y="341236"/>
                </a:cubicBezTo>
                <a:cubicBezTo>
                  <a:pt x="33770" y="440408"/>
                  <a:pt x="91378" y="522721"/>
                  <a:pt x="164878" y="575282"/>
                </a:cubicBezTo>
                <a:cubicBezTo>
                  <a:pt x="96344" y="575282"/>
                  <a:pt x="11919" y="459251"/>
                  <a:pt x="2980" y="391813"/>
                </a:cubicBezTo>
                <a:cubicBezTo>
                  <a:pt x="993" y="375946"/>
                  <a:pt x="0" y="359087"/>
                  <a:pt x="0" y="341236"/>
                </a:cubicBezTo>
                <a:cubicBezTo>
                  <a:pt x="0" y="171651"/>
                  <a:pt x="139054" y="32810"/>
                  <a:pt x="308898" y="32810"/>
                </a:cubicBezTo>
                <a:close/>
                <a:moveTo>
                  <a:pt x="504581" y="0"/>
                </a:moveTo>
                <a:cubicBezTo>
                  <a:pt x="504581" y="0"/>
                  <a:pt x="516502" y="3967"/>
                  <a:pt x="518489" y="14877"/>
                </a:cubicBezTo>
                <a:cubicBezTo>
                  <a:pt x="520476" y="25786"/>
                  <a:pt x="493654" y="103145"/>
                  <a:pt x="493654" y="103145"/>
                </a:cubicBezTo>
                <a:cubicBezTo>
                  <a:pt x="493654" y="103145"/>
                  <a:pt x="531403" y="125956"/>
                  <a:pt x="536370" y="128932"/>
                </a:cubicBezTo>
                <a:cubicBezTo>
                  <a:pt x="541337" y="131907"/>
                  <a:pt x="550277" y="138850"/>
                  <a:pt x="544317" y="153726"/>
                </a:cubicBezTo>
                <a:cubicBezTo>
                  <a:pt x="538356" y="168603"/>
                  <a:pt x="525442" y="161661"/>
                  <a:pt x="520476" y="160669"/>
                </a:cubicBezTo>
                <a:cubicBezTo>
                  <a:pt x="515509" y="159677"/>
                  <a:pt x="469813" y="133891"/>
                  <a:pt x="469813" y="133891"/>
                </a:cubicBezTo>
                <a:cubicBezTo>
                  <a:pt x="469813" y="133891"/>
                  <a:pt x="422131" y="195381"/>
                  <a:pt x="412197" y="200340"/>
                </a:cubicBezTo>
                <a:cubicBezTo>
                  <a:pt x="402263" y="205299"/>
                  <a:pt x="392329" y="193398"/>
                  <a:pt x="392329" y="193398"/>
                </a:cubicBezTo>
                <a:lnTo>
                  <a:pt x="441005" y="111080"/>
                </a:lnTo>
                <a:lnTo>
                  <a:pt x="402263" y="84302"/>
                </a:lnTo>
                <a:lnTo>
                  <a:pt x="369482" y="101162"/>
                </a:lnTo>
                <a:lnTo>
                  <a:pt x="357561" y="88269"/>
                </a:lnTo>
                <a:cubicBezTo>
                  <a:pt x="357561" y="88269"/>
                  <a:pt x="380409" y="72400"/>
                  <a:pt x="386369" y="64466"/>
                </a:cubicBezTo>
                <a:cubicBezTo>
                  <a:pt x="393323" y="55540"/>
                  <a:pt x="397296" y="20827"/>
                  <a:pt x="397296" y="20827"/>
                </a:cubicBezTo>
                <a:lnTo>
                  <a:pt x="411204" y="32729"/>
                </a:lnTo>
                <a:lnTo>
                  <a:pt x="412197" y="64466"/>
                </a:lnTo>
                <a:lnTo>
                  <a:pt x="458886" y="84302"/>
                </a:lnTo>
                <a:close/>
              </a:path>
            </a:pathLst>
          </a:custGeom>
          <a:solidFill>
            <a:schemeClr val="accent1"/>
          </a:solidFill>
          <a:ln>
            <a:solidFill>
              <a:srgbClr val="92D050"/>
            </a:solidFill>
          </a:ln>
        </p:spPr>
      </p:sp>
      <p:sp>
        <p:nvSpPr>
          <p:cNvPr id="59" name="标题 1"/>
          <p:cNvSpPr txBox="1">
            <a:spLocks/>
          </p:cNvSpPr>
          <p:nvPr/>
        </p:nvSpPr>
        <p:spPr>
          <a:xfrm>
            <a:off x="92868" y="288401"/>
            <a:ext cx="10849207" cy="836542"/>
          </a:xfrm>
          <a:prstGeom prst="rect">
            <a:avLst/>
          </a:prstGeom>
        </p:spPr>
        <p:txBody>
          <a:bodyPr lIns="121911" tIns="60955" rIns="121911" bIns="60955"/>
          <a:lstStyle>
            <a:lvl1pPr indent="177620" algn="l" defTabSz="911886" rtl="0" eaLnBrk="0" fontAlgn="base" hangingPunct="0">
              <a:spcBef>
                <a:spcPct val="0"/>
              </a:spcBef>
              <a:spcAft>
                <a:spcPct val="0"/>
              </a:spcAft>
              <a:defRPr kumimoji="1" sz="2500" b="1">
                <a:solidFill>
                  <a:schemeClr val="tx1"/>
                </a:solidFill>
                <a:latin typeface="微软雅黑" pitchFamily="34" charset="-122"/>
                <a:ea typeface="微软雅黑" pitchFamily="34" charset="-122"/>
                <a:cs typeface="+mj-cs"/>
              </a:defRPr>
            </a:lvl1pPr>
            <a:lvl2pPr indent="177620" algn="l" defTabSz="911886" rtl="0" eaLnBrk="0" fontAlgn="base" hangingPunct="0">
              <a:spcBef>
                <a:spcPct val="0"/>
              </a:spcBef>
              <a:spcAft>
                <a:spcPct val="0"/>
              </a:spcAft>
              <a:defRPr kumimoji="1" sz="2500" b="1">
                <a:solidFill>
                  <a:schemeClr val="tx1"/>
                </a:solidFill>
                <a:latin typeface="黑体" pitchFamily="49" charset="-122"/>
                <a:ea typeface="楷体_GB2312" pitchFamily="49" charset="-122"/>
              </a:defRPr>
            </a:lvl2pPr>
            <a:lvl3pPr indent="177620" algn="l" defTabSz="911886" rtl="0" eaLnBrk="0" fontAlgn="base" hangingPunct="0">
              <a:spcBef>
                <a:spcPct val="0"/>
              </a:spcBef>
              <a:spcAft>
                <a:spcPct val="0"/>
              </a:spcAft>
              <a:defRPr kumimoji="1" sz="2500" b="1">
                <a:solidFill>
                  <a:schemeClr val="tx1"/>
                </a:solidFill>
                <a:latin typeface="黑体" pitchFamily="49" charset="-122"/>
                <a:ea typeface="楷体_GB2312" pitchFamily="49" charset="-122"/>
              </a:defRPr>
            </a:lvl3pPr>
            <a:lvl4pPr indent="177620" algn="l" defTabSz="911886" rtl="0" eaLnBrk="0" fontAlgn="base" hangingPunct="0">
              <a:spcBef>
                <a:spcPct val="0"/>
              </a:spcBef>
              <a:spcAft>
                <a:spcPct val="0"/>
              </a:spcAft>
              <a:defRPr kumimoji="1" sz="2500" b="1">
                <a:solidFill>
                  <a:schemeClr val="tx1"/>
                </a:solidFill>
                <a:latin typeface="黑体" pitchFamily="49" charset="-122"/>
                <a:ea typeface="楷体_GB2312" pitchFamily="49" charset="-122"/>
              </a:defRPr>
            </a:lvl4pPr>
            <a:lvl5pPr indent="177620" algn="l" defTabSz="911886" rtl="0" eaLnBrk="0" fontAlgn="base" hangingPunct="0">
              <a:spcBef>
                <a:spcPct val="0"/>
              </a:spcBef>
              <a:spcAft>
                <a:spcPct val="0"/>
              </a:spcAft>
              <a:defRPr kumimoji="1" sz="2500" b="1">
                <a:solidFill>
                  <a:schemeClr val="tx1"/>
                </a:solidFill>
                <a:latin typeface="黑体" pitchFamily="49" charset="-122"/>
                <a:ea typeface="楷体_GB2312" pitchFamily="49" charset="-122"/>
              </a:defRPr>
            </a:lvl5pPr>
            <a:lvl6pPr marL="456736" algn="just" defTabSz="911886" rtl="0" fontAlgn="base">
              <a:spcBef>
                <a:spcPct val="0"/>
              </a:spcBef>
              <a:spcAft>
                <a:spcPct val="0"/>
              </a:spcAft>
              <a:defRPr kumimoji="1" sz="3000" b="1">
                <a:solidFill>
                  <a:schemeClr val="tx1"/>
                </a:solidFill>
                <a:latin typeface="Times New Roman" pitchFamily="18" charset="0"/>
                <a:ea typeface="黑体" pitchFamily="2" charset="-122"/>
              </a:defRPr>
            </a:lvl6pPr>
            <a:lvl7pPr marL="913473" algn="just" defTabSz="911886" rtl="0" fontAlgn="base">
              <a:spcBef>
                <a:spcPct val="0"/>
              </a:spcBef>
              <a:spcAft>
                <a:spcPct val="0"/>
              </a:spcAft>
              <a:defRPr kumimoji="1" sz="3000" b="1">
                <a:solidFill>
                  <a:schemeClr val="tx1"/>
                </a:solidFill>
                <a:latin typeface="Times New Roman" pitchFamily="18" charset="0"/>
                <a:ea typeface="黑体" pitchFamily="2" charset="-122"/>
              </a:defRPr>
            </a:lvl7pPr>
            <a:lvl8pPr marL="1370208" algn="just" defTabSz="911886" rtl="0" fontAlgn="base">
              <a:spcBef>
                <a:spcPct val="0"/>
              </a:spcBef>
              <a:spcAft>
                <a:spcPct val="0"/>
              </a:spcAft>
              <a:defRPr kumimoji="1" sz="3000" b="1">
                <a:solidFill>
                  <a:schemeClr val="tx1"/>
                </a:solidFill>
                <a:latin typeface="Times New Roman" pitchFamily="18" charset="0"/>
                <a:ea typeface="黑体" pitchFamily="2" charset="-122"/>
              </a:defRPr>
            </a:lvl8pPr>
            <a:lvl9pPr marL="1826945" algn="just" defTabSz="911886" rtl="0" fontAlgn="base">
              <a:spcBef>
                <a:spcPct val="0"/>
              </a:spcBef>
              <a:spcAft>
                <a:spcPct val="0"/>
              </a:spcAft>
              <a:defRPr kumimoji="1" sz="3000" b="1">
                <a:solidFill>
                  <a:schemeClr val="tx1"/>
                </a:solidFill>
                <a:latin typeface="Times New Roman" pitchFamily="18" charset="0"/>
                <a:ea typeface="黑体" pitchFamily="2" charset="-122"/>
              </a:defRPr>
            </a:lvl9pPr>
          </a:lstStyle>
          <a:p>
            <a:pPr indent="0">
              <a:lnSpc>
                <a:spcPct val="150000"/>
              </a:lnSpc>
              <a:spcBef>
                <a:spcPts val="0"/>
              </a:spcBef>
            </a:pPr>
            <a:r>
              <a:rPr lang="en-US" altLang="zh-CN" sz="2625" dirty="0">
                <a:solidFill>
                  <a:prstClr val="black"/>
                </a:solidFill>
              </a:rPr>
              <a:t>5G</a:t>
            </a:r>
            <a:r>
              <a:rPr lang="zh-CN" altLang="en-US" sz="2625" dirty="0">
                <a:solidFill>
                  <a:prstClr val="black"/>
                </a:solidFill>
              </a:rPr>
              <a:t>应用场景探索</a:t>
            </a:r>
          </a:p>
        </p:txBody>
      </p:sp>
    </p:spTree>
    <p:extLst>
      <p:ext uri="{BB962C8B-B14F-4D97-AF65-F5344CB8AC3E}">
        <p14:creationId xmlns:p14="http://schemas.microsoft.com/office/powerpoint/2010/main" val="917991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rotWithShape="1">
          <a:blip r:embed="rId2">
            <a:extLst>
              <a:ext uri="{28A0092B-C50C-407E-A947-70E740481C1C}">
                <a14:useLocalDpi xmlns:a14="http://schemas.microsoft.com/office/drawing/2010/main" val="0"/>
              </a:ext>
            </a:extLst>
          </a:blip>
          <a:srcRect l="7314" t="13137" r="7138" b="11372"/>
          <a:stretch/>
        </p:blipFill>
        <p:spPr>
          <a:xfrm>
            <a:off x="900953" y="900952"/>
            <a:ext cx="10421471" cy="5177119"/>
          </a:xfrm>
        </p:spPr>
      </p:pic>
      <p:sp>
        <p:nvSpPr>
          <p:cNvPr id="2" name="日期占位符 1">
            <a:extLst>
              <a:ext uri="{FF2B5EF4-FFF2-40B4-BE49-F238E27FC236}">
                <a16:creationId xmlns:a16="http://schemas.microsoft.com/office/drawing/2014/main" id="{F45F8A99-682D-40F9-A7D9-4344CD54551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E2E09-31B8-4565-BE34-F060C89BFCC3}"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2019年8月6日11时28分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灯片编号占位符 2">
            <a:extLst>
              <a:ext uri="{FF2B5EF4-FFF2-40B4-BE49-F238E27FC236}">
                <a16:creationId xmlns:a16="http://schemas.microsoft.com/office/drawing/2014/main" id="{379C8EA3-3032-44AC-9FF5-B1BEEC7EB2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A6C626FF-4B53-4D79-8272-7BEDEF5B7B3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88987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8130" name="Picture 2" descr="C:\Users\lenovn\Desktop\5G\报告PPT  童莉莉：5G时代的未来教育_files\159834028_51_20190427064202160"/>
          <p:cNvPicPr>
            <a:picLocks noChangeAspect="1" noChangeArrowheads="1"/>
          </p:cNvPicPr>
          <p:nvPr/>
        </p:nvPicPr>
        <p:blipFill rotWithShape="1">
          <a:blip r:embed="rId2">
            <a:extLst>
              <a:ext uri="{28A0092B-C50C-407E-A947-70E740481C1C}">
                <a14:useLocalDpi xmlns:a14="http://schemas.microsoft.com/office/drawing/2010/main" val="0"/>
              </a:ext>
            </a:extLst>
          </a:blip>
          <a:srcRect l="5547" t="9805" r="5593" b="10784"/>
          <a:stretch/>
        </p:blipFill>
        <p:spPr bwMode="auto">
          <a:xfrm>
            <a:off x="685801" y="672352"/>
            <a:ext cx="10824882" cy="5446059"/>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2E6FDA04-F3D1-4CEE-8D4F-0C8F0E3ECE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C5EC9F-9841-45B8-A75E-C1A1779A1AC6}"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2019年8月6日11时28分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26748402-9D4A-4148-8702-025BA90849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4198C41A-8A19-413F-9039-985B1FB1FD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573958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26626" name="Picture 2" descr="C:\Users\lenovn\Desktop\5G\报告PPT  童莉莉：5G时代的未来教育_files\159834028_30_20190427064158863"/>
          <p:cNvPicPr>
            <a:picLocks noChangeAspect="1" noChangeArrowheads="1"/>
          </p:cNvPicPr>
          <p:nvPr/>
        </p:nvPicPr>
        <p:blipFill rotWithShape="1">
          <a:blip r:embed="rId2">
            <a:extLst>
              <a:ext uri="{28A0092B-C50C-407E-A947-70E740481C1C}">
                <a14:useLocalDpi xmlns:a14="http://schemas.microsoft.com/office/drawing/2010/main" val="0"/>
              </a:ext>
            </a:extLst>
          </a:blip>
          <a:srcRect l="7203" t="9804" r="5960" b="11638"/>
          <a:stretch/>
        </p:blipFill>
        <p:spPr bwMode="auto">
          <a:xfrm>
            <a:off x="806823" y="475410"/>
            <a:ext cx="10578354" cy="5387508"/>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a:extLst>
              <a:ext uri="{FF2B5EF4-FFF2-40B4-BE49-F238E27FC236}">
                <a16:creationId xmlns:a16="http://schemas.microsoft.com/office/drawing/2014/main" id="{47D86315-C298-45E7-8909-E1580A8368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2DA33A-7AED-4BD4-B55A-B4F6BA18B587}"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2019年8月6日11时28分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9BAC3D01-0EC3-4DCE-B865-5EF9FC93D6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5BEA4A21-93C5-4F9F-8860-F832539D00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73627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3" name="Rectangle 2"/>
          <p:cNvSpPr>
            <a:spLocks noGrp="1" noChangeArrowheads="1"/>
          </p:cNvSpPr>
          <p:nvPr>
            <p:ph type="title"/>
          </p:nvPr>
        </p:nvSpPr>
        <p:spPr>
          <a:xfrm>
            <a:off x="786775" y="2025651"/>
            <a:ext cx="8216900" cy="671512"/>
          </a:xfrm>
        </p:spPr>
        <p:txBody>
          <a:bodyPr>
            <a:noAutofit/>
          </a:bodyPr>
          <a:lstStyle/>
          <a:p>
            <a:r>
              <a:rPr lang="zh-CN" altLang="en-US" sz="5400" dirty="0"/>
              <a:t>手机控拉面碗</a:t>
            </a:r>
          </a:p>
        </p:txBody>
      </p:sp>
      <p:pic>
        <p:nvPicPr>
          <p:cNvPr id="146434" name="Picture 3" descr="54a5e40dgw1e107pfbzt7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8616" y="458788"/>
            <a:ext cx="5462629" cy="6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5" name="Picture 4" descr="3803ef6b7a61fa5fae627e16ed68_800_449_1_1.c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581" y="3846776"/>
            <a:ext cx="5375035" cy="301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a:extLst>
              <a:ext uri="{FF2B5EF4-FFF2-40B4-BE49-F238E27FC236}">
                <a16:creationId xmlns:a16="http://schemas.microsoft.com/office/drawing/2014/main" id="{BEF5507F-0728-441E-8E8C-3FD0C6BFB07B}"/>
              </a:ext>
            </a:extLst>
          </p:cNvPr>
          <p:cNvSpPr>
            <a:spLocks noGrp="1"/>
          </p:cNvSpPr>
          <p:nvPr>
            <p:ph type="dt" sz="half" idx="10"/>
          </p:nvPr>
        </p:nvSpPr>
        <p:spPr/>
        <p:txBody>
          <a:bodyPr/>
          <a:lstStyle/>
          <a:p>
            <a:fld id="{E4F5E0FF-286C-4DC1-8E1C-6D3DC9ACB039}" type="datetime8">
              <a:rPr lang="zh-CN" altLang="en-US" smtClean="0"/>
              <a:t>2019年8月6日11时23分</a:t>
            </a:fld>
            <a:endParaRPr lang="zh-CN" altLang="en-US"/>
          </a:p>
        </p:txBody>
      </p:sp>
      <p:sp>
        <p:nvSpPr>
          <p:cNvPr id="3" name="灯片编号占位符 2">
            <a:extLst>
              <a:ext uri="{FF2B5EF4-FFF2-40B4-BE49-F238E27FC236}">
                <a16:creationId xmlns:a16="http://schemas.microsoft.com/office/drawing/2014/main" id="{C35A9DC8-8C62-424B-B909-3101558218EF}"/>
              </a:ext>
            </a:extLst>
          </p:cNvPr>
          <p:cNvSpPr>
            <a:spLocks noGrp="1"/>
          </p:cNvSpPr>
          <p:nvPr>
            <p:ph type="sldNum" sz="quarter" idx="12"/>
          </p:nvPr>
        </p:nvSpPr>
        <p:spPr/>
        <p:txBody>
          <a:bodyPr/>
          <a:lstStyle/>
          <a:p>
            <a:fld id="{00822AEB-B2FF-4C53-96F9-A1703B234C4D}" type="slidenum">
              <a:rPr lang="zh-CN" altLang="en-US" smtClean="0"/>
              <a:pPr/>
              <a:t>6</a:t>
            </a:fld>
            <a:endParaRPr lang="zh-CN" altLang="en-US"/>
          </a:p>
        </p:txBody>
      </p:sp>
      <p:sp>
        <p:nvSpPr>
          <p:cNvPr id="4" name="页脚占位符 3">
            <a:extLst>
              <a:ext uri="{FF2B5EF4-FFF2-40B4-BE49-F238E27FC236}">
                <a16:creationId xmlns:a16="http://schemas.microsoft.com/office/drawing/2014/main" id="{DA2115C1-8202-4376-B135-386FDDF273C3}"/>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227074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0962" name="Picture 2" descr="C:\Users\lenovn\Desktop\5G\报告PPT  童莉莉：5G时代的未来教育_files\159834028_44_2019042706420166"/>
          <p:cNvPicPr>
            <a:picLocks noChangeAspect="1" noChangeArrowheads="1"/>
          </p:cNvPicPr>
          <p:nvPr/>
        </p:nvPicPr>
        <p:blipFill rotWithShape="1">
          <a:blip r:embed="rId2">
            <a:extLst>
              <a:ext uri="{28A0092B-C50C-407E-A947-70E740481C1C}">
                <a14:useLocalDpi xmlns:a14="http://schemas.microsoft.com/office/drawing/2010/main" val="0"/>
              </a:ext>
            </a:extLst>
          </a:blip>
          <a:srcRect l="580" t="10392" r="5482" b="9999"/>
          <a:stretch/>
        </p:blipFill>
        <p:spPr bwMode="auto">
          <a:xfrm>
            <a:off x="530087" y="712694"/>
            <a:ext cx="10994042" cy="5459506"/>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EEC9A496-2265-446D-AC70-2C958F1C1C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27A5B9-3546-4853-8CF3-17CDF4C67D98}"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2019年8月6日11时29分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5ED86C06-34C0-43D3-B4F8-05010E97FD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文本框 5">
            <a:extLst>
              <a:ext uri="{FF2B5EF4-FFF2-40B4-BE49-F238E27FC236}">
                <a16:creationId xmlns:a16="http://schemas.microsoft.com/office/drawing/2014/main" id="{8FB6C773-4DCC-4CFF-AFB0-B2355DB03D34}"/>
              </a:ext>
            </a:extLst>
          </p:cNvPr>
          <p:cNvSpPr txBox="1">
            <a:spLocks noChangeArrowheads="1"/>
          </p:cNvSpPr>
          <p:nvPr/>
        </p:nvSpPr>
        <p:spPr bwMode="auto">
          <a:xfrm>
            <a:off x="4196630" y="681037"/>
            <a:ext cx="1899370" cy="461665"/>
          </a:xfrm>
          <a:prstGeom prst="rect">
            <a:avLst/>
          </a:prstGeom>
          <a:noFill/>
          <a:ln w="9525">
            <a:noFill/>
            <a:miter lim="800000"/>
            <a:headEnd/>
            <a:tailEnd/>
          </a:ln>
        </p:spPr>
        <p:txBody>
          <a:bodyPr wrap="square">
            <a:spAutoFit/>
          </a:bodyPr>
          <a:lstStyle/>
          <a:p>
            <a:pPr marL="0" marR="0" lvl="0" indent="0" algn="l" defTabSz="907890" rtl="0" eaLnBrk="1" fontAlgn="auto" latinLnBrk="0" hangingPunct="1">
              <a:lnSpc>
                <a:spcPct val="100000"/>
              </a:lnSpc>
              <a:spcBef>
                <a:spcPts val="0"/>
              </a:spcBef>
              <a:spcAft>
                <a:spcPts val="0"/>
              </a:spcAft>
              <a:buClrTx/>
              <a:buSzTx/>
              <a:buFontTx/>
              <a:buNone/>
              <a:tabLst/>
              <a:defRPr/>
            </a:pPr>
            <a:r>
              <a:rPr kumimoji="0" lang="zh-CN" altLang="en-US" sz="1693"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       </a:t>
            </a:r>
            <a:r>
              <a:rPr kumimoji="0" lang="zh-CN" altLang="en-US" sz="24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mn-cs"/>
              </a:rPr>
              <a:t>编队行驶</a:t>
            </a:r>
          </a:p>
        </p:txBody>
      </p:sp>
      <p:sp>
        <p:nvSpPr>
          <p:cNvPr id="7" name="文本框 6">
            <a:extLst>
              <a:ext uri="{FF2B5EF4-FFF2-40B4-BE49-F238E27FC236}">
                <a16:creationId xmlns:a16="http://schemas.microsoft.com/office/drawing/2014/main" id="{FDE17AAD-6FB7-4811-9E9B-D13CBBE1E539}"/>
              </a:ext>
            </a:extLst>
          </p:cNvPr>
          <p:cNvSpPr txBox="1">
            <a:spLocks noChangeArrowheads="1"/>
          </p:cNvSpPr>
          <p:nvPr/>
        </p:nvSpPr>
        <p:spPr bwMode="auto">
          <a:xfrm>
            <a:off x="904462" y="576662"/>
            <a:ext cx="1899370" cy="461665"/>
          </a:xfrm>
          <a:prstGeom prst="rect">
            <a:avLst/>
          </a:prstGeom>
          <a:noFill/>
          <a:ln w="9525">
            <a:noFill/>
            <a:miter lim="800000"/>
            <a:headEnd/>
            <a:tailEnd/>
          </a:ln>
        </p:spPr>
        <p:txBody>
          <a:bodyPr wrap="square">
            <a:spAutoFit/>
          </a:bodyPr>
          <a:lstStyle/>
          <a:p>
            <a:pPr marL="0" marR="0" lvl="0" indent="0" algn="l" defTabSz="907890" rtl="0" eaLnBrk="1" fontAlgn="auto" latinLnBrk="0" hangingPunct="1">
              <a:lnSpc>
                <a:spcPct val="100000"/>
              </a:lnSpc>
              <a:spcBef>
                <a:spcPts val="0"/>
              </a:spcBef>
              <a:spcAft>
                <a:spcPts val="0"/>
              </a:spcAft>
              <a:buClrTx/>
              <a:buSzTx/>
              <a:buFontTx/>
              <a:buNone/>
              <a:tabLst/>
              <a:defRPr/>
            </a:pPr>
            <a:r>
              <a:rPr kumimoji="0" lang="zh-CN" altLang="en-US" sz="1693"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      </a:t>
            </a:r>
            <a:r>
              <a:rPr kumimoji="0" lang="zh-CN" altLang="en-US" sz="24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mn-cs"/>
              </a:rPr>
              <a:t>自动驾驶</a:t>
            </a:r>
          </a:p>
        </p:txBody>
      </p:sp>
      <p:sp>
        <p:nvSpPr>
          <p:cNvPr id="8" name="文本框 7">
            <a:extLst>
              <a:ext uri="{FF2B5EF4-FFF2-40B4-BE49-F238E27FC236}">
                <a16:creationId xmlns:a16="http://schemas.microsoft.com/office/drawing/2014/main" id="{CDA31C4A-083A-45A6-ACF1-EB0E10EDD306}"/>
              </a:ext>
            </a:extLst>
          </p:cNvPr>
          <p:cNvSpPr txBox="1">
            <a:spLocks noChangeArrowheads="1"/>
          </p:cNvSpPr>
          <p:nvPr/>
        </p:nvSpPr>
        <p:spPr bwMode="auto">
          <a:xfrm>
            <a:off x="904462" y="3539629"/>
            <a:ext cx="1899370" cy="461665"/>
          </a:xfrm>
          <a:prstGeom prst="rect">
            <a:avLst/>
          </a:prstGeom>
          <a:noFill/>
          <a:ln w="9525">
            <a:noFill/>
            <a:miter lim="800000"/>
            <a:headEnd/>
            <a:tailEnd/>
          </a:ln>
        </p:spPr>
        <p:txBody>
          <a:bodyPr wrap="square">
            <a:spAutoFit/>
          </a:bodyPr>
          <a:lstStyle/>
          <a:p>
            <a:pPr marL="0" marR="0" lvl="0" indent="0" algn="l" defTabSz="907890" rtl="0" eaLnBrk="1" fontAlgn="auto" latinLnBrk="0" hangingPunct="1">
              <a:lnSpc>
                <a:spcPct val="100000"/>
              </a:lnSpc>
              <a:spcBef>
                <a:spcPts val="0"/>
              </a:spcBef>
              <a:spcAft>
                <a:spcPts val="0"/>
              </a:spcAft>
              <a:buClrTx/>
              <a:buSzTx/>
              <a:buFontTx/>
              <a:buNone/>
              <a:tabLst/>
              <a:defRPr/>
            </a:pPr>
            <a:r>
              <a:rPr kumimoji="0" lang="zh-CN" altLang="en-US" sz="1693"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      </a:t>
            </a:r>
            <a:r>
              <a:rPr kumimoji="0" lang="zh-CN" altLang="en-US" sz="2400" b="1"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mn-cs"/>
              </a:rPr>
              <a:t>远控驾驶</a:t>
            </a:r>
          </a:p>
        </p:txBody>
      </p:sp>
      <p:sp>
        <p:nvSpPr>
          <p:cNvPr id="5" name="页脚占位符 4">
            <a:extLst>
              <a:ext uri="{FF2B5EF4-FFF2-40B4-BE49-F238E27FC236}">
                <a16:creationId xmlns:a16="http://schemas.microsoft.com/office/drawing/2014/main" id="{9F548BF8-4092-408C-8CBA-7B617266305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474668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1986" name="Picture 2" descr="C:\Users\lenovn\Desktop\5G\报告PPT  童莉莉：5G时代的未来教育_files\159834028_45_20190427064201238"/>
          <p:cNvPicPr>
            <a:picLocks noChangeAspect="1" noChangeArrowheads="1"/>
          </p:cNvPicPr>
          <p:nvPr/>
        </p:nvPicPr>
        <p:blipFill rotWithShape="1">
          <a:blip r:embed="rId2">
            <a:extLst>
              <a:ext uri="{28A0092B-C50C-407E-A947-70E740481C1C}">
                <a14:useLocalDpi xmlns:a14="http://schemas.microsoft.com/office/drawing/2010/main" val="0"/>
              </a:ext>
            </a:extLst>
          </a:blip>
          <a:srcRect l="6181" t="11765" r="5400" b="11373"/>
          <a:stretch/>
        </p:blipFill>
        <p:spPr bwMode="auto">
          <a:xfrm>
            <a:off x="753035" y="806824"/>
            <a:ext cx="10771094" cy="5271247"/>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0CBDEF76-8934-4DAF-8759-066D5B87B8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B26C72-A3CB-4B75-851C-6F0062541F8E}"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2019年8月6日11时29分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0CE802D-D517-4357-873F-55C151FEB9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9B427DF9-4BC1-4D3D-88E4-005B7AACA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498093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3010" name="Picture 2" descr="C:\Users\lenovn\Desktop\5G\报告PPT  童莉莉：5G时代的未来教育_files\159834028_46_20190427064201394"/>
          <p:cNvPicPr>
            <a:picLocks noChangeAspect="1" noChangeArrowheads="1"/>
          </p:cNvPicPr>
          <p:nvPr/>
        </p:nvPicPr>
        <p:blipFill rotWithShape="1">
          <a:blip r:embed="rId2">
            <a:extLst>
              <a:ext uri="{28A0092B-C50C-407E-A947-70E740481C1C}">
                <a14:useLocalDpi xmlns:a14="http://schemas.microsoft.com/office/drawing/2010/main" val="0"/>
              </a:ext>
            </a:extLst>
          </a:blip>
          <a:srcRect l="6650" t="11569" r="5925" b="12158"/>
          <a:stretch/>
        </p:blipFill>
        <p:spPr bwMode="auto">
          <a:xfrm>
            <a:off x="820271" y="793376"/>
            <a:ext cx="10650070" cy="5230906"/>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5CF40836-5462-47C4-BD44-C3D7ED28EF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31A477-1DA0-4C93-820D-453B4299AD73}"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2019年8月6日11时29分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B9B3BB7B-9F00-4B73-BA89-E2F456C896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B70A9173-1249-47D6-A4C8-62AE8D0DA1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300709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4034" name="Picture 2" descr="C:\Users\lenovn\Desktop\5G\报告PPT  童莉莉：5G时代的未来教育_files\159834028_47_20190427064201551"/>
          <p:cNvPicPr>
            <a:picLocks noChangeAspect="1" noChangeArrowheads="1"/>
          </p:cNvPicPr>
          <p:nvPr/>
        </p:nvPicPr>
        <p:blipFill rotWithShape="1">
          <a:blip r:embed="rId2">
            <a:extLst>
              <a:ext uri="{28A0092B-C50C-407E-A947-70E740481C1C}">
                <a14:useLocalDpi xmlns:a14="http://schemas.microsoft.com/office/drawing/2010/main" val="0"/>
              </a:ext>
            </a:extLst>
          </a:blip>
          <a:srcRect l="6320" t="11373" r="6475" b="9804"/>
          <a:stretch/>
        </p:blipFill>
        <p:spPr bwMode="auto">
          <a:xfrm>
            <a:off x="779928" y="779928"/>
            <a:ext cx="10623177" cy="5405719"/>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54279B60-623A-4671-83C6-624D7574A6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34950C-5A91-4781-94D5-4646B619F0E8}"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2019年8月6日11时29分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7799F71F-1270-4341-9A8D-115B6670C9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516DA6D6-296B-4164-81B7-17C94CB4D3B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93916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5058" name="Picture 2" descr="C:\Users\lenovn\Desktop\5G\报告PPT  童莉莉：5G时代的未来教育_files\159834028_48_20190427064201691"/>
          <p:cNvPicPr>
            <a:picLocks noChangeAspect="1" noChangeArrowheads="1"/>
          </p:cNvPicPr>
          <p:nvPr/>
        </p:nvPicPr>
        <p:blipFill rotWithShape="1">
          <a:blip r:embed="rId2">
            <a:extLst>
              <a:ext uri="{28A0092B-C50C-407E-A947-70E740481C1C}">
                <a14:useLocalDpi xmlns:a14="http://schemas.microsoft.com/office/drawing/2010/main" val="0"/>
              </a:ext>
            </a:extLst>
          </a:blip>
          <a:srcRect l="5846" t="9804" r="6508" b="10980"/>
          <a:stretch/>
        </p:blipFill>
        <p:spPr bwMode="auto">
          <a:xfrm>
            <a:off x="833718" y="672352"/>
            <a:ext cx="10676964" cy="5432613"/>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190B3300-141A-4F8A-B0C7-D1093E4A5E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1E34A7-00A4-409D-8380-1E9179B19D34}"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2019年8月6日11时30分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D94F243D-A4D9-496D-99A1-E20D1D3A06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2CB1BEAA-EB3F-48ED-9E6F-1DC9961AC7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598746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a:p>
        </p:txBody>
      </p:sp>
      <p:pic>
        <p:nvPicPr>
          <p:cNvPr id="46082" name="Picture 2" descr="C:\Users\lenovn\Desktop\5G\报告PPT  童莉莉：5G时代的未来教育_files\159834028_49_20190427064201863"/>
          <p:cNvPicPr>
            <a:picLocks noChangeAspect="1" noChangeArrowheads="1"/>
          </p:cNvPicPr>
          <p:nvPr/>
        </p:nvPicPr>
        <p:blipFill rotWithShape="1">
          <a:blip r:embed="rId2">
            <a:extLst>
              <a:ext uri="{28A0092B-C50C-407E-A947-70E740481C1C}">
                <a14:useLocalDpi xmlns:a14="http://schemas.microsoft.com/office/drawing/2010/main" val="0"/>
              </a:ext>
            </a:extLst>
          </a:blip>
          <a:srcRect l="5520" t="10784" r="5621" b="10784"/>
          <a:stretch/>
        </p:blipFill>
        <p:spPr bwMode="auto">
          <a:xfrm>
            <a:off x="672353" y="739588"/>
            <a:ext cx="10824882" cy="5378824"/>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3557C712-7136-4D6B-839B-B541F3342A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2D297-7C5A-48F9-A922-BB22805607E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2019年8月6日11时30分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7CC2681-019F-4DA2-82FC-C5FDDC2703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F5A5F325-6E28-4A76-B7D3-F4EF805EB6D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620091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30722" name="Picture 2" descr="C:\Users\lenovn\Desktop\5G\报告PPT  童莉莉：5G时代的未来教育_files\159834028_34_20190427064159472"/>
          <p:cNvPicPr>
            <a:picLocks noChangeAspect="1" noChangeArrowheads="1"/>
          </p:cNvPicPr>
          <p:nvPr/>
        </p:nvPicPr>
        <p:blipFill rotWithShape="1">
          <a:blip r:embed="rId2">
            <a:extLst>
              <a:ext uri="{28A0092B-C50C-407E-A947-70E740481C1C}">
                <a14:useLocalDpi xmlns:a14="http://schemas.microsoft.com/office/drawing/2010/main" val="0"/>
              </a:ext>
            </a:extLst>
          </a:blip>
          <a:srcRect l="6982" t="10197" r="5262" b="11961"/>
          <a:stretch/>
        </p:blipFill>
        <p:spPr bwMode="auto">
          <a:xfrm>
            <a:off x="860612" y="699246"/>
            <a:ext cx="10690412" cy="53384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a:extLst>
              <a:ext uri="{FF2B5EF4-FFF2-40B4-BE49-F238E27FC236}">
                <a16:creationId xmlns:a16="http://schemas.microsoft.com/office/drawing/2014/main" id="{59FC8B8B-B535-45AE-B560-78DF10AC0FD9}"/>
              </a:ext>
            </a:extLst>
          </p:cNvPr>
          <p:cNvSpPr/>
          <p:nvPr/>
        </p:nvSpPr>
        <p:spPr>
          <a:xfrm>
            <a:off x="2614479" y="5329843"/>
            <a:ext cx="7182678"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人工智能</a:t>
            </a:r>
            <a:r>
              <a:rPr kumimoji="0" lang="en-US" altLang="zh-CN" sz="2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+5G</a:t>
            </a:r>
            <a:r>
              <a:rPr kumimoji="0" lang="zh-CN" altLang="en-US" sz="2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的引入会颠覆传统教育方式，未来，将能够随时随地的视频学习，使学习不再需要以教室为基础系统。</a:t>
            </a:r>
            <a:endParaRPr kumimoji="0" lang="zh-CN" altLang="en-US" sz="20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5" name="日期占位符 4">
            <a:extLst>
              <a:ext uri="{FF2B5EF4-FFF2-40B4-BE49-F238E27FC236}">
                <a16:creationId xmlns:a16="http://schemas.microsoft.com/office/drawing/2014/main" id="{6E3A2487-9478-44CE-903C-C3187176357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C0998F-D899-4E95-A4A0-EA8ECCD4A66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2019年8月6日11时31分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a:extLst>
              <a:ext uri="{FF2B5EF4-FFF2-40B4-BE49-F238E27FC236}">
                <a16:creationId xmlns:a16="http://schemas.microsoft.com/office/drawing/2014/main" id="{88A2C99D-1217-4817-A7D1-11083CB510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页脚占位符 6">
            <a:extLst>
              <a:ext uri="{FF2B5EF4-FFF2-40B4-BE49-F238E27FC236}">
                <a16:creationId xmlns:a16="http://schemas.microsoft.com/office/drawing/2014/main" id="{DB12375F-CDB2-40E0-8AA4-A41AEC97F0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043613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dirty="0"/>
          </a:p>
        </p:txBody>
      </p:sp>
      <p:pic>
        <p:nvPicPr>
          <p:cNvPr id="31746" name="Picture 2" descr="C:\Users\lenovn\Desktop\5G\报告PPT  童莉莉：5G时代的未来教育_files\159834028_35_20190427064159629"/>
          <p:cNvPicPr>
            <a:picLocks noChangeAspect="1" noChangeArrowheads="1"/>
          </p:cNvPicPr>
          <p:nvPr/>
        </p:nvPicPr>
        <p:blipFill rotWithShape="1">
          <a:blip r:embed="rId2">
            <a:extLst>
              <a:ext uri="{28A0092B-C50C-407E-A947-70E740481C1C}">
                <a14:useLocalDpi xmlns:a14="http://schemas.microsoft.com/office/drawing/2010/main" val="0"/>
              </a:ext>
            </a:extLst>
          </a:blip>
          <a:srcRect l="6623" t="10785" r="4959" b="10588"/>
          <a:stretch/>
        </p:blipFill>
        <p:spPr bwMode="auto">
          <a:xfrm>
            <a:off x="710453" y="395031"/>
            <a:ext cx="10771094" cy="5392271"/>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2019年8月6日11时31分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8143657" y="525553"/>
            <a:ext cx="183854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教育培训</a:t>
            </a: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2105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071126" y="1078024"/>
            <a:ext cx="7209182" cy="5016758"/>
          </a:xfrm>
          <a:prstGeom prst="rect">
            <a:avLst/>
          </a:prstGeom>
        </p:spPr>
        <p:txBody>
          <a:bodyPr wrap="square">
            <a:spAutoFit/>
          </a:bodyPr>
          <a:lstStyle/>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智能时代：未来已来</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0000"/>
                </a:solidFill>
                <a:latin typeface="微软雅黑" panose="020B0503020204020204" pitchFamily="34" charset="-122"/>
                <a:ea typeface="微软雅黑" panose="020B0503020204020204" pitchFamily="34" charset="-122"/>
              </a:rPr>
              <a:t>未来教育：学习的升级</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未来教育应用构想</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未来教育应用场景与案例</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未来中小学教育信息化建设的建议</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68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7476785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2.1 </a:t>
            </a:r>
            <a:r>
              <a:rPr lang="zh-CN" altLang="en-US" sz="4000" b="1" dirty="0">
                <a:solidFill>
                  <a:srgbClr val="FF0000"/>
                </a:solidFill>
                <a:latin typeface="微软雅黑" panose="020B0503020204020204" pitchFamily="34" charset="-122"/>
                <a:ea typeface="微软雅黑" panose="020B0503020204020204" pitchFamily="34" charset="-122"/>
              </a:rPr>
              <a:t>未来学习</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69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947325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3"/>
          <p:cNvSpPr>
            <a:spLocks noGrp="1" noChangeArrowheads="1"/>
          </p:cNvSpPr>
          <p:nvPr>
            <p:ph type="body" idx="1"/>
          </p:nvPr>
        </p:nvSpPr>
        <p:spPr>
          <a:xfrm>
            <a:off x="1336432" y="2409826"/>
            <a:ext cx="9395736" cy="3581900"/>
          </a:xfrm>
        </p:spPr>
        <p:txBody>
          <a:bodyPr>
            <a:normAutofit/>
          </a:bodyPr>
          <a:lstStyle/>
          <a:p>
            <a:pPr eaLnBrk="1" hangingPunct="1">
              <a:lnSpc>
                <a:spcPct val="90000"/>
              </a:lnSpc>
              <a:buFontTx/>
              <a:buNone/>
            </a:pPr>
            <a:r>
              <a:rPr lang="zh-CN" altLang="en-US" sz="3200" b="1" dirty="0"/>
              <a:t>。</a:t>
            </a:r>
          </a:p>
          <a:p>
            <a:endParaRPr lang="zh-CN" altLang="en-US" sz="3200" b="1" dirty="0"/>
          </a:p>
        </p:txBody>
      </p:sp>
      <p:pic>
        <p:nvPicPr>
          <p:cNvPr id="9" name="图片 8">
            <a:extLst>
              <a:ext uri="{FF2B5EF4-FFF2-40B4-BE49-F238E27FC236}">
                <a16:creationId xmlns:a16="http://schemas.microsoft.com/office/drawing/2014/main" id="{FD19658C-92D5-47F3-9224-64522D69A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00"/>
            <a:ext cx="12192000" cy="8128000"/>
          </a:xfrm>
          <a:prstGeom prst="rect">
            <a:avLst/>
          </a:prstGeom>
        </p:spPr>
      </p:pic>
      <p:sp>
        <p:nvSpPr>
          <p:cNvPr id="10" name="Rectangle 2">
            <a:extLst>
              <a:ext uri="{FF2B5EF4-FFF2-40B4-BE49-F238E27FC236}">
                <a16:creationId xmlns:a16="http://schemas.microsoft.com/office/drawing/2014/main" id="{B60AC802-6BF6-46B1-A2CD-74B707FA036E}"/>
              </a:ext>
            </a:extLst>
          </p:cNvPr>
          <p:cNvSpPr txBox="1">
            <a:spLocks noChangeArrowheads="1"/>
          </p:cNvSpPr>
          <p:nvPr/>
        </p:nvSpPr>
        <p:spPr bwMode="auto">
          <a:xfrm>
            <a:off x="-102825" y="5481423"/>
            <a:ext cx="12192000" cy="669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914400" marR="0" indent="-9144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1pPr>
            <a:lvl2pPr marL="914400" marR="0" indent="-9144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2pPr>
            <a:lvl3pPr marL="914400" marR="0" indent="-9144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3pPr>
            <a:lvl4pPr marL="914400" marR="0" indent="-9144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4pPr>
            <a:lvl5pPr marL="914400" marR="0" indent="-9144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5pPr>
            <a:lvl6pPr marL="914400" marR="0" indent="-45720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6pPr>
            <a:lvl7pPr marL="91440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7pPr>
            <a:lvl8pPr marL="91440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8pPr>
            <a:lvl9pPr marL="91440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FFFFFF"/>
                </a:solidFill>
                <a:uFillTx/>
                <a:latin typeface="Calibri Light"/>
                <a:ea typeface="Calibri Light"/>
                <a:cs typeface="Calibri Light"/>
                <a:sym typeface="Calibri Light"/>
              </a:defRPr>
            </a:lvl9pPr>
          </a:lstStyle>
          <a:p>
            <a:pPr marL="914400" marR="0" lvl="0" indent="-914400" algn="ctr" defTabSz="914400" rtl="0" eaLnBrk="1" fontAlgn="auto" latinLnBrk="0" hangingPunct="1">
              <a:lnSpc>
                <a:spcPct val="90000"/>
              </a:lnSpc>
              <a:spcBef>
                <a:spcPts val="0"/>
              </a:spcBef>
              <a:spcAft>
                <a:spcPts val="0"/>
              </a:spcAft>
              <a:buClrTx/>
              <a:buSzTx/>
              <a:buFontTx/>
              <a:buNone/>
              <a:tabLst/>
              <a:defRPr/>
            </a:pPr>
            <a:r>
              <a:rPr kumimoji="1" lang="zh-CN" altLang="en-US" sz="4800" b="1" i="0" u="none" strike="noStrike" kern="1200" cap="none" spc="0" normalizeH="0" baseline="0" noProof="0" dirty="0">
                <a:ln>
                  <a:noFill/>
                </a:ln>
                <a:solidFill>
                  <a:srgbClr val="FFFF00"/>
                </a:solidFill>
                <a:effectLst/>
                <a:uLnTx/>
                <a:uFillTx/>
                <a:latin typeface="华文行楷" panose="02010800040101010101" pitchFamily="2" charset="-122"/>
                <a:ea typeface="华文行楷" panose="02010800040101010101" pitchFamily="2" charset="-122"/>
                <a:cs typeface="Calibri Light"/>
                <a:sym typeface="Calibri Light"/>
              </a:rPr>
              <a:t>移动互联技术 </a:t>
            </a:r>
            <a:r>
              <a:rPr kumimoji="0" lang="zh-CN" altLang="en-US" sz="28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Light"/>
                <a:sym typeface="Calibri Light"/>
              </a:rPr>
              <a:t>成为这个时代的技术标志</a:t>
            </a:r>
          </a:p>
        </p:txBody>
      </p:sp>
      <p:sp>
        <p:nvSpPr>
          <p:cNvPr id="11" name="矩形 10">
            <a:extLst>
              <a:ext uri="{FF2B5EF4-FFF2-40B4-BE49-F238E27FC236}">
                <a16:creationId xmlns:a16="http://schemas.microsoft.com/office/drawing/2014/main" id="{0E7CBF72-2C5F-416A-A190-C019176F70A1}"/>
              </a:ext>
            </a:extLst>
          </p:cNvPr>
          <p:cNvSpPr/>
          <p:nvPr/>
        </p:nvSpPr>
        <p:spPr>
          <a:xfrm>
            <a:off x="8721688" y="3115168"/>
            <a:ext cx="3573137" cy="2169825"/>
          </a:xfrm>
          <a:prstGeom prst="rect">
            <a:avLst/>
          </a:prstGeom>
        </p:spPr>
        <p:txBody>
          <a:bodyPr wrap="square">
            <a:spAutoFit/>
          </a:bodyPr>
          <a:lstStyle/>
          <a:p>
            <a:pPr marL="0" marR="0" lvl="0" indent="0" algn="l" defTabSz="914400" rtl="0" eaLnBrk="0" fontAlgn="base" latinLnBrk="0" hangingPunct="1">
              <a:lnSpc>
                <a:spcPct val="15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人类社会</a:t>
            </a:r>
            <a:r>
              <a:rPr kumimoji="0" lang="en-US" altLang="zh-CN"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p>
          <a:p>
            <a:pPr marL="0" marR="0" lvl="0" indent="0" algn="l" defTabSz="914400" rtl="0" eaLnBrk="0" fontAlgn="base" latinLnBrk="0" hangingPunct="1">
              <a:lnSpc>
                <a:spcPct val="15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计算机</a:t>
            </a:r>
            <a:r>
              <a:rPr kumimoji="0" lang="en-US" altLang="zh-CN"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p>
          <a:p>
            <a:pPr marL="0" marR="0" lvl="0" indent="0" algn="l" defTabSz="914400" rtl="0" eaLnBrk="0" fontAlgn="base" latinLnBrk="0" hangingPunct="1">
              <a:lnSpc>
                <a:spcPct val="15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物理世界</a:t>
            </a:r>
            <a:r>
              <a:rPr kumimoji="0" lang="en-US" altLang="zh-CN"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p>
          <a:p>
            <a:pPr marL="0" marR="0" lvl="0" indent="0" algn="l" defTabSz="914400" rtl="0" eaLnBrk="0" fontAlgn="base" latinLnBrk="0" hangingPunct="1">
              <a:lnSpc>
                <a:spcPct val="15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三元融合，</a:t>
            </a:r>
            <a:endParaRPr kumimoji="0" lang="en-US" altLang="zh-CN"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1">
              <a:lnSpc>
                <a:spcPct val="150000"/>
              </a:lnSpc>
              <a:spcBef>
                <a:spcPct val="0"/>
              </a:spcBef>
              <a:spcAft>
                <a:spcPct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使信息服务进入了</a:t>
            </a:r>
            <a:r>
              <a:rPr kumimoji="0" lang="zh-CN" altLang="en-US" sz="1800" b="0"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普惠计算时代</a:t>
            </a:r>
            <a:endParaRPr kumimoji="0" lang="zh-CN" altLang="en-US" sz="1800" b="0" i="0" u="none" strike="noStrike" kern="1200" cap="none" spc="0" normalizeH="0" baseline="0" noProof="0" dirty="0">
              <a:ln>
                <a:noFill/>
              </a:ln>
              <a:solidFill>
                <a:srgbClr val="FFFF00"/>
              </a:solidFill>
              <a:effectLst/>
              <a:uLnTx/>
              <a:uFillTx/>
              <a:latin typeface="FrutigerNext LT Regular"/>
              <a:ea typeface="宋体" panose="02010600030101010101" pitchFamily="2" charset="-122"/>
              <a:cs typeface="+mn-cs"/>
            </a:endParaRPr>
          </a:p>
        </p:txBody>
      </p:sp>
      <p:sp>
        <p:nvSpPr>
          <p:cNvPr id="2" name="日期占位符 1">
            <a:extLst>
              <a:ext uri="{FF2B5EF4-FFF2-40B4-BE49-F238E27FC236}">
                <a16:creationId xmlns:a16="http://schemas.microsoft.com/office/drawing/2014/main" id="{2663E66D-260F-4FF7-AD83-02DF578CEA59}"/>
              </a:ext>
            </a:extLst>
          </p:cNvPr>
          <p:cNvSpPr>
            <a:spLocks noGrp="1"/>
          </p:cNvSpPr>
          <p:nvPr>
            <p:ph type="dt" sz="half" idx="10"/>
          </p:nvPr>
        </p:nvSpPr>
        <p:spPr/>
        <p:txBody>
          <a:bodyPr/>
          <a:lstStyle/>
          <a:p>
            <a:fld id="{C05314B3-EDBE-4198-9696-4165290FB7BA}" type="datetime8">
              <a:rPr lang="zh-CN" altLang="en-US" smtClean="0"/>
              <a:t>2019年8月6日11时23分</a:t>
            </a:fld>
            <a:endParaRPr lang="zh-CN" altLang="en-US"/>
          </a:p>
        </p:txBody>
      </p:sp>
      <p:sp>
        <p:nvSpPr>
          <p:cNvPr id="3" name="灯片编号占位符 2">
            <a:extLst>
              <a:ext uri="{FF2B5EF4-FFF2-40B4-BE49-F238E27FC236}">
                <a16:creationId xmlns:a16="http://schemas.microsoft.com/office/drawing/2014/main" id="{81ECC9F7-45B4-4EA9-BE7F-989A8763ED13}"/>
              </a:ext>
            </a:extLst>
          </p:cNvPr>
          <p:cNvSpPr>
            <a:spLocks noGrp="1"/>
          </p:cNvSpPr>
          <p:nvPr>
            <p:ph type="sldNum" sz="quarter" idx="12"/>
          </p:nvPr>
        </p:nvSpPr>
        <p:spPr/>
        <p:txBody>
          <a:bodyPr/>
          <a:lstStyle/>
          <a:p>
            <a:fld id="{00822AEB-B2FF-4C53-96F9-A1703B234C4D}" type="slidenum">
              <a:rPr lang="zh-CN" altLang="en-US" smtClean="0"/>
              <a:pPr/>
              <a:t>7</a:t>
            </a:fld>
            <a:endParaRPr lang="zh-CN" altLang="en-US"/>
          </a:p>
        </p:txBody>
      </p:sp>
      <p:sp>
        <p:nvSpPr>
          <p:cNvPr id="4" name="页脚占位符 3">
            <a:extLst>
              <a:ext uri="{FF2B5EF4-FFF2-40B4-BE49-F238E27FC236}">
                <a16:creationId xmlns:a16="http://schemas.microsoft.com/office/drawing/2014/main" id="{8B2A1D90-89AD-4F7C-9FCE-90393948631C}"/>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13413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035146" y="764474"/>
            <a:ext cx="10515600" cy="920335"/>
          </a:xfrm>
        </p:spPr>
        <p:txBody>
          <a:bodyPr/>
          <a:lstStyle/>
          <a:p>
            <a:pPr algn="ctr"/>
            <a:r>
              <a:rPr lang="zh-CN" altLang="en-US" b="1" dirty="0">
                <a:solidFill>
                  <a:srgbClr val="FF0000"/>
                </a:solidFill>
              </a:rPr>
              <a:t>未来</a:t>
            </a:r>
            <a:r>
              <a:rPr lang="zh-CN" altLang="zh-CN" b="1" dirty="0">
                <a:solidFill>
                  <a:srgbClr val="FF0000"/>
                </a:solidFill>
              </a:rPr>
              <a:t>学生需要什么？</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550A2A40-111A-44C6-ACA5-7C59582C0E2C}"/>
              </a:ext>
            </a:extLst>
          </p:cNvPr>
          <p:cNvSpPr/>
          <p:nvPr/>
        </p:nvSpPr>
        <p:spPr>
          <a:xfrm>
            <a:off x="1035146" y="1947633"/>
            <a:ext cx="10704443" cy="2962734"/>
          </a:xfrm>
          <a:prstGeom prst="rect">
            <a:avLst/>
          </a:prstGeom>
        </p:spPr>
        <p:txBody>
          <a:bodyPr wrap="square">
            <a:spAutoFit/>
          </a:bodyPr>
          <a:lstStyle/>
          <a:p>
            <a:pPr>
              <a:lnSpc>
                <a:spcPct val="150000"/>
              </a:lnSpc>
            </a:pPr>
            <a:r>
              <a:rPr lang="zh-CN" altLang="zh-CN" sz="3200" b="1" dirty="0">
                <a:solidFill>
                  <a:prstClr val="black"/>
                </a:solidFill>
              </a:rPr>
              <a:t>学生需要什么？他们需要的是解读信息的能力，分辨什么是重要的，什么是不重要的，什么是真理，什么是假新闻，以及最重要的——将众多信息碎片结合起来，构成对世界的总体认知的能力。</a:t>
            </a:r>
            <a:endParaRPr lang="zh-CN" altLang="zh-CN" sz="3200" dirty="0">
              <a:solidFill>
                <a:prstClr val="black"/>
              </a:solidFill>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a:defRPr/>
            </a:pPr>
            <a:fld id="{B4953F0A-D969-484C-9A86-8A3C217EBB59}" type="datetime8">
              <a:rPr lang="zh-CN" altLang="en-US" smtClean="0">
                <a:solidFill>
                  <a:prstClr val="black">
                    <a:tint val="75000"/>
                  </a:prstClr>
                </a:solidFill>
              </a:rPr>
              <a:pPr>
                <a:def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70</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C2288875-051E-42A2-978C-D9B7E90B0CC5}"/>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32415069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2027505" y="595044"/>
            <a:ext cx="8136989" cy="920335"/>
          </a:xfrm>
        </p:spPr>
        <p:txBody>
          <a:bodyPr/>
          <a:lstStyle/>
          <a:p>
            <a:pPr algn="ctr"/>
            <a:r>
              <a:rPr lang="zh-CN" altLang="en-US" b="1" dirty="0">
                <a:solidFill>
                  <a:srgbClr val="FF0000"/>
                </a:solidFill>
              </a:rPr>
              <a:t>未来学校该为学生做些</a:t>
            </a:r>
            <a:r>
              <a:rPr lang="zh-CN" altLang="zh-CN" b="1" dirty="0">
                <a:solidFill>
                  <a:srgbClr val="FF0000"/>
                </a:solidFill>
              </a:rPr>
              <a:t>什么？</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550A2A40-111A-44C6-ACA5-7C59582C0E2C}"/>
              </a:ext>
            </a:extLst>
          </p:cNvPr>
          <p:cNvSpPr/>
          <p:nvPr/>
        </p:nvSpPr>
        <p:spPr>
          <a:xfrm>
            <a:off x="838200" y="1613853"/>
            <a:ext cx="10704443" cy="4440062"/>
          </a:xfrm>
          <a:prstGeom prst="rect">
            <a:avLst/>
          </a:prstGeom>
        </p:spPr>
        <p:txBody>
          <a:bodyPr wrap="square">
            <a:spAutoFit/>
          </a:bodyPr>
          <a:lstStyle/>
          <a:p>
            <a:pPr marL="457200" indent="-457200">
              <a:lnSpc>
                <a:spcPct val="150000"/>
              </a:lnSpc>
              <a:buFont typeface="Wingdings" panose="05000000000000000000" pitchFamily="2" charset="2"/>
              <a:buChar char="u"/>
            </a:pPr>
            <a:r>
              <a:rPr lang="zh-CN" altLang="zh-CN" sz="3200" b="1" dirty="0">
                <a:solidFill>
                  <a:prstClr val="black"/>
                </a:solidFill>
              </a:rPr>
              <a:t>学校应转而教授“</a:t>
            </a:r>
            <a:r>
              <a:rPr lang="en-US" altLang="zh-CN" sz="3200" b="1" dirty="0">
                <a:solidFill>
                  <a:prstClr val="black"/>
                </a:solidFill>
              </a:rPr>
              <a:t>4</a:t>
            </a:r>
            <a:r>
              <a:rPr lang="zh-CN" altLang="zh-CN" sz="3200" b="1" dirty="0">
                <a:solidFill>
                  <a:prstClr val="black"/>
                </a:solidFill>
              </a:rPr>
              <a:t>个</a:t>
            </a:r>
            <a:r>
              <a:rPr lang="en-US" altLang="zh-CN" sz="3200" b="1" dirty="0">
                <a:solidFill>
                  <a:prstClr val="black"/>
                </a:solidFill>
              </a:rPr>
              <a:t>C</a:t>
            </a:r>
            <a:r>
              <a:rPr lang="zh-CN" altLang="zh-CN" sz="3200" b="1" dirty="0">
                <a:solidFill>
                  <a:prstClr val="black"/>
                </a:solidFill>
              </a:rPr>
              <a:t>”——批判性思维（</a:t>
            </a:r>
            <a:r>
              <a:rPr lang="en-US" altLang="zh-CN" sz="3200" b="1" dirty="0">
                <a:solidFill>
                  <a:prstClr val="black"/>
                </a:solidFill>
              </a:rPr>
              <a:t>critical thinking</a:t>
            </a:r>
            <a:r>
              <a:rPr lang="zh-CN" altLang="zh-CN" sz="3200" b="1" dirty="0">
                <a:solidFill>
                  <a:prstClr val="black"/>
                </a:solidFill>
              </a:rPr>
              <a:t>）、沟通（</a:t>
            </a:r>
            <a:r>
              <a:rPr lang="en-US" altLang="zh-CN" sz="3200" b="1" dirty="0">
                <a:solidFill>
                  <a:prstClr val="black"/>
                </a:solidFill>
              </a:rPr>
              <a:t>communication</a:t>
            </a:r>
            <a:r>
              <a:rPr lang="zh-CN" altLang="zh-CN" sz="3200" b="1" dirty="0">
                <a:solidFill>
                  <a:prstClr val="black"/>
                </a:solidFill>
              </a:rPr>
              <a:t>）、协作（</a:t>
            </a:r>
            <a:r>
              <a:rPr lang="en-US" altLang="zh-CN" sz="3200" b="1" dirty="0">
                <a:solidFill>
                  <a:prstClr val="black"/>
                </a:solidFill>
              </a:rPr>
              <a:t>collaboration</a:t>
            </a:r>
            <a:r>
              <a:rPr lang="zh-CN" altLang="zh-CN" sz="3200" b="1" dirty="0">
                <a:solidFill>
                  <a:prstClr val="black"/>
                </a:solidFill>
              </a:rPr>
              <a:t>）和创造力（</a:t>
            </a:r>
            <a:r>
              <a:rPr lang="en-US" altLang="zh-CN" sz="3200" b="1" dirty="0">
                <a:solidFill>
                  <a:prstClr val="black"/>
                </a:solidFill>
              </a:rPr>
              <a:t>creativity</a:t>
            </a:r>
            <a:r>
              <a:rPr lang="zh-CN" altLang="zh-CN" sz="3200" b="1" dirty="0">
                <a:solidFill>
                  <a:prstClr val="black"/>
                </a:solidFill>
              </a:rPr>
              <a:t>）。</a:t>
            </a:r>
            <a:endParaRPr lang="en-US" altLang="zh-CN" sz="3200" b="1" dirty="0">
              <a:solidFill>
                <a:prstClr val="black"/>
              </a:solidFill>
            </a:endParaRPr>
          </a:p>
          <a:p>
            <a:pPr marL="457200" indent="-457200">
              <a:lnSpc>
                <a:spcPct val="150000"/>
              </a:lnSpc>
              <a:buFont typeface="Wingdings" panose="05000000000000000000" pitchFamily="2" charset="2"/>
              <a:buChar char="u"/>
            </a:pPr>
            <a:r>
              <a:rPr lang="zh-CN" altLang="zh-CN" sz="3200" b="1" dirty="0">
                <a:solidFill>
                  <a:prstClr val="black"/>
                </a:solidFill>
              </a:rPr>
              <a:t>学校应弱化具体技术能力，强调通用生活技能。最重要的，是应对改变、学习新事物和在不熟悉的环境中平衡心态的能力。</a:t>
            </a: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a:defRPr/>
            </a:pPr>
            <a:fld id="{885D9365-AF47-4973-9F34-C27120617A30}" type="datetime8">
              <a:rPr lang="zh-CN" altLang="en-US" smtClean="0">
                <a:solidFill>
                  <a:prstClr val="black">
                    <a:tint val="75000"/>
                  </a:prstClr>
                </a:solidFill>
              </a:rPr>
              <a:pPr>
                <a:defRPr/>
              </a:pPr>
              <a:t>2019年8月6日11时23分</a:t>
            </a:fld>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71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4030B000-24A3-45F3-9727-458B549DBAC5}"/>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41174147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t>2019年8月6日11时23分</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44AB02C-D067-4537-9C64-D0FEFD4F6812}" type="slidenum">
              <a:rPr lang="zh-CN" altLang="en-US" smtClean="0"/>
              <a:t>72</a:t>
            </a:fld>
            <a:endParaRPr lang="zh-CN" altLang="en-US"/>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0463" y="1349114"/>
            <a:ext cx="3014106" cy="3814997"/>
          </a:xfrm>
          <a:prstGeom prst="rect">
            <a:avLst/>
          </a:prstGeom>
        </p:spPr>
      </p:pic>
      <p:sp>
        <p:nvSpPr>
          <p:cNvPr id="7" name="矩形 6"/>
          <p:cNvSpPr/>
          <p:nvPr/>
        </p:nvSpPr>
        <p:spPr>
          <a:xfrm>
            <a:off x="1444052" y="2564114"/>
            <a:ext cx="6096000" cy="1384995"/>
          </a:xfrm>
          <a:prstGeom prst="rect">
            <a:avLst/>
          </a:prstGeom>
        </p:spPr>
        <p:txBody>
          <a:bodyPr>
            <a:spAutoFit/>
          </a:bodyPr>
          <a:lstStyle/>
          <a:p>
            <a:r>
              <a:rPr lang="en-US" altLang="zh-CN" sz="2800" kern="0" dirty="0">
                <a:latin typeface="微软雅黑" panose="020B0503020204020204" pitchFamily="34" charset="-122"/>
                <a:ea typeface="微软雅黑" panose="020B0503020204020204" pitchFamily="34" charset="-122"/>
                <a:cs typeface="宋体" panose="02010600030101010101" pitchFamily="2" charset="-122"/>
              </a:rPr>
              <a:t>    </a:t>
            </a:r>
            <a:r>
              <a:rPr lang="zh-CN" altLang="zh-CN" sz="2800" kern="0" dirty="0">
                <a:latin typeface="微软雅黑" panose="020B0503020204020204" pitchFamily="34" charset="-122"/>
                <a:ea typeface="微软雅黑" panose="020B0503020204020204" pitchFamily="34" charset="-122"/>
                <a:cs typeface="宋体" panose="02010600030101010101" pitchFamily="2" charset="-122"/>
              </a:rPr>
              <a:t>人工智能正在掀起一场未来教育的学习革命，传统的学习模式和学习的环境都必须升级。</a:t>
            </a:r>
            <a:endPar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9990855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73</a:t>
            </a:fld>
            <a:endParaRPr lang="zh-CN" altLang="en-US">
              <a:solidFill>
                <a:prstClr val="black">
                  <a:tint val="75000"/>
                </a:prstClr>
              </a:solidFill>
            </a:endParaRPr>
          </a:p>
        </p:txBody>
      </p:sp>
      <p:sp>
        <p:nvSpPr>
          <p:cNvPr id="7" name="矩形 6"/>
          <p:cNvSpPr/>
          <p:nvPr/>
        </p:nvSpPr>
        <p:spPr>
          <a:xfrm>
            <a:off x="1166734" y="510782"/>
            <a:ext cx="9858532" cy="5262979"/>
          </a:xfrm>
          <a:prstGeom prst="rect">
            <a:avLst/>
          </a:prstGeom>
        </p:spPr>
        <p:txBody>
          <a:bodyPr wrap="square">
            <a:spAutoFit/>
          </a:bodyPr>
          <a:lstStyle/>
          <a:p>
            <a:pPr>
              <a:lnSpc>
                <a:spcPct val="150000"/>
              </a:lnSpc>
            </a:pP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如今接受教育的学生都是伴随着最新技术成长的数字原住民，他们最渴望</a:t>
            </a:r>
            <a:r>
              <a:rPr lang="zh-CN" altLang="zh-CN"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参与、社交、分享和创造</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与他们的生活相关的事物。</a:t>
            </a:r>
            <a:endParaRPr lang="zh-CN" altLang="zh-CN" sz="20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所以，教育的改革最先需要有目的性地建设这样的学习环境。约翰</a:t>
            </a: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库奇指出了学习场景的</a:t>
            </a: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4</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大分类，以及未来如何有目的地将学习场景和技术结合。</a:t>
            </a:r>
            <a:endPar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有史以来，人类的学习场景可以分为</a:t>
            </a: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4</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类，分别是：</a:t>
            </a:r>
            <a:r>
              <a:rPr lang="zh-CN" altLang="zh-CN"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营火、水源、洞穴和山顶</a:t>
            </a:r>
            <a:r>
              <a:rPr lang="zh-CN"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。学习效果最佳的学校和教室都包含了上述这些空间的某种形式。</a:t>
            </a:r>
            <a:r>
              <a:rPr lang="en-US" altLang="zh-CN"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a:t>
            </a:r>
            <a:endParaRPr lang="zh-CN" altLang="zh-CN" sz="20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7149796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74</a:t>
            </a:fld>
            <a:endParaRPr lang="zh-CN" altLang="en-US">
              <a:solidFill>
                <a:prstClr val="black">
                  <a:tint val="75000"/>
                </a:prstClr>
              </a:solidFill>
            </a:endParaRPr>
          </a:p>
        </p:txBody>
      </p:sp>
      <p:sp>
        <p:nvSpPr>
          <p:cNvPr id="7" name="矩形 6"/>
          <p:cNvSpPr/>
          <p:nvPr/>
        </p:nvSpPr>
        <p:spPr>
          <a:xfrm>
            <a:off x="1340905" y="1962211"/>
            <a:ext cx="9858532" cy="1955215"/>
          </a:xfrm>
          <a:prstGeom prst="rect">
            <a:avLst/>
          </a:prstGeom>
        </p:spPr>
        <p:txBody>
          <a:bodyPr wrap="square">
            <a:spAutoFit/>
          </a:bodyPr>
          <a:lstStyle/>
          <a:p>
            <a:pPr>
              <a:lnSpc>
                <a:spcPct val="150000"/>
              </a:lnSpc>
            </a:pP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营火，是</a:t>
            </a:r>
            <a:r>
              <a:rPr lang="zh-CN" altLang="en-US"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一对多的学习模式</a:t>
            </a: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，通常是一个人同时对很多人说话。传统的线下授课、公开演讲、讲座，以及目前线上的音频视频知识服务，就是典型的营火场景。</a:t>
            </a:r>
            <a:endParaRPr lang="zh-CN" altLang="zh-CN" sz="20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2917617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75</a:t>
            </a:fld>
            <a:endParaRPr lang="zh-CN" altLang="en-US">
              <a:solidFill>
                <a:prstClr val="black">
                  <a:tint val="75000"/>
                </a:prstClr>
              </a:solidFill>
            </a:endParaRPr>
          </a:p>
        </p:txBody>
      </p:sp>
      <p:sp>
        <p:nvSpPr>
          <p:cNvPr id="7" name="矩形 6"/>
          <p:cNvSpPr/>
          <p:nvPr/>
        </p:nvSpPr>
        <p:spPr>
          <a:xfrm>
            <a:off x="1340905" y="1962211"/>
            <a:ext cx="9858532" cy="1308884"/>
          </a:xfrm>
          <a:prstGeom prst="rect">
            <a:avLst/>
          </a:prstGeom>
        </p:spPr>
        <p:txBody>
          <a:bodyPr wrap="square">
            <a:spAutoFit/>
          </a:bodyPr>
          <a:lstStyle/>
          <a:p>
            <a:pPr>
              <a:lnSpc>
                <a:spcPct val="150000"/>
              </a:lnSpc>
            </a:pP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水源，是</a:t>
            </a:r>
            <a:r>
              <a:rPr lang="zh-CN" altLang="en-US"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多对多的学习模式</a:t>
            </a: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，拥有不同背景、观点和经历的人们，以对等的方式彼此分享自己的思想，形成多样化的观点。</a:t>
            </a:r>
          </a:p>
        </p:txBody>
      </p:sp>
    </p:spTree>
    <p:extLst>
      <p:ext uri="{BB962C8B-B14F-4D97-AF65-F5344CB8AC3E}">
        <p14:creationId xmlns:p14="http://schemas.microsoft.com/office/powerpoint/2010/main" val="30983982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76</a:t>
            </a:fld>
            <a:endParaRPr lang="zh-CN" altLang="en-US">
              <a:solidFill>
                <a:prstClr val="black">
                  <a:tint val="75000"/>
                </a:prstClr>
              </a:solidFill>
            </a:endParaRPr>
          </a:p>
        </p:txBody>
      </p:sp>
      <p:sp>
        <p:nvSpPr>
          <p:cNvPr id="7" name="矩形 6"/>
          <p:cNvSpPr/>
          <p:nvPr/>
        </p:nvSpPr>
        <p:spPr>
          <a:xfrm>
            <a:off x="1340905" y="1962211"/>
            <a:ext cx="9858532" cy="2601546"/>
          </a:xfrm>
          <a:prstGeom prst="rect">
            <a:avLst/>
          </a:prstGeom>
        </p:spPr>
        <p:txBody>
          <a:bodyPr wrap="square">
            <a:spAutoFit/>
          </a:bodyPr>
          <a:lstStyle/>
          <a:p>
            <a:pPr>
              <a:lnSpc>
                <a:spcPct val="150000"/>
              </a:lnSpc>
            </a:pP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洞穴：</a:t>
            </a:r>
            <a:r>
              <a:rPr lang="zh-CN" altLang="en-US"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一对一学习模式</a:t>
            </a: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。洞穴，指的是僻静的不受打扰的所在，给人安静、隐私和独处的空间。在洞穴里，学习者有机会花时间独处、写作、编程、研究、学习、思考，以及反思他们从其他空间所获得的信息。</a:t>
            </a:r>
          </a:p>
        </p:txBody>
      </p:sp>
    </p:spTree>
    <p:extLst>
      <p:ext uri="{BB962C8B-B14F-4D97-AF65-F5344CB8AC3E}">
        <p14:creationId xmlns:p14="http://schemas.microsoft.com/office/powerpoint/2010/main" val="15541188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727EA8B-2249-42F4-A930-11534E8C3CF3}" type="datetime8">
              <a:rPr lang="zh-CN" altLang="en-US" smtClean="0">
                <a:solidFill>
                  <a:prstClr val="black">
                    <a:tint val="75000"/>
                  </a:prstClr>
                </a:solidFill>
              </a:rPr>
              <a:pPr/>
              <a:t>2019年8月6日11时23分</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244AB02C-D067-4537-9C64-D0FEFD4F6812}" type="slidenum">
              <a:rPr lang="zh-CN" altLang="en-US" smtClean="0">
                <a:solidFill>
                  <a:prstClr val="black">
                    <a:tint val="75000"/>
                  </a:prstClr>
                </a:solidFill>
              </a:rPr>
              <a:pPr/>
              <a:t>77</a:t>
            </a:fld>
            <a:endParaRPr lang="zh-CN" altLang="en-US">
              <a:solidFill>
                <a:prstClr val="black">
                  <a:tint val="75000"/>
                </a:prstClr>
              </a:solidFill>
            </a:endParaRPr>
          </a:p>
        </p:txBody>
      </p:sp>
      <p:sp>
        <p:nvSpPr>
          <p:cNvPr id="7" name="矩形 6"/>
          <p:cNvSpPr/>
          <p:nvPr/>
        </p:nvSpPr>
        <p:spPr>
          <a:xfrm>
            <a:off x="1340905" y="1483240"/>
            <a:ext cx="9858532" cy="3894208"/>
          </a:xfrm>
          <a:prstGeom prst="rect">
            <a:avLst/>
          </a:prstGeom>
        </p:spPr>
        <p:txBody>
          <a:bodyPr wrap="square">
            <a:spAutoFit/>
          </a:bodyPr>
          <a:lstStyle/>
          <a:p>
            <a:pPr>
              <a:lnSpc>
                <a:spcPct val="150000"/>
              </a:lnSpc>
            </a:pP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    山顶，</a:t>
            </a:r>
            <a:r>
              <a:rPr lang="zh-CN" altLang="en-US" sz="28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在实践中学习模式。</a:t>
            </a:r>
            <a:r>
              <a:rPr lang="zh-CN" altLang="en-US" sz="2800"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山顶，指的是一个人要完成的任务或者是抵达的目标。山顶这种学习空间的目的是把学习带到实践中去，可以说，只有真正去做，我们才能得到关于自己能力的即时的持续的反馈，才能真正准确了解自己的学习效果和实践能力。学习新知识、创业、挑战新的项目、攻克新的研究，都是登上山顶的实践学习模式。</a:t>
            </a:r>
          </a:p>
        </p:txBody>
      </p:sp>
    </p:spTree>
    <p:extLst>
      <p:ext uri="{BB962C8B-B14F-4D97-AF65-F5344CB8AC3E}">
        <p14:creationId xmlns:p14="http://schemas.microsoft.com/office/powerpoint/2010/main" val="13622003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1853413" y="2470289"/>
            <a:ext cx="7813102" cy="707886"/>
          </a:xfrm>
          <a:prstGeom prst="rect">
            <a:avLst/>
          </a:prstGeom>
          <a:solidFill>
            <a:srgbClr val="49DEF2"/>
          </a:solidFill>
          <a:ln>
            <a:noFill/>
          </a:ln>
        </p:spPr>
        <p:txBody>
          <a:bodyPr wrap="square">
            <a:spAutoFit/>
          </a:bodyPr>
          <a:lstStyle/>
          <a:p>
            <a:pPr algn="ctr">
              <a:defRPr/>
            </a:pPr>
            <a:r>
              <a:rPr lang="en-US" altLang="zh-CN" sz="4000" b="1" dirty="0">
                <a:solidFill>
                  <a:srgbClr val="FF0000"/>
                </a:solidFill>
                <a:latin typeface="微软雅黑" panose="020B0503020204020204" pitchFamily="34" charset="-122"/>
                <a:ea typeface="微软雅黑" panose="020B0503020204020204" pitchFamily="34" charset="-122"/>
              </a:rPr>
              <a:t>2.2 </a:t>
            </a:r>
            <a:r>
              <a:rPr lang="zh-CN" altLang="en-US" sz="4000" b="1" dirty="0">
                <a:solidFill>
                  <a:srgbClr val="FF0000"/>
                </a:solidFill>
                <a:latin typeface="微软雅黑" panose="020B0503020204020204" pitchFamily="34" charset="-122"/>
                <a:ea typeface="微软雅黑" panose="020B0503020204020204" pitchFamily="34" charset="-122"/>
              </a:rPr>
              <a:t>未来学校</a:t>
            </a:r>
            <a:endParaRPr lang="zh-CN" altLang="en-US" sz="40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78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6816464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A91580-6DEE-3B4E-8373-E38EE46D7B58}"/>
              </a:ext>
            </a:extLst>
          </p:cNvPr>
          <p:cNvSpPr>
            <a:spLocks noGrp="1"/>
          </p:cNvSpPr>
          <p:nvPr>
            <p:ph type="title"/>
          </p:nvPr>
        </p:nvSpPr>
        <p:spPr>
          <a:xfrm>
            <a:off x="1658877" y="1084751"/>
            <a:ext cx="7794612" cy="1325563"/>
          </a:xfrm>
        </p:spPr>
        <p:txBody>
          <a:bodyPr/>
          <a:lstStyle/>
          <a:p>
            <a:r>
              <a:rPr kumimoji="1" lang="zh-CN" altLang="en-US" dirty="0"/>
              <a:t>智能技术融入教育的三个阶段</a:t>
            </a:r>
          </a:p>
        </p:txBody>
      </p:sp>
      <p:sp>
        <p:nvSpPr>
          <p:cNvPr id="3" name="内容占位符 2">
            <a:extLst>
              <a:ext uri="{FF2B5EF4-FFF2-40B4-BE49-F238E27FC236}">
                <a16:creationId xmlns:a16="http://schemas.microsoft.com/office/drawing/2014/main" id="{92BA0BBA-C9AC-0643-9EEF-871E437CDA43}"/>
              </a:ext>
            </a:extLst>
          </p:cNvPr>
          <p:cNvSpPr>
            <a:spLocks noGrp="1"/>
          </p:cNvSpPr>
          <p:nvPr>
            <p:ph idx="1"/>
          </p:nvPr>
        </p:nvSpPr>
        <p:spPr>
          <a:xfrm>
            <a:off x="436338" y="2041659"/>
            <a:ext cx="10515600" cy="4351338"/>
          </a:xfrm>
        </p:spPr>
        <p:txBody>
          <a:bodyPr/>
          <a:lstStyle/>
          <a:p>
            <a:pPr marL="514350" indent="-514350">
              <a:lnSpc>
                <a:spcPct val="150000"/>
              </a:lnSpc>
              <a:buFont typeface="+mj-lt"/>
              <a:buAutoNum type="arabicPeriod"/>
            </a:pPr>
            <a:r>
              <a:rPr kumimoji="1" lang="zh-CN" altLang="en-US" sz="3600" b="1" dirty="0"/>
              <a:t>概念阶段：</a:t>
            </a:r>
            <a:r>
              <a:rPr kumimoji="1" lang="zh-CN" altLang="en-US" dirty="0"/>
              <a:t>作为教育的内容而存在</a:t>
            </a:r>
            <a:endParaRPr kumimoji="1" lang="en-US" altLang="zh-CN" dirty="0"/>
          </a:p>
          <a:p>
            <a:pPr marL="514350" indent="-514350">
              <a:lnSpc>
                <a:spcPct val="150000"/>
              </a:lnSpc>
              <a:buFont typeface="+mj-lt"/>
              <a:buAutoNum type="arabicPeriod"/>
            </a:pPr>
            <a:r>
              <a:rPr kumimoji="1" lang="zh-CN" altLang="en-US" sz="3600" b="1" dirty="0"/>
              <a:t>工具阶段：</a:t>
            </a:r>
            <a:r>
              <a:rPr kumimoji="1" lang="zh-CN" altLang="en-US" dirty="0"/>
              <a:t>作为传统教育模式的加速器或触媒，强化原有的模式，作为教与学的工具而使用</a:t>
            </a:r>
            <a:endParaRPr kumimoji="1" lang="en-US" altLang="zh-CN" dirty="0"/>
          </a:p>
          <a:p>
            <a:pPr marL="514350" indent="-514350">
              <a:lnSpc>
                <a:spcPct val="150000"/>
              </a:lnSpc>
              <a:buFont typeface="+mj-lt"/>
              <a:buAutoNum type="arabicPeriod"/>
            </a:pPr>
            <a:r>
              <a:rPr kumimoji="1" lang="zh-CN" altLang="en-US" sz="3600" b="1" dirty="0"/>
              <a:t>思维方式阶段：</a:t>
            </a:r>
            <a:r>
              <a:rPr kumimoji="1" lang="zh-CN" altLang="en-US" dirty="0"/>
              <a:t>嵌入学习系统，促进学习方式的创新发展而使用</a:t>
            </a:r>
          </a:p>
        </p:txBody>
      </p:sp>
      <p:sp>
        <p:nvSpPr>
          <p:cNvPr id="5" name="文本占位符 2">
            <a:extLst>
              <a:ext uri="{FF2B5EF4-FFF2-40B4-BE49-F238E27FC236}">
                <a16:creationId xmlns:a16="http://schemas.microsoft.com/office/drawing/2014/main" id="{3E084196-9061-415C-9EFC-4582620E941A}"/>
              </a:ext>
            </a:extLst>
          </p:cNvPr>
          <p:cNvSpPr txBox="1">
            <a:spLocks/>
          </p:cNvSpPr>
          <p:nvPr/>
        </p:nvSpPr>
        <p:spPr>
          <a:xfrm>
            <a:off x="1658877" y="273614"/>
            <a:ext cx="3173264" cy="515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kumimoji="1" lang="zh-CN" altLang="en-US" sz="3600" b="1" dirty="0">
                <a:solidFill>
                  <a:srgbClr val="FF0000"/>
                </a:solidFill>
                <a:latin typeface="微软雅黑" panose="020B0503020204020204" pitchFamily="34" charset="-122"/>
              </a:rPr>
              <a:t>思考起点</a:t>
            </a:r>
          </a:p>
        </p:txBody>
      </p:sp>
      <p:sp>
        <p:nvSpPr>
          <p:cNvPr id="6" name="矩形 5">
            <a:extLst>
              <a:ext uri="{FF2B5EF4-FFF2-40B4-BE49-F238E27FC236}">
                <a16:creationId xmlns:a16="http://schemas.microsoft.com/office/drawing/2014/main" id="{B6A8F2A5-A9BF-4217-A5CD-5BFEAE12A0AA}"/>
              </a:ext>
            </a:extLst>
          </p:cNvPr>
          <p:cNvSpPr/>
          <p:nvPr/>
        </p:nvSpPr>
        <p:spPr>
          <a:xfrm>
            <a:off x="0" y="839653"/>
            <a:ext cx="12240000" cy="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black"/>
              </a:solidFill>
            </a:endParaRPr>
          </a:p>
        </p:txBody>
      </p:sp>
      <p:sp>
        <p:nvSpPr>
          <p:cNvPr id="4" name="日期占位符 3">
            <a:extLst>
              <a:ext uri="{FF2B5EF4-FFF2-40B4-BE49-F238E27FC236}">
                <a16:creationId xmlns:a16="http://schemas.microsoft.com/office/drawing/2014/main" id="{ED902A45-F3D2-4332-828E-C806A5B012FA}"/>
              </a:ext>
            </a:extLst>
          </p:cNvPr>
          <p:cNvSpPr>
            <a:spLocks noGrp="1"/>
          </p:cNvSpPr>
          <p:nvPr>
            <p:ph type="dt" sz="half" idx="10"/>
          </p:nvPr>
        </p:nvSpPr>
        <p:spPr/>
        <p:txBody>
          <a:bodyPr/>
          <a:lstStyle/>
          <a:p>
            <a:fld id="{B87AF1C0-BA05-4E86-9579-43BCC6997610}" type="datetime8">
              <a:rPr lang="zh-CN" altLang="en-US" smtClean="0">
                <a:solidFill>
                  <a:prstClr val="black"/>
                </a:solidFill>
              </a:rPr>
              <a:pPr/>
              <a:t>2019年8月6日11时23分</a:t>
            </a:fld>
            <a:endParaRPr lang="zh-CN" altLang="en-US">
              <a:solidFill>
                <a:prstClr val="black"/>
              </a:solidFill>
            </a:endParaRPr>
          </a:p>
        </p:txBody>
      </p:sp>
      <p:sp>
        <p:nvSpPr>
          <p:cNvPr id="7" name="灯片编号占位符 6">
            <a:extLst>
              <a:ext uri="{FF2B5EF4-FFF2-40B4-BE49-F238E27FC236}">
                <a16:creationId xmlns:a16="http://schemas.microsoft.com/office/drawing/2014/main" id="{5D601890-2ED3-4076-897F-85076DD53119}"/>
              </a:ext>
            </a:extLst>
          </p:cNvPr>
          <p:cNvSpPr>
            <a:spLocks noGrp="1"/>
          </p:cNvSpPr>
          <p:nvPr>
            <p:ph type="sldNum" sz="quarter" idx="12"/>
          </p:nvPr>
        </p:nvSpPr>
        <p:spPr/>
        <p:txBody>
          <a:bodyPr/>
          <a:lstStyle/>
          <a:p>
            <a:fld id="{00822AEB-B2FF-4C53-96F9-A1703B234C4D}" type="slidenum">
              <a:rPr lang="zh-CN" altLang="en-US" smtClean="0">
                <a:solidFill>
                  <a:prstClr val="black"/>
                </a:solidFill>
              </a:rPr>
              <a:pPr/>
              <a:t>79</a:t>
            </a:fld>
            <a:endParaRPr lang="zh-CN" altLang="en-US">
              <a:solidFill>
                <a:prstClr val="black"/>
              </a:solidFill>
            </a:endParaRPr>
          </a:p>
        </p:txBody>
      </p:sp>
      <p:sp>
        <p:nvSpPr>
          <p:cNvPr id="8" name="页脚占位符 7">
            <a:extLst>
              <a:ext uri="{FF2B5EF4-FFF2-40B4-BE49-F238E27FC236}">
                <a16:creationId xmlns:a16="http://schemas.microsoft.com/office/drawing/2014/main" id="{B47F58A2-8967-42FB-803B-A5CF0FEFE414}"/>
              </a:ext>
            </a:extLst>
          </p:cNvPr>
          <p:cNvSpPr>
            <a:spLocks noGrp="1"/>
          </p:cNvSpPr>
          <p:nvPr>
            <p:ph type="ftr" sz="quarter" idx="11"/>
          </p:nvPr>
        </p:nvSpPr>
        <p:spPr/>
        <p:txBody>
          <a:bodyPr/>
          <a:lstStyle/>
          <a:p>
            <a:endParaRPr lang="zh-CN" altLang="en-US">
              <a:solidFill>
                <a:prstClr val="black"/>
              </a:solidFill>
            </a:endParaRPr>
          </a:p>
        </p:txBody>
      </p:sp>
    </p:spTree>
    <p:extLst>
      <p:ext uri="{BB962C8B-B14F-4D97-AF65-F5344CB8AC3E}">
        <p14:creationId xmlns:p14="http://schemas.microsoft.com/office/powerpoint/2010/main" val="307999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1554" name="图片 3"/>
          <p:cNvPicPr>
            <a:picLocks noChangeAspect="1"/>
          </p:cNvPicPr>
          <p:nvPr/>
        </p:nvPicPr>
        <p:blipFill>
          <a:blip r:embed="rId2">
            <a:extLst>
              <a:ext uri="{28A0092B-C50C-407E-A947-70E740481C1C}">
                <a14:useLocalDpi xmlns:a14="http://schemas.microsoft.com/office/drawing/2010/main" val="0"/>
              </a:ext>
            </a:extLst>
          </a:blip>
          <a:srcRect l="9869" r="-1547"/>
          <a:stretch>
            <a:fillRect/>
          </a:stretch>
        </p:blipFill>
        <p:spPr bwMode="auto">
          <a:xfrm>
            <a:off x="6188873" y="1724031"/>
            <a:ext cx="4587875" cy="382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5" name="图片 4"/>
          <p:cNvPicPr>
            <a:picLocks noChangeAspect="1"/>
          </p:cNvPicPr>
          <p:nvPr/>
        </p:nvPicPr>
        <p:blipFill>
          <a:blip r:embed="rId3">
            <a:extLst>
              <a:ext uri="{28A0092B-C50C-407E-A947-70E740481C1C}">
                <a14:useLocalDpi xmlns:a14="http://schemas.microsoft.com/office/drawing/2010/main" val="0"/>
              </a:ext>
            </a:extLst>
          </a:blip>
          <a:srcRect l="21658" r="-1375"/>
          <a:stretch>
            <a:fillRect/>
          </a:stretch>
        </p:blipFill>
        <p:spPr bwMode="auto">
          <a:xfrm>
            <a:off x="1600995" y="1724031"/>
            <a:ext cx="4494212" cy="382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6" name="文本框 2"/>
          <p:cNvSpPr txBox="1">
            <a:spLocks noChangeArrowheads="1"/>
          </p:cNvSpPr>
          <p:nvPr/>
        </p:nvSpPr>
        <p:spPr bwMode="auto">
          <a:xfrm>
            <a:off x="2888457" y="5889628"/>
            <a:ext cx="7493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effectLst/>
                <a:uLnTx/>
                <a:uFillTx/>
                <a:latin typeface="Arial"/>
                <a:ea typeface="微软雅黑"/>
                <a:cs typeface="+mn-cs"/>
              </a:rPr>
              <a:t>500</a:t>
            </a:r>
            <a:r>
              <a:rPr kumimoji="0" lang="zh-CN" altLang="en-US" sz="1800" b="0" i="0" u="none" strike="noStrike" kern="1200" cap="none" spc="0" normalizeH="0" baseline="0" noProof="0" dirty="0">
                <a:ln>
                  <a:noFill/>
                </a:ln>
                <a:effectLst/>
                <a:uLnTx/>
                <a:uFillTx/>
                <a:latin typeface="Arial"/>
                <a:ea typeface="微软雅黑"/>
                <a:cs typeface="+mn-cs"/>
              </a:rPr>
              <a:t>导游、</a:t>
            </a:r>
            <a:r>
              <a:rPr kumimoji="0" lang="en-US" altLang="zh-CN" sz="1800" b="0" i="0" u="none" strike="noStrike" kern="1200" cap="none" spc="0" normalizeH="0" baseline="0" noProof="0" dirty="0">
                <a:ln>
                  <a:noFill/>
                </a:ln>
                <a:effectLst/>
                <a:uLnTx/>
                <a:uFillTx/>
                <a:latin typeface="Arial"/>
                <a:ea typeface="微软雅黑"/>
                <a:cs typeface="+mn-cs"/>
              </a:rPr>
              <a:t>1000</a:t>
            </a:r>
            <a:r>
              <a:rPr kumimoji="0" lang="zh-CN" altLang="en-US" sz="1800" b="0" i="0" u="none" strike="noStrike" kern="1200" cap="none" spc="0" normalizeH="0" baseline="0" noProof="0" dirty="0">
                <a:ln>
                  <a:noFill/>
                </a:ln>
                <a:effectLst/>
                <a:uLnTx/>
                <a:uFillTx/>
                <a:latin typeface="Arial"/>
                <a:ea typeface="微软雅黑"/>
                <a:cs typeface="+mn-cs"/>
              </a:rPr>
              <a:t>代驾、</a:t>
            </a:r>
            <a:r>
              <a:rPr kumimoji="0" lang="en-US" altLang="zh-CN" sz="1800" b="0" i="0" u="none" strike="noStrike" kern="1200" cap="none" spc="0" normalizeH="0" baseline="0" noProof="0" dirty="0">
                <a:ln>
                  <a:noFill/>
                </a:ln>
                <a:effectLst/>
                <a:uLnTx/>
                <a:uFillTx/>
                <a:latin typeface="Arial"/>
                <a:ea typeface="微软雅黑"/>
                <a:cs typeface="+mn-cs"/>
              </a:rPr>
              <a:t>2000</a:t>
            </a:r>
            <a:r>
              <a:rPr kumimoji="0" lang="zh-CN" altLang="en-US" sz="1800" b="0" i="0" u="none" strike="noStrike" kern="1200" cap="none" spc="0" normalizeH="0" baseline="0" noProof="0" dirty="0">
                <a:ln>
                  <a:noFill/>
                </a:ln>
                <a:effectLst/>
                <a:uLnTx/>
                <a:uFillTx/>
                <a:latin typeface="Arial"/>
                <a:ea typeface="微软雅黑"/>
                <a:cs typeface="+mn-cs"/>
              </a:rPr>
              <a:t>老师、</a:t>
            </a:r>
            <a:r>
              <a:rPr kumimoji="0" lang="en-US" altLang="zh-CN" sz="1800" b="0" i="0" u="none" strike="noStrike" kern="1200" cap="none" spc="0" normalizeH="0" baseline="0" noProof="0" dirty="0">
                <a:ln>
                  <a:noFill/>
                </a:ln>
                <a:effectLst/>
                <a:uLnTx/>
                <a:uFillTx/>
                <a:latin typeface="Arial"/>
                <a:ea typeface="微软雅黑"/>
                <a:cs typeface="+mn-cs"/>
              </a:rPr>
              <a:t>5000</a:t>
            </a:r>
            <a:r>
              <a:rPr kumimoji="0" lang="zh-CN" altLang="en-US" sz="1800" b="0" i="0" u="none" strike="noStrike" kern="1200" cap="none" spc="0" normalizeH="0" baseline="0" noProof="0" dirty="0">
                <a:ln>
                  <a:noFill/>
                </a:ln>
                <a:effectLst/>
                <a:uLnTx/>
                <a:uFillTx/>
                <a:latin typeface="Arial"/>
                <a:ea typeface="微软雅黑"/>
                <a:cs typeface="+mn-cs"/>
              </a:rPr>
              <a:t>月嫂、</a:t>
            </a:r>
            <a:r>
              <a:rPr kumimoji="0" lang="en-US" altLang="zh-CN" sz="1800" b="0" i="0" u="none" strike="noStrike" kern="1200" cap="none" spc="0" normalizeH="0" baseline="0" noProof="0" dirty="0">
                <a:ln>
                  <a:noFill/>
                </a:ln>
                <a:effectLst/>
                <a:uLnTx/>
                <a:uFillTx/>
                <a:latin typeface="Arial"/>
                <a:ea typeface="微软雅黑"/>
                <a:cs typeface="+mn-cs"/>
              </a:rPr>
              <a:t>10000</a:t>
            </a:r>
            <a:r>
              <a:rPr kumimoji="0" lang="zh-CN" altLang="en-US" sz="1800" b="0" i="0" u="none" strike="noStrike" kern="1200" cap="none" spc="0" normalizeH="0" baseline="0" noProof="0" dirty="0">
                <a:ln>
                  <a:noFill/>
                </a:ln>
                <a:effectLst/>
                <a:uLnTx/>
                <a:uFillTx/>
                <a:latin typeface="Arial"/>
                <a:ea typeface="微软雅黑"/>
                <a:cs typeface="+mn-cs"/>
              </a:rPr>
              <a:t>保姆、</a:t>
            </a:r>
            <a:r>
              <a:rPr kumimoji="0" lang="en-US" altLang="zh-CN" sz="1800" b="0" i="0" u="none" strike="noStrike" kern="1200" cap="none" spc="0" normalizeH="0" baseline="0" noProof="0" dirty="0">
                <a:ln>
                  <a:noFill/>
                </a:ln>
                <a:effectLst/>
                <a:uLnTx/>
                <a:uFillTx/>
                <a:latin typeface="Arial"/>
                <a:ea typeface="微软雅黑"/>
                <a:cs typeface="+mn-cs"/>
              </a:rPr>
              <a:t>50000</a:t>
            </a:r>
            <a:r>
              <a:rPr kumimoji="0" lang="zh-CN" altLang="en-US" sz="1800" b="0" i="0" u="none" strike="noStrike" kern="1200" cap="none" spc="0" normalizeH="0" baseline="0" noProof="0" dirty="0">
                <a:ln>
                  <a:noFill/>
                </a:ln>
                <a:effectLst/>
                <a:uLnTx/>
                <a:uFillTx/>
                <a:latin typeface="Arial"/>
                <a:ea typeface="微软雅黑"/>
                <a:cs typeface="+mn-cs"/>
              </a:rPr>
              <a:t>司机</a:t>
            </a:r>
            <a:endParaRPr kumimoji="0" lang="en-US" altLang="zh-CN" sz="1800" b="0" i="0" u="none" strike="noStrike" kern="1200" cap="none" spc="0" normalizeH="0" baseline="0" noProof="0" dirty="0">
              <a:ln>
                <a:noFill/>
              </a:ln>
              <a:effectLst/>
              <a:uLnTx/>
              <a:uFillTx/>
              <a:latin typeface="Arial"/>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effectLst/>
              <a:uLnTx/>
              <a:uFillTx/>
              <a:latin typeface="Arial"/>
              <a:ea typeface="微软雅黑"/>
              <a:cs typeface="+mn-cs"/>
            </a:endParaRPr>
          </a:p>
        </p:txBody>
      </p:sp>
      <p:sp>
        <p:nvSpPr>
          <p:cNvPr id="2" name="矩形 1"/>
          <p:cNvSpPr/>
          <p:nvPr/>
        </p:nvSpPr>
        <p:spPr>
          <a:xfrm>
            <a:off x="2335712" y="856327"/>
            <a:ext cx="865333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effectLst/>
                <a:uLnTx/>
                <a:uFillTx/>
                <a:latin typeface="Arial"/>
                <a:ea typeface="微软雅黑"/>
                <a:cs typeface="+mn-cs"/>
              </a:rPr>
              <a:t>“</a:t>
            </a:r>
            <a:r>
              <a:rPr kumimoji="0" lang="zh-CN" altLang="en-US" sz="2800" b="1" i="0" u="none" strike="noStrike" kern="1200" cap="none" spc="0" normalizeH="0" baseline="0" noProof="0" dirty="0">
                <a:ln>
                  <a:noFill/>
                </a:ln>
                <a:effectLst/>
                <a:uLnTx/>
                <a:uFillTx/>
                <a:latin typeface="Arial"/>
                <a:ea typeface="微软雅黑"/>
                <a:cs typeface="+mn-cs"/>
              </a:rPr>
              <a:t>互联网＋</a:t>
            </a:r>
            <a:r>
              <a:rPr kumimoji="0" lang="en-US" altLang="zh-CN" sz="2800" b="1" i="0" u="none" strike="noStrike" kern="1200" cap="none" spc="0" normalizeH="0" baseline="0" noProof="0" dirty="0">
                <a:ln>
                  <a:noFill/>
                </a:ln>
                <a:effectLst/>
                <a:uLnTx/>
                <a:uFillTx/>
                <a:latin typeface="Arial"/>
                <a:ea typeface="微软雅黑"/>
                <a:cs typeface="+mn-cs"/>
              </a:rPr>
              <a:t>” 2012</a:t>
            </a:r>
            <a:r>
              <a:rPr kumimoji="0" lang="zh-CN" altLang="en-US" sz="2800" b="1" i="0" u="none" strike="noStrike" kern="1200" cap="none" spc="0" normalizeH="0" baseline="0" noProof="0" dirty="0">
                <a:ln>
                  <a:noFill/>
                </a:ln>
                <a:effectLst/>
                <a:uLnTx/>
                <a:uFillTx/>
                <a:latin typeface="Arial"/>
                <a:ea typeface="微软雅黑"/>
                <a:cs typeface="+mn-cs"/>
              </a:rPr>
              <a:t>年                   “人工智能</a:t>
            </a:r>
            <a:r>
              <a:rPr kumimoji="0" lang="en-US" altLang="zh-CN" sz="2800" b="1" i="0" u="none" strike="noStrike" kern="1200" cap="none" spc="0" normalizeH="0" baseline="0" noProof="0" dirty="0">
                <a:ln>
                  <a:noFill/>
                </a:ln>
                <a:effectLst/>
                <a:uLnTx/>
                <a:uFillTx/>
                <a:latin typeface="Arial"/>
                <a:ea typeface="微软雅黑"/>
                <a:cs typeface="+mn-cs"/>
              </a:rPr>
              <a:t>+</a:t>
            </a:r>
            <a:r>
              <a:rPr kumimoji="0" lang="zh-CN" altLang="en-US" sz="2800" b="1" i="0" u="none" strike="noStrike" kern="1200" cap="none" spc="0" normalizeH="0" baseline="0" noProof="0" dirty="0">
                <a:ln>
                  <a:noFill/>
                </a:ln>
                <a:effectLst/>
                <a:uLnTx/>
                <a:uFillTx/>
                <a:latin typeface="Arial"/>
                <a:ea typeface="微软雅黑"/>
                <a:cs typeface="+mn-cs"/>
              </a:rPr>
              <a:t>”</a:t>
            </a:r>
            <a:r>
              <a:rPr kumimoji="0" lang="en-US" altLang="zh-CN" sz="2800" b="1" i="0" u="none" strike="noStrike" kern="1200" cap="none" spc="0" normalizeH="0" baseline="0" noProof="0" dirty="0">
                <a:ln>
                  <a:noFill/>
                </a:ln>
                <a:effectLst/>
                <a:uLnTx/>
                <a:uFillTx/>
                <a:latin typeface="Arial"/>
                <a:ea typeface="微软雅黑"/>
                <a:cs typeface="+mn-cs"/>
              </a:rPr>
              <a:t>2017</a:t>
            </a:r>
            <a:r>
              <a:rPr kumimoji="0" lang="zh-CN" altLang="en-US" sz="2800" b="1" i="0" u="none" strike="noStrike" kern="1200" cap="none" spc="0" normalizeH="0" baseline="0" noProof="0" dirty="0">
                <a:ln>
                  <a:noFill/>
                </a:ln>
                <a:effectLst/>
                <a:uLnTx/>
                <a:uFillTx/>
                <a:latin typeface="Arial"/>
                <a:ea typeface="微软雅黑"/>
                <a:cs typeface="+mn-cs"/>
              </a:rPr>
              <a:t>年</a:t>
            </a:r>
          </a:p>
        </p:txBody>
      </p:sp>
      <p:sp>
        <p:nvSpPr>
          <p:cNvPr id="3" name="日期占位符 2">
            <a:extLst>
              <a:ext uri="{FF2B5EF4-FFF2-40B4-BE49-F238E27FC236}">
                <a16:creationId xmlns:a16="http://schemas.microsoft.com/office/drawing/2014/main" id="{E2172D8B-3DAE-4160-B1D1-B86A5CDBC58E}"/>
              </a:ext>
            </a:extLst>
          </p:cNvPr>
          <p:cNvSpPr>
            <a:spLocks noGrp="1"/>
          </p:cNvSpPr>
          <p:nvPr>
            <p:ph type="dt" sz="half" idx="10"/>
          </p:nvPr>
        </p:nvSpPr>
        <p:spPr/>
        <p:txBody>
          <a:bodyPr/>
          <a:lstStyle/>
          <a:p>
            <a:fld id="{6D06BE01-4457-4062-A68C-AF931A23F073}" type="datetime8">
              <a:rPr lang="zh-CN" altLang="en-US" smtClean="0"/>
              <a:t>2019年8月6日11时23分</a:t>
            </a:fld>
            <a:endParaRPr lang="zh-CN" altLang="en-US"/>
          </a:p>
        </p:txBody>
      </p:sp>
      <p:sp>
        <p:nvSpPr>
          <p:cNvPr id="4" name="灯片编号占位符 3">
            <a:extLst>
              <a:ext uri="{FF2B5EF4-FFF2-40B4-BE49-F238E27FC236}">
                <a16:creationId xmlns:a16="http://schemas.microsoft.com/office/drawing/2014/main" id="{AB33E2A4-A450-45E9-A958-AA73E49B0821}"/>
              </a:ext>
            </a:extLst>
          </p:cNvPr>
          <p:cNvSpPr>
            <a:spLocks noGrp="1"/>
          </p:cNvSpPr>
          <p:nvPr>
            <p:ph type="sldNum" sz="quarter" idx="12"/>
          </p:nvPr>
        </p:nvSpPr>
        <p:spPr/>
        <p:txBody>
          <a:bodyPr/>
          <a:lstStyle/>
          <a:p>
            <a:fld id="{00822AEB-B2FF-4C53-96F9-A1703B234C4D}" type="slidenum">
              <a:rPr lang="zh-CN" altLang="en-US" smtClean="0"/>
              <a:pPr/>
              <a:t>8</a:t>
            </a:fld>
            <a:endParaRPr lang="zh-CN" altLang="en-US"/>
          </a:p>
        </p:txBody>
      </p:sp>
      <p:sp>
        <p:nvSpPr>
          <p:cNvPr id="5" name="页脚占位符 4">
            <a:extLst>
              <a:ext uri="{FF2B5EF4-FFF2-40B4-BE49-F238E27FC236}">
                <a16:creationId xmlns:a16="http://schemas.microsoft.com/office/drawing/2014/main" id="{129CCA74-939F-48EB-BC49-0EEFC6801AF5}"/>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4029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F25C3AB-1E77-4F8A-99DF-FBD0CBA84661}"/>
              </a:ext>
            </a:extLst>
          </p:cNvPr>
          <p:cNvPicPr>
            <a:picLocks noChangeAspect="1"/>
          </p:cNvPicPr>
          <p:nvPr/>
        </p:nvPicPr>
        <p:blipFill>
          <a:blip r:embed="rId2"/>
          <a:stretch>
            <a:fillRect/>
          </a:stretch>
        </p:blipFill>
        <p:spPr>
          <a:xfrm>
            <a:off x="5783750" y="296562"/>
            <a:ext cx="6444522" cy="6400800"/>
          </a:xfrm>
          <a:prstGeom prst="rect">
            <a:avLst/>
          </a:prstGeom>
        </p:spPr>
      </p:pic>
      <p:grpSp>
        <p:nvGrpSpPr>
          <p:cNvPr id="4" name="组合 3">
            <a:extLst>
              <a:ext uri="{FF2B5EF4-FFF2-40B4-BE49-F238E27FC236}">
                <a16:creationId xmlns:a16="http://schemas.microsoft.com/office/drawing/2014/main" id="{831BBEE0-AF2E-F541-9656-7F85176B35D6}"/>
              </a:ext>
            </a:extLst>
          </p:cNvPr>
          <p:cNvGrpSpPr/>
          <p:nvPr/>
        </p:nvGrpSpPr>
        <p:grpSpPr>
          <a:xfrm>
            <a:off x="-5446" y="1223319"/>
            <a:ext cx="6264876" cy="5887105"/>
            <a:chOff x="2838735" y="1328914"/>
            <a:chExt cx="5652781" cy="5928684"/>
          </a:xfrm>
        </p:grpSpPr>
        <p:grpSp>
          <p:nvGrpSpPr>
            <p:cNvPr id="5" name="Group 6">
              <a:extLst>
                <a:ext uri="{FF2B5EF4-FFF2-40B4-BE49-F238E27FC236}">
                  <a16:creationId xmlns:a16="http://schemas.microsoft.com/office/drawing/2014/main" id="{046CFCB8-4E24-3249-B717-AF852F0FA86E}"/>
                </a:ext>
              </a:extLst>
            </p:cNvPr>
            <p:cNvGrpSpPr/>
            <p:nvPr/>
          </p:nvGrpSpPr>
          <p:grpSpPr>
            <a:xfrm>
              <a:off x="2838735" y="1328914"/>
              <a:ext cx="5652781" cy="5928684"/>
              <a:chOff x="2217738" y="685801"/>
              <a:chExt cx="3879850" cy="4648199"/>
            </a:xfrm>
          </p:grpSpPr>
          <p:sp>
            <p:nvSpPr>
              <p:cNvPr id="11" name="Freeform 5">
                <a:extLst>
                  <a:ext uri="{FF2B5EF4-FFF2-40B4-BE49-F238E27FC236}">
                    <a16:creationId xmlns:a16="http://schemas.microsoft.com/office/drawing/2014/main" id="{ED8BBFBA-F24E-DE4B-A666-62D384CD903E}"/>
                  </a:ext>
                </a:extLst>
              </p:cNvPr>
              <p:cNvSpPr>
                <a:spLocks/>
              </p:cNvSpPr>
              <p:nvPr/>
            </p:nvSpPr>
            <p:spPr bwMode="auto">
              <a:xfrm>
                <a:off x="4848225" y="1738313"/>
                <a:ext cx="1249363" cy="1571625"/>
              </a:xfrm>
              <a:custGeom>
                <a:avLst/>
                <a:gdLst/>
                <a:ahLst/>
                <a:cxnLst>
                  <a:cxn ang="0">
                    <a:pos x="121" y="582"/>
                  </a:cxn>
                  <a:cxn ang="0">
                    <a:pos x="192" y="508"/>
                  </a:cxn>
                  <a:cxn ang="0">
                    <a:pos x="529" y="160"/>
                  </a:cxn>
                  <a:cxn ang="0">
                    <a:pos x="716" y="174"/>
                  </a:cxn>
                  <a:cxn ang="0">
                    <a:pos x="593" y="375"/>
                  </a:cxn>
                  <a:cxn ang="0">
                    <a:pos x="483" y="536"/>
                  </a:cxn>
                  <a:cxn ang="0">
                    <a:pos x="350" y="734"/>
                  </a:cxn>
                  <a:cxn ang="0">
                    <a:pos x="339" y="792"/>
                  </a:cxn>
                  <a:cxn ang="0">
                    <a:pos x="121" y="582"/>
                  </a:cxn>
                </a:cxnLst>
                <a:rect l="0" t="0" r="r" b="b"/>
                <a:pathLst>
                  <a:path w="726" h="914">
                    <a:moveTo>
                      <a:pt x="121" y="582"/>
                    </a:moveTo>
                    <a:cubicBezTo>
                      <a:pt x="144" y="569"/>
                      <a:pt x="170" y="538"/>
                      <a:pt x="192" y="508"/>
                    </a:cubicBezTo>
                    <a:cubicBezTo>
                      <a:pt x="269" y="485"/>
                      <a:pt x="431" y="301"/>
                      <a:pt x="529" y="160"/>
                    </a:cubicBezTo>
                    <a:cubicBezTo>
                      <a:pt x="640" y="0"/>
                      <a:pt x="726" y="92"/>
                      <a:pt x="716" y="174"/>
                    </a:cubicBezTo>
                    <a:cubicBezTo>
                      <a:pt x="706" y="257"/>
                      <a:pt x="631" y="315"/>
                      <a:pt x="593" y="375"/>
                    </a:cubicBezTo>
                    <a:cubicBezTo>
                      <a:pt x="555" y="434"/>
                      <a:pt x="564" y="421"/>
                      <a:pt x="483" y="536"/>
                    </a:cubicBezTo>
                    <a:cubicBezTo>
                      <a:pt x="340" y="679"/>
                      <a:pt x="350" y="734"/>
                      <a:pt x="350" y="734"/>
                    </a:cubicBezTo>
                    <a:cubicBezTo>
                      <a:pt x="350" y="734"/>
                      <a:pt x="348" y="748"/>
                      <a:pt x="339" y="792"/>
                    </a:cubicBezTo>
                    <a:cubicBezTo>
                      <a:pt x="0" y="914"/>
                      <a:pt x="70" y="612"/>
                      <a:pt x="121" y="582"/>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2" name="Freeform 6">
                <a:extLst>
                  <a:ext uri="{FF2B5EF4-FFF2-40B4-BE49-F238E27FC236}">
                    <a16:creationId xmlns:a16="http://schemas.microsoft.com/office/drawing/2014/main" id="{9324C9F6-2E5E-7043-9F26-76D03D6C8B4B}"/>
                  </a:ext>
                </a:extLst>
              </p:cNvPr>
              <p:cNvSpPr>
                <a:spLocks/>
              </p:cNvSpPr>
              <p:nvPr/>
            </p:nvSpPr>
            <p:spPr bwMode="auto">
              <a:xfrm>
                <a:off x="4616450" y="1019175"/>
                <a:ext cx="876300" cy="1795462"/>
              </a:xfrm>
              <a:custGeom>
                <a:avLst/>
                <a:gdLst/>
                <a:ahLst/>
                <a:cxnLst>
                  <a:cxn ang="0">
                    <a:pos x="150" y="1042"/>
                  </a:cxn>
                  <a:cxn ang="0">
                    <a:pos x="109" y="1038"/>
                  </a:cxn>
                  <a:cxn ang="0">
                    <a:pos x="127" y="1002"/>
                  </a:cxn>
                  <a:cxn ang="0">
                    <a:pos x="109" y="1038"/>
                  </a:cxn>
                  <a:cxn ang="0">
                    <a:pos x="56" y="781"/>
                  </a:cxn>
                  <a:cxn ang="0">
                    <a:pos x="98" y="710"/>
                  </a:cxn>
                  <a:cxn ang="0">
                    <a:pos x="207" y="357"/>
                  </a:cxn>
                  <a:cxn ang="0">
                    <a:pos x="260" y="168"/>
                  </a:cxn>
                  <a:cxn ang="0">
                    <a:pos x="399" y="11"/>
                  </a:cxn>
                  <a:cxn ang="0">
                    <a:pos x="395" y="351"/>
                  </a:cxn>
                  <a:cxn ang="0">
                    <a:pos x="330" y="648"/>
                  </a:cxn>
                  <a:cxn ang="0">
                    <a:pos x="288" y="884"/>
                  </a:cxn>
                  <a:cxn ang="0">
                    <a:pos x="150" y="1042"/>
                  </a:cxn>
                </a:cxnLst>
                <a:rect l="0" t="0" r="r" b="b"/>
                <a:pathLst>
                  <a:path w="510" h="1044">
                    <a:moveTo>
                      <a:pt x="150" y="1042"/>
                    </a:moveTo>
                    <a:cubicBezTo>
                      <a:pt x="136" y="1042"/>
                      <a:pt x="122" y="1041"/>
                      <a:pt x="109" y="1038"/>
                    </a:cubicBezTo>
                    <a:cubicBezTo>
                      <a:pt x="121" y="1015"/>
                      <a:pt x="127" y="1002"/>
                      <a:pt x="127" y="1002"/>
                    </a:cubicBezTo>
                    <a:cubicBezTo>
                      <a:pt x="127" y="1002"/>
                      <a:pt x="121" y="1015"/>
                      <a:pt x="109" y="1038"/>
                    </a:cubicBezTo>
                    <a:cubicBezTo>
                      <a:pt x="40" y="1024"/>
                      <a:pt x="0" y="969"/>
                      <a:pt x="56" y="781"/>
                    </a:cubicBezTo>
                    <a:cubicBezTo>
                      <a:pt x="73" y="771"/>
                      <a:pt x="88" y="749"/>
                      <a:pt x="98" y="710"/>
                    </a:cubicBezTo>
                    <a:cubicBezTo>
                      <a:pt x="123" y="546"/>
                      <a:pt x="174" y="408"/>
                      <a:pt x="207" y="357"/>
                    </a:cubicBezTo>
                    <a:cubicBezTo>
                      <a:pt x="224" y="306"/>
                      <a:pt x="211" y="273"/>
                      <a:pt x="260" y="168"/>
                    </a:cubicBezTo>
                    <a:cubicBezTo>
                      <a:pt x="304" y="18"/>
                      <a:pt x="327" y="0"/>
                      <a:pt x="399" y="11"/>
                    </a:cubicBezTo>
                    <a:cubicBezTo>
                      <a:pt x="510" y="35"/>
                      <a:pt x="437" y="226"/>
                      <a:pt x="395" y="351"/>
                    </a:cubicBezTo>
                    <a:cubicBezTo>
                      <a:pt x="353" y="476"/>
                      <a:pt x="398" y="503"/>
                      <a:pt x="330" y="648"/>
                    </a:cubicBezTo>
                    <a:cubicBezTo>
                      <a:pt x="277" y="762"/>
                      <a:pt x="276" y="832"/>
                      <a:pt x="288" y="884"/>
                    </a:cubicBezTo>
                    <a:cubicBezTo>
                      <a:pt x="263" y="951"/>
                      <a:pt x="215" y="1044"/>
                      <a:pt x="150" y="1042"/>
                    </a:cubicBez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3" name="Freeform 7">
                <a:extLst>
                  <a:ext uri="{FF2B5EF4-FFF2-40B4-BE49-F238E27FC236}">
                    <a16:creationId xmlns:a16="http://schemas.microsoft.com/office/drawing/2014/main" id="{D46D6FE3-8E37-B54F-95E7-57B7311EA27B}"/>
                  </a:ext>
                </a:extLst>
              </p:cNvPr>
              <p:cNvSpPr>
                <a:spLocks/>
              </p:cNvSpPr>
              <p:nvPr/>
            </p:nvSpPr>
            <p:spPr bwMode="auto">
              <a:xfrm>
                <a:off x="4127500" y="685801"/>
                <a:ext cx="652463" cy="2127250"/>
              </a:xfrm>
              <a:custGeom>
                <a:avLst/>
                <a:gdLst/>
                <a:ahLst/>
                <a:cxnLst>
                  <a:cxn ang="0">
                    <a:pos x="260" y="1056"/>
                  </a:cxn>
                  <a:cxn ang="0">
                    <a:pos x="157" y="1236"/>
                  </a:cxn>
                  <a:cxn ang="0">
                    <a:pos x="46" y="1069"/>
                  </a:cxn>
                  <a:cxn ang="0">
                    <a:pos x="43" y="902"/>
                  </a:cxn>
                  <a:cxn ang="0">
                    <a:pos x="41" y="801"/>
                  </a:cxn>
                  <a:cxn ang="0">
                    <a:pos x="52" y="495"/>
                  </a:cxn>
                  <a:cxn ang="0">
                    <a:pos x="67" y="317"/>
                  </a:cxn>
                  <a:cxn ang="0">
                    <a:pos x="184" y="13"/>
                  </a:cxn>
                  <a:cxn ang="0">
                    <a:pos x="276" y="349"/>
                  </a:cxn>
                  <a:cxn ang="0">
                    <a:pos x="273" y="634"/>
                  </a:cxn>
                  <a:cxn ang="0">
                    <a:pos x="271" y="957"/>
                  </a:cxn>
                  <a:cxn ang="0">
                    <a:pos x="273" y="960"/>
                  </a:cxn>
                  <a:cxn ang="0">
                    <a:pos x="260" y="1056"/>
                  </a:cxn>
                </a:cxnLst>
                <a:rect l="0" t="0" r="r" b="b"/>
                <a:pathLst>
                  <a:path w="379" h="1237">
                    <a:moveTo>
                      <a:pt x="260" y="1056"/>
                    </a:moveTo>
                    <a:cubicBezTo>
                      <a:pt x="263" y="1080"/>
                      <a:pt x="265" y="1232"/>
                      <a:pt x="157" y="1236"/>
                    </a:cubicBezTo>
                    <a:cubicBezTo>
                      <a:pt x="53" y="1237"/>
                      <a:pt x="0" y="1195"/>
                      <a:pt x="46" y="1069"/>
                    </a:cubicBezTo>
                    <a:cubicBezTo>
                      <a:pt x="78" y="979"/>
                      <a:pt x="57" y="929"/>
                      <a:pt x="43" y="902"/>
                    </a:cubicBezTo>
                    <a:cubicBezTo>
                      <a:pt x="45" y="877"/>
                      <a:pt x="44" y="844"/>
                      <a:pt x="41" y="801"/>
                    </a:cubicBezTo>
                    <a:cubicBezTo>
                      <a:pt x="25" y="608"/>
                      <a:pt x="46" y="530"/>
                      <a:pt x="52" y="495"/>
                    </a:cubicBezTo>
                    <a:cubicBezTo>
                      <a:pt x="57" y="460"/>
                      <a:pt x="71" y="377"/>
                      <a:pt x="67" y="317"/>
                    </a:cubicBezTo>
                    <a:cubicBezTo>
                      <a:pt x="81" y="70"/>
                      <a:pt x="86" y="18"/>
                      <a:pt x="184" y="13"/>
                    </a:cubicBezTo>
                    <a:cubicBezTo>
                      <a:pt x="379" y="0"/>
                      <a:pt x="276" y="349"/>
                      <a:pt x="276" y="349"/>
                    </a:cubicBezTo>
                    <a:cubicBezTo>
                      <a:pt x="276" y="349"/>
                      <a:pt x="276" y="584"/>
                      <a:pt x="273" y="634"/>
                    </a:cubicBezTo>
                    <a:cubicBezTo>
                      <a:pt x="269" y="683"/>
                      <a:pt x="262" y="892"/>
                      <a:pt x="271" y="957"/>
                    </a:cubicBezTo>
                    <a:cubicBezTo>
                      <a:pt x="272" y="958"/>
                      <a:pt x="273" y="959"/>
                      <a:pt x="273" y="960"/>
                    </a:cubicBezTo>
                    <a:cubicBezTo>
                      <a:pt x="266" y="998"/>
                      <a:pt x="258" y="1043"/>
                      <a:pt x="260" y="1056"/>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4" name="Freeform 8">
                <a:extLst>
                  <a:ext uri="{FF2B5EF4-FFF2-40B4-BE49-F238E27FC236}">
                    <a16:creationId xmlns:a16="http://schemas.microsoft.com/office/drawing/2014/main" id="{5257485B-9F85-E040-AB3B-C42EAA025D4E}"/>
                  </a:ext>
                </a:extLst>
              </p:cNvPr>
              <p:cNvSpPr>
                <a:spLocks/>
              </p:cNvSpPr>
              <p:nvPr/>
            </p:nvSpPr>
            <p:spPr bwMode="auto">
              <a:xfrm>
                <a:off x="3389313" y="1063625"/>
                <a:ext cx="806450" cy="1941512"/>
              </a:xfrm>
              <a:custGeom>
                <a:avLst/>
                <a:gdLst/>
                <a:ahLst/>
                <a:cxnLst>
                  <a:cxn ang="0">
                    <a:pos x="427" y="839"/>
                  </a:cxn>
                  <a:cxn ang="0">
                    <a:pos x="427" y="1071"/>
                  </a:cxn>
                  <a:cxn ang="0">
                    <a:pos x="175" y="1110"/>
                  </a:cxn>
                  <a:cxn ang="0">
                    <a:pos x="210" y="880"/>
                  </a:cxn>
                  <a:cxn ang="0">
                    <a:pos x="132" y="645"/>
                  </a:cxn>
                  <a:cxn ang="0">
                    <a:pos x="78" y="486"/>
                  </a:cxn>
                  <a:cxn ang="0">
                    <a:pos x="25" y="226"/>
                  </a:cxn>
                  <a:cxn ang="0">
                    <a:pos x="85" y="0"/>
                  </a:cxn>
                  <a:cxn ang="0">
                    <a:pos x="221" y="264"/>
                  </a:cxn>
                  <a:cxn ang="0">
                    <a:pos x="320" y="573"/>
                  </a:cxn>
                  <a:cxn ang="0">
                    <a:pos x="380" y="718"/>
                  </a:cxn>
                  <a:cxn ang="0">
                    <a:pos x="415" y="763"/>
                  </a:cxn>
                  <a:cxn ang="0">
                    <a:pos x="427" y="839"/>
                  </a:cxn>
                </a:cxnLst>
                <a:rect l="0" t="0" r="r" b="b"/>
                <a:pathLst>
                  <a:path w="469" h="1129">
                    <a:moveTo>
                      <a:pt x="427" y="839"/>
                    </a:moveTo>
                    <a:cubicBezTo>
                      <a:pt x="423" y="861"/>
                      <a:pt x="469" y="1009"/>
                      <a:pt x="427" y="1071"/>
                    </a:cubicBezTo>
                    <a:cubicBezTo>
                      <a:pt x="394" y="1121"/>
                      <a:pt x="266" y="1129"/>
                      <a:pt x="175" y="1110"/>
                    </a:cubicBezTo>
                    <a:cubicBezTo>
                      <a:pt x="192" y="1019"/>
                      <a:pt x="210" y="880"/>
                      <a:pt x="210" y="880"/>
                    </a:cubicBezTo>
                    <a:cubicBezTo>
                      <a:pt x="210" y="880"/>
                      <a:pt x="168" y="745"/>
                      <a:pt x="132" y="645"/>
                    </a:cubicBezTo>
                    <a:cubicBezTo>
                      <a:pt x="74" y="546"/>
                      <a:pt x="78" y="486"/>
                      <a:pt x="78" y="486"/>
                    </a:cubicBezTo>
                    <a:cubicBezTo>
                      <a:pt x="78" y="486"/>
                      <a:pt x="50" y="333"/>
                      <a:pt x="25" y="226"/>
                    </a:cubicBezTo>
                    <a:cubicBezTo>
                      <a:pt x="0" y="118"/>
                      <a:pt x="17" y="5"/>
                      <a:pt x="85" y="0"/>
                    </a:cubicBezTo>
                    <a:cubicBezTo>
                      <a:pt x="238" y="28"/>
                      <a:pt x="223" y="241"/>
                      <a:pt x="221" y="264"/>
                    </a:cubicBezTo>
                    <a:cubicBezTo>
                      <a:pt x="221" y="264"/>
                      <a:pt x="311" y="475"/>
                      <a:pt x="320" y="573"/>
                    </a:cubicBezTo>
                    <a:cubicBezTo>
                      <a:pt x="366" y="655"/>
                      <a:pt x="357" y="659"/>
                      <a:pt x="380" y="718"/>
                    </a:cubicBezTo>
                    <a:cubicBezTo>
                      <a:pt x="390" y="743"/>
                      <a:pt x="403" y="756"/>
                      <a:pt x="415" y="763"/>
                    </a:cubicBezTo>
                    <a:cubicBezTo>
                      <a:pt x="423" y="798"/>
                      <a:pt x="428" y="830"/>
                      <a:pt x="427" y="839"/>
                    </a:cubicBez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5" name="Freeform 9">
                <a:extLst>
                  <a:ext uri="{FF2B5EF4-FFF2-40B4-BE49-F238E27FC236}">
                    <a16:creationId xmlns:a16="http://schemas.microsoft.com/office/drawing/2014/main" id="{3BE0A935-C437-524B-85DF-D730EAAF3FCA}"/>
                  </a:ext>
                </a:extLst>
              </p:cNvPr>
              <p:cNvSpPr>
                <a:spLocks/>
              </p:cNvSpPr>
              <p:nvPr/>
            </p:nvSpPr>
            <p:spPr bwMode="auto">
              <a:xfrm>
                <a:off x="3473450" y="2236788"/>
                <a:ext cx="1330325" cy="1373187"/>
              </a:xfrm>
              <a:custGeom>
                <a:avLst/>
                <a:gdLst/>
                <a:ahLst/>
                <a:cxnLst>
                  <a:cxn ang="0">
                    <a:pos x="774" y="330"/>
                  </a:cxn>
                  <a:cxn ang="0">
                    <a:pos x="379" y="798"/>
                  </a:cxn>
                  <a:cxn ang="0">
                    <a:pos x="0" y="688"/>
                  </a:cxn>
                  <a:cxn ang="0">
                    <a:pos x="109" y="497"/>
                  </a:cxn>
                  <a:cxn ang="0">
                    <a:pos x="126" y="428"/>
                  </a:cxn>
                  <a:cxn ang="0">
                    <a:pos x="378" y="389"/>
                  </a:cxn>
                  <a:cxn ang="0">
                    <a:pos x="378" y="157"/>
                  </a:cxn>
                  <a:cxn ang="0">
                    <a:pos x="366" y="81"/>
                  </a:cxn>
                  <a:cxn ang="0">
                    <a:pos x="395" y="88"/>
                  </a:cxn>
                  <a:cxn ang="0">
                    <a:pos x="424" y="0"/>
                  </a:cxn>
                  <a:cxn ang="0">
                    <a:pos x="427" y="167"/>
                  </a:cxn>
                  <a:cxn ang="0">
                    <a:pos x="538" y="334"/>
                  </a:cxn>
                  <a:cxn ang="0">
                    <a:pos x="641" y="154"/>
                  </a:cxn>
                  <a:cxn ang="0">
                    <a:pos x="654" y="58"/>
                  </a:cxn>
                  <a:cxn ang="0">
                    <a:pos x="721" y="73"/>
                  </a:cxn>
                  <a:cxn ang="0">
                    <a:pos x="774" y="330"/>
                  </a:cxn>
                </a:cxnLst>
                <a:rect l="0" t="0" r="r" b="b"/>
                <a:pathLst>
                  <a:path w="774" h="798">
                    <a:moveTo>
                      <a:pt x="774" y="330"/>
                    </a:moveTo>
                    <a:cubicBezTo>
                      <a:pt x="720" y="430"/>
                      <a:pt x="561" y="707"/>
                      <a:pt x="379" y="798"/>
                    </a:cubicBezTo>
                    <a:cubicBezTo>
                      <a:pt x="269" y="751"/>
                      <a:pt x="100" y="710"/>
                      <a:pt x="0" y="688"/>
                    </a:cubicBezTo>
                    <a:cubicBezTo>
                      <a:pt x="65" y="629"/>
                      <a:pt x="97" y="526"/>
                      <a:pt x="109" y="497"/>
                    </a:cubicBezTo>
                    <a:cubicBezTo>
                      <a:pt x="114" y="485"/>
                      <a:pt x="120" y="459"/>
                      <a:pt x="126" y="428"/>
                    </a:cubicBezTo>
                    <a:cubicBezTo>
                      <a:pt x="217" y="447"/>
                      <a:pt x="345" y="439"/>
                      <a:pt x="378" y="389"/>
                    </a:cubicBezTo>
                    <a:cubicBezTo>
                      <a:pt x="420" y="327"/>
                      <a:pt x="374" y="179"/>
                      <a:pt x="378" y="157"/>
                    </a:cubicBezTo>
                    <a:cubicBezTo>
                      <a:pt x="379" y="148"/>
                      <a:pt x="374" y="116"/>
                      <a:pt x="366" y="81"/>
                    </a:cubicBezTo>
                    <a:cubicBezTo>
                      <a:pt x="382" y="90"/>
                      <a:pt x="395" y="88"/>
                      <a:pt x="395" y="88"/>
                    </a:cubicBezTo>
                    <a:cubicBezTo>
                      <a:pt x="395" y="88"/>
                      <a:pt x="418" y="80"/>
                      <a:pt x="424" y="0"/>
                    </a:cubicBezTo>
                    <a:cubicBezTo>
                      <a:pt x="438" y="27"/>
                      <a:pt x="459" y="77"/>
                      <a:pt x="427" y="167"/>
                    </a:cubicBezTo>
                    <a:cubicBezTo>
                      <a:pt x="381" y="293"/>
                      <a:pt x="434" y="335"/>
                      <a:pt x="538" y="334"/>
                    </a:cubicBezTo>
                    <a:cubicBezTo>
                      <a:pt x="646" y="330"/>
                      <a:pt x="644" y="178"/>
                      <a:pt x="641" y="154"/>
                    </a:cubicBezTo>
                    <a:cubicBezTo>
                      <a:pt x="639" y="141"/>
                      <a:pt x="647" y="96"/>
                      <a:pt x="654" y="58"/>
                    </a:cubicBezTo>
                    <a:cubicBezTo>
                      <a:pt x="670" y="77"/>
                      <a:pt x="697" y="88"/>
                      <a:pt x="721" y="73"/>
                    </a:cubicBezTo>
                    <a:cubicBezTo>
                      <a:pt x="665" y="261"/>
                      <a:pt x="705" y="316"/>
                      <a:pt x="774" y="330"/>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6" name="Freeform 10">
                <a:extLst>
                  <a:ext uri="{FF2B5EF4-FFF2-40B4-BE49-F238E27FC236}">
                    <a16:creationId xmlns:a16="http://schemas.microsoft.com/office/drawing/2014/main" id="{7424F5DC-8037-4040-9E8B-9BFB656C99D9}"/>
                  </a:ext>
                </a:extLst>
              </p:cNvPr>
              <p:cNvSpPr>
                <a:spLocks/>
              </p:cNvSpPr>
              <p:nvPr/>
            </p:nvSpPr>
            <p:spPr bwMode="auto">
              <a:xfrm>
                <a:off x="3810000" y="4184650"/>
                <a:ext cx="1177925" cy="1149350"/>
              </a:xfrm>
              <a:custGeom>
                <a:avLst/>
                <a:gdLst/>
                <a:ahLst/>
                <a:cxnLst>
                  <a:cxn ang="0">
                    <a:pos x="324" y="4"/>
                  </a:cxn>
                  <a:cxn ang="0">
                    <a:pos x="355" y="0"/>
                  </a:cxn>
                  <a:cxn ang="0">
                    <a:pos x="382" y="45"/>
                  </a:cxn>
                  <a:cxn ang="0">
                    <a:pos x="662" y="125"/>
                  </a:cxn>
                  <a:cxn ang="0">
                    <a:pos x="667" y="468"/>
                  </a:cxn>
                  <a:cxn ang="0">
                    <a:pos x="0" y="468"/>
                  </a:cxn>
                  <a:cxn ang="0">
                    <a:pos x="11" y="142"/>
                  </a:cxn>
                  <a:cxn ang="0">
                    <a:pos x="3" y="119"/>
                  </a:cxn>
                  <a:cxn ang="0">
                    <a:pos x="324" y="4"/>
                  </a:cxn>
                </a:cxnLst>
                <a:rect l="0" t="0" r="r" b="b"/>
                <a:pathLst>
                  <a:path w="685" h="669">
                    <a:moveTo>
                      <a:pt x="324" y="4"/>
                    </a:moveTo>
                    <a:cubicBezTo>
                      <a:pt x="355" y="0"/>
                      <a:pt x="355" y="0"/>
                      <a:pt x="355" y="0"/>
                    </a:cubicBezTo>
                    <a:cubicBezTo>
                      <a:pt x="362" y="21"/>
                      <a:pt x="372" y="37"/>
                      <a:pt x="382" y="45"/>
                    </a:cubicBezTo>
                    <a:cubicBezTo>
                      <a:pt x="425" y="79"/>
                      <a:pt x="560" y="133"/>
                      <a:pt x="662" y="125"/>
                    </a:cubicBezTo>
                    <a:cubicBezTo>
                      <a:pt x="629" y="223"/>
                      <a:pt x="653" y="318"/>
                      <a:pt x="667" y="468"/>
                    </a:cubicBezTo>
                    <a:cubicBezTo>
                      <a:pt x="685" y="669"/>
                      <a:pt x="0" y="468"/>
                      <a:pt x="0" y="468"/>
                    </a:cubicBezTo>
                    <a:cubicBezTo>
                      <a:pt x="0" y="468"/>
                      <a:pt x="12" y="164"/>
                      <a:pt x="11" y="142"/>
                    </a:cubicBezTo>
                    <a:cubicBezTo>
                      <a:pt x="11" y="135"/>
                      <a:pt x="10" y="129"/>
                      <a:pt x="3" y="119"/>
                    </a:cubicBezTo>
                    <a:cubicBezTo>
                      <a:pt x="250" y="206"/>
                      <a:pt x="316" y="118"/>
                      <a:pt x="324" y="4"/>
                    </a:cubicBez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7" name="Freeform 11">
                <a:extLst>
                  <a:ext uri="{FF2B5EF4-FFF2-40B4-BE49-F238E27FC236}">
                    <a16:creationId xmlns:a16="http://schemas.microsoft.com/office/drawing/2014/main" id="{A8486687-93A8-5342-A8A1-067D686A08E5}"/>
                  </a:ext>
                </a:extLst>
              </p:cNvPr>
              <p:cNvSpPr>
                <a:spLocks/>
              </p:cNvSpPr>
              <p:nvPr/>
            </p:nvSpPr>
            <p:spPr bwMode="auto">
              <a:xfrm>
                <a:off x="4124325" y="2540000"/>
                <a:ext cx="1306513" cy="1651000"/>
              </a:xfrm>
              <a:custGeom>
                <a:avLst/>
                <a:gdLst/>
                <a:ahLst/>
                <a:cxnLst>
                  <a:cxn ang="0">
                    <a:pos x="343" y="471"/>
                  </a:cxn>
                  <a:cxn ang="0">
                    <a:pos x="172" y="956"/>
                  </a:cxn>
                  <a:cxn ang="0">
                    <a:pos x="141" y="960"/>
                  </a:cxn>
                  <a:cxn ang="0">
                    <a:pos x="110" y="705"/>
                  </a:cxn>
                  <a:cxn ang="0">
                    <a:pos x="0" y="622"/>
                  </a:cxn>
                  <a:cxn ang="0">
                    <a:pos x="395" y="154"/>
                  </a:cxn>
                  <a:cxn ang="0">
                    <a:pos x="436" y="158"/>
                  </a:cxn>
                  <a:cxn ang="0">
                    <a:pos x="574" y="0"/>
                  </a:cxn>
                  <a:cxn ang="0">
                    <a:pos x="587" y="41"/>
                  </a:cxn>
                  <a:cxn ang="0">
                    <a:pos x="613" y="42"/>
                  </a:cxn>
                  <a:cxn ang="0">
                    <a:pos x="542" y="116"/>
                  </a:cxn>
                  <a:cxn ang="0">
                    <a:pos x="760" y="326"/>
                  </a:cxn>
                  <a:cxn ang="0">
                    <a:pos x="724" y="512"/>
                  </a:cxn>
                  <a:cxn ang="0">
                    <a:pos x="709" y="591"/>
                  </a:cxn>
                  <a:cxn ang="0">
                    <a:pos x="343" y="471"/>
                  </a:cxn>
                </a:cxnLst>
                <a:rect l="0" t="0" r="r" b="b"/>
                <a:pathLst>
                  <a:path w="760" h="960">
                    <a:moveTo>
                      <a:pt x="343" y="471"/>
                    </a:moveTo>
                    <a:cubicBezTo>
                      <a:pt x="155" y="661"/>
                      <a:pt x="141" y="863"/>
                      <a:pt x="172" y="956"/>
                    </a:cubicBezTo>
                    <a:cubicBezTo>
                      <a:pt x="141" y="960"/>
                      <a:pt x="141" y="960"/>
                      <a:pt x="141" y="960"/>
                    </a:cubicBezTo>
                    <a:cubicBezTo>
                      <a:pt x="147" y="865"/>
                      <a:pt x="114" y="751"/>
                      <a:pt x="110" y="705"/>
                    </a:cubicBezTo>
                    <a:cubicBezTo>
                      <a:pt x="108" y="677"/>
                      <a:pt x="64" y="648"/>
                      <a:pt x="0" y="622"/>
                    </a:cubicBezTo>
                    <a:cubicBezTo>
                      <a:pt x="182" y="531"/>
                      <a:pt x="341" y="254"/>
                      <a:pt x="395" y="154"/>
                    </a:cubicBezTo>
                    <a:cubicBezTo>
                      <a:pt x="408" y="157"/>
                      <a:pt x="422" y="158"/>
                      <a:pt x="436" y="158"/>
                    </a:cubicBezTo>
                    <a:cubicBezTo>
                      <a:pt x="501" y="160"/>
                      <a:pt x="549" y="67"/>
                      <a:pt x="574" y="0"/>
                    </a:cubicBezTo>
                    <a:cubicBezTo>
                      <a:pt x="578" y="15"/>
                      <a:pt x="582" y="29"/>
                      <a:pt x="587" y="41"/>
                    </a:cubicBezTo>
                    <a:cubicBezTo>
                      <a:pt x="594" y="45"/>
                      <a:pt x="603" y="45"/>
                      <a:pt x="613" y="42"/>
                    </a:cubicBezTo>
                    <a:cubicBezTo>
                      <a:pt x="591" y="72"/>
                      <a:pt x="565" y="103"/>
                      <a:pt x="542" y="116"/>
                    </a:cubicBezTo>
                    <a:cubicBezTo>
                      <a:pt x="491" y="146"/>
                      <a:pt x="421" y="448"/>
                      <a:pt x="760" y="326"/>
                    </a:cubicBezTo>
                    <a:cubicBezTo>
                      <a:pt x="753" y="364"/>
                      <a:pt x="742" y="422"/>
                      <a:pt x="724" y="512"/>
                    </a:cubicBezTo>
                    <a:cubicBezTo>
                      <a:pt x="719" y="539"/>
                      <a:pt x="714" y="565"/>
                      <a:pt x="709" y="591"/>
                    </a:cubicBezTo>
                    <a:cubicBezTo>
                      <a:pt x="662" y="497"/>
                      <a:pt x="528" y="285"/>
                      <a:pt x="343" y="471"/>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8" name="Freeform 12">
                <a:extLst>
                  <a:ext uri="{FF2B5EF4-FFF2-40B4-BE49-F238E27FC236}">
                    <a16:creationId xmlns:a16="http://schemas.microsoft.com/office/drawing/2014/main" id="{4567AEA8-611C-FA42-B7AD-78D265E7E975}"/>
                  </a:ext>
                </a:extLst>
              </p:cNvPr>
              <p:cNvSpPr>
                <a:spLocks/>
              </p:cNvSpPr>
              <p:nvPr/>
            </p:nvSpPr>
            <p:spPr bwMode="auto">
              <a:xfrm>
                <a:off x="2217738" y="3143250"/>
                <a:ext cx="2159000" cy="1395412"/>
              </a:xfrm>
              <a:custGeom>
                <a:avLst/>
                <a:gdLst/>
                <a:ahLst/>
                <a:cxnLst>
                  <a:cxn ang="0">
                    <a:pos x="62" y="116"/>
                  </a:cxn>
                  <a:cxn ang="0">
                    <a:pos x="486" y="167"/>
                  </a:cxn>
                  <a:cxn ang="0">
                    <a:pos x="553" y="188"/>
                  </a:cxn>
                  <a:cxn ang="0">
                    <a:pos x="730" y="161"/>
                  </a:cxn>
                  <a:cxn ang="0">
                    <a:pos x="1109" y="271"/>
                  </a:cxn>
                  <a:cxn ang="0">
                    <a:pos x="1005" y="299"/>
                  </a:cxn>
                  <a:cxn ang="0">
                    <a:pos x="1109" y="271"/>
                  </a:cxn>
                  <a:cxn ang="0">
                    <a:pos x="1219" y="354"/>
                  </a:cxn>
                  <a:cxn ang="0">
                    <a:pos x="1250" y="609"/>
                  </a:cxn>
                  <a:cxn ang="0">
                    <a:pos x="1183" y="617"/>
                  </a:cxn>
                  <a:cxn ang="0">
                    <a:pos x="1250" y="609"/>
                  </a:cxn>
                  <a:cxn ang="0">
                    <a:pos x="929" y="724"/>
                  </a:cxn>
                  <a:cxn ang="0">
                    <a:pos x="734" y="595"/>
                  </a:cxn>
                  <a:cxn ang="0">
                    <a:pos x="516" y="423"/>
                  </a:cxn>
                  <a:cxn ang="0">
                    <a:pos x="397" y="374"/>
                  </a:cxn>
                  <a:cxn ang="0">
                    <a:pos x="88" y="275"/>
                  </a:cxn>
                  <a:cxn ang="0">
                    <a:pos x="62" y="116"/>
                  </a:cxn>
                </a:cxnLst>
                <a:rect l="0" t="0" r="r" b="b"/>
                <a:pathLst>
                  <a:path w="1256" h="811">
                    <a:moveTo>
                      <a:pt x="62" y="116"/>
                    </a:moveTo>
                    <a:cubicBezTo>
                      <a:pt x="265" y="0"/>
                      <a:pt x="486" y="167"/>
                      <a:pt x="486" y="167"/>
                    </a:cubicBezTo>
                    <a:cubicBezTo>
                      <a:pt x="486" y="167"/>
                      <a:pt x="516" y="176"/>
                      <a:pt x="553" y="188"/>
                    </a:cubicBezTo>
                    <a:cubicBezTo>
                      <a:pt x="629" y="221"/>
                      <a:pt x="687" y="201"/>
                      <a:pt x="730" y="161"/>
                    </a:cubicBezTo>
                    <a:cubicBezTo>
                      <a:pt x="830" y="183"/>
                      <a:pt x="999" y="224"/>
                      <a:pt x="1109" y="271"/>
                    </a:cubicBezTo>
                    <a:cubicBezTo>
                      <a:pt x="1075" y="288"/>
                      <a:pt x="1040" y="298"/>
                      <a:pt x="1005" y="299"/>
                    </a:cubicBezTo>
                    <a:cubicBezTo>
                      <a:pt x="1040" y="298"/>
                      <a:pt x="1075" y="288"/>
                      <a:pt x="1109" y="271"/>
                    </a:cubicBezTo>
                    <a:cubicBezTo>
                      <a:pt x="1173" y="297"/>
                      <a:pt x="1217" y="326"/>
                      <a:pt x="1219" y="354"/>
                    </a:cubicBezTo>
                    <a:cubicBezTo>
                      <a:pt x="1223" y="400"/>
                      <a:pt x="1256" y="514"/>
                      <a:pt x="1250" y="609"/>
                    </a:cubicBezTo>
                    <a:cubicBezTo>
                      <a:pt x="1183" y="617"/>
                      <a:pt x="1183" y="617"/>
                      <a:pt x="1183" y="617"/>
                    </a:cubicBezTo>
                    <a:cubicBezTo>
                      <a:pt x="1250" y="609"/>
                      <a:pt x="1250" y="609"/>
                      <a:pt x="1250" y="609"/>
                    </a:cubicBezTo>
                    <a:cubicBezTo>
                      <a:pt x="1242" y="723"/>
                      <a:pt x="1176" y="811"/>
                      <a:pt x="929" y="724"/>
                    </a:cubicBezTo>
                    <a:cubicBezTo>
                      <a:pt x="915" y="704"/>
                      <a:pt x="871" y="671"/>
                      <a:pt x="734" y="595"/>
                    </a:cubicBezTo>
                    <a:cubicBezTo>
                      <a:pt x="485" y="459"/>
                      <a:pt x="516" y="423"/>
                      <a:pt x="516" y="423"/>
                    </a:cubicBezTo>
                    <a:cubicBezTo>
                      <a:pt x="516" y="423"/>
                      <a:pt x="474" y="396"/>
                      <a:pt x="397" y="374"/>
                    </a:cubicBezTo>
                    <a:cubicBezTo>
                      <a:pt x="328" y="369"/>
                      <a:pt x="151" y="286"/>
                      <a:pt x="88" y="275"/>
                    </a:cubicBezTo>
                    <a:cubicBezTo>
                      <a:pt x="25" y="263"/>
                      <a:pt x="0" y="161"/>
                      <a:pt x="62" y="116"/>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sp>
            <p:nvSpPr>
              <p:cNvPr id="19" name="Freeform 13">
                <a:extLst>
                  <a:ext uri="{FF2B5EF4-FFF2-40B4-BE49-F238E27FC236}">
                    <a16:creationId xmlns:a16="http://schemas.microsoft.com/office/drawing/2014/main" id="{79B78C4F-3F28-2447-897D-0FBCD8172856}"/>
                  </a:ext>
                </a:extLst>
              </p:cNvPr>
              <p:cNvSpPr>
                <a:spLocks/>
              </p:cNvSpPr>
              <p:nvPr/>
            </p:nvSpPr>
            <p:spPr bwMode="auto">
              <a:xfrm>
                <a:off x="4367213" y="3030538"/>
                <a:ext cx="976313" cy="1382712"/>
              </a:xfrm>
              <a:custGeom>
                <a:avLst/>
                <a:gdLst/>
                <a:ahLst/>
                <a:cxnLst>
                  <a:cxn ang="0">
                    <a:pos x="58" y="716"/>
                  </a:cxn>
                  <a:cxn ang="0">
                    <a:pos x="31" y="671"/>
                  </a:cxn>
                  <a:cxn ang="0">
                    <a:pos x="66" y="666"/>
                  </a:cxn>
                  <a:cxn ang="0">
                    <a:pos x="31" y="671"/>
                  </a:cxn>
                  <a:cxn ang="0">
                    <a:pos x="202" y="186"/>
                  </a:cxn>
                  <a:cxn ang="0">
                    <a:pos x="568" y="306"/>
                  </a:cxn>
                  <a:cxn ang="0">
                    <a:pos x="392" y="695"/>
                  </a:cxn>
                  <a:cxn ang="0">
                    <a:pos x="338" y="796"/>
                  </a:cxn>
                  <a:cxn ang="0">
                    <a:pos x="58" y="716"/>
                  </a:cxn>
                </a:cxnLst>
                <a:rect l="0" t="0" r="r" b="b"/>
                <a:pathLst>
                  <a:path w="568" h="804">
                    <a:moveTo>
                      <a:pt x="58" y="716"/>
                    </a:moveTo>
                    <a:cubicBezTo>
                      <a:pt x="48" y="708"/>
                      <a:pt x="38" y="692"/>
                      <a:pt x="31" y="671"/>
                    </a:cubicBezTo>
                    <a:cubicBezTo>
                      <a:pt x="66" y="666"/>
                      <a:pt x="66" y="666"/>
                      <a:pt x="66" y="666"/>
                    </a:cubicBezTo>
                    <a:cubicBezTo>
                      <a:pt x="31" y="671"/>
                      <a:pt x="31" y="671"/>
                      <a:pt x="31" y="671"/>
                    </a:cubicBezTo>
                    <a:cubicBezTo>
                      <a:pt x="0" y="578"/>
                      <a:pt x="14" y="376"/>
                      <a:pt x="202" y="186"/>
                    </a:cubicBezTo>
                    <a:cubicBezTo>
                      <a:pt x="387" y="0"/>
                      <a:pt x="521" y="212"/>
                      <a:pt x="568" y="306"/>
                    </a:cubicBezTo>
                    <a:cubicBezTo>
                      <a:pt x="537" y="466"/>
                      <a:pt x="507" y="600"/>
                      <a:pt x="392" y="695"/>
                    </a:cubicBezTo>
                    <a:cubicBezTo>
                      <a:pt x="366" y="730"/>
                      <a:pt x="349" y="764"/>
                      <a:pt x="338" y="796"/>
                    </a:cubicBezTo>
                    <a:cubicBezTo>
                      <a:pt x="236" y="804"/>
                      <a:pt x="101" y="750"/>
                      <a:pt x="58" y="716"/>
                    </a:cubicBez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pPr>
                  <a:defRPr/>
                </a:pPr>
                <a:endParaRPr lang="en-US" sz="2400">
                  <a:solidFill>
                    <a:prstClr val="black"/>
                  </a:solidFill>
                </a:endParaRPr>
              </a:p>
            </p:txBody>
          </p:sp>
        </p:grpSp>
        <p:sp>
          <p:nvSpPr>
            <p:cNvPr id="6" name="Content Placeholder 2">
              <a:extLst>
                <a:ext uri="{FF2B5EF4-FFF2-40B4-BE49-F238E27FC236}">
                  <a16:creationId xmlns:a16="http://schemas.microsoft.com/office/drawing/2014/main" id="{C11DAFC7-4CF4-9045-B530-7F113467AD79}"/>
                </a:ext>
              </a:extLst>
            </p:cNvPr>
            <p:cNvSpPr txBox="1">
              <a:spLocks/>
            </p:cNvSpPr>
            <p:nvPr/>
          </p:nvSpPr>
          <p:spPr>
            <a:xfrm rot="4295582">
              <a:off x="4140839" y="2792268"/>
              <a:ext cx="1935617" cy="407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zh-CN" altLang="en-US" sz="2400" b="1" dirty="0">
                  <a:solidFill>
                    <a:prstClr val="black"/>
                  </a:solidFill>
                  <a:latin typeface="微软雅黑" pitchFamily="34" charset="-122"/>
                </a:rPr>
                <a:t>用数据说话</a:t>
              </a:r>
              <a:r>
                <a:rPr lang="id-ID" sz="2400" b="1" dirty="0">
                  <a:solidFill>
                    <a:prstClr val="black"/>
                  </a:solidFill>
                  <a:latin typeface="微软雅黑" panose="020B0503020204020204" pitchFamily="34" charset="-122"/>
                </a:rPr>
                <a:t>.</a:t>
              </a:r>
              <a:endParaRPr lang="en-US" sz="2400" b="1" dirty="0">
                <a:solidFill>
                  <a:prstClr val="black"/>
                </a:solidFill>
                <a:latin typeface="微软雅黑" panose="020B0503020204020204" pitchFamily="34" charset="-122"/>
              </a:endParaRPr>
            </a:p>
          </p:txBody>
        </p:sp>
        <p:sp>
          <p:nvSpPr>
            <p:cNvPr id="7" name="Content Placeholder 2">
              <a:extLst>
                <a:ext uri="{FF2B5EF4-FFF2-40B4-BE49-F238E27FC236}">
                  <a16:creationId xmlns:a16="http://schemas.microsoft.com/office/drawing/2014/main" id="{FC80E148-E381-2A45-B88E-18C0620EE0C2}"/>
                </a:ext>
              </a:extLst>
            </p:cNvPr>
            <p:cNvSpPr txBox="1">
              <a:spLocks/>
            </p:cNvSpPr>
            <p:nvPr/>
          </p:nvSpPr>
          <p:spPr>
            <a:xfrm rot="5569987">
              <a:off x="5015578" y="2435620"/>
              <a:ext cx="2087680" cy="407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zh-CN" altLang="en-US" sz="2400" b="1" dirty="0">
                  <a:solidFill>
                    <a:prstClr val="black"/>
                  </a:solidFill>
                  <a:latin typeface="微软雅黑" pitchFamily="34" charset="-122"/>
                </a:rPr>
                <a:t>用数据决策</a:t>
              </a:r>
              <a:r>
                <a:rPr lang="id-ID" sz="2400" b="1" dirty="0">
                  <a:solidFill>
                    <a:prstClr val="black"/>
                  </a:solidFill>
                  <a:latin typeface="微软雅黑" panose="020B0503020204020204" pitchFamily="34" charset="-122"/>
                </a:rPr>
                <a:t>.</a:t>
              </a:r>
              <a:endParaRPr lang="en-US" sz="2400" b="1" dirty="0">
                <a:solidFill>
                  <a:prstClr val="black"/>
                </a:solidFill>
                <a:latin typeface="微软雅黑" panose="020B0503020204020204" pitchFamily="34" charset="-122"/>
              </a:endParaRPr>
            </a:p>
          </p:txBody>
        </p:sp>
        <p:sp>
          <p:nvSpPr>
            <p:cNvPr id="8" name="Content Placeholder 2">
              <a:extLst>
                <a:ext uri="{FF2B5EF4-FFF2-40B4-BE49-F238E27FC236}">
                  <a16:creationId xmlns:a16="http://schemas.microsoft.com/office/drawing/2014/main" id="{6D9621C0-90E2-F447-A2D6-E6FC10CDBFB7}"/>
                </a:ext>
              </a:extLst>
            </p:cNvPr>
            <p:cNvSpPr txBox="1">
              <a:spLocks/>
            </p:cNvSpPr>
            <p:nvPr/>
          </p:nvSpPr>
          <p:spPr>
            <a:xfrm rot="6476505">
              <a:off x="6057572" y="2707634"/>
              <a:ext cx="1874530" cy="407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zh-CN" altLang="en-US" sz="2400" b="1" dirty="0">
                  <a:solidFill>
                    <a:prstClr val="black"/>
                  </a:solidFill>
                  <a:latin typeface="微软雅黑" pitchFamily="34" charset="-122"/>
                </a:rPr>
                <a:t>用数据管理</a:t>
              </a:r>
              <a:r>
                <a:rPr lang="id-ID" sz="2400" b="1" dirty="0">
                  <a:solidFill>
                    <a:prstClr val="black"/>
                  </a:solidFill>
                  <a:latin typeface="微软雅黑" panose="020B0503020204020204" pitchFamily="34" charset="-122"/>
                </a:rPr>
                <a:t>.</a:t>
              </a:r>
              <a:endParaRPr lang="en-US" sz="2400" b="1" dirty="0">
                <a:solidFill>
                  <a:prstClr val="black"/>
                </a:solidFill>
                <a:latin typeface="微软雅黑" panose="020B0503020204020204" pitchFamily="34" charset="-122"/>
              </a:endParaRPr>
            </a:p>
          </p:txBody>
        </p:sp>
        <p:sp>
          <p:nvSpPr>
            <p:cNvPr id="9" name="Content Placeholder 2">
              <a:extLst>
                <a:ext uri="{FF2B5EF4-FFF2-40B4-BE49-F238E27FC236}">
                  <a16:creationId xmlns:a16="http://schemas.microsoft.com/office/drawing/2014/main" id="{3FA6A857-A278-A74D-A67E-32F8A10D39DE}"/>
                </a:ext>
              </a:extLst>
            </p:cNvPr>
            <p:cNvSpPr txBox="1">
              <a:spLocks/>
            </p:cNvSpPr>
            <p:nvPr/>
          </p:nvSpPr>
          <p:spPr>
            <a:xfrm rot="7832653">
              <a:off x="6727630" y="3534978"/>
              <a:ext cx="1913292" cy="407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zh-CN" altLang="en-US" sz="2400" b="1" dirty="0">
                  <a:solidFill>
                    <a:prstClr val="black"/>
                  </a:solidFill>
                  <a:latin typeface="微软雅黑" pitchFamily="34" charset="-122"/>
                </a:rPr>
                <a:t>用数据创新</a:t>
              </a:r>
              <a:endParaRPr lang="en-US" sz="2400" b="1" dirty="0">
                <a:solidFill>
                  <a:prstClr val="black"/>
                </a:solidFill>
                <a:latin typeface="微软雅黑" panose="020B0503020204020204" pitchFamily="34" charset="-122"/>
              </a:endParaRPr>
            </a:p>
          </p:txBody>
        </p:sp>
        <p:sp>
          <p:nvSpPr>
            <p:cNvPr id="10" name="Content Placeholder 2">
              <a:extLst>
                <a:ext uri="{FF2B5EF4-FFF2-40B4-BE49-F238E27FC236}">
                  <a16:creationId xmlns:a16="http://schemas.microsoft.com/office/drawing/2014/main" id="{71E8606F-664B-254E-BA67-8206D472B869}"/>
                </a:ext>
              </a:extLst>
            </p:cNvPr>
            <p:cNvSpPr txBox="1">
              <a:spLocks/>
            </p:cNvSpPr>
            <p:nvPr/>
          </p:nvSpPr>
          <p:spPr>
            <a:xfrm rot="1167850">
              <a:off x="3158570" y="4869049"/>
              <a:ext cx="1807698" cy="4072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zh-CN" altLang="en-US" sz="2400" b="1" dirty="0">
                  <a:solidFill>
                    <a:prstClr val="black"/>
                  </a:solidFill>
                  <a:latin typeface="微软雅黑" panose="020B0503020204020204" pitchFamily="34" charset="-122"/>
                </a:rPr>
                <a:t>用数据教学</a:t>
              </a:r>
              <a:endParaRPr lang="en-US" sz="1800" dirty="0">
                <a:solidFill>
                  <a:prstClr val="black"/>
                </a:solidFill>
                <a:latin typeface="微软雅黑" panose="020B0503020204020204" pitchFamily="34" charset="-122"/>
              </a:endParaRPr>
            </a:p>
          </p:txBody>
        </p:sp>
      </p:grpSp>
    </p:spTree>
    <p:extLst>
      <p:ext uri="{BB962C8B-B14F-4D97-AF65-F5344CB8AC3E}">
        <p14:creationId xmlns:p14="http://schemas.microsoft.com/office/powerpoint/2010/main" val="311656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矩形 1"/>
          <p:cNvSpPr>
            <a:spLocks noChangeArrowheads="1"/>
          </p:cNvSpPr>
          <p:nvPr/>
        </p:nvSpPr>
        <p:spPr bwMode="auto">
          <a:xfrm>
            <a:off x="0" y="685801"/>
            <a:ext cx="12192000" cy="52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2" tIns="45678" rIns="91352" bIns="45678">
            <a:spAutoFit/>
          </a:bodyPr>
          <a:lstStyle>
            <a:lvl1pPr algn="just">
              <a:lnSpc>
                <a:spcPct val="110000"/>
              </a:lnSpc>
              <a:spcBef>
                <a:spcPts val="1200"/>
              </a:spcBef>
              <a:buClr>
                <a:schemeClr val="accent1"/>
              </a:buClr>
              <a:buSzPct val="60000"/>
              <a:buFont typeface="Wingdings 2" charset="2"/>
              <a:buChar char="³"/>
              <a:defRPr sz="2400">
                <a:solidFill>
                  <a:srgbClr val="3D879A"/>
                </a:solidFill>
                <a:latin typeface="幼圆" charset="0"/>
                <a:ea typeface="幼圆" charset="0"/>
              </a:defRPr>
            </a:lvl1pPr>
            <a:lvl2pPr marL="742950" indent="-285750">
              <a:lnSpc>
                <a:spcPct val="120000"/>
              </a:lnSpc>
              <a:spcAft>
                <a:spcPts val="1200"/>
              </a:spcAft>
              <a:buClr>
                <a:srgbClr val="9FCDD9"/>
              </a:buClr>
              <a:buFont typeface="幼圆" charset="0"/>
              <a:buChar char=" "/>
              <a:defRPr sz="1600">
                <a:solidFill>
                  <a:schemeClr val="tx1"/>
                </a:solidFill>
                <a:latin typeface="幼圆" charset="0"/>
                <a:ea typeface="幼圆" charset="0"/>
              </a:defRPr>
            </a:lvl2pPr>
            <a:lvl3pPr marL="1143000" indent="-228600">
              <a:lnSpc>
                <a:spcPct val="90000"/>
              </a:lnSpc>
              <a:spcBef>
                <a:spcPts val="375"/>
              </a:spcBef>
              <a:buChar char="•"/>
              <a:defRPr sz="1500">
                <a:solidFill>
                  <a:schemeClr val="tx1"/>
                </a:solidFill>
                <a:latin typeface="Times New Roman" charset="0"/>
                <a:ea typeface="幼圆" charset="0"/>
              </a:defRPr>
            </a:lvl3pPr>
            <a:lvl4pPr marL="1600200" indent="-228600">
              <a:lnSpc>
                <a:spcPct val="90000"/>
              </a:lnSpc>
              <a:spcBef>
                <a:spcPts val="375"/>
              </a:spcBef>
              <a:buChar char="•"/>
              <a:defRPr sz="1300">
                <a:solidFill>
                  <a:schemeClr val="tx1"/>
                </a:solidFill>
                <a:latin typeface="Times New Roman" charset="0"/>
                <a:ea typeface="幼圆" charset="0"/>
              </a:defRPr>
            </a:lvl4pPr>
            <a:lvl5pPr marL="2057400" indent="-228600">
              <a:lnSpc>
                <a:spcPct val="90000"/>
              </a:lnSpc>
              <a:spcBef>
                <a:spcPts val="375"/>
              </a:spcBef>
              <a:buChar char="•"/>
              <a:defRPr sz="1300">
                <a:solidFill>
                  <a:schemeClr val="tx1"/>
                </a:solidFill>
                <a:latin typeface="Times New Roman" charset="0"/>
                <a:ea typeface="幼圆" charset="0"/>
              </a:defRPr>
            </a:lvl5pPr>
            <a:lvl6pPr marL="25146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6pPr>
            <a:lvl7pPr marL="29718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7pPr>
            <a:lvl8pPr marL="34290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8pPr>
            <a:lvl9pPr marL="38862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9pPr>
          </a:lstStyle>
          <a:p>
            <a:pPr marL="0" marR="0" lvl="0" indent="0" algn="ctr" defTabSz="914400" rtl="0" eaLnBrk="1" fontAlgn="auto" latinLnBrk="0" hangingPunct="1">
              <a:lnSpc>
                <a:spcPct val="100000"/>
              </a:lnSpc>
              <a:spcBef>
                <a:spcPts val="1200"/>
              </a:spcBef>
              <a:spcAft>
                <a:spcPts val="0"/>
              </a:spcAft>
              <a:buClr>
                <a:srgbClr val="4472C4"/>
              </a:buClr>
              <a:buSzPct val="60000"/>
              <a:buFont typeface="Wingdings 2" charset="2"/>
              <a:buNone/>
              <a:tabLst/>
              <a:defRPr/>
            </a:pP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原始的学校形态</a:t>
            </a:r>
          </a:p>
        </p:txBody>
      </p:sp>
      <p:sp>
        <p:nvSpPr>
          <p:cNvPr id="53251" name="TextBox 3"/>
          <p:cNvSpPr txBox="1">
            <a:spLocks noChangeArrowheads="1"/>
          </p:cNvSpPr>
          <p:nvPr/>
        </p:nvSpPr>
        <p:spPr bwMode="auto">
          <a:xfrm>
            <a:off x="2344738" y="1619251"/>
            <a:ext cx="7097712" cy="110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2" tIns="45678" rIns="91352" bIns="45678">
            <a:spAutoFit/>
          </a:bodyPr>
          <a:lstStyle>
            <a:lvl1pPr algn="just">
              <a:lnSpc>
                <a:spcPct val="110000"/>
              </a:lnSpc>
              <a:spcBef>
                <a:spcPts val="1200"/>
              </a:spcBef>
              <a:buClr>
                <a:schemeClr val="accent1"/>
              </a:buClr>
              <a:buSzPct val="60000"/>
              <a:buFont typeface="Wingdings 2" charset="2"/>
              <a:buChar char="³"/>
              <a:defRPr sz="2400">
                <a:solidFill>
                  <a:srgbClr val="3D879A"/>
                </a:solidFill>
                <a:latin typeface="幼圆" charset="0"/>
                <a:ea typeface="幼圆" charset="0"/>
              </a:defRPr>
            </a:lvl1pPr>
            <a:lvl2pPr marL="742950" indent="-285750">
              <a:lnSpc>
                <a:spcPct val="120000"/>
              </a:lnSpc>
              <a:spcAft>
                <a:spcPts val="1200"/>
              </a:spcAft>
              <a:buClr>
                <a:srgbClr val="9FCDD9"/>
              </a:buClr>
              <a:buFont typeface="幼圆" charset="0"/>
              <a:buChar char=" "/>
              <a:defRPr sz="1600">
                <a:solidFill>
                  <a:schemeClr val="tx1"/>
                </a:solidFill>
                <a:latin typeface="幼圆" charset="0"/>
                <a:ea typeface="幼圆" charset="0"/>
              </a:defRPr>
            </a:lvl2pPr>
            <a:lvl3pPr marL="1143000" indent="-228600">
              <a:lnSpc>
                <a:spcPct val="90000"/>
              </a:lnSpc>
              <a:spcBef>
                <a:spcPts val="375"/>
              </a:spcBef>
              <a:buChar char="•"/>
              <a:defRPr sz="1500">
                <a:solidFill>
                  <a:schemeClr val="tx1"/>
                </a:solidFill>
                <a:latin typeface="Times New Roman" charset="0"/>
                <a:ea typeface="幼圆" charset="0"/>
              </a:defRPr>
            </a:lvl3pPr>
            <a:lvl4pPr marL="1600200" indent="-228600">
              <a:lnSpc>
                <a:spcPct val="90000"/>
              </a:lnSpc>
              <a:spcBef>
                <a:spcPts val="375"/>
              </a:spcBef>
              <a:buChar char="•"/>
              <a:defRPr sz="1300">
                <a:solidFill>
                  <a:schemeClr val="tx1"/>
                </a:solidFill>
                <a:latin typeface="Times New Roman" charset="0"/>
                <a:ea typeface="幼圆" charset="0"/>
              </a:defRPr>
            </a:lvl4pPr>
            <a:lvl5pPr marL="2057400" indent="-228600">
              <a:lnSpc>
                <a:spcPct val="90000"/>
              </a:lnSpc>
              <a:spcBef>
                <a:spcPts val="375"/>
              </a:spcBef>
              <a:buChar char="•"/>
              <a:defRPr sz="1300">
                <a:solidFill>
                  <a:schemeClr val="tx1"/>
                </a:solidFill>
                <a:latin typeface="Times New Roman" charset="0"/>
                <a:ea typeface="幼圆" charset="0"/>
              </a:defRPr>
            </a:lvl5pPr>
            <a:lvl6pPr marL="25146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6pPr>
            <a:lvl7pPr marL="29718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7pPr>
            <a:lvl8pPr marL="34290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8pPr>
            <a:lvl9pPr marL="3886200" indent="-228600" fontAlgn="base">
              <a:lnSpc>
                <a:spcPct val="90000"/>
              </a:lnSpc>
              <a:spcBef>
                <a:spcPts val="375"/>
              </a:spcBef>
              <a:spcAft>
                <a:spcPct val="0"/>
              </a:spcAft>
              <a:buFont typeface="Arial" charset="0"/>
              <a:buChar char="•"/>
              <a:defRPr sz="1300">
                <a:solidFill>
                  <a:schemeClr val="tx1"/>
                </a:solidFill>
                <a:latin typeface="Times New Roman" charset="0"/>
                <a:ea typeface="幼圆" charset="0"/>
              </a:defRPr>
            </a:lvl9pPr>
          </a:lstStyle>
          <a:p>
            <a:pPr marL="0" marR="0" lvl="0" indent="0" algn="just" defTabSz="914400" rtl="0" eaLnBrk="1" fontAlgn="auto" latinLnBrk="0" hangingPunct="1">
              <a:lnSpc>
                <a:spcPct val="100000"/>
              </a:lnSpc>
              <a:spcBef>
                <a:spcPts val="1200"/>
              </a:spcBef>
              <a:spcAft>
                <a:spcPts val="0"/>
              </a:spcAft>
              <a:buClr>
                <a:srgbClr val="4472C4"/>
              </a:buClr>
              <a:buSzPct val="60000"/>
              <a:buFont typeface="Wingdings 2" charset="2"/>
              <a:buNone/>
              <a:tabLst/>
              <a:defRPr/>
            </a:pPr>
            <a:r>
              <a:rPr kumimoji="0" lang="zh-CN" altLang="en-US" sz="2800" b="0" i="0" u="none" strike="noStrike" kern="1200" cap="none" spc="0" normalizeH="0" baseline="0" noProof="0">
                <a:ln>
                  <a:noFill/>
                </a:ln>
                <a:solidFill>
                  <a:schemeClr val="tx1"/>
                </a:solidFill>
                <a:effectLst/>
                <a:uLnTx/>
                <a:uFillTx/>
                <a:latin typeface="FrutigerNext LT Regular" charset="0"/>
                <a:ea typeface="宋体" charset="-122"/>
                <a:cs typeface="+mn-cs"/>
              </a:rPr>
              <a:t>学校1.0时代：农耕文明</a:t>
            </a:r>
          </a:p>
          <a:p>
            <a:pPr marL="0" marR="0" lvl="0" indent="0" algn="just" defTabSz="914400" rtl="0" eaLnBrk="1" fontAlgn="auto" latinLnBrk="0" hangingPunct="1">
              <a:lnSpc>
                <a:spcPct val="100000"/>
              </a:lnSpc>
              <a:spcBef>
                <a:spcPts val="1200"/>
              </a:spcBef>
              <a:spcAft>
                <a:spcPts val="0"/>
              </a:spcAft>
              <a:buClr>
                <a:srgbClr val="4472C4"/>
              </a:buClr>
              <a:buSzPct val="60000"/>
              <a:buFont typeface="Wingdings 2" charset="2"/>
              <a:buNone/>
              <a:tabLst/>
              <a:defRPr/>
            </a:pPr>
            <a:endParaRPr kumimoji="0" lang="zh-CN" altLang="en-US" sz="2800" b="0" i="0" u="none" strike="noStrike" kern="1200" cap="none" spc="0" normalizeH="0" baseline="0" noProof="0">
              <a:ln>
                <a:noFill/>
              </a:ln>
              <a:solidFill>
                <a:schemeClr val="tx1"/>
              </a:solidFill>
              <a:effectLst/>
              <a:uLnTx/>
              <a:uFillTx/>
              <a:latin typeface="FrutigerNext LT Regular" charset="0"/>
              <a:ea typeface="宋体" charset="-122"/>
              <a:cs typeface="+mn-cs"/>
            </a:endParaRPr>
          </a:p>
        </p:txBody>
      </p:sp>
      <p:pic>
        <p:nvPicPr>
          <p:cNvPr id="53252" name="Picture 4" descr="001ec949f8470b32dd3e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5376" y="1459594"/>
            <a:ext cx="9913824" cy="49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灯片编号占位符 1">
            <a:extLst>
              <a:ext uri="{FF2B5EF4-FFF2-40B4-BE49-F238E27FC236}">
                <a16:creationId xmlns:a16="http://schemas.microsoft.com/office/drawing/2014/main" id="{F04C2052-5571-43B2-BA4E-CEF3500B7839}"/>
              </a:ext>
            </a:extLst>
          </p:cNvPr>
          <p:cNvSpPr>
            <a:spLocks noGrp="1"/>
          </p:cNvSpPr>
          <p:nvPr>
            <p:ph type="sldNum" sz="quarter" idx="10"/>
          </p:nvPr>
        </p:nvSpPr>
        <p:spPr/>
        <p:txBody>
          <a:bodyPr/>
          <a:lstStyle/>
          <a:p>
            <a:pPr>
              <a:defRPr/>
            </a:pPr>
            <a:fld id="{208793E4-916F-8A42-A5AA-0D65060C8752}" type="slidenum">
              <a:rPr lang="zh-CN" altLang="en-US" smtClean="0"/>
              <a:pPr>
                <a:defRPr/>
              </a:pPr>
              <a:t>81</a:t>
            </a:fld>
            <a:endParaRPr lang="zh-CN" altLang="en-US"/>
          </a:p>
        </p:txBody>
      </p:sp>
    </p:spTree>
    <p:extLst>
      <p:ext uri="{BB962C8B-B14F-4D97-AF65-F5344CB8AC3E}">
        <p14:creationId xmlns:p14="http://schemas.microsoft.com/office/powerpoint/2010/main" val="176280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FCE6BF74-4134-4452-813A-37723E2266A9}"/>
              </a:ext>
            </a:extLst>
          </p:cNvPr>
          <p:cNvSpPr>
            <a:spLocks noGrp="1" noChangeArrowheads="1"/>
          </p:cNvSpPr>
          <p:nvPr>
            <p:ph type="body" idx="4294967295"/>
          </p:nvPr>
        </p:nvSpPr>
        <p:spPr bwMode="auto">
          <a:xfrm>
            <a:off x="1676400" y="1147082"/>
            <a:ext cx="5734050" cy="14627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z="2400" b="0" dirty="0">
                <a:latin typeface="微软雅黑" panose="020B0503020204020204" pitchFamily="34" charset="-122"/>
                <a:ea typeface="微软雅黑" panose="020B0503020204020204" pitchFamily="34" charset="-122"/>
              </a:rPr>
              <a:t>知识短缺</a:t>
            </a:r>
          </a:p>
          <a:p>
            <a:r>
              <a:rPr lang="zh-CN" altLang="en-US" sz="2400" b="0" dirty="0">
                <a:latin typeface="微软雅黑" panose="020B0503020204020204" pitchFamily="34" charset="-122"/>
                <a:ea typeface="微软雅黑" panose="020B0503020204020204" pitchFamily="34" charset="-122"/>
              </a:rPr>
              <a:t>掌握在少数人手中</a:t>
            </a:r>
          </a:p>
          <a:p>
            <a:r>
              <a:rPr lang="zh-CN" altLang="en-US" sz="2400" b="0" dirty="0">
                <a:latin typeface="微软雅黑" panose="020B0503020204020204" pitchFamily="34" charset="-122"/>
                <a:ea typeface="微软雅黑" panose="020B0503020204020204" pitchFamily="34" charset="-122"/>
              </a:rPr>
              <a:t>教育是传道，学习是求学</a:t>
            </a:r>
          </a:p>
        </p:txBody>
      </p:sp>
      <p:pic>
        <p:nvPicPr>
          <p:cNvPr id="20483" name="Picture 4" descr="1300195194603_000">
            <a:extLst>
              <a:ext uri="{FF2B5EF4-FFF2-40B4-BE49-F238E27FC236}">
                <a16:creationId xmlns:a16="http://schemas.microsoft.com/office/drawing/2014/main" id="{87C5BEB4-EC03-4A08-AB4D-98A74F730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879725"/>
            <a:ext cx="9144000" cy="348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2">
            <a:extLst>
              <a:ext uri="{FF2B5EF4-FFF2-40B4-BE49-F238E27FC236}">
                <a16:creationId xmlns:a16="http://schemas.microsoft.com/office/drawing/2014/main" id="{509BE7B9-0E65-4629-92BD-68730BBE54DD}"/>
              </a:ext>
            </a:extLst>
          </p:cNvPr>
          <p:cNvSpPr txBox="1">
            <a:spLocks noChangeArrowheads="1"/>
          </p:cNvSpPr>
          <p:nvPr/>
        </p:nvSpPr>
        <p:spPr bwMode="auto">
          <a:xfrm>
            <a:off x="0" y="130175"/>
            <a:ext cx="12192000" cy="113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a:solidFill>
                  <a:schemeClr val="bg1"/>
                </a:solidFill>
                <a:latin typeface="FrutigerNext LT Regular"/>
                <a:ea typeface="宋体" panose="02010600030101010101" pitchFamily="2" charset="-122"/>
              </a:defRPr>
            </a:lvl1pPr>
            <a:lvl2pPr marL="742950" indent="-285750">
              <a:buFont typeface="Arial" panose="020B0604020202020204" pitchFamily="34" charset="0"/>
              <a:defRPr>
                <a:solidFill>
                  <a:schemeClr val="bg1"/>
                </a:solidFill>
                <a:latin typeface="FrutigerNext LT Regular"/>
                <a:ea typeface="宋体" panose="02010600030101010101" pitchFamily="2" charset="-122"/>
              </a:defRPr>
            </a:lvl2pPr>
            <a:lvl3pPr marL="1143000" indent="-228600">
              <a:buFont typeface="Arial" panose="020B0604020202020204" pitchFamily="34" charset="0"/>
              <a:defRPr>
                <a:solidFill>
                  <a:schemeClr val="bg1"/>
                </a:solidFill>
                <a:latin typeface="FrutigerNext LT Regular"/>
                <a:ea typeface="宋体" panose="02010600030101010101" pitchFamily="2" charset="-122"/>
              </a:defRPr>
            </a:lvl3pPr>
            <a:lvl4pPr marL="1600200" indent="-228600">
              <a:buFont typeface="Arial" panose="020B0604020202020204" pitchFamily="34" charset="0"/>
              <a:defRPr>
                <a:solidFill>
                  <a:schemeClr val="bg1"/>
                </a:solidFill>
                <a:latin typeface="FrutigerNext LT Regular"/>
                <a:ea typeface="宋体" panose="02010600030101010101" pitchFamily="2" charset="-122"/>
              </a:defRPr>
            </a:lvl4pPr>
            <a:lvl5pPr marL="2057400" indent="-228600">
              <a:buFont typeface="Arial" panose="020B0604020202020204" pitchFamily="34" charset="0"/>
              <a:defRPr>
                <a:solidFill>
                  <a:schemeClr val="bg1"/>
                </a:solidFill>
                <a:latin typeface="FrutigerNext LT Regular"/>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
                <a:srgbClr val="4472C4"/>
              </a:buClr>
              <a:buSzPct val="60000"/>
              <a:buFont typeface="Wingdings 2" panose="05020102010507070707" pitchFamily="18" charset="2"/>
              <a:buNone/>
              <a:tabLst/>
              <a:defRPr/>
            </a:pP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学校</a:t>
            </a:r>
            <a:r>
              <a:rPr kumimoji="0" lang="en-US" altLang="zh-CN"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1.0——</a:t>
            </a: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适应农耕文明</a:t>
            </a:r>
            <a:endParaRPr kumimoji="0" lang="en-US" altLang="zh-CN"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911462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A04DDCE9-4EB4-452E-8C13-BBCA1B332BBE}"/>
              </a:ext>
            </a:extLst>
          </p:cNvPr>
          <p:cNvSpPr>
            <a:spLocks noGrp="1" noChangeArrowheads="1"/>
          </p:cNvSpPr>
          <p:nvPr>
            <p:ph type="body" idx="4294967295"/>
          </p:nvPr>
        </p:nvSpPr>
        <p:spPr bwMode="auto">
          <a:xfrm>
            <a:off x="693964" y="1451429"/>
            <a:ext cx="8215313" cy="52165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z="2400" b="0" dirty="0">
                <a:latin typeface="微软雅黑" panose="020B0503020204020204" pitchFamily="34" charset="-122"/>
                <a:ea typeface="微软雅黑" panose="020B0503020204020204" pitchFamily="34" charset="-122"/>
              </a:rPr>
              <a:t>适应工业革命时代的</a:t>
            </a:r>
            <a:r>
              <a:rPr lang="zh-CN" altLang="en-US" sz="2400" dirty="0">
                <a:latin typeface="微软雅黑" panose="020B0503020204020204" pitchFamily="34" charset="-122"/>
                <a:ea typeface="微软雅黑" panose="020B0503020204020204" pitchFamily="34" charset="-122"/>
              </a:rPr>
              <a:t>社会</a:t>
            </a:r>
            <a:r>
              <a:rPr lang="zh-CN" altLang="en-US" sz="2400" b="0" dirty="0">
                <a:latin typeface="微软雅黑" panose="020B0503020204020204" pitchFamily="34" charset="-122"/>
                <a:ea typeface="微软雅黑" panose="020B0503020204020204" pitchFamily="34" charset="-122"/>
              </a:rPr>
              <a:t>需求。</a:t>
            </a:r>
          </a:p>
          <a:p>
            <a:r>
              <a:rPr lang="zh-CN" altLang="en-US" sz="2400" b="0" dirty="0">
                <a:latin typeface="微软雅黑" panose="020B0503020204020204" pitchFamily="34" charset="-122"/>
                <a:ea typeface="微软雅黑" panose="020B0503020204020204" pitchFamily="34" charset="-122"/>
              </a:rPr>
              <a:t>教学走向大众化</a:t>
            </a:r>
            <a:endParaRPr lang="en-US" altLang="zh-CN" sz="2400" b="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班级授课制成为主流</a:t>
            </a:r>
            <a:endParaRPr lang="zh-CN" altLang="en-US" sz="2400" b="0" dirty="0">
              <a:latin typeface="微软雅黑" panose="020B0503020204020204" pitchFamily="34" charset="-122"/>
              <a:ea typeface="微软雅黑" panose="020B0503020204020204" pitchFamily="34" charset="-122"/>
            </a:endParaRPr>
          </a:p>
          <a:p>
            <a:endParaRPr lang="zh-CN" altLang="en-US" sz="2400" b="0" dirty="0">
              <a:latin typeface="微软雅黑" panose="020B0503020204020204" pitchFamily="34" charset="-122"/>
              <a:ea typeface="微软雅黑" panose="020B0503020204020204" pitchFamily="34" charset="-122"/>
            </a:endParaRPr>
          </a:p>
          <a:p>
            <a:endParaRPr lang="zh-CN" altLang="en-US" sz="2400" b="0" dirty="0">
              <a:latin typeface="微软雅黑" panose="020B0503020204020204" pitchFamily="34" charset="-122"/>
              <a:ea typeface="微软雅黑" panose="020B0503020204020204" pitchFamily="34" charset="-122"/>
            </a:endParaRPr>
          </a:p>
          <a:p>
            <a:endParaRPr lang="zh-CN" altLang="en-US" sz="2400" b="0" dirty="0">
              <a:latin typeface="微软雅黑" panose="020B0503020204020204" pitchFamily="34" charset="-122"/>
              <a:ea typeface="微软雅黑" panose="020B0503020204020204" pitchFamily="34" charset="-122"/>
            </a:endParaRPr>
          </a:p>
        </p:txBody>
      </p:sp>
      <p:pic>
        <p:nvPicPr>
          <p:cNvPr id="21507" name="Picture 2">
            <a:extLst>
              <a:ext uri="{FF2B5EF4-FFF2-40B4-BE49-F238E27FC236}">
                <a16:creationId xmlns:a16="http://schemas.microsoft.com/office/drawing/2014/main" id="{AF756B1F-40FB-46ED-B3FD-3C660BDBC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3356" y="2343150"/>
            <a:ext cx="7132765" cy="43248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08" name="Rectangle 2">
            <a:extLst>
              <a:ext uri="{FF2B5EF4-FFF2-40B4-BE49-F238E27FC236}">
                <a16:creationId xmlns:a16="http://schemas.microsoft.com/office/drawing/2014/main" id="{313A445D-6EF7-435E-89B2-F7A7A46B4CBF}"/>
              </a:ext>
            </a:extLst>
          </p:cNvPr>
          <p:cNvSpPr txBox="1">
            <a:spLocks noChangeArrowheads="1"/>
          </p:cNvSpPr>
          <p:nvPr/>
        </p:nvSpPr>
        <p:spPr bwMode="auto">
          <a:xfrm>
            <a:off x="0" y="123825"/>
            <a:ext cx="12192000" cy="112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a:solidFill>
                  <a:schemeClr val="bg1"/>
                </a:solidFill>
                <a:latin typeface="FrutigerNext LT Regular"/>
                <a:ea typeface="宋体" panose="02010600030101010101" pitchFamily="2" charset="-122"/>
              </a:defRPr>
            </a:lvl1pPr>
            <a:lvl2pPr marL="742950" indent="-285750">
              <a:buFont typeface="Arial" panose="020B0604020202020204" pitchFamily="34" charset="0"/>
              <a:defRPr>
                <a:solidFill>
                  <a:schemeClr val="bg1"/>
                </a:solidFill>
                <a:latin typeface="FrutigerNext LT Regular"/>
                <a:ea typeface="宋体" panose="02010600030101010101" pitchFamily="2" charset="-122"/>
              </a:defRPr>
            </a:lvl2pPr>
            <a:lvl3pPr marL="1143000" indent="-228600">
              <a:buFont typeface="Arial" panose="020B0604020202020204" pitchFamily="34" charset="0"/>
              <a:defRPr>
                <a:solidFill>
                  <a:schemeClr val="bg1"/>
                </a:solidFill>
                <a:latin typeface="FrutigerNext LT Regular"/>
                <a:ea typeface="宋体" panose="02010600030101010101" pitchFamily="2" charset="-122"/>
              </a:defRPr>
            </a:lvl3pPr>
            <a:lvl4pPr marL="1600200" indent="-228600">
              <a:buFont typeface="Arial" panose="020B0604020202020204" pitchFamily="34" charset="0"/>
              <a:defRPr>
                <a:solidFill>
                  <a:schemeClr val="bg1"/>
                </a:solidFill>
                <a:latin typeface="FrutigerNext LT Regular"/>
                <a:ea typeface="宋体" panose="02010600030101010101" pitchFamily="2" charset="-122"/>
              </a:defRPr>
            </a:lvl4pPr>
            <a:lvl5pPr marL="2057400" indent="-228600">
              <a:buFont typeface="Arial" panose="020B0604020202020204" pitchFamily="34" charset="0"/>
              <a:defRPr>
                <a:solidFill>
                  <a:schemeClr val="bg1"/>
                </a:solidFill>
                <a:latin typeface="FrutigerNext LT Regular"/>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bg1"/>
                </a:solidFill>
                <a:latin typeface="FrutigerNext LT Regular"/>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
                <a:srgbClr val="4472C4"/>
              </a:buClr>
              <a:buSzPct val="60000"/>
              <a:buFont typeface="Arial" panose="020B0604020202020204" pitchFamily="34" charset="0"/>
              <a:buNone/>
              <a:tabLst/>
              <a:defRPr/>
            </a:pP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学校</a:t>
            </a:r>
            <a:r>
              <a:rPr kumimoji="0" lang="en-US" altLang="zh-CN"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2.0</a:t>
            </a: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时代 </a:t>
            </a:r>
            <a:r>
              <a:rPr kumimoji="0" lang="en-US" altLang="zh-CN"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适应工业社会的</a:t>
            </a:r>
            <a:endParaRPr kumimoji="0" lang="en-US" altLang="zh-CN" sz="2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5" name="Picture 5" descr="fordassemblyline-vi">
            <a:extLst>
              <a:ext uri="{FF2B5EF4-FFF2-40B4-BE49-F238E27FC236}">
                <a16:creationId xmlns:a16="http://schemas.microsoft.com/office/drawing/2014/main" id="{43371F31-E2E7-8B40-91DB-AD51ACF5C8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87" y="3786188"/>
            <a:ext cx="4725833" cy="288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56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48EA561-45BF-461D-BA3A-3BD44E7F0B92}"/>
              </a:ext>
            </a:extLst>
          </p:cNvPr>
          <p:cNvSpPr/>
          <p:nvPr/>
        </p:nvSpPr>
        <p:spPr bwMode="auto">
          <a:xfrm>
            <a:off x="0" y="-15875"/>
            <a:ext cx="12192000" cy="6873875"/>
          </a:xfrm>
          <a:prstGeom prst="rect">
            <a:avLst/>
          </a:prstGeom>
          <a:solidFill>
            <a:schemeClr val="bg1"/>
          </a:solidFill>
          <a:ln w="9525" cap="flat" cmpd="sng" algn="ctr">
            <a:solidFill>
              <a:schemeClr val="bg1"/>
            </a:solidFill>
            <a:prstDash val="solid"/>
            <a:round/>
            <a:headEnd type="none" w="med" len="med"/>
            <a:tailEnd type="none" w="med" len="med"/>
          </a:ln>
          <a:effectLst>
            <a:outerShdw dist="17961" dir="2700000" algn="ctr" rotWithShape="0">
              <a:schemeClr val="tx1">
                <a:gamma/>
                <a:shade val="60000"/>
                <a:invGamma/>
              </a:schemeClr>
            </a:outerShdw>
          </a:effec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800" b="0" i="0" u="none" strike="noStrike" kern="1200" cap="none" spc="0" normalizeH="0" baseline="0" noProof="0">
              <a:ln>
                <a:noFill/>
              </a:ln>
              <a:effectLst/>
              <a:uLnTx/>
              <a:uFillTx/>
              <a:latin typeface="Arial"/>
              <a:ea typeface="微软雅黑"/>
              <a:cs typeface="+mn-cs"/>
            </a:endParaRPr>
          </a:p>
        </p:txBody>
      </p:sp>
      <p:sp>
        <p:nvSpPr>
          <p:cNvPr id="5" name="矩形 4">
            <a:extLst>
              <a:ext uri="{FF2B5EF4-FFF2-40B4-BE49-F238E27FC236}">
                <a16:creationId xmlns:a16="http://schemas.microsoft.com/office/drawing/2014/main" id="{54236E5E-D502-4648-A8F8-B62C36521B44}"/>
              </a:ext>
            </a:extLst>
          </p:cNvPr>
          <p:cNvSpPr/>
          <p:nvPr/>
        </p:nvSpPr>
        <p:spPr>
          <a:xfrm>
            <a:off x="6773662" y="0"/>
            <a:ext cx="4616388" cy="369328"/>
          </a:xfrm>
          <a:prstGeom prst="rect">
            <a:avLst/>
          </a:prstGeom>
          <a:solidFill>
            <a:schemeClr val="tx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effectLst/>
              <a:uLnTx/>
              <a:uFillTx/>
              <a:latin typeface="Arial"/>
              <a:ea typeface="微软雅黑"/>
              <a:cs typeface="+mn-cs"/>
              <a:sym typeface="Calibri"/>
            </a:endParaRPr>
          </a:p>
        </p:txBody>
      </p:sp>
      <p:pic>
        <p:nvPicPr>
          <p:cNvPr id="6" name="Picture 2" descr="http://ptimg.org:88/dapenti/Cfj8G6qe/yCgvI.jpg">
            <a:extLst>
              <a:ext uri="{FF2B5EF4-FFF2-40B4-BE49-F238E27FC236}">
                <a16:creationId xmlns:a16="http://schemas.microsoft.com/office/drawing/2014/main" id="{6B9E853F-309F-48AE-8AA8-5E0218065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208" y="0"/>
            <a:ext cx="5103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4" descr="图片2.jpg">
            <a:extLst>
              <a:ext uri="{FF2B5EF4-FFF2-40B4-BE49-F238E27FC236}">
                <a16:creationId xmlns:a16="http://schemas.microsoft.com/office/drawing/2014/main" id="{4E0E8229-B589-40EC-9158-B58D6E1E277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1692" y="1017198"/>
            <a:ext cx="3989387" cy="919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4136531"/>
      </p:ext>
    </p:extLst>
  </p:cSld>
  <p:clrMapOvr>
    <a:masterClrMapping/>
  </p:clrMapOvr>
  <p:transition spd="slow">
    <p:push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027043" y="343330"/>
            <a:ext cx="10515600" cy="920335"/>
          </a:xfrm>
        </p:spPr>
        <p:txBody>
          <a:bodyPr>
            <a:normAutofit fontScale="90000"/>
          </a:bodyPr>
          <a:lstStyle/>
          <a:p>
            <a:r>
              <a:rPr lang="zh-CN" altLang="zh-CN" b="1" dirty="0">
                <a:solidFill>
                  <a:srgbClr val="FF0000"/>
                </a:solidFill>
              </a:rPr>
              <a:t>科技进步助力实现“以学生为本”的教学观</a:t>
            </a:r>
            <a:endParaRPr lang="zh-CN" altLang="zh-CN" dirty="0">
              <a:solidFill>
                <a:srgbClr val="FF0000"/>
              </a:solidFill>
            </a:endParaRPr>
          </a:p>
        </p:txBody>
      </p:sp>
      <p:sp>
        <p:nvSpPr>
          <p:cNvPr id="3" name="矩形 2">
            <a:extLst>
              <a:ext uri="{FF2B5EF4-FFF2-40B4-BE49-F238E27FC236}">
                <a16:creationId xmlns:a16="http://schemas.microsoft.com/office/drawing/2014/main" id="{550A2A40-111A-44C6-ACA5-7C59582C0E2C}"/>
              </a:ext>
            </a:extLst>
          </p:cNvPr>
          <p:cNvSpPr/>
          <p:nvPr/>
        </p:nvSpPr>
        <p:spPr>
          <a:xfrm>
            <a:off x="649357" y="1263665"/>
            <a:ext cx="10704443" cy="4459041"/>
          </a:xfrm>
          <a:prstGeom prst="rect">
            <a:avLst/>
          </a:prstGeom>
        </p:spPr>
        <p:txBody>
          <a:bodyPr wrap="square">
            <a:spAutoFit/>
          </a:bodyPr>
          <a:lstStyle/>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今天的学生不是只有知识就行，还应该有</a:t>
            </a:r>
            <a:r>
              <a:rPr lang="zh-CN" altLang="zh-CN" sz="2400" kern="0" dirty="0">
                <a:solidFill>
                  <a:srgbClr val="0000CC"/>
                </a:solidFill>
                <a:latin typeface="微软雅黑" panose="020B0503020204020204" pitchFamily="34" charset="-122"/>
                <a:ea typeface="微软雅黑" panose="020B0503020204020204" pitchFamily="34" charset="-122"/>
              </a:rPr>
              <a:t>创新能力</a:t>
            </a:r>
            <a:r>
              <a:rPr lang="zh-CN" altLang="zh-CN" sz="2400" kern="0" dirty="0">
                <a:solidFill>
                  <a:srgbClr val="4B4B4B"/>
                </a:solidFill>
                <a:latin typeface="微软雅黑" panose="020B0503020204020204" pitchFamily="34" charset="-122"/>
                <a:ea typeface="微软雅黑" panose="020B0503020204020204" pitchFamily="34" charset="-122"/>
              </a:rPr>
              <a:t>。科技发展日新月异，如果学生没有创新思维和创新能力，就很难适应社会的发展。所以今天的人才培养方式就需要发生与时俱进的改变。</a:t>
            </a: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信息化社会与人工智时代的来临，会引起教育深刻的变化。目前，</a:t>
            </a:r>
            <a:r>
              <a:rPr lang="zh-CN" altLang="zh-CN" sz="2400" kern="0" dirty="0">
                <a:solidFill>
                  <a:srgbClr val="0000CC"/>
                </a:solidFill>
                <a:latin typeface="微软雅黑" panose="020B0503020204020204" pitchFamily="34" charset="-122"/>
                <a:ea typeface="微软雅黑" panose="020B0503020204020204" pitchFamily="34" charset="-122"/>
              </a:rPr>
              <a:t>教育的生态改变了、教育的环境改变了、教育的内容也在变化</a:t>
            </a:r>
            <a:r>
              <a:rPr lang="zh-CN" altLang="zh-CN" sz="2400" kern="0" dirty="0">
                <a:solidFill>
                  <a:srgbClr val="4B4B4B"/>
                </a:solidFill>
                <a:latin typeface="微软雅黑" panose="020B0503020204020204" pitchFamily="34" charset="-122"/>
                <a:ea typeface="微软雅黑" panose="020B0503020204020204" pitchFamily="34" charset="-122"/>
              </a:rPr>
              <a:t>，因此教育的方式、师生关系也要变化。作为教育工作者应当认识到这一变化的必然性，拥抱变化。</a:t>
            </a:r>
          </a:p>
          <a:p>
            <a:pPr marL="342900" indent="-342900">
              <a:lnSpc>
                <a:spcPct val="150000"/>
              </a:lnSpc>
              <a:buFont typeface="Wingdings" panose="05000000000000000000" pitchFamily="2" charset="2"/>
              <a:buChar char="u"/>
            </a:pPr>
            <a:endParaRPr lang="en-US" altLang="zh-CN" sz="2400" kern="0" dirty="0">
              <a:solidFill>
                <a:srgbClr val="4B4B4B"/>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fld id="{1BAAF946-4B66-4A0E-BDEB-006B6CE558B9}"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fld id="{244AB02C-D067-4537-9C64-D0FEFD4F6812}" type="slidenum">
              <a:rPr lang="zh-CN" altLang="en-US" smtClean="0"/>
              <a:t>85</a:t>
            </a:fld>
            <a:endParaRPr lang="zh-CN" altLang="en-US"/>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5301825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027043" y="343330"/>
            <a:ext cx="10515600" cy="920335"/>
          </a:xfrm>
        </p:spPr>
        <p:txBody>
          <a:bodyPr>
            <a:normAutofit fontScale="90000"/>
          </a:bodyPr>
          <a:lstStyle/>
          <a:p>
            <a:r>
              <a:rPr lang="zh-CN" altLang="zh-CN" b="1" dirty="0">
                <a:solidFill>
                  <a:srgbClr val="FF0000"/>
                </a:solidFill>
              </a:rPr>
              <a:t>科技进步助力实现“以学生为本”的教学观</a:t>
            </a:r>
            <a:endParaRPr lang="zh-CN" altLang="zh-CN" dirty="0">
              <a:solidFill>
                <a:srgbClr val="FF0000"/>
              </a:solidFill>
            </a:endParaRPr>
          </a:p>
        </p:txBody>
      </p:sp>
      <p:sp>
        <p:nvSpPr>
          <p:cNvPr id="3" name="矩形 2">
            <a:extLst>
              <a:ext uri="{FF2B5EF4-FFF2-40B4-BE49-F238E27FC236}">
                <a16:creationId xmlns:a16="http://schemas.microsoft.com/office/drawing/2014/main" id="{550A2A40-111A-44C6-ACA5-7C59582C0E2C}"/>
              </a:ext>
            </a:extLst>
          </p:cNvPr>
          <p:cNvSpPr/>
          <p:nvPr/>
        </p:nvSpPr>
        <p:spPr>
          <a:xfrm>
            <a:off x="649357" y="1263665"/>
            <a:ext cx="11406655" cy="6121035"/>
          </a:xfrm>
          <a:prstGeom prst="rect">
            <a:avLst/>
          </a:prstGeom>
        </p:spPr>
        <p:txBody>
          <a:bodyPr wrap="square">
            <a:spAutoFit/>
          </a:bodyPr>
          <a:lstStyle/>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互联网信息、人工智能等技术的大规模应用，已经对金融界、商业界等诸多领域产生了翻天覆地的影响，但是相较之下在教育领域的影响却较小。</a:t>
            </a:r>
          </a:p>
          <a:p>
            <a:pPr marL="342900" indent="-342900">
              <a:lnSpc>
                <a:spcPct val="150000"/>
              </a:lnSpc>
              <a:buFont typeface="Wingdings" panose="05000000000000000000" pitchFamily="2" charset="2"/>
              <a:buChar char="u"/>
            </a:pPr>
            <a:endParaRPr lang="zh-CN"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从当下的国内外教育来看，信息技术在教育领域的应用还不是很充分，产生的影响有限。这并不奇怪，因为教育培养人是一个漫长的过程，但是随着</a:t>
            </a:r>
            <a:r>
              <a:rPr lang="zh-CN" altLang="zh-CN" sz="2400" kern="0" dirty="0">
                <a:solidFill>
                  <a:srgbClr val="0000CC"/>
                </a:solidFill>
                <a:latin typeface="微软雅黑" panose="020B0503020204020204" pitchFamily="34" charset="-122"/>
                <a:ea typeface="微软雅黑" panose="020B0503020204020204" pitchFamily="34" charset="-122"/>
              </a:rPr>
              <a:t>技术与教育的深度融合，它必然会深刻改变我们教育</a:t>
            </a:r>
            <a:r>
              <a:rPr lang="zh-CN" altLang="zh-CN" sz="2400" kern="0" dirty="0">
                <a:solidFill>
                  <a:srgbClr val="4B4B4B"/>
                </a:solidFill>
                <a:latin typeface="微软雅黑" panose="020B0503020204020204" pitchFamily="34" charset="-122"/>
                <a:ea typeface="微软雅黑" panose="020B0503020204020204" pitchFamily="34" charset="-122"/>
              </a:rPr>
              <a:t>。</a:t>
            </a: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如何用好新技术，使其产生更大的效果，需要教师</a:t>
            </a:r>
            <a:r>
              <a:rPr lang="zh-CN" altLang="zh-CN" sz="2400" kern="0" dirty="0">
                <a:solidFill>
                  <a:srgbClr val="0000CC"/>
                </a:solidFill>
                <a:latin typeface="微软雅黑" panose="020B0503020204020204" pitchFamily="34" charset="-122"/>
                <a:ea typeface="微软雅黑" panose="020B0503020204020204" pitchFamily="34" charset="-122"/>
              </a:rPr>
              <a:t>转变传统的教学观念</a:t>
            </a:r>
            <a:r>
              <a:rPr lang="zh-CN" altLang="zh-CN" sz="2400" kern="0" dirty="0">
                <a:solidFill>
                  <a:srgbClr val="4B4B4B"/>
                </a:solidFill>
                <a:latin typeface="微软雅黑" panose="020B0503020204020204" pitchFamily="34" charset="-122"/>
                <a:ea typeface="微软雅黑" panose="020B0503020204020204" pitchFamily="34" charset="-122"/>
              </a:rPr>
              <a:t>，从“</a:t>
            </a:r>
            <a:r>
              <a:rPr lang="zh-CN" altLang="zh-CN" sz="2400" kern="0" dirty="0">
                <a:solidFill>
                  <a:srgbClr val="0000CC"/>
                </a:solidFill>
                <a:latin typeface="微软雅黑" panose="020B0503020204020204" pitchFamily="34" charset="-122"/>
                <a:ea typeface="微软雅黑" panose="020B0503020204020204" pitchFamily="34" charset="-122"/>
              </a:rPr>
              <a:t>教师教</a:t>
            </a:r>
            <a:r>
              <a:rPr lang="zh-CN" altLang="zh-CN" sz="2400" kern="0" dirty="0">
                <a:solidFill>
                  <a:srgbClr val="4B4B4B"/>
                </a:solidFill>
                <a:latin typeface="微软雅黑" panose="020B0503020204020204" pitchFamily="34" charset="-122"/>
                <a:ea typeface="微软雅黑" panose="020B0503020204020204" pitchFamily="34" charset="-122"/>
              </a:rPr>
              <a:t>”转变为“</a:t>
            </a:r>
            <a:r>
              <a:rPr lang="zh-CN" altLang="zh-CN" sz="2400" kern="0" dirty="0">
                <a:solidFill>
                  <a:srgbClr val="0000CC"/>
                </a:solidFill>
                <a:latin typeface="微软雅黑" panose="020B0503020204020204" pitchFamily="34" charset="-122"/>
                <a:ea typeface="微软雅黑" panose="020B0503020204020204" pitchFamily="34" charset="-122"/>
              </a:rPr>
              <a:t>学生学</a:t>
            </a:r>
            <a:r>
              <a:rPr lang="zh-CN" altLang="zh-CN" sz="2400" kern="0" dirty="0">
                <a:solidFill>
                  <a:srgbClr val="4B4B4B"/>
                </a:solidFill>
                <a:latin typeface="微软雅黑" panose="020B0503020204020204" pitchFamily="34" charset="-122"/>
                <a:ea typeface="微软雅黑" panose="020B0503020204020204" pitchFamily="34" charset="-122"/>
              </a:rPr>
              <a:t>”。在这个转变过程中，教师需要合理地引导学生。</a:t>
            </a:r>
          </a:p>
          <a:p>
            <a:pPr marL="342900" indent="-342900">
              <a:lnSpc>
                <a:spcPct val="150000"/>
              </a:lnSpc>
              <a:buFont typeface="Wingdings" panose="05000000000000000000" pitchFamily="2" charset="2"/>
              <a:buChar char="u"/>
            </a:pPr>
            <a:endParaRPr lang="zh-CN"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endParaRPr lang="en-US" altLang="zh-CN" sz="2400" kern="0" dirty="0">
              <a:solidFill>
                <a:srgbClr val="4B4B4B"/>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fld id="{1BAAF946-4B66-4A0E-BDEB-006B6CE558B9}" type="datetime8">
              <a:rPr lang="zh-CN" altLang="en-US" smtClean="0"/>
              <a:t>2019年8月6日11时23分</a:t>
            </a:fld>
            <a:endParaRPr lang="zh-CN" altLang="en-US"/>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fld id="{244AB02C-D067-4537-9C64-D0FEFD4F6812}" type="slidenum">
              <a:rPr lang="zh-CN" altLang="en-US" smtClean="0"/>
              <a:t>86</a:t>
            </a:fld>
            <a:endParaRPr lang="zh-CN" altLang="en-US"/>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38159167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027043" y="343330"/>
            <a:ext cx="10515600" cy="920335"/>
          </a:xfrm>
        </p:spPr>
        <p:txBody>
          <a:bodyPr>
            <a:normAutofit fontScale="90000"/>
          </a:bodyPr>
          <a:lstStyle/>
          <a:p>
            <a:r>
              <a:rPr lang="zh-CN" altLang="zh-CN" b="1" dirty="0">
                <a:solidFill>
                  <a:srgbClr val="FF0000"/>
                </a:solidFill>
              </a:rPr>
              <a:t>信息化、智能化时代，教师角色正在发生改变</a:t>
            </a:r>
            <a:endParaRPr lang="zh-CN" altLang="zh-CN" dirty="0">
              <a:solidFill>
                <a:srgbClr val="FF0000"/>
              </a:solidFill>
            </a:endParaRPr>
          </a:p>
        </p:txBody>
      </p:sp>
      <p:sp>
        <p:nvSpPr>
          <p:cNvPr id="3" name="矩形 2">
            <a:extLst>
              <a:ext uri="{FF2B5EF4-FFF2-40B4-BE49-F238E27FC236}">
                <a16:creationId xmlns:a16="http://schemas.microsoft.com/office/drawing/2014/main" id="{550A2A40-111A-44C6-ACA5-7C59582C0E2C}"/>
              </a:ext>
            </a:extLst>
          </p:cNvPr>
          <p:cNvSpPr/>
          <p:nvPr/>
        </p:nvSpPr>
        <p:spPr>
          <a:xfrm>
            <a:off x="649357" y="1263665"/>
            <a:ext cx="11406655" cy="5936369"/>
          </a:xfrm>
          <a:prstGeom prst="rect">
            <a:avLst/>
          </a:prstGeom>
        </p:spPr>
        <p:txBody>
          <a:bodyPr wrap="square">
            <a:spAutoFit/>
          </a:bodyPr>
          <a:lstStyle/>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信息化时代，教师已经不是知识的唯一载体，也不再是知识的权威。学生可以从很多渠道获得信息，学生获得的信息有可能比教师还要多。所以教师不是把自己的知识传给了学生，教学就完成了。</a:t>
            </a:r>
            <a:r>
              <a:rPr lang="zh-CN" altLang="zh-CN" sz="2400" kern="0" dirty="0">
                <a:solidFill>
                  <a:srgbClr val="FF0000"/>
                </a:solidFill>
                <a:latin typeface="微软雅黑" panose="020B0503020204020204" pitchFamily="34" charset="-122"/>
                <a:ea typeface="微软雅黑" panose="020B0503020204020204" pitchFamily="34" charset="-122"/>
              </a:rPr>
              <a:t>教师要转变观念</a:t>
            </a:r>
            <a:r>
              <a:rPr lang="zh-CN" altLang="zh-CN" sz="2400" kern="0" dirty="0">
                <a:solidFill>
                  <a:srgbClr val="4B4B4B"/>
                </a:solidFill>
                <a:latin typeface="微软雅黑" panose="020B0503020204020204" pitchFamily="34" charset="-122"/>
                <a:ea typeface="微软雅黑" panose="020B0503020204020204" pitchFamily="34" charset="-122"/>
              </a:rPr>
              <a:t>，要</a:t>
            </a:r>
            <a:r>
              <a:rPr lang="zh-CN" altLang="zh-CN" sz="2400" kern="0" dirty="0">
                <a:solidFill>
                  <a:srgbClr val="FF0000"/>
                </a:solidFill>
                <a:latin typeface="微软雅黑" panose="020B0503020204020204" pitchFamily="34" charset="-122"/>
                <a:ea typeface="微软雅黑" panose="020B0503020204020204" pitchFamily="34" charset="-122"/>
              </a:rPr>
              <a:t>引导学生利用信息技术来获取更多的知识</a:t>
            </a:r>
            <a:r>
              <a:rPr lang="zh-CN" altLang="zh-CN" sz="2400" kern="0" dirty="0">
                <a:solidFill>
                  <a:srgbClr val="4B4B4B"/>
                </a:solidFill>
                <a:latin typeface="微软雅黑" panose="020B0503020204020204" pitchFamily="34" charset="-122"/>
                <a:ea typeface="微软雅黑" panose="020B0503020204020204" pitchFamily="34" charset="-122"/>
              </a:rPr>
              <a:t>，更有益的知识。</a:t>
            </a:r>
            <a:endParaRPr lang="en-US" altLang="zh-CN" sz="2400" kern="0" dirty="0">
              <a:solidFill>
                <a:srgbClr val="4B4B4B"/>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u"/>
            </a:pPr>
            <a:endParaRPr lang="zh-CN"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教师的作用在于引导学生，在于给学生</a:t>
            </a:r>
            <a:r>
              <a:rPr lang="zh-CN" altLang="zh-CN" sz="2400" kern="0" dirty="0">
                <a:solidFill>
                  <a:srgbClr val="FF0000"/>
                </a:solidFill>
                <a:latin typeface="微软雅黑" panose="020B0503020204020204" pitchFamily="34" charset="-122"/>
                <a:ea typeface="微软雅黑" panose="020B0503020204020204" pitchFamily="34" charset="-122"/>
              </a:rPr>
              <a:t>设计一个适合个性发展的学习环境</a:t>
            </a:r>
            <a:r>
              <a:rPr lang="zh-CN" altLang="zh-CN" sz="2400" kern="0" dirty="0">
                <a:solidFill>
                  <a:srgbClr val="4B4B4B"/>
                </a:solidFill>
                <a:latin typeface="微软雅黑" panose="020B0503020204020204" pitchFamily="34" charset="-122"/>
                <a:ea typeface="微软雅黑" panose="020B0503020204020204" pitchFamily="34" charset="-122"/>
              </a:rPr>
              <a:t>，引导学生学会正确地获得正面的信息，进而学习知识。</a:t>
            </a:r>
            <a:r>
              <a:rPr lang="zh-CN" altLang="zh-CN" sz="2400" kern="0" dirty="0">
                <a:solidFill>
                  <a:srgbClr val="0000CC"/>
                </a:solidFill>
                <a:latin typeface="微软雅黑" panose="020B0503020204020204" pitchFamily="34" charset="-122"/>
                <a:ea typeface="微软雅黑" panose="020B0503020204020204" pitchFamily="34" charset="-122"/>
              </a:rPr>
              <a:t>信息不等于知识，知识也不等于智慧</a:t>
            </a:r>
            <a:r>
              <a:rPr lang="zh-CN" altLang="zh-CN" sz="2400" kern="0" dirty="0">
                <a:solidFill>
                  <a:srgbClr val="4B4B4B"/>
                </a:solidFill>
                <a:latin typeface="微软雅黑" panose="020B0503020204020204" pitchFamily="34" charset="-122"/>
                <a:ea typeface="微软雅黑" panose="020B0503020204020204" pitchFamily="34" charset="-122"/>
              </a:rPr>
              <a:t>，要把信息变成智慧，需要教师加以引导，获取正确的、有用的信息，摒弃无用的垃圾信息。这对教师的素质提出了更高的要求。</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en-US"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AAF946-4B66-4A0E-BDEB-006B6CE558B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306040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519412" y="343330"/>
            <a:ext cx="9439320" cy="920335"/>
          </a:xfrm>
        </p:spPr>
        <p:txBody>
          <a:bodyPr>
            <a:normAutofit/>
          </a:bodyPr>
          <a:lstStyle/>
          <a:p>
            <a:r>
              <a:rPr lang="zh-CN" altLang="zh-CN" dirty="0">
                <a:solidFill>
                  <a:srgbClr val="FF0000"/>
                </a:solidFill>
              </a:rPr>
              <a:t>学校作为教育的主要场所并不会消亡</a:t>
            </a:r>
          </a:p>
        </p:txBody>
      </p:sp>
      <p:sp>
        <p:nvSpPr>
          <p:cNvPr id="3" name="矩形 2">
            <a:extLst>
              <a:ext uri="{FF2B5EF4-FFF2-40B4-BE49-F238E27FC236}">
                <a16:creationId xmlns:a16="http://schemas.microsoft.com/office/drawing/2014/main" id="{550A2A40-111A-44C6-ACA5-7C59582C0E2C}"/>
              </a:ext>
            </a:extLst>
          </p:cNvPr>
          <p:cNvSpPr/>
          <p:nvPr/>
        </p:nvSpPr>
        <p:spPr>
          <a:xfrm>
            <a:off x="649357" y="1263665"/>
            <a:ext cx="11406655" cy="6505755"/>
          </a:xfrm>
          <a:prstGeom prst="rect">
            <a:avLst/>
          </a:prstGeom>
        </p:spPr>
        <p:txBody>
          <a:bodyPr wrap="square">
            <a:spAutoFit/>
          </a:bodyPr>
          <a:lstStyle/>
          <a:p>
            <a:pPr marL="342900" indent="-342900">
              <a:lnSpc>
                <a:spcPct val="150000"/>
              </a:lnSpc>
              <a:spcBef>
                <a:spcPts val="600"/>
              </a:spcBef>
              <a:spcAft>
                <a:spcPts val="600"/>
              </a:spcAft>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随着新技术与教育的深度融合，</a:t>
            </a:r>
            <a:r>
              <a:rPr lang="en-US" altLang="zh-CN" sz="2400" kern="0" dirty="0">
                <a:solidFill>
                  <a:srgbClr val="0000CC"/>
                </a:solidFill>
                <a:latin typeface="微软雅黑" panose="020B0503020204020204" pitchFamily="34" charset="-122"/>
                <a:ea typeface="微软雅黑" panose="020B0503020204020204" pitchFamily="34" charset="-122"/>
              </a:rPr>
              <a:t>VR/AR</a:t>
            </a:r>
            <a:r>
              <a:rPr lang="zh-CN" altLang="zh-CN" sz="2400" kern="0" dirty="0">
                <a:solidFill>
                  <a:srgbClr val="0000CC"/>
                </a:solidFill>
                <a:latin typeface="微软雅黑" panose="020B0503020204020204" pitchFamily="34" charset="-122"/>
                <a:ea typeface="微软雅黑" panose="020B0503020204020204" pitchFamily="34" charset="-122"/>
              </a:rPr>
              <a:t>、互联网、人工智能、大数据</a:t>
            </a:r>
            <a:r>
              <a:rPr lang="zh-CN" altLang="zh-CN" sz="2400" kern="0" dirty="0">
                <a:solidFill>
                  <a:srgbClr val="4B4B4B"/>
                </a:solidFill>
                <a:latin typeface="微软雅黑" panose="020B0503020204020204" pitchFamily="34" charset="-122"/>
                <a:ea typeface="微软雅黑" panose="020B0503020204020204" pitchFamily="34" charset="-122"/>
              </a:rPr>
              <a:t>等技术将会更广泛地应用在教学过程中，教育场景也会发生变化，学生将迎来处处能学、时时可学的时代，但</a:t>
            </a:r>
            <a:r>
              <a:rPr lang="zh-CN" altLang="zh-CN" sz="2400" kern="0" dirty="0">
                <a:solidFill>
                  <a:srgbClr val="0000CC"/>
                </a:solidFill>
                <a:latin typeface="微软雅黑" panose="020B0503020204020204" pitchFamily="34" charset="-122"/>
                <a:ea typeface="微软雅黑" panose="020B0503020204020204" pitchFamily="34" charset="-122"/>
              </a:rPr>
              <a:t>学校作为教育的主要场所并不会消亡</a:t>
            </a:r>
            <a:r>
              <a:rPr lang="zh-CN" altLang="zh-CN" sz="2400" kern="0" dirty="0">
                <a:solidFill>
                  <a:srgbClr val="4B4B4B"/>
                </a:solidFill>
                <a:latin typeface="微软雅黑" panose="020B0503020204020204" pitchFamily="34" charset="-122"/>
                <a:ea typeface="微软雅黑" panose="020B0503020204020204" pitchFamily="34" charset="-122"/>
              </a:rPr>
              <a:t>。</a:t>
            </a:r>
          </a:p>
          <a:p>
            <a:pPr marL="342900" marR="0" lvl="0" indent="-342900" algn="l" defTabSz="914400" rtl="0" eaLnBrk="1" fontAlgn="auto" latinLnBrk="0" hangingPunct="1">
              <a:lnSpc>
                <a:spcPct val="150000"/>
              </a:lnSpc>
              <a:spcBef>
                <a:spcPts val="600"/>
              </a:spcBef>
              <a:spcAft>
                <a:spcPts val="600"/>
              </a:spcAft>
              <a:buClrTx/>
              <a:buSzTx/>
              <a:buFont typeface="Wingdings" panose="05000000000000000000" pitchFamily="2" charset="2"/>
              <a:buChar char="u"/>
              <a:tabLst/>
              <a:defRPr/>
            </a:pPr>
            <a:endParaRPr lang="zh-CN" altLang="zh-CN" sz="2400" kern="0" dirty="0">
              <a:solidFill>
                <a:srgbClr val="4B4B4B"/>
              </a:solidFill>
              <a:latin typeface="微软雅黑" panose="020B0503020204020204" pitchFamily="34" charset="-122"/>
              <a:ea typeface="微软雅黑" panose="020B0503020204020204" pitchFamily="34" charset="-122"/>
            </a:endParaRPr>
          </a:p>
          <a:p>
            <a:pPr marL="342900" indent="-342900">
              <a:lnSpc>
                <a:spcPct val="150000"/>
              </a:lnSpc>
              <a:spcBef>
                <a:spcPts val="600"/>
              </a:spcBef>
              <a:spcAft>
                <a:spcPts val="600"/>
              </a:spcAft>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虽然学习的形态会变化，但是学习并非完全是个人实现的过程，学习往往还需要</a:t>
            </a:r>
            <a:r>
              <a:rPr lang="zh-CN" altLang="zh-CN" sz="2400" kern="0" dirty="0">
                <a:solidFill>
                  <a:srgbClr val="0000CC"/>
                </a:solidFill>
                <a:latin typeface="微软雅黑" panose="020B0503020204020204" pitchFamily="34" charset="-122"/>
                <a:ea typeface="微软雅黑" panose="020B0503020204020204" pitchFamily="34" charset="-122"/>
              </a:rPr>
              <a:t>集体的参与和互动</a:t>
            </a:r>
            <a:r>
              <a:rPr lang="zh-CN" altLang="zh-CN" sz="2400" kern="0" dirty="0">
                <a:solidFill>
                  <a:srgbClr val="4B4B4B"/>
                </a:solidFill>
                <a:latin typeface="微软雅黑" panose="020B0503020204020204" pitchFamily="34" charset="-122"/>
                <a:ea typeface="微软雅黑" panose="020B0503020204020204" pitchFamily="34" charset="-122"/>
              </a:rPr>
              <a:t>，是</a:t>
            </a:r>
            <a:r>
              <a:rPr lang="zh-CN" altLang="zh-CN" sz="2400" kern="0" dirty="0">
                <a:solidFill>
                  <a:srgbClr val="0000CC"/>
                </a:solidFill>
                <a:latin typeface="微软雅黑" panose="020B0503020204020204" pitchFamily="34" charset="-122"/>
                <a:ea typeface="微软雅黑" panose="020B0503020204020204" pitchFamily="34" charset="-122"/>
              </a:rPr>
              <a:t>集体互相帮助、互相讨论、互相参与</a:t>
            </a:r>
            <a:r>
              <a:rPr lang="zh-CN" altLang="zh-CN" sz="2400" kern="0" dirty="0">
                <a:solidFill>
                  <a:srgbClr val="4B4B4B"/>
                </a:solidFill>
                <a:latin typeface="微软雅黑" panose="020B0503020204020204" pitchFamily="34" charset="-122"/>
                <a:ea typeface="微软雅黑" panose="020B0503020204020204" pitchFamily="34" charset="-122"/>
              </a:rPr>
              <a:t>的过程。这个过程往往更多地集中在学校环境中，而教师在这个环境中就充当了</a:t>
            </a:r>
            <a:r>
              <a:rPr lang="zh-CN" altLang="zh-CN" sz="2400" kern="0" dirty="0">
                <a:solidFill>
                  <a:srgbClr val="C00000"/>
                </a:solidFill>
                <a:latin typeface="微软雅黑" panose="020B0503020204020204" pitchFamily="34" charset="-122"/>
                <a:ea typeface="微软雅黑" panose="020B0503020204020204" pitchFamily="34" charset="-122"/>
              </a:rPr>
              <a:t>互动组织者的角色</a:t>
            </a:r>
            <a:r>
              <a:rPr lang="zh-CN" altLang="zh-CN" sz="2400" kern="0" dirty="0">
                <a:solidFill>
                  <a:srgbClr val="4B4B4B"/>
                </a:solidFill>
                <a:latin typeface="微软雅黑" panose="020B0503020204020204" pitchFamily="34" charset="-122"/>
                <a:ea typeface="微软雅黑" panose="020B0503020204020204" pitchFamily="34" charset="-122"/>
              </a:rPr>
              <a:t>，组织师生间、生生间的互动。</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en-US"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AAF946-4B66-4A0E-BDEB-006B6CE558B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647152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0A86FF-FAF1-424E-AE9D-564DD70821ED}"/>
              </a:ext>
            </a:extLst>
          </p:cNvPr>
          <p:cNvSpPr>
            <a:spLocks noGrp="1"/>
          </p:cNvSpPr>
          <p:nvPr>
            <p:ph type="title"/>
          </p:nvPr>
        </p:nvSpPr>
        <p:spPr>
          <a:xfrm>
            <a:off x="1519412" y="343330"/>
            <a:ext cx="9439320" cy="920335"/>
          </a:xfrm>
        </p:spPr>
        <p:txBody>
          <a:bodyPr>
            <a:normAutofit/>
          </a:bodyPr>
          <a:lstStyle/>
          <a:p>
            <a:r>
              <a:rPr lang="zh-CN" altLang="zh-CN" dirty="0">
                <a:solidFill>
                  <a:srgbClr val="FF0000"/>
                </a:solidFill>
              </a:rPr>
              <a:t>学校作为教育的主要场所并不会消亡</a:t>
            </a:r>
          </a:p>
        </p:txBody>
      </p:sp>
      <p:sp>
        <p:nvSpPr>
          <p:cNvPr id="3" name="矩形 2">
            <a:extLst>
              <a:ext uri="{FF2B5EF4-FFF2-40B4-BE49-F238E27FC236}">
                <a16:creationId xmlns:a16="http://schemas.microsoft.com/office/drawing/2014/main" id="{550A2A40-111A-44C6-ACA5-7C59582C0E2C}"/>
              </a:ext>
            </a:extLst>
          </p:cNvPr>
          <p:cNvSpPr/>
          <p:nvPr/>
        </p:nvSpPr>
        <p:spPr>
          <a:xfrm>
            <a:off x="649357" y="1263665"/>
            <a:ext cx="11406655" cy="6121035"/>
          </a:xfrm>
          <a:prstGeom prst="rect">
            <a:avLst/>
          </a:prstGeom>
        </p:spPr>
        <p:txBody>
          <a:bodyPr wrap="square">
            <a:spAutoFit/>
          </a:bodyPr>
          <a:lstStyle/>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教育是一项仁爱的事业，它不同于一般职业。因为教育是在培养我们的下一代，能够影响到国家的未来和民族的希望。教育是一项复杂工作，同时也是简单的工作。教育工作者要了解学生，</a:t>
            </a:r>
            <a:r>
              <a:rPr lang="zh-CN" altLang="zh-CN" sz="2400" kern="0" dirty="0">
                <a:solidFill>
                  <a:srgbClr val="0000CC"/>
                </a:solidFill>
                <a:latin typeface="微软雅黑" panose="020B0503020204020204" pitchFamily="34" charset="-122"/>
                <a:ea typeface="微软雅黑" panose="020B0503020204020204" pitchFamily="34" charset="-122"/>
              </a:rPr>
              <a:t>顺应学生的天性，培养学生对学习的兴趣、对知识的好奇心。以前那种学生“被学习、被教育”的状态终将被改变</a:t>
            </a:r>
            <a:r>
              <a:rPr lang="zh-CN" altLang="zh-CN" sz="2400" kern="0" dirty="0">
                <a:solidFill>
                  <a:srgbClr val="4B4B4B"/>
                </a:solidFill>
                <a:latin typeface="微软雅黑" panose="020B0503020204020204" pitchFamily="34" charset="-122"/>
                <a:ea typeface="微软雅黑" panose="020B0503020204020204" pitchFamily="34" charset="-122"/>
              </a:rPr>
              <a:t>。</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mn-cs"/>
            </a:endParaRPr>
          </a:p>
          <a:p>
            <a:pPr marL="342900" indent="-342900">
              <a:lnSpc>
                <a:spcPct val="150000"/>
              </a:lnSpc>
              <a:buFont typeface="Wingdings" panose="05000000000000000000" pitchFamily="2" charset="2"/>
              <a:buChar char="u"/>
            </a:pPr>
            <a:r>
              <a:rPr lang="zh-CN" altLang="zh-CN" sz="2400" kern="0" dirty="0">
                <a:solidFill>
                  <a:srgbClr val="4B4B4B"/>
                </a:solidFill>
                <a:latin typeface="微软雅黑" panose="020B0503020204020204" pitchFamily="34" charset="-122"/>
                <a:ea typeface="微软雅黑" panose="020B0503020204020204" pitchFamily="34" charset="-122"/>
              </a:rPr>
              <a:t>在技术与教育的融合过程中，教师、家长、技术研发人员都需要对教育事业抱有一份敬畏之心、仁爱之心，都要认识教育的规律和学生成长的规律，尊重规律。“</a:t>
            </a:r>
            <a:r>
              <a:rPr lang="zh-CN" altLang="zh-CN" sz="2400" kern="0" dirty="0">
                <a:solidFill>
                  <a:srgbClr val="0000CC"/>
                </a:solidFill>
                <a:latin typeface="微软雅黑" panose="020B0503020204020204" pitchFamily="34" charset="-122"/>
                <a:ea typeface="微软雅黑" panose="020B0503020204020204" pitchFamily="34" charset="-122"/>
              </a:rPr>
              <a:t>没有爱就没有教育，没有兴趣就没有学习，教书育人在细微处，学生成长在活动中</a:t>
            </a:r>
            <a:r>
              <a:rPr lang="zh-CN" altLang="zh-CN" sz="2400" kern="0" dirty="0">
                <a:solidFill>
                  <a:srgbClr val="4B4B4B"/>
                </a:solidFill>
                <a:latin typeface="微软雅黑" panose="020B0503020204020204" pitchFamily="34" charset="-122"/>
                <a:ea typeface="微软雅黑" panose="020B0503020204020204" pitchFamily="34" charset="-122"/>
              </a:rPr>
              <a:t>”。</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zh-CN"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endParaRPr kumimoji="0" lang="en-US" altLang="zh-CN" sz="2400" b="0" i="0" u="none" strike="noStrike" kern="0" cap="none" spc="0" normalizeH="0" baseline="0" noProof="0" dirty="0">
              <a:ln>
                <a:noFill/>
              </a:ln>
              <a:solidFill>
                <a:srgbClr val="4B4B4B"/>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日期占位符 3">
            <a:extLst>
              <a:ext uri="{FF2B5EF4-FFF2-40B4-BE49-F238E27FC236}">
                <a16:creationId xmlns:a16="http://schemas.microsoft.com/office/drawing/2014/main" id="{3346FD2D-E1E1-4326-A2A5-D7F858DC32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AAF946-4B66-4A0E-BDEB-006B6CE558B9}"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a:extLst>
              <a:ext uri="{FF2B5EF4-FFF2-40B4-BE49-F238E27FC236}">
                <a16:creationId xmlns:a16="http://schemas.microsoft.com/office/drawing/2014/main" id="{D1A6A26C-873A-43B7-A19E-4C66ABC3B6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a:extLst>
              <a:ext uri="{FF2B5EF4-FFF2-40B4-BE49-F238E27FC236}">
                <a16:creationId xmlns:a16="http://schemas.microsoft.com/office/drawing/2014/main" id="{39A9D8E0-0893-4685-B5E2-2545092A6C5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9744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2577" name="图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5320" y="893763"/>
            <a:ext cx="8628063" cy="584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标题 3">
            <a:extLst>
              <a:ext uri="{FF2B5EF4-FFF2-40B4-BE49-F238E27FC236}">
                <a16:creationId xmlns:a16="http://schemas.microsoft.com/office/drawing/2014/main" id="{A6D43F9A-7DD0-4B57-A7CC-25F398B812FC}"/>
              </a:ext>
            </a:extLst>
          </p:cNvPr>
          <p:cNvSpPr>
            <a:spLocks noGrp="1"/>
          </p:cNvSpPr>
          <p:nvPr>
            <p:ph type="title"/>
          </p:nvPr>
        </p:nvSpPr>
        <p:spPr/>
        <p:txBody>
          <a:bodyPr/>
          <a:lstStyle/>
          <a:p>
            <a:endParaRPr lang="zh-CN" altLang="en-US" dirty="0"/>
          </a:p>
        </p:txBody>
      </p:sp>
      <p:sp>
        <p:nvSpPr>
          <p:cNvPr id="2" name="灯片编号占位符 1">
            <a:extLst>
              <a:ext uri="{FF2B5EF4-FFF2-40B4-BE49-F238E27FC236}">
                <a16:creationId xmlns:a16="http://schemas.microsoft.com/office/drawing/2014/main" id="{1059A5C2-9B96-423F-BCAA-7DBFC7082286}"/>
              </a:ext>
            </a:extLst>
          </p:cNvPr>
          <p:cNvSpPr>
            <a:spLocks noGrp="1"/>
          </p:cNvSpPr>
          <p:nvPr>
            <p:ph type="sldNum" sz="quarter" idx="10"/>
          </p:nvPr>
        </p:nvSpPr>
        <p:spPr/>
        <p:txBody>
          <a:bodyPr/>
          <a:lstStyle/>
          <a:p>
            <a:pPr>
              <a:defRPr/>
            </a:pPr>
            <a:fld id="{5F629DC8-818D-F44A-880B-0172DF207AC6}" type="slidenum">
              <a:rPr lang="zh-CN" altLang="en-US" smtClean="0"/>
              <a:pPr>
                <a:defRPr/>
              </a:pPr>
              <a:t>9</a:t>
            </a:fld>
            <a:endParaRPr lang="zh-CN" altLang="en-US"/>
          </a:p>
        </p:txBody>
      </p:sp>
    </p:spTree>
    <p:extLst>
      <p:ext uri="{BB962C8B-B14F-4D97-AF65-F5344CB8AC3E}">
        <p14:creationId xmlns:p14="http://schemas.microsoft.com/office/powerpoint/2010/main" val="297712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10300C5-BD4A-451E-8DA1-FD8E7F96A19A}"/>
              </a:ext>
            </a:extLst>
          </p:cNvPr>
          <p:cNvSpPr>
            <a:spLocks noGrp="1" noChangeArrowheads="1"/>
          </p:cNvSpPr>
          <p:nvPr>
            <p:ph type="title" idx="4294967295"/>
          </p:nvPr>
        </p:nvSpPr>
        <p:spPr bwMode="auto">
          <a:xfrm>
            <a:off x="0" y="701924"/>
            <a:ext cx="12192000" cy="9978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800" b="1" dirty="0">
                <a:latin typeface="微软雅黑" panose="020B0503020204020204" pitchFamily="34" charset="-122"/>
                <a:ea typeface="微软雅黑" panose="020B0503020204020204" pitchFamily="34" charset="-122"/>
              </a:rPr>
              <a:t>学校3.0版</a:t>
            </a:r>
            <a:r>
              <a:rPr lang="en-US" altLang="zh-CN"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适应信息社会和智能时代</a:t>
            </a:r>
          </a:p>
        </p:txBody>
      </p:sp>
      <p:sp>
        <p:nvSpPr>
          <p:cNvPr id="26627" name="Rectangle 3">
            <a:extLst>
              <a:ext uri="{FF2B5EF4-FFF2-40B4-BE49-F238E27FC236}">
                <a16:creationId xmlns:a16="http://schemas.microsoft.com/office/drawing/2014/main" id="{96E8BC3B-BE41-4407-9B49-CACC4CB2F9CF}"/>
              </a:ext>
            </a:extLst>
          </p:cNvPr>
          <p:cNvSpPr>
            <a:spLocks noGrp="1" noChangeArrowheads="1"/>
          </p:cNvSpPr>
          <p:nvPr>
            <p:ph type="body" idx="4294967295"/>
          </p:nvPr>
        </p:nvSpPr>
        <p:spPr bwMode="auto">
          <a:xfrm>
            <a:off x="6916801" y="1768020"/>
            <a:ext cx="5921375" cy="4351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rPr>
              <a:t>海量的信息知识</a:t>
            </a:r>
          </a:p>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rPr>
              <a:t>信息对称</a:t>
            </a:r>
          </a:p>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rPr>
              <a:t>以个性和创新为时代标志</a:t>
            </a:r>
          </a:p>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rPr>
              <a:t>学习不再成为生存需要，动机鸿沟显现</a:t>
            </a:r>
          </a:p>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sym typeface="Arial" panose="020B0604020202020204" pitchFamily="34" charset="0"/>
              </a:rPr>
              <a:t>学校概念越发模糊化</a:t>
            </a:r>
          </a:p>
          <a:p>
            <a:pPr marL="457200" indent="-457200">
              <a:lnSpc>
                <a:spcPct val="150000"/>
              </a:lnSpc>
              <a:buFontTx/>
              <a:buAutoNum type="arabicPeriod"/>
            </a:pPr>
            <a:r>
              <a:rPr lang="zh-CN" altLang="en-US" sz="2400" b="1" dirty="0">
                <a:latin typeface="微软雅黑" panose="020B0503020204020204" pitchFamily="34" charset="-122"/>
                <a:ea typeface="微软雅黑" panose="020B0503020204020204" pitchFamily="34" charset="-122"/>
              </a:rPr>
              <a:t>角色边界不清，跨界成为新常态</a:t>
            </a:r>
            <a:endParaRPr lang="en-US" altLang="zh-CN" sz="2400" b="1" dirty="0">
              <a:latin typeface="微软雅黑" panose="020B0503020204020204" pitchFamily="34" charset="-122"/>
              <a:ea typeface="微软雅黑" panose="020B0503020204020204" pitchFamily="34" charset="-122"/>
            </a:endParaRPr>
          </a:p>
          <a:p>
            <a:pPr marL="457200" indent="-457200">
              <a:lnSpc>
                <a:spcPct val="150000"/>
              </a:lnSpc>
              <a:buFontTx/>
              <a:buAutoNum type="arabicPeriod"/>
            </a:pPr>
            <a:r>
              <a:rPr lang="zh-CN" altLang="en-US" sz="2400" b="1" dirty="0"/>
              <a:t>人工智能无处不在</a:t>
            </a:r>
            <a:endParaRPr lang="en-US" altLang="zh-CN" sz="2400" b="1" dirty="0"/>
          </a:p>
          <a:p>
            <a:pPr marL="457200" indent="-457200">
              <a:lnSpc>
                <a:spcPct val="150000"/>
              </a:lnSpc>
              <a:buFontTx/>
              <a:buAutoNum type="arabicPeriod"/>
            </a:pPr>
            <a:r>
              <a:rPr lang="zh-CN" altLang="en-US" sz="2400" b="1" dirty="0"/>
              <a:t>学校概念将发生颠覆</a:t>
            </a:r>
          </a:p>
          <a:p>
            <a:pPr marL="457200" indent="-457200">
              <a:lnSpc>
                <a:spcPct val="150000"/>
              </a:lnSpc>
              <a:buFontTx/>
              <a:buAutoNum type="arabicPeriod"/>
            </a:pPr>
            <a:endParaRPr lang="zh-CN" altLang="en-US" sz="2400" b="1" dirty="0">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a16="http://schemas.microsoft.com/office/drawing/2014/main" id="{52DD7585-053E-F64E-97C3-925CE9B6890C}"/>
              </a:ext>
            </a:extLst>
          </p:cNvPr>
          <p:cNvPicPr>
            <a:picLocks noChangeAspect="1"/>
          </p:cNvPicPr>
          <p:nvPr/>
        </p:nvPicPr>
        <p:blipFill>
          <a:blip r:embed="rId2"/>
          <a:stretch>
            <a:fillRect/>
          </a:stretch>
        </p:blipFill>
        <p:spPr>
          <a:xfrm>
            <a:off x="259586" y="1568516"/>
            <a:ext cx="5836414" cy="4005565"/>
          </a:xfrm>
          <a:prstGeom prst="rect">
            <a:avLst/>
          </a:prstGeom>
        </p:spPr>
      </p:pic>
      <p:sp>
        <p:nvSpPr>
          <p:cNvPr id="15" name="文本框 14">
            <a:extLst>
              <a:ext uri="{FF2B5EF4-FFF2-40B4-BE49-F238E27FC236}">
                <a16:creationId xmlns:a16="http://schemas.microsoft.com/office/drawing/2014/main" id="{4CD53864-FDC1-A641-ADBB-98183A601F37}"/>
              </a:ext>
            </a:extLst>
          </p:cNvPr>
          <p:cNvSpPr txBox="1"/>
          <p:nvPr/>
        </p:nvSpPr>
        <p:spPr>
          <a:xfrm>
            <a:off x="2049903" y="4977332"/>
            <a:ext cx="4547937"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defRPr/>
            </a:pPr>
            <a:r>
              <a:rPr lang="zh-CN" altLang="en-US" sz="4000" dirty="0">
                <a:solidFill>
                  <a:prstClr val="black"/>
                </a:solidFill>
                <a:sym typeface="Calibri"/>
              </a:rPr>
              <a:t>互联网大脑概念图</a:t>
            </a:r>
          </a:p>
        </p:txBody>
      </p:sp>
      <p:sp>
        <p:nvSpPr>
          <p:cNvPr id="2" name="矩形 1">
            <a:extLst>
              <a:ext uri="{FF2B5EF4-FFF2-40B4-BE49-F238E27FC236}">
                <a16:creationId xmlns:a16="http://schemas.microsoft.com/office/drawing/2014/main" id="{7123C165-BBCB-BA46-8FEA-2D26F7F50051}"/>
              </a:ext>
            </a:extLst>
          </p:cNvPr>
          <p:cNvSpPr/>
          <p:nvPr/>
        </p:nvSpPr>
        <p:spPr>
          <a:xfrm>
            <a:off x="501840" y="5794342"/>
            <a:ext cx="6096000" cy="646331"/>
          </a:xfrm>
          <a:prstGeom prst="rect">
            <a:avLst/>
          </a:prstGeom>
        </p:spPr>
        <p:txBody>
          <a:bodyPr>
            <a:spAutoFit/>
          </a:bodyPr>
          <a:lstStyle/>
          <a:p>
            <a:pPr>
              <a:defRPr/>
            </a:pPr>
            <a:r>
              <a:rPr lang="zh-CN" altLang="en-US" dirty="0">
                <a:solidFill>
                  <a:prstClr val="black"/>
                </a:solidFill>
                <a:latin typeface="微软雅黑" panose="020B0503020204020204" pitchFamily="34" charset="-122"/>
                <a:sym typeface="Calibri"/>
              </a:rPr>
              <a:t>未来学校是教育学、认知科学、技术和社会的混合体，伴随着互联网大脑而不断进化。</a:t>
            </a:r>
            <a:endParaRPr lang="zh-CN" altLang="en-US" dirty="0">
              <a:solidFill>
                <a:prstClr val="black"/>
              </a:solidFill>
            </a:endParaRPr>
          </a:p>
        </p:txBody>
      </p:sp>
    </p:spTree>
    <p:extLst>
      <p:ext uri="{BB962C8B-B14F-4D97-AF65-F5344CB8AC3E}">
        <p14:creationId xmlns:p14="http://schemas.microsoft.com/office/powerpoint/2010/main" val="23698201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726"/>
          <a:stretch/>
        </p:blipFill>
        <p:spPr>
          <a:xfrm>
            <a:off x="0" y="0"/>
            <a:ext cx="12192000" cy="6858000"/>
          </a:xfrm>
          <a:prstGeom prst="rect">
            <a:avLst/>
          </a:prstGeom>
        </p:spPr>
      </p:pic>
      <p:sp>
        <p:nvSpPr>
          <p:cNvPr id="4" name="矩形 3"/>
          <p:cNvSpPr/>
          <p:nvPr/>
        </p:nvSpPr>
        <p:spPr>
          <a:xfrm>
            <a:off x="2071126" y="1078024"/>
            <a:ext cx="7209182" cy="5016758"/>
          </a:xfrm>
          <a:prstGeom prst="rect">
            <a:avLst/>
          </a:prstGeom>
        </p:spPr>
        <p:txBody>
          <a:bodyPr wrap="square">
            <a:spAutoFit/>
          </a:bodyPr>
          <a:lstStyle/>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智能时代：未来已来</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未来教育：学习的升级</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0000"/>
                </a:solidFill>
                <a:latin typeface="微软雅黑" panose="020B0503020204020204" pitchFamily="34" charset="-122"/>
                <a:ea typeface="微软雅黑" panose="020B0503020204020204" pitchFamily="34" charset="-122"/>
              </a:rPr>
              <a:t>未来教育应用构想</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未来教育应用场景与案例</a:t>
            </a: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endParaRPr lang="en-US" altLang="zh-CN" sz="3200" b="1" dirty="0">
              <a:solidFill>
                <a:srgbClr val="FFC000"/>
              </a:solidFill>
              <a:latin typeface="微软雅黑" panose="020B0503020204020204" pitchFamily="34" charset="-122"/>
              <a:ea typeface="微软雅黑" panose="020B0503020204020204" pitchFamily="34" charset="-122"/>
            </a:endParaRPr>
          </a:p>
          <a:p>
            <a:pPr marL="514350" indent="-514350">
              <a:buFont typeface="+mj-lt"/>
              <a:buAutoNum type="arabicPeriod"/>
              <a:defRPr/>
            </a:pPr>
            <a:r>
              <a:rPr lang="zh-CN" altLang="en-US" sz="3200" b="1" dirty="0">
                <a:solidFill>
                  <a:srgbClr val="FFC000"/>
                </a:solidFill>
                <a:latin typeface="微软雅黑" panose="020B0503020204020204" pitchFamily="34" charset="-122"/>
                <a:ea typeface="微软雅黑" panose="020B0503020204020204" pitchFamily="34" charset="-122"/>
              </a:rPr>
              <a:t>未来中小学教育信息化建设的建议</a:t>
            </a:r>
            <a:br>
              <a:rPr lang="zh-CN" altLang="en-US" sz="3200" b="1" dirty="0">
                <a:solidFill>
                  <a:srgbClr val="FFC000"/>
                </a:solidFill>
                <a:latin typeface="微软雅黑" panose="020B0503020204020204" pitchFamily="34" charset="-122"/>
                <a:ea typeface="微软雅黑" panose="020B0503020204020204" pitchFamily="34" charset="-122"/>
              </a:rPr>
            </a:br>
            <a:endParaRPr lang="zh-CN" altLang="en-US" sz="3200" b="1" dirty="0">
              <a:solidFill>
                <a:srgbClr val="FFC000"/>
              </a:solidFill>
              <a:latin typeface="微软雅黑" panose="020B0503020204020204" pitchFamily="34" charset="-122"/>
              <a:ea typeface="微软雅黑" panose="020B0503020204020204" pitchFamily="34" charset="-122"/>
            </a:endParaRPr>
          </a:p>
        </p:txBody>
      </p:sp>
      <p:sp>
        <p:nvSpPr>
          <p:cNvPr id="2" name="日期占位符 1">
            <a:extLst>
              <a:ext uri="{FF2B5EF4-FFF2-40B4-BE49-F238E27FC236}">
                <a16:creationId xmlns:a16="http://schemas.microsoft.com/office/drawing/2014/main" id="{AF998ED8-86C3-4D09-A26F-6FAF43E72285}"/>
              </a:ext>
            </a:extLst>
          </p:cNvPr>
          <p:cNvSpPr>
            <a:spLocks noGrp="1"/>
          </p:cNvSpPr>
          <p:nvPr>
            <p:ph type="dt" sz="half" idx="10"/>
          </p:nvPr>
        </p:nvSpPr>
        <p:spPr/>
        <p:txBody>
          <a:bodyPr/>
          <a:lstStyle/>
          <a:p>
            <a:pPr>
              <a:defRPr/>
            </a:pPr>
            <a:fld id="{CBFE6012-1977-4BBA-B2BE-C53A2F050424}" type="datetime8">
              <a:rPr lang="zh-CN" altLang="en-US" smtClean="0">
                <a:solidFill>
                  <a:prstClr val="black">
                    <a:tint val="75000"/>
                  </a:prstClr>
                </a:solidFill>
              </a:rPr>
              <a:pPr>
                <a:defRPr/>
              </a:pPr>
              <a:t>2019年8月6日11时23分</a:t>
            </a:fld>
            <a:endParaRPr lang="zh-CN" altLang="en-US" dirty="0">
              <a:solidFill>
                <a:prstClr val="black">
                  <a:tint val="75000"/>
                </a:prstClr>
              </a:solidFill>
            </a:endParaRPr>
          </a:p>
        </p:txBody>
      </p:sp>
      <p:sp>
        <p:nvSpPr>
          <p:cNvPr id="5" name="灯片编号占位符 4">
            <a:extLst>
              <a:ext uri="{FF2B5EF4-FFF2-40B4-BE49-F238E27FC236}">
                <a16:creationId xmlns:a16="http://schemas.microsoft.com/office/drawing/2014/main" id="{53C12597-E557-4EF1-BB37-89ED0FEC79B7}"/>
              </a:ext>
            </a:extLst>
          </p:cNvPr>
          <p:cNvSpPr>
            <a:spLocks noGrp="1"/>
          </p:cNvSpPr>
          <p:nvPr>
            <p:ph type="sldNum" sz="quarter" idx="12"/>
          </p:nvPr>
        </p:nvSpPr>
        <p:spPr/>
        <p:txBody>
          <a:bodyPr/>
          <a:lstStyle/>
          <a:p>
            <a:pPr>
              <a:defRPr/>
            </a:pPr>
            <a:fld id="{244AB02C-D067-4537-9C64-D0FEFD4F6812}" type="slidenum">
              <a:rPr lang="zh-CN" altLang="en-US" smtClean="0">
                <a:solidFill>
                  <a:prstClr val="black">
                    <a:tint val="75000"/>
                  </a:prstClr>
                </a:solidFill>
              </a:rPr>
              <a:pPr>
                <a:defRPr/>
              </a:pPr>
              <a:t>91</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D6A9544-1CB5-4694-BDFF-9CE88FBFC0ED}"/>
              </a:ext>
            </a:extLst>
          </p:cNvPr>
          <p:cNvSpPr>
            <a:spLocks noGrp="1"/>
          </p:cNvSpPr>
          <p:nvPr>
            <p:ph type="ftr" sz="quarter" idx="11"/>
          </p:nvPr>
        </p:nvSpPr>
        <p:spPr/>
        <p:txBody>
          <a:bodyPr/>
          <a:lstStyle/>
          <a:p>
            <a:endParaRPr lang="zh-CN" altLang="en-US">
              <a:solidFill>
                <a:prstClr val="black">
                  <a:tint val="75000"/>
                </a:prstClr>
              </a:solidFill>
            </a:endParaRPr>
          </a:p>
        </p:txBody>
      </p:sp>
    </p:spTree>
    <p:extLst>
      <p:ext uri="{BB962C8B-B14F-4D97-AF65-F5344CB8AC3E}">
        <p14:creationId xmlns:p14="http://schemas.microsoft.com/office/powerpoint/2010/main" val="22872395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8552427-BB31-4F2D-A6A7-6B97BCEEE7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203" t="24279" r="36085"/>
          <a:stretch/>
        </p:blipFill>
        <p:spPr>
          <a:xfrm>
            <a:off x="9113214" y="1491889"/>
            <a:ext cx="2788501" cy="4300339"/>
          </a:xfrm>
          <a:prstGeom prst="rect">
            <a:avLst/>
          </a:prstGeom>
          <a:ln>
            <a:noFill/>
          </a:ln>
          <a:effectLst>
            <a:outerShdw blurRad="190500" algn="tl" rotWithShape="0">
              <a:srgbClr val="000000">
                <a:alpha val="70000"/>
              </a:srgbClr>
            </a:outerShdw>
          </a:effectLst>
        </p:spPr>
      </p:pic>
      <p:sp>
        <p:nvSpPr>
          <p:cNvPr id="3" name="矩形 2">
            <a:extLst>
              <a:ext uri="{FF2B5EF4-FFF2-40B4-BE49-F238E27FC236}">
                <a16:creationId xmlns:a16="http://schemas.microsoft.com/office/drawing/2014/main" id="{5C6B0ABE-1BC0-41E3-9C37-8A011FA56D88}"/>
              </a:ext>
            </a:extLst>
          </p:cNvPr>
          <p:cNvSpPr/>
          <p:nvPr/>
        </p:nvSpPr>
        <p:spPr>
          <a:xfrm>
            <a:off x="1237597" y="592928"/>
            <a:ext cx="9093477" cy="584775"/>
          </a:xfrm>
          <a:prstGeom prst="rect">
            <a:avLst/>
          </a:prstGeom>
        </p:spPr>
        <p:txBody>
          <a:bodyPr wrap="square">
            <a:spAutoFit/>
          </a:bodyPr>
          <a:lstStyle/>
          <a:p>
            <a:pPr>
              <a:defRPr/>
            </a:pPr>
            <a:r>
              <a:rPr lang="zh-CN" altLang="en-US" sz="3200" b="1" dirty="0">
                <a:solidFill>
                  <a:srgbClr val="0000CC"/>
                </a:solidFill>
                <a:latin typeface="微软雅黑" panose="020B0503020204020204" pitchFamily="34" charset="-122"/>
                <a:ea typeface="微软雅黑" panose="020B0503020204020204" pitchFamily="34" charset="-122"/>
              </a:rPr>
              <a:t>    未来教育，需要厘清的几个元认知问题 </a:t>
            </a:r>
          </a:p>
        </p:txBody>
      </p:sp>
      <p:cxnSp>
        <p:nvCxnSpPr>
          <p:cNvPr id="4" name="直接连接符 3">
            <a:extLst>
              <a:ext uri="{FF2B5EF4-FFF2-40B4-BE49-F238E27FC236}">
                <a16:creationId xmlns:a16="http://schemas.microsoft.com/office/drawing/2014/main" id="{A57AAC47-1BC0-4A60-9B18-14B56B2DA636}"/>
              </a:ext>
            </a:extLst>
          </p:cNvPr>
          <p:cNvCxnSpPr/>
          <p:nvPr/>
        </p:nvCxnSpPr>
        <p:spPr>
          <a:xfrm flipV="1">
            <a:off x="462650" y="1389985"/>
            <a:ext cx="11124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内容占位符 2">
            <a:extLst>
              <a:ext uri="{FF2B5EF4-FFF2-40B4-BE49-F238E27FC236}">
                <a16:creationId xmlns:a16="http://schemas.microsoft.com/office/drawing/2014/main" id="{943333D5-F8C5-4383-B8EC-868904D1A75C}"/>
              </a:ext>
            </a:extLst>
          </p:cNvPr>
          <p:cNvSpPr>
            <a:spLocks noGrp="1"/>
          </p:cNvSpPr>
          <p:nvPr>
            <p:ph idx="1"/>
          </p:nvPr>
        </p:nvSpPr>
        <p:spPr bwMode="auto">
          <a:xfrm>
            <a:off x="683290" y="1872838"/>
            <a:ext cx="8691181"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ct val="100000"/>
              </a:lnSpc>
            </a:pPr>
            <a:r>
              <a:rPr lang="en-US" altLang="zh-CN" b="1" dirty="0">
                <a:solidFill>
                  <a:srgbClr val="0000CC"/>
                </a:solidFill>
                <a:latin typeface="微软雅黑" panose="020B0503020204020204" pitchFamily="34" charset="-122"/>
                <a:ea typeface="微软雅黑" panose="020B0503020204020204" pitchFamily="34" charset="-122"/>
              </a:rPr>
              <a:t>1. </a:t>
            </a:r>
            <a:r>
              <a:rPr lang="zh-CN" altLang="en-US" b="1" dirty="0">
                <a:solidFill>
                  <a:srgbClr val="0000CC"/>
                </a:solidFill>
                <a:latin typeface="微软雅黑" panose="020B0503020204020204" pitchFamily="34" charset="-122"/>
                <a:ea typeface="微软雅黑" panose="020B0503020204020204" pitchFamily="34" charset="-122"/>
              </a:rPr>
              <a:t>我们为什么还要到学校去？</a:t>
            </a:r>
            <a:endParaRPr lang="en-US" altLang="zh-CN" b="1" dirty="0">
              <a:solidFill>
                <a:srgbClr val="0000CC"/>
              </a:solidFill>
              <a:latin typeface="微软雅黑" panose="020B0503020204020204" pitchFamily="34" charset="-122"/>
              <a:ea typeface="微软雅黑" panose="020B0503020204020204" pitchFamily="34" charset="-122"/>
            </a:endParaRPr>
          </a:p>
          <a:p>
            <a:pPr>
              <a:lnSpc>
                <a:spcPct val="100000"/>
              </a:lnSpc>
            </a:pPr>
            <a:r>
              <a:rPr lang="zh-CN" altLang="en-US" sz="2400" dirty="0">
                <a:solidFill>
                  <a:srgbClr val="C00000"/>
                </a:solidFill>
                <a:latin typeface="微软雅黑" panose="020B0503020204020204" pitchFamily="34" charset="-122"/>
                <a:ea typeface="微软雅黑" panose="020B0503020204020204" pitchFamily="34" charset="-122"/>
              </a:rPr>
              <a:t>（交流、印证，发现自己）</a:t>
            </a:r>
            <a:endParaRPr lang="en-US" altLang="zh-CN" sz="2400" dirty="0">
              <a:solidFill>
                <a:srgbClr val="C00000"/>
              </a:solidFill>
              <a:latin typeface="微软雅黑" panose="020B0503020204020204" pitchFamily="34" charset="-122"/>
              <a:ea typeface="微软雅黑" panose="020B0503020204020204" pitchFamily="34" charset="-122"/>
            </a:endParaRPr>
          </a:p>
          <a:p>
            <a:pPr>
              <a:lnSpc>
                <a:spcPct val="100000"/>
              </a:lnSpc>
            </a:pPr>
            <a:r>
              <a:rPr lang="en-US" altLang="zh-CN" b="1" dirty="0">
                <a:solidFill>
                  <a:srgbClr val="0000CC"/>
                </a:solidFill>
                <a:latin typeface="微软雅黑" panose="020B0503020204020204" pitchFamily="34" charset="-122"/>
                <a:ea typeface="微软雅黑" panose="020B0503020204020204" pitchFamily="34" charset="-122"/>
              </a:rPr>
              <a:t>2. </a:t>
            </a:r>
            <a:r>
              <a:rPr lang="zh-CN" altLang="en-US" b="1" dirty="0">
                <a:solidFill>
                  <a:srgbClr val="0000CC"/>
                </a:solidFill>
                <a:latin typeface="微软雅黑" panose="020B0503020204020204" pitchFamily="34" charset="-122"/>
                <a:ea typeface="微软雅黑" panose="020B0503020204020204" pitchFamily="34" charset="-122"/>
              </a:rPr>
              <a:t>学习到底如何发生？</a:t>
            </a:r>
            <a:endParaRPr lang="en-US" altLang="zh-CN" b="1" dirty="0">
              <a:solidFill>
                <a:srgbClr val="0000CC"/>
              </a:solidFill>
              <a:latin typeface="微软雅黑" panose="020B0503020204020204" pitchFamily="34" charset="-122"/>
              <a:ea typeface="微软雅黑" panose="020B0503020204020204" pitchFamily="34" charset="-122"/>
            </a:endParaRPr>
          </a:p>
          <a:p>
            <a:pPr>
              <a:lnSpc>
                <a:spcPct val="100000"/>
              </a:lnSpc>
            </a:pPr>
            <a:r>
              <a:rPr lang="zh-CN" altLang="en-US" sz="2400" dirty="0">
                <a:solidFill>
                  <a:srgbClr val="C00000"/>
                </a:solidFill>
                <a:latin typeface="微软雅黑" panose="020B0503020204020204" pitchFamily="34" charset="-122"/>
                <a:ea typeface="微软雅黑" panose="020B0503020204020204" pitchFamily="34" charset="-122"/>
              </a:rPr>
              <a:t>（在与人、与物、与环境的交互中建构概念、经历过程、交流情感、增强体质、建立信念、发现自己）</a:t>
            </a:r>
            <a:endParaRPr lang="en-US" altLang="zh-CN" sz="2400" dirty="0">
              <a:solidFill>
                <a:srgbClr val="C00000"/>
              </a:solidFill>
              <a:latin typeface="微软雅黑" panose="020B0503020204020204" pitchFamily="34" charset="-122"/>
              <a:ea typeface="微软雅黑" panose="020B0503020204020204" pitchFamily="34" charset="-122"/>
            </a:endParaRPr>
          </a:p>
          <a:p>
            <a:pPr>
              <a:lnSpc>
                <a:spcPct val="100000"/>
              </a:lnSpc>
            </a:pPr>
            <a:r>
              <a:rPr lang="en-US" altLang="zh-CN" b="1" dirty="0">
                <a:solidFill>
                  <a:srgbClr val="0000CC"/>
                </a:solidFill>
                <a:latin typeface="微软雅黑" panose="020B0503020204020204" pitchFamily="34" charset="-122"/>
                <a:ea typeface="微软雅黑" panose="020B0503020204020204" pitchFamily="34" charset="-122"/>
              </a:rPr>
              <a:t>3. </a:t>
            </a:r>
            <a:r>
              <a:rPr lang="zh-CN" altLang="en-US" b="1" dirty="0">
                <a:solidFill>
                  <a:srgbClr val="0000CC"/>
                </a:solidFill>
                <a:latin typeface="微软雅黑" panose="020B0503020204020204" pitchFamily="34" charset="-122"/>
                <a:ea typeface="微软雅黑" panose="020B0503020204020204" pitchFamily="34" charset="-122"/>
              </a:rPr>
              <a:t>技术可以帮助教育做什么？</a:t>
            </a:r>
            <a:endParaRPr lang="en-US" altLang="zh-CN" b="1" dirty="0">
              <a:solidFill>
                <a:srgbClr val="0000CC"/>
              </a:solidFill>
              <a:latin typeface="微软雅黑" panose="020B0503020204020204" pitchFamily="34" charset="-122"/>
              <a:ea typeface="微软雅黑" panose="020B0503020204020204" pitchFamily="34" charset="-122"/>
            </a:endParaRPr>
          </a:p>
          <a:p>
            <a:pPr>
              <a:lnSpc>
                <a:spcPct val="100000"/>
              </a:lnSpc>
            </a:pPr>
            <a:r>
              <a:rPr lang="zh-CN" altLang="en-US" sz="2400" dirty="0">
                <a:solidFill>
                  <a:srgbClr val="C00000"/>
                </a:solidFill>
                <a:latin typeface="微软雅黑" panose="020B0503020204020204" pitchFamily="34" charset="-122"/>
                <a:ea typeface="微软雅黑" panose="020B0503020204020204" pitchFamily="34" charset="-122"/>
              </a:rPr>
              <a:t>（加快建构、丰富资源、加强刺激、增进反馈）</a:t>
            </a:r>
            <a:endParaRPr lang="en-US" altLang="zh-CN" sz="2400" dirty="0">
              <a:solidFill>
                <a:srgbClr val="C00000"/>
              </a:solidFill>
              <a:latin typeface="微软雅黑" panose="020B0503020204020204" pitchFamily="34" charset="-122"/>
              <a:ea typeface="微软雅黑" panose="020B0503020204020204" pitchFamily="34" charset="-122"/>
            </a:endParaRPr>
          </a:p>
          <a:p>
            <a:pPr>
              <a:lnSpc>
                <a:spcPct val="100000"/>
              </a:lnSpc>
            </a:pPr>
            <a:r>
              <a:rPr lang="en-US" altLang="zh-CN" b="1" dirty="0">
                <a:solidFill>
                  <a:srgbClr val="0000CC"/>
                </a:solidFill>
                <a:latin typeface="微软雅黑" panose="020B0503020204020204" pitchFamily="34" charset="-122"/>
                <a:ea typeface="微软雅黑" panose="020B0503020204020204" pitchFamily="34" charset="-122"/>
              </a:rPr>
              <a:t>4. </a:t>
            </a:r>
            <a:r>
              <a:rPr lang="zh-CN" altLang="en-US" b="1" dirty="0">
                <a:solidFill>
                  <a:srgbClr val="0000CC"/>
                </a:solidFill>
                <a:latin typeface="微软雅黑" panose="020B0503020204020204" pitchFamily="34" charset="-122"/>
                <a:ea typeface="微软雅黑" panose="020B0503020204020204" pitchFamily="34" charset="-122"/>
              </a:rPr>
              <a:t>技术不能帮助教育做什么？</a:t>
            </a:r>
            <a:endParaRPr lang="en-US" altLang="zh-CN" b="1" dirty="0">
              <a:solidFill>
                <a:srgbClr val="0000CC"/>
              </a:solidFill>
              <a:latin typeface="微软雅黑" panose="020B0503020204020204" pitchFamily="34" charset="-122"/>
              <a:ea typeface="微软雅黑" panose="020B0503020204020204" pitchFamily="34" charset="-122"/>
            </a:endParaRPr>
          </a:p>
          <a:p>
            <a:pPr>
              <a:lnSpc>
                <a:spcPct val="100000"/>
              </a:lnSpc>
            </a:pPr>
            <a:r>
              <a:rPr lang="zh-CN" altLang="en-US" sz="2400" dirty="0">
                <a:solidFill>
                  <a:srgbClr val="C00000"/>
                </a:solidFill>
                <a:latin typeface="微软雅黑" panose="020B0503020204020204" pitchFamily="34" charset="-122"/>
                <a:ea typeface="微软雅黑" panose="020B0503020204020204" pitchFamily="34" charset="-122"/>
              </a:rPr>
              <a:t>（代替情感、代替体验、代替交流）</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606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588448"/>
            <a:ext cx="10515600" cy="4351338"/>
          </a:xfrm>
        </p:spPr>
        <p:txBody>
          <a:bodyPr/>
          <a:lstStyle/>
          <a:p>
            <a:pPr lvl="0">
              <a:buFont typeface="Wingdings" panose="05000000000000000000" pitchFamily="2" charset="2"/>
              <a:buChar char="ü"/>
            </a:pPr>
            <a:r>
              <a:rPr lang="zh-CN" altLang="zh-CN" sz="3200" b="1" dirty="0">
                <a:solidFill>
                  <a:srgbClr val="0000CC"/>
                </a:solidFill>
              </a:rPr>
              <a:t>教育改革创新将注入人机协同、共创分享的新动力</a:t>
            </a:r>
            <a:endParaRPr lang="zh-CN" altLang="zh-CN" sz="3200" dirty="0">
              <a:solidFill>
                <a:srgbClr val="0000CC"/>
              </a:solidFill>
            </a:endParaRPr>
          </a:p>
          <a:p>
            <a:pPr marL="0" indent="0">
              <a:buNone/>
            </a:pPr>
            <a:endParaRPr lang="zh-CN" altLang="zh-CN" dirty="0"/>
          </a:p>
          <a:p>
            <a:pPr algn="just">
              <a:lnSpc>
                <a:spcPct val="150000"/>
              </a:lnSpc>
              <a:buFont typeface="Wingdings" panose="05000000000000000000" pitchFamily="2" charset="2"/>
              <a:buChar char="u"/>
            </a:pPr>
            <a:r>
              <a:rPr lang="zh-CN" altLang="zh-CN" b="1" dirty="0"/>
              <a:t>智能时代，人机交互、共创分享的理念将深入影响教育领域的方方面面，为现有的</a:t>
            </a:r>
            <a:r>
              <a:rPr lang="zh-CN" altLang="zh-CN" b="1" dirty="0">
                <a:solidFill>
                  <a:srgbClr val="FF0000"/>
                </a:solidFill>
              </a:rPr>
              <a:t>课程体系</a:t>
            </a:r>
            <a:r>
              <a:rPr lang="zh-CN" altLang="zh-CN" b="1" dirty="0"/>
              <a:t>、</a:t>
            </a:r>
            <a:r>
              <a:rPr lang="zh-CN" altLang="zh-CN" b="1" dirty="0">
                <a:solidFill>
                  <a:srgbClr val="0000CC"/>
                </a:solidFill>
              </a:rPr>
              <a:t>教学模式</a:t>
            </a:r>
            <a:r>
              <a:rPr lang="zh-CN" altLang="zh-CN" b="1" dirty="0"/>
              <a:t>、</a:t>
            </a:r>
            <a:r>
              <a:rPr lang="zh-CN" altLang="zh-CN" b="1" dirty="0">
                <a:solidFill>
                  <a:srgbClr val="FF0000"/>
                </a:solidFill>
              </a:rPr>
              <a:t>教师角色</a:t>
            </a:r>
            <a:r>
              <a:rPr lang="zh-CN" altLang="zh-CN" b="1" dirty="0"/>
              <a:t>等方面带来系统性变革。技术不应被简单地视为一种工具，它还是推进教育变革的重要动力和现实路径。</a:t>
            </a:r>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3348111" y="525553"/>
            <a:ext cx="6634089" cy="646331"/>
          </a:xfrm>
          <a:prstGeom prst="rect">
            <a:avLst/>
          </a:prstGeom>
        </p:spPr>
        <p:txBody>
          <a:bodyPr wrap="square">
            <a:spAutoFit/>
          </a:bodyPr>
          <a:lstStyle/>
          <a:p>
            <a:r>
              <a:rPr lang="zh-CN" altLang="zh-CN" sz="3600" b="1" dirty="0">
                <a:solidFill>
                  <a:srgbClr val="FF0000"/>
                </a:solidFill>
              </a:rPr>
              <a:t>智能时代教育发展的新特征</a:t>
            </a:r>
            <a:endParaRPr lang="zh-CN" altLang="zh-CN" sz="3600" dirty="0">
              <a:solidFill>
                <a:srgbClr val="FF0000"/>
              </a:solidFill>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180235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588448"/>
            <a:ext cx="10515600" cy="4351338"/>
          </a:xfrm>
        </p:spPr>
        <p:txBody>
          <a:bodyPr/>
          <a:lstStyle/>
          <a:p>
            <a:pPr lvl="0">
              <a:lnSpc>
                <a:spcPct val="150000"/>
              </a:lnSpc>
              <a:buFont typeface="Wingdings" panose="05000000000000000000" pitchFamily="2" charset="2"/>
              <a:buChar char="ü"/>
            </a:pPr>
            <a:r>
              <a:rPr lang="zh-CN" altLang="zh-CN" sz="3200" b="1" dirty="0">
                <a:solidFill>
                  <a:srgbClr val="0000CC"/>
                </a:solidFill>
              </a:rPr>
              <a:t>教育科学研究将进入交叉融合、集智创新的新阶段</a:t>
            </a:r>
          </a:p>
          <a:p>
            <a:pPr algn="just">
              <a:lnSpc>
                <a:spcPct val="150000"/>
              </a:lnSpc>
              <a:buFont typeface="Wingdings" panose="05000000000000000000" pitchFamily="2" charset="2"/>
              <a:buChar char="u"/>
            </a:pPr>
            <a:r>
              <a:rPr lang="zh-CN" altLang="zh-CN" b="1" dirty="0"/>
              <a:t>智能时代的教育研究需要进一步加强交叉融合。要把</a:t>
            </a:r>
            <a:r>
              <a:rPr lang="zh-CN" altLang="zh-CN" b="1" dirty="0">
                <a:solidFill>
                  <a:srgbClr val="FF0000"/>
                </a:solidFill>
              </a:rPr>
              <a:t>自然科学与社会科学</a:t>
            </a:r>
            <a:r>
              <a:rPr lang="zh-CN" altLang="zh-CN" b="1" dirty="0"/>
              <a:t>两方面的研究方法结合起来，把</a:t>
            </a:r>
            <a:r>
              <a:rPr lang="zh-CN" altLang="zh-CN" b="1" dirty="0">
                <a:solidFill>
                  <a:srgbClr val="FF0000"/>
                </a:solidFill>
              </a:rPr>
              <a:t>教育科学研究与前沿技术研究</a:t>
            </a:r>
            <a:r>
              <a:rPr lang="zh-CN" altLang="zh-CN" b="1" dirty="0"/>
              <a:t>相结合，把</a:t>
            </a:r>
            <a:r>
              <a:rPr lang="zh-CN" altLang="zh-CN" b="1" dirty="0">
                <a:solidFill>
                  <a:srgbClr val="FF0000"/>
                </a:solidFill>
              </a:rPr>
              <a:t>理论技术研究与教育教学的实际需求</a:t>
            </a:r>
            <a:r>
              <a:rPr lang="zh-CN" altLang="zh-CN" b="1" dirty="0"/>
              <a:t>相结合，融入我国自身的文化特点，</a:t>
            </a:r>
            <a:r>
              <a:rPr lang="zh-CN" altLang="zh-CN" b="1" dirty="0">
                <a:solidFill>
                  <a:srgbClr val="FF0000"/>
                </a:solidFill>
              </a:rPr>
              <a:t>集智创新、共建共享</a:t>
            </a:r>
            <a:r>
              <a:rPr lang="zh-CN" altLang="zh-CN" b="1" dirty="0"/>
              <a:t>，推动实现人的全面自由和个性化发展。</a:t>
            </a:r>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3348111" y="525553"/>
            <a:ext cx="663408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36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智能时代教育发展的新特征</a:t>
            </a:r>
            <a:endParaRPr kumimoji="0" lang="zh-CN" altLang="zh-CN" sz="36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843385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588448"/>
            <a:ext cx="10515600" cy="4351338"/>
          </a:xfrm>
        </p:spPr>
        <p:txBody>
          <a:bodyPr/>
          <a:lstStyle/>
          <a:p>
            <a:pPr lvl="0">
              <a:buFont typeface="Wingdings" panose="05000000000000000000" pitchFamily="2" charset="2"/>
              <a:buChar char="ü"/>
            </a:pPr>
            <a:r>
              <a:rPr lang="zh-CN" altLang="zh-CN" sz="3200" b="1" dirty="0">
                <a:solidFill>
                  <a:srgbClr val="0000CC"/>
                </a:solidFill>
              </a:rPr>
              <a:t>教育发展目标将聚焦更加公平、更有质量的新标准</a:t>
            </a:r>
            <a:endParaRPr lang="en-US" altLang="zh-CN" sz="3200" b="1" dirty="0">
              <a:solidFill>
                <a:srgbClr val="0000CC"/>
              </a:solidFill>
            </a:endParaRPr>
          </a:p>
          <a:p>
            <a:pPr lvl="0">
              <a:buFont typeface="Wingdings" panose="05000000000000000000" pitchFamily="2" charset="2"/>
              <a:buChar char="ü"/>
            </a:pPr>
            <a:endParaRPr lang="zh-CN" altLang="zh-CN" sz="3200" dirty="0">
              <a:solidFill>
                <a:srgbClr val="0000CC"/>
              </a:solidFill>
            </a:endParaRPr>
          </a:p>
          <a:p>
            <a:pPr algn="just">
              <a:lnSpc>
                <a:spcPct val="150000"/>
              </a:lnSpc>
              <a:buFont typeface="Wingdings" panose="05000000000000000000" pitchFamily="2" charset="2"/>
              <a:buChar char="u"/>
            </a:pPr>
            <a:r>
              <a:rPr lang="zh-CN" altLang="zh-CN" b="1" dirty="0"/>
              <a:t>智能时代，知识的获取将变得更加触手可及，</a:t>
            </a:r>
            <a:r>
              <a:rPr lang="zh-CN" altLang="zh-CN" b="1" dirty="0">
                <a:solidFill>
                  <a:srgbClr val="FF0000"/>
                </a:solidFill>
              </a:rPr>
              <a:t>弱势群体的受教育权利将得到更充分保障</a:t>
            </a:r>
            <a:r>
              <a:rPr lang="zh-CN" altLang="zh-CN" b="1" dirty="0"/>
              <a:t>，教育的发展将使知识的创造更加普及。要关注智能教育的普惠性，让</a:t>
            </a:r>
            <a:r>
              <a:rPr lang="zh-CN" altLang="zh-CN" b="1" dirty="0">
                <a:solidFill>
                  <a:srgbClr val="FF0000"/>
                </a:solidFill>
              </a:rPr>
              <a:t>智能技术成为解决教育不平衡问题的重要方法，而不是成为少数人的特权</a:t>
            </a:r>
            <a:r>
              <a:rPr lang="zh-CN" altLang="zh-CN" b="1" dirty="0"/>
              <a:t>。</a:t>
            </a:r>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3348111" y="525553"/>
            <a:ext cx="663408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36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智能时代教育发展的新特征</a:t>
            </a:r>
            <a:endParaRPr kumimoji="0" lang="zh-CN" altLang="zh-CN" sz="36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563826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6437" y="1588448"/>
            <a:ext cx="10847363" cy="4351338"/>
          </a:xfrm>
        </p:spPr>
        <p:txBody>
          <a:bodyPr>
            <a:normAutofit fontScale="85000" lnSpcReduction="20000"/>
          </a:bodyPr>
          <a:lstStyle/>
          <a:p>
            <a:pPr>
              <a:buFont typeface="Wingdings" panose="05000000000000000000" pitchFamily="2" charset="2"/>
              <a:buChar char="ü"/>
            </a:pPr>
            <a:r>
              <a:rPr lang="zh-CN" altLang="zh-CN" sz="3200" b="1" dirty="0">
                <a:solidFill>
                  <a:srgbClr val="0000CC"/>
                </a:solidFill>
              </a:rPr>
              <a:t>教育治理体系将面临社会伦理、数据安全的新挑战</a:t>
            </a:r>
            <a:endParaRPr lang="en-US" altLang="zh-CN" sz="3200" b="1" dirty="0">
              <a:solidFill>
                <a:srgbClr val="0000CC"/>
              </a:solidFill>
            </a:endParaRPr>
          </a:p>
          <a:p>
            <a:pPr lvl="0">
              <a:buFont typeface="Wingdings" panose="05000000000000000000" pitchFamily="2" charset="2"/>
              <a:buChar char="ü"/>
            </a:pPr>
            <a:endParaRPr lang="zh-CN" altLang="zh-CN" sz="3200" dirty="0">
              <a:solidFill>
                <a:srgbClr val="0000CC"/>
              </a:solidFill>
            </a:endParaRPr>
          </a:p>
          <a:p>
            <a:pPr algn="just">
              <a:lnSpc>
                <a:spcPct val="150000"/>
              </a:lnSpc>
              <a:buFont typeface="Wingdings" panose="05000000000000000000" pitchFamily="2" charset="2"/>
              <a:buChar char="u"/>
            </a:pPr>
            <a:r>
              <a:rPr lang="zh-CN" altLang="zh-CN" sz="3200" b="1" dirty="0"/>
              <a:t>智能时代的到来将伴随大量数据和算法的产生，而人工智能的发展将会进一步</a:t>
            </a:r>
            <a:r>
              <a:rPr lang="zh-CN" altLang="zh-CN" sz="3200" b="1" dirty="0">
                <a:solidFill>
                  <a:srgbClr val="FF0000"/>
                </a:solidFill>
              </a:rPr>
              <a:t>模糊人类社会与物理、信息空间</a:t>
            </a:r>
            <a:r>
              <a:rPr lang="zh-CN" altLang="zh-CN" sz="3200" b="1" dirty="0"/>
              <a:t>的界限，从而衍生出一系列</a:t>
            </a:r>
            <a:r>
              <a:rPr lang="zh-CN" altLang="zh-CN" sz="3200" b="1" dirty="0">
                <a:solidFill>
                  <a:srgbClr val="FF0000"/>
                </a:solidFill>
              </a:rPr>
              <a:t>伦理、法律及安全</a:t>
            </a:r>
            <a:r>
              <a:rPr lang="zh-CN" altLang="zh-CN" sz="3200" b="1" dirty="0"/>
              <a:t>问题。未来要高度重视人工智能技术可能带来的</a:t>
            </a:r>
            <a:r>
              <a:rPr lang="zh-CN" altLang="zh-CN" sz="3200" b="1" dirty="0">
                <a:solidFill>
                  <a:srgbClr val="FF0000"/>
                </a:solidFill>
              </a:rPr>
              <a:t>安全风险挑战</a:t>
            </a:r>
            <a:r>
              <a:rPr lang="zh-CN" altLang="zh-CN" sz="3200" b="1" dirty="0"/>
              <a:t>，进一步明确</a:t>
            </a:r>
            <a:r>
              <a:rPr lang="zh-CN" altLang="zh-CN" sz="3200" b="1" dirty="0">
                <a:solidFill>
                  <a:srgbClr val="FF0000"/>
                </a:solidFill>
              </a:rPr>
              <a:t>理念规范</a:t>
            </a:r>
            <a:r>
              <a:rPr lang="zh-CN" altLang="zh-CN" sz="3200" b="1" dirty="0"/>
              <a:t>，注重</a:t>
            </a:r>
            <a:r>
              <a:rPr lang="zh-CN" altLang="zh-CN" sz="3200" b="1" dirty="0">
                <a:solidFill>
                  <a:srgbClr val="FF0000"/>
                </a:solidFill>
              </a:rPr>
              <a:t>社会价值</a:t>
            </a:r>
            <a:r>
              <a:rPr lang="zh-CN" altLang="zh-CN" sz="3200" b="1" dirty="0"/>
              <a:t>引导，加强前瞻预防和约束，</a:t>
            </a:r>
            <a:r>
              <a:rPr lang="zh-CN" altLang="zh-CN" sz="3200" b="1" dirty="0">
                <a:solidFill>
                  <a:srgbClr val="FF0000"/>
                </a:solidFill>
              </a:rPr>
              <a:t>保障数据安全和算法公平</a:t>
            </a:r>
            <a:r>
              <a:rPr lang="zh-CN" altLang="zh-CN" sz="3200" b="1" dirty="0"/>
              <a:t>，确保</a:t>
            </a:r>
            <a:r>
              <a:rPr lang="zh-CN" altLang="zh-CN" sz="3200" b="1" dirty="0">
                <a:solidFill>
                  <a:srgbClr val="0000CC"/>
                </a:solidFill>
              </a:rPr>
              <a:t>人工智能安全、可靠、可控</a:t>
            </a:r>
            <a:r>
              <a:rPr lang="zh-CN" altLang="zh-CN" sz="3200" b="1" dirty="0"/>
              <a:t>地发展。</a:t>
            </a:r>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3348111" y="525553"/>
            <a:ext cx="663408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3600" b="1"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智能时代教育发展的新特征</a:t>
            </a:r>
            <a:endParaRPr kumimoji="0" lang="zh-CN" altLang="zh-CN" sz="3600" b="0" i="0" u="none" strike="noStrike" kern="1200" cap="none" spc="0" normalizeH="0" baseline="0" noProof="0" dirty="0">
              <a:ln>
                <a:noFill/>
              </a:ln>
              <a:solidFill>
                <a:srgbClr val="FF0000"/>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42387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6437" y="1588448"/>
            <a:ext cx="11422966" cy="4351338"/>
          </a:xfrm>
        </p:spPr>
        <p:txBody>
          <a:bodyPr>
            <a:normAutofit/>
          </a:bodyPr>
          <a:lstStyle/>
          <a:p>
            <a:pPr>
              <a:lnSpc>
                <a:spcPct val="150000"/>
              </a:lnSpc>
              <a:buFont typeface="Wingdings" panose="05000000000000000000" pitchFamily="2" charset="2"/>
              <a:buChar char="Ø"/>
            </a:pPr>
            <a:r>
              <a:rPr lang="zh-CN" altLang="zh-CN" b="1" dirty="0">
                <a:solidFill>
                  <a:srgbClr val="FF0000"/>
                </a:solidFill>
              </a:rPr>
              <a:t>规划层面</a:t>
            </a:r>
            <a:r>
              <a:rPr lang="zh-CN" altLang="zh-CN" b="1" dirty="0">
                <a:solidFill>
                  <a:srgbClr val="0000CC"/>
                </a:solidFill>
              </a:rPr>
              <a:t>，通过推进人工智能技术与教育的深度融合，构建满足智能时代人才培养要求的新型培养体系，构建智能时代下的教育新生态体系。</a:t>
            </a:r>
            <a:br>
              <a:rPr lang="en-US" altLang="zh-CN" b="1" dirty="0"/>
            </a:br>
            <a:r>
              <a:rPr lang="zh-CN" altLang="zh-CN" b="1" dirty="0"/>
              <a:t>研制中国智能教育发展方案，以构建智能时代下的教育新生态为目标，全面创新教育模式，推动教育供给侧改革，转换教育发展的动力结构，促进人的全面发展，支撑引领教育现代化。</a:t>
            </a:r>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2885049" y="503004"/>
            <a:ext cx="6634089" cy="584775"/>
          </a:xfrm>
          <a:prstGeom prst="rect">
            <a:avLst/>
          </a:prstGeom>
        </p:spPr>
        <p:txBody>
          <a:bodyPr wrap="square">
            <a:spAutoFit/>
          </a:bodyPr>
          <a:lstStyle/>
          <a:p>
            <a:pPr lvl="0"/>
            <a:r>
              <a:rPr lang="zh-CN" altLang="zh-CN" sz="3200" b="1" dirty="0">
                <a:solidFill>
                  <a:srgbClr val="C00000"/>
                </a:solidFill>
              </a:rPr>
              <a:t>推进建立智能时代的新型教育体系</a:t>
            </a:r>
            <a:endParaRPr kumimoji="0" lang="zh-CN" altLang="zh-CN" sz="3200" b="0"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884155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6437" y="1336431"/>
            <a:ext cx="11352628" cy="4603355"/>
          </a:xfrm>
        </p:spPr>
        <p:txBody>
          <a:bodyPr>
            <a:normAutofit fontScale="70000" lnSpcReduction="20000"/>
          </a:bodyPr>
          <a:lstStyle/>
          <a:p>
            <a:pPr algn="just">
              <a:lnSpc>
                <a:spcPct val="170000"/>
              </a:lnSpc>
              <a:buFont typeface="Wingdings" panose="05000000000000000000" pitchFamily="2" charset="2"/>
              <a:buChar char="Ø"/>
            </a:pPr>
            <a:r>
              <a:rPr lang="zh-CN" altLang="zh-CN" sz="4000" b="1" dirty="0">
                <a:solidFill>
                  <a:srgbClr val="FF0000"/>
                </a:solidFill>
              </a:rPr>
              <a:t>实践层面</a:t>
            </a:r>
            <a:r>
              <a:rPr lang="zh-CN" altLang="zh-CN" sz="4000" b="1" dirty="0"/>
              <a:t>，</a:t>
            </a:r>
            <a:r>
              <a:rPr lang="zh-CN" altLang="zh-CN" sz="4000" b="1" dirty="0">
                <a:solidFill>
                  <a:srgbClr val="0000CC"/>
                </a:solidFill>
              </a:rPr>
              <a:t>建立人工智能多层次教育体系，普及人工智能教育</a:t>
            </a:r>
            <a:r>
              <a:rPr lang="zh-CN" altLang="zh-CN" sz="4000" b="1" dirty="0"/>
              <a:t>。</a:t>
            </a:r>
            <a:br>
              <a:rPr lang="en-US" altLang="zh-CN" sz="4000" b="1" dirty="0"/>
            </a:br>
            <a:r>
              <a:rPr lang="zh-CN" altLang="zh-CN" sz="4000" b="1" dirty="0"/>
              <a:t>大力建设智能教育基础设施，加大农村地区相关设施的投入，为人工智能与教育教学的融合提供基础。探索</a:t>
            </a:r>
            <a:r>
              <a:rPr lang="zh-CN" altLang="zh-CN" sz="4000" b="1" dirty="0">
                <a:solidFill>
                  <a:srgbClr val="0000CC"/>
                </a:solidFill>
              </a:rPr>
              <a:t>智能导师</a:t>
            </a:r>
            <a:r>
              <a:rPr lang="zh-CN" altLang="zh-CN" sz="4000" b="1" dirty="0"/>
              <a:t>与</a:t>
            </a:r>
            <a:r>
              <a:rPr lang="zh-CN" altLang="zh-CN" sz="4000" b="1" dirty="0">
                <a:solidFill>
                  <a:srgbClr val="0000CC"/>
                </a:solidFill>
              </a:rPr>
              <a:t>智能学伴</a:t>
            </a:r>
            <a:r>
              <a:rPr lang="zh-CN" altLang="zh-CN" sz="4000" b="1" dirty="0"/>
              <a:t>应用，助力实现因材施教，统筹建设</a:t>
            </a:r>
            <a:r>
              <a:rPr lang="zh-CN" altLang="zh-CN" sz="4000" b="1" dirty="0">
                <a:solidFill>
                  <a:srgbClr val="0000CC"/>
                </a:solidFill>
              </a:rPr>
              <a:t>一体化智能教育平台</a:t>
            </a:r>
            <a:r>
              <a:rPr lang="zh-CN" altLang="zh-CN" sz="4000" b="1" dirty="0"/>
              <a:t>，建立</a:t>
            </a:r>
            <a:r>
              <a:rPr lang="zh-CN" altLang="zh-CN" sz="4000" b="1" dirty="0">
                <a:solidFill>
                  <a:srgbClr val="0000CC"/>
                </a:solidFill>
              </a:rPr>
              <a:t>智能化、可视化、全景化</a:t>
            </a:r>
            <a:r>
              <a:rPr lang="zh-CN" altLang="zh-CN" sz="4000" b="1" dirty="0"/>
              <a:t>的教育教学数据体系。以</a:t>
            </a:r>
            <a:r>
              <a:rPr lang="zh-CN" altLang="zh-CN" sz="4000" b="1" dirty="0">
                <a:solidFill>
                  <a:srgbClr val="FF0000"/>
                </a:solidFill>
              </a:rPr>
              <a:t>人工智能推动教师专业发展</a:t>
            </a:r>
            <a:r>
              <a:rPr lang="zh-CN" altLang="zh-CN" sz="4000" b="1" dirty="0"/>
              <a:t>，全面提升教师信息素养，</a:t>
            </a:r>
            <a:r>
              <a:rPr lang="zh-CN" altLang="zh-CN" sz="4000" b="1" dirty="0">
                <a:solidFill>
                  <a:srgbClr val="FF0000"/>
                </a:solidFill>
              </a:rPr>
              <a:t>以智能技术创新教育评价体系</a:t>
            </a:r>
            <a:r>
              <a:rPr lang="zh-CN" altLang="zh-CN" sz="4000" b="1" dirty="0"/>
              <a:t>，实现教育教学决策的科学化、资源配置的最优化和教育管理的精细化。</a:t>
            </a:r>
          </a:p>
          <a:p>
            <a:pPr>
              <a:lnSpc>
                <a:spcPct val="150000"/>
              </a:lnSpc>
              <a:buFont typeface="Wingdings" panose="05000000000000000000" pitchFamily="2" charset="2"/>
              <a:buChar char="Ø"/>
            </a:pPr>
            <a:endParaRPr lang="zh-CN" altLang="zh-CN" sz="2700" b="1" dirty="0"/>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2885049" y="503004"/>
            <a:ext cx="6634089"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3200" b="1"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cs typeface="+mn-cs"/>
              </a:rPr>
              <a:t>推进建立智能时代的新型教育体系</a:t>
            </a:r>
            <a:endParaRPr kumimoji="0" lang="zh-CN" altLang="zh-CN" sz="3200" b="0"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189496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6437" y="1588448"/>
            <a:ext cx="10847363" cy="4351338"/>
          </a:xfrm>
        </p:spPr>
        <p:txBody>
          <a:bodyPr>
            <a:normAutofit/>
          </a:bodyPr>
          <a:lstStyle/>
          <a:p>
            <a:pPr>
              <a:lnSpc>
                <a:spcPct val="150000"/>
              </a:lnSpc>
              <a:buFont typeface="Wingdings" panose="05000000000000000000" pitchFamily="2" charset="2"/>
              <a:buChar char="Ø"/>
            </a:pPr>
            <a:r>
              <a:rPr lang="zh-CN" altLang="zh-CN" b="1" dirty="0">
                <a:solidFill>
                  <a:srgbClr val="FF0000"/>
                </a:solidFill>
              </a:rPr>
              <a:t>研究层面</a:t>
            </a:r>
            <a:r>
              <a:rPr lang="zh-CN" altLang="zh-CN" dirty="0"/>
              <a:t>，</a:t>
            </a:r>
            <a:r>
              <a:rPr lang="zh-CN" altLang="zh-CN" b="1" dirty="0">
                <a:solidFill>
                  <a:srgbClr val="0000CC"/>
                </a:solidFill>
              </a:rPr>
              <a:t>采取多种措施，促进产学研用的结合</a:t>
            </a:r>
            <a:r>
              <a:rPr lang="zh-CN" altLang="zh-CN" b="1" dirty="0"/>
              <a:t>。支持高校科研机构、人工智能领军企业、中小学校等各方加强合作，优化“产学研”一体的智能教育技术研发体系，建立长效投入机制，汇聚优质学科资源和研究力量。跟踪国外最新进展情况，挖掘国内现实发展需求，加快</a:t>
            </a:r>
            <a:r>
              <a:rPr lang="zh-CN" altLang="zh-CN" b="1" dirty="0">
                <a:solidFill>
                  <a:srgbClr val="0000CC"/>
                </a:solidFill>
              </a:rPr>
              <a:t>推进人工智能与教育的深度融合</a:t>
            </a:r>
            <a:r>
              <a:rPr lang="zh-CN" altLang="zh-CN" b="1" dirty="0"/>
              <a:t>及创新发展，</a:t>
            </a:r>
            <a:r>
              <a:rPr lang="zh-CN" altLang="zh-CN" b="1" dirty="0">
                <a:solidFill>
                  <a:srgbClr val="0000CC"/>
                </a:solidFill>
              </a:rPr>
              <a:t>研究智能教育的发展战略、标准规范以及推进路径</a:t>
            </a:r>
            <a:r>
              <a:rPr lang="zh-CN" altLang="zh-CN" b="1" dirty="0"/>
              <a:t>。</a:t>
            </a:r>
          </a:p>
          <a:p>
            <a:pPr>
              <a:lnSpc>
                <a:spcPct val="150000"/>
              </a:lnSpc>
              <a:buFont typeface="Wingdings" panose="05000000000000000000" pitchFamily="2" charset="2"/>
              <a:buChar char="Ø"/>
            </a:pPr>
            <a:endParaRPr lang="zh-CN" altLang="zh-CN" sz="2700" b="1" dirty="0"/>
          </a:p>
          <a:p>
            <a:pPr marL="0" indent="0">
              <a:buNone/>
            </a:pPr>
            <a:endParaRPr lang="zh-CN" altLang="en-US" dirty="0"/>
          </a:p>
        </p:txBody>
      </p:sp>
      <p:sp>
        <p:nvSpPr>
          <p:cNvPr id="2" name="日期占位符 1">
            <a:extLst>
              <a:ext uri="{FF2B5EF4-FFF2-40B4-BE49-F238E27FC236}">
                <a16:creationId xmlns:a16="http://schemas.microsoft.com/office/drawing/2014/main" id="{34CFEBC6-B5CB-4F8A-B193-CEB31FEE0C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CE1B82-7F36-460A-9F78-D69DDC33C4E0}" type="datetime8">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2019年8月6日11时23分</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a:extLst>
              <a:ext uri="{FF2B5EF4-FFF2-40B4-BE49-F238E27FC236}">
                <a16:creationId xmlns:a16="http://schemas.microsoft.com/office/drawing/2014/main" id="{9DFE59ED-99F3-49BF-B94A-AF874AAB5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4AB02C-D067-4537-9C64-D0FEFD4F6812}"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矩形 5">
            <a:extLst>
              <a:ext uri="{FF2B5EF4-FFF2-40B4-BE49-F238E27FC236}">
                <a16:creationId xmlns:a16="http://schemas.microsoft.com/office/drawing/2014/main" id="{AD11AE94-24A1-4831-891C-E7B1CA1D2F24}"/>
              </a:ext>
            </a:extLst>
          </p:cNvPr>
          <p:cNvSpPr/>
          <p:nvPr/>
        </p:nvSpPr>
        <p:spPr>
          <a:xfrm>
            <a:off x="2885049" y="503004"/>
            <a:ext cx="6634089"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3200" b="1"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cs typeface="+mn-cs"/>
              </a:rPr>
              <a:t>推进建立智能时代的新型教育体系</a:t>
            </a:r>
            <a:endParaRPr kumimoji="0" lang="zh-CN" altLang="zh-CN" sz="3200" b="0" i="0" u="none" strike="noStrike" kern="1200" cap="none" spc="0" normalizeH="0" baseline="0" noProof="0" dirty="0">
              <a:ln>
                <a:noFill/>
              </a:ln>
              <a:solidFill>
                <a:srgbClr val="C00000"/>
              </a:solidFill>
              <a:effectLst/>
              <a:uLnTx/>
              <a:uFillTx/>
              <a:latin typeface="Calibri" panose="020F0502020204030204"/>
              <a:ea typeface="宋体" panose="02010600030101010101" pitchFamily="2" charset="-122"/>
              <a:cs typeface="+mn-cs"/>
            </a:endParaRPr>
          </a:p>
        </p:txBody>
      </p:sp>
      <p:sp>
        <p:nvSpPr>
          <p:cNvPr id="5" name="页脚占位符 4">
            <a:extLst>
              <a:ext uri="{FF2B5EF4-FFF2-40B4-BE49-F238E27FC236}">
                <a16:creationId xmlns:a16="http://schemas.microsoft.com/office/drawing/2014/main" id="{86515A1A-69FB-4D34-BD86-70BC6BEBFF7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88489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Text"/>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2.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3.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4.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5.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6.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7.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8.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19.xml><?xml version="1.0" encoding="utf-8"?>
<p:tagLst xmlns:a="http://schemas.openxmlformats.org/drawingml/2006/main" xmlns:r="http://schemas.openxmlformats.org/officeDocument/2006/relationships" xmlns:p="http://schemas.openxmlformats.org/presentationml/2006/main">
  <p:tag name="TIMING" val="|0.9|1.3|0.7|0.8|0.6|0.9|0.5|1.1|0.7"/>
</p:tagLst>
</file>

<file path=ppt/tags/tag2.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Text"/>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Text"/>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Text"/>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10222119"/>
  <p:tag name="MH_LIBRARY" val="GRAPHIC"/>
  <p:tag name="MH_TYPE" val="Text"/>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2FFFF"/>
        </a:solidFill>
        <a:ln>
          <a:noFill/>
        </a:ln>
      </a:spPr>
      <a:bodyPr rtlCol="0" anchor="ctr"/>
      <a:lstStyle>
        <a:defPPr algn="ctr">
          <a:defRPr smtClean="0">
            <a:solidFill>
              <a:srgbClr val="12FFFF"/>
            </a:solidFill>
            <a:cs typeface="+mn-ea"/>
            <a:sym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50000"/>
              <a:lumOff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120000"/>
          </a:lnSpc>
          <a:defRPr smtClean="0">
            <a:solidFill>
              <a:srgbClr val="12FFFF"/>
            </a:solidFill>
            <a:cs typeface="+mn-ea"/>
            <a:sym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0</TotalTime>
  <Words>8417</Words>
  <Application>Microsoft Office PowerPoint</Application>
  <PresentationFormat>宽屏</PresentationFormat>
  <Paragraphs>876</Paragraphs>
  <Slides>144</Slides>
  <Notes>14</Notes>
  <HiddenSlides>0</HiddenSlides>
  <MMClips>0</MMClips>
  <ScaleCrop>false</ScaleCrop>
  <HeadingPairs>
    <vt:vector size="6" baseType="variant">
      <vt:variant>
        <vt:lpstr>已用的字体</vt:lpstr>
      </vt:variant>
      <vt:variant>
        <vt:i4>20</vt:i4>
      </vt:variant>
      <vt:variant>
        <vt:lpstr>主题</vt:lpstr>
      </vt:variant>
      <vt:variant>
        <vt:i4>5</vt:i4>
      </vt:variant>
      <vt:variant>
        <vt:lpstr>幻灯片标题</vt:lpstr>
      </vt:variant>
      <vt:variant>
        <vt:i4>144</vt:i4>
      </vt:variant>
    </vt:vector>
  </HeadingPairs>
  <TitlesOfParts>
    <vt:vector size="169" baseType="lpstr">
      <vt:lpstr>-apple-system-font</vt:lpstr>
      <vt:lpstr>FrutigerNext LT Regular</vt:lpstr>
      <vt:lpstr>FZYaSongS-DB-GB</vt:lpstr>
      <vt:lpstr>DengXian</vt:lpstr>
      <vt:lpstr>DengXian</vt:lpstr>
      <vt:lpstr>等线 Light</vt:lpstr>
      <vt:lpstr>黑体</vt:lpstr>
      <vt:lpstr>华文行楷</vt:lpstr>
      <vt:lpstr>宋体</vt:lpstr>
      <vt:lpstr>微软雅黑</vt:lpstr>
      <vt:lpstr>微软雅黑</vt:lpstr>
      <vt:lpstr>微软雅黑 Light</vt:lpstr>
      <vt:lpstr>Arial</vt:lpstr>
      <vt:lpstr>Arial</vt:lpstr>
      <vt:lpstr>Calibri</vt:lpstr>
      <vt:lpstr>Calibri Light</vt:lpstr>
      <vt:lpstr>Impact</vt:lpstr>
      <vt:lpstr>Segoe UI Light</vt:lpstr>
      <vt:lpstr>Wingdings</vt:lpstr>
      <vt:lpstr>Wingdings 2</vt:lpstr>
      <vt:lpstr>Office 主题</vt:lpstr>
      <vt:lpstr>2_Office 主题​​</vt:lpstr>
      <vt:lpstr>自定义设计方案</vt:lpstr>
      <vt:lpstr>1_自定义设计方案</vt:lpstr>
      <vt:lpstr>2_自定义设计方案</vt:lpstr>
      <vt:lpstr>未来教育与未来学校新图景</vt:lpstr>
      <vt:lpstr>PowerPoint 演示文稿</vt:lpstr>
      <vt:lpstr>PowerPoint 演示文稿</vt:lpstr>
      <vt:lpstr>iPhone</vt:lpstr>
      <vt:lpstr>儿童正在成为数字原民</vt:lpstr>
      <vt:lpstr>手机控拉面碗</vt:lpstr>
      <vt:lpstr>PowerPoint 演示文稿</vt:lpstr>
      <vt:lpstr>PowerPoint 演示文稿</vt:lpstr>
      <vt:lpstr>PowerPoint 演示文稿</vt:lpstr>
      <vt:lpstr>PowerPoint 演示文稿</vt:lpstr>
      <vt:lpstr>PowerPoint 演示文稿</vt:lpstr>
      <vt:lpstr>视频</vt:lpstr>
      <vt:lpstr>PowerPoint 演示文稿</vt:lpstr>
      <vt:lpstr>世界上市值最大的公司在做什么？</vt:lpstr>
      <vt:lpstr>  </vt:lpstr>
      <vt:lpstr>PowerPoint 演示文稿</vt:lpstr>
      <vt:lpstr>PowerPoint 演示文稿</vt:lpstr>
      <vt:lpstr>PowerPoint 演示文稿</vt:lpstr>
      <vt:lpstr>PowerPoint 演示文稿</vt:lpstr>
      <vt:lpstr>PowerPoint 演示文稿</vt:lpstr>
      <vt:lpstr>PowerPoint 演示文稿</vt:lpstr>
      <vt:lpstr>2018年4月13日： 教育部关于印发《教育信息化2.0行动计划》的通知（教技〔2018〕6号）</vt:lpstr>
      <vt:lpstr>教育信息化2.0行动计划</vt:lpstr>
      <vt:lpstr>教育信息化2.0行动计划</vt:lpstr>
      <vt:lpstr>教育信息化2.0行动计划目标</vt:lpstr>
      <vt:lpstr>PowerPoint 演示文稿</vt:lpstr>
      <vt:lpstr>教育信息化2.0行动计划任务</vt:lpstr>
      <vt:lpstr>PowerPoint 演示文稿</vt:lpstr>
      <vt:lpstr>网络学习空间的定位</vt:lpstr>
      <vt:lpstr>网络学习空间建设要符合国家规范</vt:lpstr>
      <vt:lpstr>个人空间基本功能</vt:lpstr>
      <vt:lpstr>机构空间基本功能</vt:lpstr>
      <vt:lpstr>全省（市）一人一空间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未来学生需要什么？</vt:lpstr>
      <vt:lpstr>未来学校该为学生做些什么？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智能技术融入教育的三个阶段</vt:lpstr>
      <vt:lpstr>PowerPoint 演示文稿</vt:lpstr>
      <vt:lpstr>PowerPoint 演示文稿</vt:lpstr>
      <vt:lpstr>PowerPoint 演示文稿</vt:lpstr>
      <vt:lpstr>PowerPoint 演示文稿</vt:lpstr>
      <vt:lpstr>PowerPoint 演示文稿</vt:lpstr>
      <vt:lpstr>科技进步助力实现“以学生为本”的教学观</vt:lpstr>
      <vt:lpstr>科技进步助力实现“以学生为本”的教学观</vt:lpstr>
      <vt:lpstr>信息化、智能化时代，教师角色正在发生改变</vt:lpstr>
      <vt:lpstr>学校作为教育的主要场所并不会消亡</vt:lpstr>
      <vt:lpstr>学校作为教育的主要场所并不会消亡</vt:lpstr>
      <vt:lpstr>学校3.0版——适应信息社会和智能时代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应用案例</vt:lpstr>
      <vt:lpstr>帮关注 5G+智能教育进课堂 异地双师互动教学去年起三大运营商公布将在不同城市试点5G网络。2月28日在华中师范大学第一附属中学，通过中国联通5G网络，实现了一堂横跨武汉、福州两地的公开课。  https://v.qq.com/x/page/k0843zurwig.html?</vt:lpstr>
      <vt:lpstr>科技改变生活 5G+智能教育 杭城首个5G校园即将诞生</vt:lpstr>
      <vt:lpstr>虚拟现实技术开始为课堂教学应用做准备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5G时代的未来教育</dc:title>
  <dc:creator>lenovn</dc:creator>
  <cp:lastModifiedBy>ye bo</cp:lastModifiedBy>
  <cp:revision>102</cp:revision>
  <dcterms:created xsi:type="dcterms:W3CDTF">2019-07-25T02:34:31Z</dcterms:created>
  <dcterms:modified xsi:type="dcterms:W3CDTF">2019-08-06T15:59:53Z</dcterms:modified>
</cp:coreProperties>
</file>